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91" d="100"/>
          <a:sy n="91" d="100"/>
        </p:scale>
        <p:origin x="-48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90B95E-3E01-4ECE-AC2E-E0969B948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D91ED2A-753C-4A3E-A3B9-28D7EC950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CFC63A-A5D4-4B5C-8DEA-CF960351D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72E8-9D87-4ACF-8B35-5A701FBE616E}" type="datetimeFigureOut">
              <a:rPr lang="en-CA" smtClean="0"/>
              <a:pPr/>
              <a:t>21/01/2020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E78528-17ED-4935-A030-71D0ABD7A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A96F76-D7FD-4CF6-8BF9-BDEACC61C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D372-8A70-4C34-B76E-2A4CDF158F2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884453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2A4745-A729-4219-A5F6-57437808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036A3FD-B794-4885-890F-8C8FF60E0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4626FA-3BA0-49D0-A696-59E95A1DE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72E8-9D87-4ACF-8B35-5A701FBE616E}" type="datetimeFigureOut">
              <a:rPr lang="en-CA" smtClean="0"/>
              <a:pPr/>
              <a:t>21/01/2020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80C55C-023C-408B-AB16-F0E28129E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401B8B6-B1C6-48FC-BFCA-6DF51DE8E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D372-8A70-4C34-B76E-2A4CDF158F2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55432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2DDF5C6-7569-4915-87B5-C5FCDEA0B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AFF96AA-5302-4317-B48C-8DF0C66AB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CFD324-FEDF-4725-AD49-2CE2F364A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72E8-9D87-4ACF-8B35-5A701FBE616E}" type="datetimeFigureOut">
              <a:rPr lang="en-CA" smtClean="0"/>
              <a:pPr/>
              <a:t>21/01/2020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4957A60-74B0-4F8A-99D3-D8ACAB673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6DFD6B-14A8-4106-9BC0-5462392AE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D372-8A70-4C34-B76E-2A4CDF158F2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641087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78700" y="2350200"/>
            <a:ext cx="3996267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972212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6565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08DC4F-4A41-4277-B1BD-586692F0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5CBA1E-EBCC-4116-8D1F-93A434012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63E5EA2-CE77-445C-963E-B08FBE4E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72E8-9D87-4ACF-8B35-5A701FBE616E}" type="datetimeFigureOut">
              <a:rPr lang="en-CA" smtClean="0"/>
              <a:pPr/>
              <a:t>21/01/2020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DBCC8E-2454-4F57-A77E-67F4CBFC4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9441FB-431F-4ED9-BFDC-D84C2CD9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D372-8A70-4C34-B76E-2A4CDF158F2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75645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373CF5-DDE7-4178-8682-4C38AC377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CE7B435-E743-41A4-80E5-89A38A948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76119B-D98C-449F-A64C-C74B9FA32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72E8-9D87-4ACF-8B35-5A701FBE616E}" type="datetimeFigureOut">
              <a:rPr lang="en-CA" smtClean="0"/>
              <a:pPr/>
              <a:t>21/01/2020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51B0F0-9686-47B1-97B6-830948D9B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C272E3-CBA4-430D-B387-00AD1761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D372-8A70-4C34-B76E-2A4CDF158F2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7746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BD3C56-1F2D-475B-A913-8CE6741CE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563C87-9F50-4E72-9F55-B5B5D9E16E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C961058-2652-4C94-9633-5BF45AFCD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D74677E-EF2D-4308-8FA2-C90C51416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72E8-9D87-4ACF-8B35-5A701FBE616E}" type="datetimeFigureOut">
              <a:rPr lang="en-CA" smtClean="0"/>
              <a:pPr/>
              <a:t>21/01/2020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4E6617B-0E25-46F9-9274-6E5B71DE6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9FE3E1-D11E-49C6-9C67-4258A7FE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D372-8A70-4C34-B76E-2A4CDF158F2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563578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96CF4F-10F6-4E8A-BE8D-4F0FCF477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044378F-6EFA-4E59-8863-7C184EFDB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09747EA-9893-458E-A5DD-338BE79F5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3052C5D-D69C-45F6-AB60-44B33F179F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F567DAF-1717-46F6-A9B2-5C85B9FABE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5C1A011-DEF5-4776-BF09-84D4442C2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72E8-9D87-4ACF-8B35-5A701FBE616E}" type="datetimeFigureOut">
              <a:rPr lang="en-CA" smtClean="0"/>
              <a:pPr/>
              <a:t>21/01/2020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8B95542-0659-4F27-9A98-D9E32E99A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76A155C-26C1-403B-A89C-1F6FC22BA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D372-8A70-4C34-B76E-2A4CDF158F2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17848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3DF8C9-DACB-4719-B9AA-0D04FF3D9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7E1B93E-FB0C-416B-B40F-91714C5D2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72E8-9D87-4ACF-8B35-5A701FBE616E}" type="datetimeFigureOut">
              <a:rPr lang="en-CA" smtClean="0"/>
              <a:pPr/>
              <a:t>21/01/2020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EA47DEE-D561-4F37-ABD6-B86B08CDC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33E0C3D-1982-4D52-A7F8-745D7255A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D372-8A70-4C34-B76E-2A4CDF158F2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141595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3CF775C-A96F-4810-988E-41E62DFBD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72E8-9D87-4ACF-8B35-5A701FBE616E}" type="datetimeFigureOut">
              <a:rPr lang="en-CA" smtClean="0"/>
              <a:pPr/>
              <a:t>21/01/2020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922C9E8-0343-46F5-9B58-62AE6EE2E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0B1261C-0B3B-4106-A6D0-8BC02CB75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D372-8A70-4C34-B76E-2A4CDF158F2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620471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3AA355-C66C-4017-BD1B-62A854946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B34F7D-7500-4037-B101-AA1067747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EC63E3A-B064-4D13-8147-BF5EC35C9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35A9DEF-06B3-4AD9-B0DB-E3475EC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72E8-9D87-4ACF-8B35-5A701FBE616E}" type="datetimeFigureOut">
              <a:rPr lang="en-CA" smtClean="0"/>
              <a:pPr/>
              <a:t>21/01/2020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ECC537C-6ED6-46E2-82ED-1EF6E868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425410D-64CB-4FBB-B4FF-5B057F86C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D372-8A70-4C34-B76E-2A4CDF158F2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65217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509F64-78C5-4B26-99D6-0CFE0AE46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067E173-3FD8-4986-9DF8-3EAD9DA05F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1B64E2C-8BAC-4DB3-88EA-F25ADC3F6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4A2D09C-151C-4168-9A06-77D1DBB0E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72E8-9D87-4ACF-8B35-5A701FBE616E}" type="datetimeFigureOut">
              <a:rPr lang="en-CA" smtClean="0"/>
              <a:pPr/>
              <a:t>21/01/2020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E1E694C-9821-45AE-B53F-B31701EF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2A139B-E493-495D-84F1-BB9951706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D372-8A70-4C34-B76E-2A4CDF158F2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0108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0CFCB7A-F327-4919-8344-4A3BF4CBF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5FF693D-EFE3-4F71-9610-C9E27E2A9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4A8E3C-B4D5-43D0-B374-D97BD7FDED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272E8-9D87-4ACF-8B35-5A701FBE616E}" type="datetimeFigureOut">
              <a:rPr lang="en-CA" smtClean="0"/>
              <a:pPr/>
              <a:t>21/01/2020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21783E4-895B-4DF9-A268-6EA540DE87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3D6C6C-4D72-4677-8DBC-0718741B0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6D372-8A70-4C34-B76E-2A4CDF158F2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17251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uhuolto.fi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nsse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7D027B-76FC-4300-B14B-50991A0EED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FORWARDER 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2FF8579-9AB8-4321-9C7A-AA8109E05D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GOING FORWARD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50531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6240780"/>
            <a:ext cx="9144000" cy="617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8540" y="451358"/>
            <a:ext cx="7424420" cy="54864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/>
              <a:t>Influence of crane settings</a:t>
            </a:r>
            <a:r>
              <a:rPr sz="3600" spc="-85" dirty="0"/>
              <a:t> </a:t>
            </a:r>
            <a:r>
              <a:rPr sz="3600" dirty="0"/>
              <a:t>to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2288540" y="999997"/>
            <a:ext cx="434721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b="1" spc="-5" dirty="0">
                <a:latin typeface="Arial Black"/>
                <a:cs typeface="Arial Black"/>
              </a:rPr>
              <a:t>fuel</a:t>
            </a:r>
            <a:r>
              <a:rPr sz="3600" b="1" spc="-75" dirty="0">
                <a:latin typeface="Arial Black"/>
                <a:cs typeface="Arial Black"/>
              </a:rPr>
              <a:t> </a:t>
            </a:r>
            <a:r>
              <a:rPr sz="3600" b="1" dirty="0">
                <a:latin typeface="Arial Black"/>
                <a:cs typeface="Arial Black"/>
              </a:rPr>
              <a:t>consumption</a:t>
            </a:r>
            <a:endParaRPr sz="3600">
              <a:latin typeface="Arial Black"/>
              <a:cs typeface="Arial Black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201214" y="1550416"/>
          <a:ext cx="7772348" cy="18541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02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58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Telescope</a:t>
                      </a:r>
                      <a:r>
                        <a:rPr sz="18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settings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rpm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kW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Different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575945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4 sec / 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511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mA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1536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31,36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568325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3 sec / 550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mA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1521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46,98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12,35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2288540" y="271779"/>
            <a:ext cx="82550" cy="12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dirty="0">
                <a:latin typeface="Arial"/>
                <a:cs typeface="Arial"/>
              </a:rPr>
              <a:t>9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273223" y="3926713"/>
          <a:ext cx="7772348" cy="2062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23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116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Lifting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handling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marL="54991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bar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kW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Fuel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consumption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Grapple button not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released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 marL="5238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150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62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13,7 l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9107">
                <a:tc>
                  <a:txBody>
                    <a:bodyPr/>
                    <a:lstStyle/>
                    <a:p>
                      <a:pPr marL="1108075" marR="390525" indent="-7105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Keeping Grapple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button  pressed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marL="5238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230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95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21,1 l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difference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7,4 l /</a:t>
                      </a:r>
                      <a:r>
                        <a:rPr sz="18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6775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0"/>
            <a:ext cx="118872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7531101" y="2197851"/>
            <a:ext cx="3996267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529590">
              <a:lnSpc>
                <a:spcPct val="100000"/>
              </a:lnSpc>
            </a:pPr>
            <a:r>
              <a:rPr dirty="0"/>
              <a:t>EFFECTIVE USE OF</a:t>
            </a:r>
            <a:r>
              <a:rPr spc="-100" dirty="0"/>
              <a:t> </a:t>
            </a:r>
            <a:r>
              <a:rPr dirty="0"/>
              <a:t>MACHINE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61742" y="4306823"/>
            <a:ext cx="560387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347345" algn="l"/>
                <a:tab pos="3204845" algn="l"/>
                <a:tab pos="5467350" algn="l"/>
              </a:tabLst>
            </a:pPr>
            <a:r>
              <a:rPr sz="2400" b="1" dirty="0">
                <a:solidFill>
                  <a:srgbClr val="FFFFFF"/>
                </a:solidFill>
                <a:latin typeface="Segoe UI"/>
                <a:cs typeface="Segoe UI"/>
              </a:rPr>
              <a:t>-	F</a:t>
            </a:r>
            <a:r>
              <a:rPr sz="2400" b="1" spc="-16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400" b="1" spc="-16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2400" b="1" spc="-16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Segoe UI"/>
                <a:cs typeface="Segoe UI"/>
              </a:rPr>
              <a:t>W</a:t>
            </a:r>
            <a:r>
              <a:rPr sz="2400" b="1" spc="-2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400" b="1" spc="-16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2400" b="1" spc="-1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2400" b="1" spc="-1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2400" b="1" spc="-16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2400" b="1" spc="-16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Segoe UI"/>
                <a:cs typeface="Segoe UI"/>
              </a:rPr>
              <a:t>G	P</a:t>
            </a:r>
            <a:r>
              <a:rPr sz="2400" b="1" spc="-16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2400" b="1" spc="-1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400" b="1" spc="-16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2400" b="1" spc="-16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2400" b="1" spc="-16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2400" b="1" spc="-16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2400" b="1" spc="-16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Segoe UI"/>
                <a:cs typeface="Segoe UI"/>
              </a:rPr>
              <a:t>G	-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20212" y="2345435"/>
            <a:ext cx="5765165" cy="0"/>
          </a:xfrm>
          <a:custGeom>
            <a:avLst/>
            <a:gdLst/>
            <a:ahLst/>
            <a:cxnLst/>
            <a:rect l="l" t="t" r="r" b="b"/>
            <a:pathLst>
              <a:path w="5765165">
                <a:moveTo>
                  <a:pt x="0" y="0"/>
                </a:moveTo>
                <a:lnTo>
                  <a:pt x="5765165" y="0"/>
                </a:lnTo>
              </a:path>
            </a:pathLst>
          </a:custGeom>
          <a:ln w="57912">
            <a:solidFill>
              <a:srgbClr val="F9C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20212" y="3973067"/>
            <a:ext cx="5765165" cy="0"/>
          </a:xfrm>
          <a:custGeom>
            <a:avLst/>
            <a:gdLst/>
            <a:ahLst/>
            <a:cxnLst/>
            <a:rect l="l" t="t" r="r" b="b"/>
            <a:pathLst>
              <a:path w="5765165">
                <a:moveTo>
                  <a:pt x="0" y="0"/>
                </a:moveTo>
                <a:lnTo>
                  <a:pt x="5765165" y="0"/>
                </a:lnTo>
              </a:path>
            </a:pathLst>
          </a:custGeom>
          <a:ln w="57912">
            <a:solidFill>
              <a:srgbClr val="F9C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37048" y="0"/>
            <a:ext cx="1510283" cy="464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35231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4347" y="409195"/>
            <a:ext cx="4572635" cy="81343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200" spc="-35" dirty="0"/>
              <a:t>FORWARDING</a:t>
            </a:r>
            <a:endParaRPr sz="5200"/>
          </a:p>
        </p:txBody>
      </p:sp>
      <p:sp>
        <p:nvSpPr>
          <p:cNvPr id="3" name="object 3"/>
          <p:cNvSpPr txBox="1"/>
          <p:nvPr/>
        </p:nvSpPr>
        <p:spPr>
          <a:xfrm>
            <a:off x="983386" y="1956180"/>
            <a:ext cx="3977640" cy="1233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0985" indent="-1518920"/>
            <a:r>
              <a:rPr b="1" spc="95" dirty="0">
                <a:solidFill>
                  <a:srgbClr val="F9C71A"/>
                </a:solidFill>
                <a:latin typeface="Segoe UI"/>
                <a:cs typeface="Segoe UI"/>
              </a:rPr>
              <a:t>WORK </a:t>
            </a:r>
            <a:r>
              <a:rPr b="1" spc="105" dirty="0">
                <a:solidFill>
                  <a:srgbClr val="F9C71A"/>
                </a:solidFill>
                <a:latin typeface="Segoe UI"/>
                <a:cs typeface="Segoe UI"/>
              </a:rPr>
              <a:t>PHASES </a:t>
            </a:r>
            <a:r>
              <a:rPr b="1" spc="65" dirty="0">
                <a:solidFill>
                  <a:srgbClr val="F9C71A"/>
                </a:solidFill>
                <a:latin typeface="Segoe UI"/>
                <a:cs typeface="Segoe UI"/>
              </a:rPr>
              <a:t>IN</a:t>
            </a:r>
            <a:r>
              <a:rPr b="1" spc="465" dirty="0">
                <a:solidFill>
                  <a:srgbClr val="F9C71A"/>
                </a:solidFill>
                <a:latin typeface="Segoe UI"/>
                <a:cs typeface="Segoe UI"/>
              </a:rPr>
              <a:t> </a:t>
            </a:r>
            <a:r>
              <a:rPr b="1" spc="110" dirty="0">
                <a:solidFill>
                  <a:srgbClr val="F9C71A"/>
                </a:solidFill>
                <a:latin typeface="Segoe UI"/>
                <a:cs typeface="Segoe UI"/>
              </a:rPr>
              <a:t>FORWARDING</a:t>
            </a:r>
            <a:endParaRPr>
              <a:latin typeface="Segoe UI"/>
              <a:cs typeface="Segoe UI"/>
            </a:endParaRPr>
          </a:p>
          <a:p>
            <a:pPr>
              <a:spcBef>
                <a:spcPts val="40"/>
              </a:spcBef>
            </a:pPr>
            <a:endParaRPr sz="2600">
              <a:latin typeface="Times New Roman"/>
              <a:cs typeface="Times New Roman"/>
            </a:endParaRPr>
          </a:p>
          <a:p>
            <a:pPr marL="1530985" marR="1550035">
              <a:spcBef>
                <a:spcPts val="5"/>
              </a:spcBef>
            </a:pPr>
            <a:r>
              <a:rPr spc="-5" dirty="0">
                <a:latin typeface="Segoe UI"/>
                <a:cs typeface="Segoe UI"/>
              </a:rPr>
              <a:t>DRIVING  </a:t>
            </a:r>
            <a:r>
              <a:rPr spc="5" dirty="0">
                <a:latin typeface="Segoe UI"/>
                <a:cs typeface="Segoe UI"/>
              </a:rPr>
              <a:t>EMPTY</a:t>
            </a:r>
            <a:endParaRPr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30244" y="3756660"/>
            <a:ext cx="1319530" cy="57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>
                <a:latin typeface="Segoe UI"/>
                <a:cs typeface="Segoe UI"/>
              </a:rPr>
              <a:t>COLLECTING</a:t>
            </a:r>
            <a:endParaRPr>
              <a:latin typeface="Segoe UI"/>
              <a:cs typeface="Segoe UI"/>
            </a:endParaRPr>
          </a:p>
          <a:p>
            <a:pPr marL="12700"/>
            <a:r>
              <a:rPr dirty="0">
                <a:latin typeface="Segoe UI"/>
                <a:cs typeface="Segoe UI"/>
              </a:rPr>
              <a:t>THE</a:t>
            </a:r>
            <a:r>
              <a:rPr spc="-100" dirty="0">
                <a:latin typeface="Segoe UI"/>
                <a:cs typeface="Segoe UI"/>
              </a:rPr>
              <a:t> </a:t>
            </a:r>
            <a:r>
              <a:rPr spc="-25" dirty="0">
                <a:latin typeface="Segoe UI"/>
                <a:cs typeface="Segoe UI"/>
              </a:rPr>
              <a:t>LOAD</a:t>
            </a:r>
            <a:endParaRPr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03095" y="5225797"/>
            <a:ext cx="913765" cy="57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pc="-5" dirty="0">
                <a:latin typeface="Segoe UI"/>
                <a:cs typeface="Segoe UI"/>
              </a:rPr>
              <a:t>DRIVING  </a:t>
            </a:r>
            <a:r>
              <a:rPr spc="-15" dirty="0">
                <a:latin typeface="Segoe UI"/>
                <a:cs typeface="Segoe UI"/>
              </a:rPr>
              <a:t>LOADED</a:t>
            </a:r>
            <a:endParaRPr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7860" y="3688716"/>
            <a:ext cx="1634489" cy="847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pc="-15" dirty="0">
                <a:latin typeface="Segoe UI"/>
                <a:cs typeface="Segoe UI"/>
              </a:rPr>
              <a:t>UNLOADING</a:t>
            </a:r>
            <a:r>
              <a:rPr spc="-50" dirty="0">
                <a:latin typeface="Segoe UI"/>
                <a:cs typeface="Segoe UI"/>
              </a:rPr>
              <a:t> </a:t>
            </a:r>
            <a:r>
              <a:rPr spc="-65" dirty="0">
                <a:latin typeface="Segoe UI"/>
                <a:cs typeface="Segoe UI"/>
              </a:rPr>
              <a:t>AT  </a:t>
            </a:r>
            <a:r>
              <a:rPr dirty="0">
                <a:latin typeface="Segoe UI"/>
                <a:cs typeface="Segoe UI"/>
              </a:rPr>
              <a:t>THE </a:t>
            </a:r>
            <a:r>
              <a:rPr spc="-20" dirty="0">
                <a:latin typeface="Segoe UI"/>
                <a:cs typeface="Segoe UI"/>
              </a:rPr>
              <a:t>STORAGE  </a:t>
            </a:r>
            <a:r>
              <a:rPr dirty="0">
                <a:latin typeface="Segoe UI"/>
                <a:cs typeface="Segoe UI"/>
              </a:rPr>
              <a:t>PLACE</a:t>
            </a:r>
            <a:endParaRPr>
              <a:latin typeface="Segoe UI"/>
              <a:cs typeface="Segoe U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79220" y="2796539"/>
            <a:ext cx="845819" cy="379730"/>
          </a:xfrm>
          <a:custGeom>
            <a:avLst/>
            <a:gdLst/>
            <a:ahLst/>
            <a:cxnLst/>
            <a:rect l="l" t="t" r="r" b="b"/>
            <a:pathLst>
              <a:path w="845819" h="379730">
                <a:moveTo>
                  <a:pt x="750951" y="0"/>
                </a:moveTo>
                <a:lnTo>
                  <a:pt x="750951" y="47371"/>
                </a:lnTo>
                <a:lnTo>
                  <a:pt x="165989" y="47371"/>
                </a:lnTo>
                <a:lnTo>
                  <a:pt x="121855" y="53308"/>
                </a:lnTo>
                <a:lnTo>
                  <a:pt x="82201" y="70061"/>
                </a:lnTo>
                <a:lnTo>
                  <a:pt x="48609" y="96043"/>
                </a:lnTo>
                <a:lnTo>
                  <a:pt x="22657" y="129667"/>
                </a:lnTo>
                <a:lnTo>
                  <a:pt x="5927" y="169343"/>
                </a:lnTo>
                <a:lnTo>
                  <a:pt x="0" y="213487"/>
                </a:lnTo>
                <a:lnTo>
                  <a:pt x="0" y="379475"/>
                </a:lnTo>
                <a:lnTo>
                  <a:pt x="94868" y="379475"/>
                </a:lnTo>
                <a:lnTo>
                  <a:pt x="94868" y="213487"/>
                </a:lnTo>
                <a:lnTo>
                  <a:pt x="100462" y="185765"/>
                </a:lnTo>
                <a:lnTo>
                  <a:pt x="115712" y="163163"/>
                </a:lnTo>
                <a:lnTo>
                  <a:pt x="138320" y="147943"/>
                </a:lnTo>
                <a:lnTo>
                  <a:pt x="165989" y="142367"/>
                </a:lnTo>
                <a:lnTo>
                  <a:pt x="798321" y="142367"/>
                </a:lnTo>
                <a:lnTo>
                  <a:pt x="845819" y="94869"/>
                </a:lnTo>
                <a:lnTo>
                  <a:pt x="750951" y="0"/>
                </a:lnTo>
                <a:close/>
              </a:path>
              <a:path w="845819" h="379730">
                <a:moveTo>
                  <a:pt x="798321" y="142367"/>
                </a:moveTo>
                <a:lnTo>
                  <a:pt x="750951" y="142367"/>
                </a:lnTo>
                <a:lnTo>
                  <a:pt x="750951" y="189737"/>
                </a:lnTo>
                <a:lnTo>
                  <a:pt x="798321" y="142367"/>
                </a:lnTo>
                <a:close/>
              </a:path>
            </a:pathLst>
          </a:custGeom>
          <a:solidFill>
            <a:srgbClr val="F9C7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31920" y="2779777"/>
            <a:ext cx="379730" cy="845819"/>
          </a:xfrm>
          <a:custGeom>
            <a:avLst/>
            <a:gdLst/>
            <a:ahLst/>
            <a:cxnLst/>
            <a:rect l="l" t="t" r="r" b="b"/>
            <a:pathLst>
              <a:path w="379729" h="845820">
                <a:moveTo>
                  <a:pt x="379475" y="750951"/>
                </a:moveTo>
                <a:lnTo>
                  <a:pt x="189737" y="750951"/>
                </a:lnTo>
                <a:lnTo>
                  <a:pt x="284606" y="845819"/>
                </a:lnTo>
                <a:lnTo>
                  <a:pt x="379475" y="750951"/>
                </a:lnTo>
                <a:close/>
              </a:path>
              <a:path w="379729" h="845820">
                <a:moveTo>
                  <a:pt x="165988" y="0"/>
                </a:moveTo>
                <a:lnTo>
                  <a:pt x="0" y="0"/>
                </a:lnTo>
                <a:lnTo>
                  <a:pt x="0" y="94869"/>
                </a:lnTo>
                <a:lnTo>
                  <a:pt x="165988" y="94869"/>
                </a:lnTo>
                <a:lnTo>
                  <a:pt x="193710" y="100462"/>
                </a:lnTo>
                <a:lnTo>
                  <a:pt x="216312" y="115712"/>
                </a:lnTo>
                <a:lnTo>
                  <a:pt x="231532" y="138320"/>
                </a:lnTo>
                <a:lnTo>
                  <a:pt x="237108" y="165988"/>
                </a:lnTo>
                <a:lnTo>
                  <a:pt x="237108" y="750951"/>
                </a:lnTo>
                <a:lnTo>
                  <a:pt x="331977" y="750951"/>
                </a:lnTo>
                <a:lnTo>
                  <a:pt x="332104" y="165988"/>
                </a:lnTo>
                <a:lnTo>
                  <a:pt x="326167" y="121855"/>
                </a:lnTo>
                <a:lnTo>
                  <a:pt x="309414" y="82201"/>
                </a:lnTo>
                <a:lnTo>
                  <a:pt x="283432" y="48609"/>
                </a:lnTo>
                <a:lnTo>
                  <a:pt x="249808" y="22657"/>
                </a:lnTo>
                <a:lnTo>
                  <a:pt x="210132" y="5927"/>
                </a:lnTo>
                <a:lnTo>
                  <a:pt x="165988" y="0"/>
                </a:lnTo>
                <a:close/>
              </a:path>
            </a:pathLst>
          </a:custGeom>
          <a:solidFill>
            <a:srgbClr val="F9C7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99972" y="4619245"/>
            <a:ext cx="379730" cy="845819"/>
          </a:xfrm>
          <a:custGeom>
            <a:avLst/>
            <a:gdLst/>
            <a:ahLst/>
            <a:cxnLst/>
            <a:rect l="l" t="t" r="r" b="b"/>
            <a:pathLst>
              <a:path w="379730" h="845820">
                <a:moveTo>
                  <a:pt x="142366" y="94868"/>
                </a:moveTo>
                <a:lnTo>
                  <a:pt x="47434" y="94868"/>
                </a:lnTo>
                <a:lnTo>
                  <a:pt x="47434" y="679830"/>
                </a:lnTo>
                <a:lnTo>
                  <a:pt x="53365" y="723964"/>
                </a:lnTo>
                <a:lnTo>
                  <a:pt x="70103" y="763618"/>
                </a:lnTo>
                <a:lnTo>
                  <a:pt x="96065" y="797210"/>
                </a:lnTo>
                <a:lnTo>
                  <a:pt x="129672" y="823162"/>
                </a:lnTo>
                <a:lnTo>
                  <a:pt x="169339" y="839892"/>
                </a:lnTo>
                <a:lnTo>
                  <a:pt x="213487" y="845819"/>
                </a:lnTo>
                <a:lnTo>
                  <a:pt x="379475" y="845819"/>
                </a:lnTo>
                <a:lnTo>
                  <a:pt x="379475" y="750950"/>
                </a:lnTo>
                <a:lnTo>
                  <a:pt x="213487" y="750950"/>
                </a:lnTo>
                <a:lnTo>
                  <a:pt x="185765" y="745357"/>
                </a:lnTo>
                <a:lnTo>
                  <a:pt x="163163" y="730107"/>
                </a:lnTo>
                <a:lnTo>
                  <a:pt x="147943" y="707499"/>
                </a:lnTo>
                <a:lnTo>
                  <a:pt x="142366" y="679830"/>
                </a:lnTo>
                <a:lnTo>
                  <a:pt x="142366" y="94868"/>
                </a:lnTo>
                <a:close/>
              </a:path>
              <a:path w="379730" h="845820">
                <a:moveTo>
                  <a:pt x="94868" y="0"/>
                </a:moveTo>
                <a:lnTo>
                  <a:pt x="0" y="94868"/>
                </a:lnTo>
                <a:lnTo>
                  <a:pt x="189737" y="94868"/>
                </a:lnTo>
                <a:lnTo>
                  <a:pt x="94868" y="0"/>
                </a:lnTo>
                <a:close/>
              </a:path>
            </a:pathLst>
          </a:custGeom>
          <a:solidFill>
            <a:srgbClr val="F9C7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09772" y="5041391"/>
            <a:ext cx="845819" cy="379730"/>
          </a:xfrm>
          <a:custGeom>
            <a:avLst/>
            <a:gdLst/>
            <a:ahLst/>
            <a:cxnLst/>
            <a:rect l="l" t="t" r="r" b="b"/>
            <a:pathLst>
              <a:path w="845820" h="379729">
                <a:moveTo>
                  <a:pt x="94868" y="189737"/>
                </a:moveTo>
                <a:lnTo>
                  <a:pt x="0" y="284606"/>
                </a:lnTo>
                <a:lnTo>
                  <a:pt x="94868" y="379475"/>
                </a:lnTo>
                <a:lnTo>
                  <a:pt x="94868" y="331977"/>
                </a:lnTo>
                <a:lnTo>
                  <a:pt x="680775" y="331977"/>
                </a:lnTo>
                <a:lnTo>
                  <a:pt x="723964" y="326167"/>
                </a:lnTo>
                <a:lnTo>
                  <a:pt x="763618" y="309414"/>
                </a:lnTo>
                <a:lnTo>
                  <a:pt x="797210" y="283432"/>
                </a:lnTo>
                <a:lnTo>
                  <a:pt x="823162" y="249808"/>
                </a:lnTo>
                <a:lnTo>
                  <a:pt x="828517" y="237108"/>
                </a:lnTo>
                <a:lnTo>
                  <a:pt x="94868" y="237108"/>
                </a:lnTo>
                <a:lnTo>
                  <a:pt x="94868" y="189737"/>
                </a:lnTo>
                <a:close/>
              </a:path>
              <a:path w="845820" h="379729">
                <a:moveTo>
                  <a:pt x="680775" y="331977"/>
                </a:moveTo>
                <a:lnTo>
                  <a:pt x="94868" y="331977"/>
                </a:lnTo>
                <a:lnTo>
                  <a:pt x="679830" y="332104"/>
                </a:lnTo>
                <a:lnTo>
                  <a:pt x="680775" y="331977"/>
                </a:lnTo>
                <a:close/>
              </a:path>
              <a:path w="845820" h="379729">
                <a:moveTo>
                  <a:pt x="845819" y="0"/>
                </a:moveTo>
                <a:lnTo>
                  <a:pt x="750951" y="0"/>
                </a:lnTo>
                <a:lnTo>
                  <a:pt x="750951" y="165988"/>
                </a:lnTo>
                <a:lnTo>
                  <a:pt x="745357" y="193710"/>
                </a:lnTo>
                <a:lnTo>
                  <a:pt x="730107" y="216312"/>
                </a:lnTo>
                <a:lnTo>
                  <a:pt x="707499" y="231532"/>
                </a:lnTo>
                <a:lnTo>
                  <a:pt x="679830" y="237108"/>
                </a:lnTo>
                <a:lnTo>
                  <a:pt x="828517" y="237108"/>
                </a:lnTo>
                <a:lnTo>
                  <a:pt x="839892" y="210132"/>
                </a:lnTo>
                <a:lnTo>
                  <a:pt x="845819" y="165988"/>
                </a:lnTo>
                <a:lnTo>
                  <a:pt x="845819" y="0"/>
                </a:lnTo>
                <a:close/>
              </a:path>
            </a:pathLst>
          </a:custGeom>
          <a:solidFill>
            <a:srgbClr val="F9C7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52516" y="2161921"/>
            <a:ext cx="4906645" cy="3317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930"/>
            <a:r>
              <a:rPr spc="-15" dirty="0">
                <a:latin typeface="Segoe UI"/>
                <a:cs typeface="Segoe UI"/>
              </a:rPr>
              <a:t>Factors </a:t>
            </a:r>
            <a:r>
              <a:rPr spc="-5" dirty="0">
                <a:latin typeface="Segoe UI"/>
                <a:cs typeface="Segoe UI"/>
              </a:rPr>
              <a:t>influencing </a:t>
            </a:r>
            <a:r>
              <a:rPr spc="-10" dirty="0">
                <a:latin typeface="Segoe UI"/>
                <a:cs typeface="Segoe UI"/>
              </a:rPr>
              <a:t>to </a:t>
            </a:r>
            <a:r>
              <a:rPr spc="-5" dirty="0">
                <a:latin typeface="Segoe UI"/>
                <a:cs typeface="Segoe UI"/>
              </a:rPr>
              <a:t>total </a:t>
            </a:r>
            <a:r>
              <a:rPr dirty="0">
                <a:latin typeface="Segoe UI"/>
                <a:cs typeface="Segoe UI"/>
              </a:rPr>
              <a:t>time consumption</a:t>
            </a:r>
            <a:r>
              <a:rPr spc="-105" dirty="0">
                <a:latin typeface="Segoe UI"/>
                <a:cs typeface="Segoe UI"/>
              </a:rPr>
              <a:t> </a:t>
            </a:r>
            <a:r>
              <a:rPr spc="-5" dirty="0">
                <a:latin typeface="Segoe UI"/>
                <a:cs typeface="Segoe UI"/>
              </a:rPr>
              <a:t>in</a:t>
            </a:r>
            <a:endParaRPr>
              <a:latin typeface="Segoe UI"/>
              <a:cs typeface="Segoe UI"/>
            </a:endParaRPr>
          </a:p>
          <a:p>
            <a:pPr marL="12700"/>
            <a:r>
              <a:rPr dirty="0">
                <a:latin typeface="Segoe UI"/>
                <a:cs typeface="Segoe UI"/>
              </a:rPr>
              <a:t>forwarding:</a:t>
            </a:r>
            <a:endParaRPr>
              <a:latin typeface="Segoe UI"/>
              <a:cs typeface="Segoe UI"/>
            </a:endParaRPr>
          </a:p>
          <a:p>
            <a:pPr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299085" indent="-286385"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5" dirty="0">
                <a:latin typeface="Segoe UI"/>
                <a:cs typeface="Segoe UI"/>
              </a:rPr>
              <a:t>Cutting </a:t>
            </a:r>
            <a:r>
              <a:rPr dirty="0">
                <a:latin typeface="Segoe UI"/>
                <a:cs typeface="Segoe UI"/>
              </a:rPr>
              <a:t>type </a:t>
            </a:r>
            <a:r>
              <a:rPr spc="-5" dirty="0">
                <a:latin typeface="Segoe UI"/>
                <a:cs typeface="Segoe UI"/>
              </a:rPr>
              <a:t>(clear cutting/selective</a:t>
            </a:r>
            <a:r>
              <a:rPr spc="-20" dirty="0">
                <a:latin typeface="Segoe UI"/>
                <a:cs typeface="Segoe UI"/>
              </a:rPr>
              <a:t> </a:t>
            </a:r>
            <a:r>
              <a:rPr spc="-5" dirty="0">
                <a:latin typeface="Segoe UI"/>
                <a:cs typeface="Segoe UI"/>
              </a:rPr>
              <a:t>cutting)</a:t>
            </a:r>
            <a:endParaRPr>
              <a:latin typeface="Segoe UI"/>
              <a:cs typeface="Segoe UI"/>
            </a:endParaRPr>
          </a:p>
          <a:p>
            <a:pPr marL="299085" indent="-286385"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10" dirty="0">
                <a:latin typeface="Segoe UI"/>
                <a:cs typeface="Segoe UI"/>
              </a:rPr>
              <a:t>Average </a:t>
            </a:r>
            <a:r>
              <a:rPr dirty="0">
                <a:latin typeface="Segoe UI"/>
                <a:cs typeface="Segoe UI"/>
              </a:rPr>
              <a:t>forwarding</a:t>
            </a:r>
            <a:r>
              <a:rPr spc="-60" dirty="0">
                <a:latin typeface="Segoe UI"/>
                <a:cs typeface="Segoe UI"/>
              </a:rPr>
              <a:t> </a:t>
            </a:r>
            <a:r>
              <a:rPr spc="-5" dirty="0">
                <a:latin typeface="Segoe UI"/>
                <a:cs typeface="Segoe UI"/>
              </a:rPr>
              <a:t>distance</a:t>
            </a:r>
            <a:endParaRPr>
              <a:latin typeface="Segoe UI"/>
              <a:cs typeface="Segoe UI"/>
            </a:endParaRPr>
          </a:p>
          <a:p>
            <a:pPr marL="299085" marR="596265" indent="-286385"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5" dirty="0">
                <a:latin typeface="Segoe UI"/>
                <a:cs typeface="Segoe UI"/>
              </a:rPr>
              <a:t>Cutting scheme (e.g. </a:t>
            </a:r>
            <a:r>
              <a:rPr dirty="0">
                <a:latin typeface="Segoe UI"/>
                <a:cs typeface="Segoe UI"/>
              </a:rPr>
              <a:t>fish </a:t>
            </a:r>
            <a:r>
              <a:rPr spc="-5" dirty="0">
                <a:latin typeface="Segoe UI"/>
                <a:cs typeface="Segoe UI"/>
              </a:rPr>
              <a:t>bone), </a:t>
            </a:r>
            <a:r>
              <a:rPr spc="-10" dirty="0">
                <a:latin typeface="Segoe UI"/>
                <a:cs typeface="Segoe UI"/>
              </a:rPr>
              <a:t>log/pile  </a:t>
            </a:r>
            <a:r>
              <a:rPr spc="-5" dirty="0">
                <a:latin typeface="Segoe UI"/>
                <a:cs typeface="Segoe UI"/>
              </a:rPr>
              <a:t>location </a:t>
            </a:r>
            <a:r>
              <a:rPr dirty="0">
                <a:latin typeface="Segoe UI"/>
                <a:cs typeface="Segoe UI"/>
              </a:rPr>
              <a:t>on the </a:t>
            </a:r>
            <a:r>
              <a:rPr spc="-5" dirty="0">
                <a:latin typeface="Segoe UI"/>
                <a:cs typeface="Segoe UI"/>
              </a:rPr>
              <a:t>strip</a:t>
            </a:r>
            <a:r>
              <a:rPr spc="-100" dirty="0">
                <a:latin typeface="Segoe UI"/>
                <a:cs typeface="Segoe UI"/>
              </a:rPr>
              <a:t> </a:t>
            </a:r>
            <a:r>
              <a:rPr spc="-15" dirty="0">
                <a:latin typeface="Segoe UI"/>
                <a:cs typeface="Segoe UI"/>
              </a:rPr>
              <a:t>road</a:t>
            </a:r>
            <a:endParaRPr>
              <a:latin typeface="Segoe UI"/>
              <a:cs typeface="Segoe UI"/>
            </a:endParaRPr>
          </a:p>
          <a:p>
            <a:pPr marL="299085" indent="-286385"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20" dirty="0">
                <a:latin typeface="Segoe UI"/>
                <a:cs typeface="Segoe UI"/>
              </a:rPr>
              <a:t>Volume </a:t>
            </a:r>
            <a:r>
              <a:rPr spc="-5" dirty="0">
                <a:latin typeface="Segoe UI"/>
                <a:cs typeface="Segoe UI"/>
              </a:rPr>
              <a:t>m3/m </a:t>
            </a:r>
            <a:r>
              <a:rPr dirty="0">
                <a:latin typeface="Segoe UI"/>
                <a:cs typeface="Segoe UI"/>
              </a:rPr>
              <a:t>on </a:t>
            </a:r>
            <a:r>
              <a:rPr spc="-5" dirty="0">
                <a:latin typeface="Segoe UI"/>
                <a:cs typeface="Segoe UI"/>
              </a:rPr>
              <a:t>strip</a:t>
            </a:r>
            <a:r>
              <a:rPr spc="-85" dirty="0">
                <a:latin typeface="Segoe UI"/>
                <a:cs typeface="Segoe UI"/>
              </a:rPr>
              <a:t> </a:t>
            </a:r>
            <a:r>
              <a:rPr spc="-15" dirty="0">
                <a:latin typeface="Segoe UI"/>
                <a:cs typeface="Segoe UI"/>
              </a:rPr>
              <a:t>road</a:t>
            </a:r>
            <a:endParaRPr>
              <a:latin typeface="Segoe UI"/>
              <a:cs typeface="Segoe UI"/>
            </a:endParaRPr>
          </a:p>
          <a:p>
            <a:pPr marL="299085" indent="-286385"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5" dirty="0">
                <a:latin typeface="Segoe UI"/>
                <a:cs typeface="Segoe UI"/>
              </a:rPr>
              <a:t>Number </a:t>
            </a:r>
            <a:r>
              <a:rPr spc="-20" dirty="0">
                <a:latin typeface="Segoe UI"/>
                <a:cs typeface="Segoe UI"/>
              </a:rPr>
              <a:t>of</a:t>
            </a:r>
            <a:r>
              <a:rPr spc="-55" dirty="0">
                <a:latin typeface="Segoe UI"/>
                <a:cs typeface="Segoe UI"/>
              </a:rPr>
              <a:t> </a:t>
            </a:r>
            <a:r>
              <a:rPr dirty="0">
                <a:latin typeface="Segoe UI"/>
                <a:cs typeface="Segoe UI"/>
              </a:rPr>
              <a:t>assortments</a:t>
            </a:r>
            <a:endParaRPr>
              <a:latin typeface="Segoe UI"/>
              <a:cs typeface="Segoe UI"/>
            </a:endParaRPr>
          </a:p>
          <a:p>
            <a:pPr marL="299085" indent="-286385"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>
                <a:latin typeface="Segoe UI"/>
                <a:cs typeface="Segoe UI"/>
              </a:rPr>
              <a:t>Forwarder </a:t>
            </a:r>
            <a:r>
              <a:rPr spc="-10" dirty="0">
                <a:latin typeface="Segoe UI"/>
                <a:cs typeface="Segoe UI"/>
              </a:rPr>
              <a:t>load space</a:t>
            </a:r>
            <a:r>
              <a:rPr spc="-80" dirty="0">
                <a:latin typeface="Segoe UI"/>
                <a:cs typeface="Segoe UI"/>
              </a:rPr>
              <a:t> </a:t>
            </a:r>
            <a:r>
              <a:rPr spc="-5" dirty="0">
                <a:latin typeface="Segoe UI"/>
                <a:cs typeface="Segoe UI"/>
              </a:rPr>
              <a:t>size</a:t>
            </a:r>
            <a:endParaRPr>
              <a:latin typeface="Segoe UI"/>
              <a:cs typeface="Segoe UI"/>
            </a:endParaRPr>
          </a:p>
          <a:p>
            <a:pPr marL="299085" indent="-286385"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30" dirty="0">
                <a:latin typeface="Segoe UI"/>
                <a:cs typeface="Segoe UI"/>
              </a:rPr>
              <a:t>Terrain, </a:t>
            </a:r>
            <a:r>
              <a:rPr spc="-10" dirty="0">
                <a:latin typeface="Segoe UI"/>
                <a:cs typeface="Segoe UI"/>
              </a:rPr>
              <a:t>weather etc.</a:t>
            </a:r>
            <a:r>
              <a:rPr spc="40" dirty="0">
                <a:latin typeface="Segoe UI"/>
                <a:cs typeface="Segoe UI"/>
              </a:rPr>
              <a:t> </a:t>
            </a:r>
            <a:r>
              <a:rPr spc="-10" dirty="0">
                <a:latin typeface="Segoe UI"/>
                <a:cs typeface="Segoe UI"/>
              </a:rPr>
              <a:t>circumstances</a:t>
            </a:r>
            <a:endParaRPr>
              <a:latin typeface="Segoe UI"/>
              <a:cs typeface="Segoe UI"/>
            </a:endParaRPr>
          </a:p>
          <a:p>
            <a:pPr marL="299085" indent="-286385"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b="1" spc="-5" dirty="0">
                <a:latin typeface="Segoe UI"/>
                <a:cs typeface="Segoe UI"/>
              </a:rPr>
              <a:t>Operator’s</a:t>
            </a:r>
            <a:r>
              <a:rPr b="1" spc="-125" dirty="0">
                <a:latin typeface="Segoe UI"/>
                <a:cs typeface="Segoe UI"/>
              </a:rPr>
              <a:t> </a:t>
            </a:r>
            <a:r>
              <a:rPr b="1" dirty="0">
                <a:latin typeface="Segoe UI"/>
                <a:cs typeface="Segoe UI"/>
              </a:rPr>
              <a:t>skills</a:t>
            </a:r>
            <a:endParaRPr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7406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4347" y="653035"/>
            <a:ext cx="4572635" cy="81343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200" spc="-35" dirty="0"/>
              <a:t>FORWARDING</a:t>
            </a:r>
            <a:endParaRPr sz="5200"/>
          </a:p>
        </p:txBody>
      </p:sp>
      <p:sp>
        <p:nvSpPr>
          <p:cNvPr id="3" name="object 3"/>
          <p:cNvSpPr txBox="1"/>
          <p:nvPr/>
        </p:nvSpPr>
        <p:spPr>
          <a:xfrm>
            <a:off x="1044347" y="2055240"/>
            <a:ext cx="9256395" cy="2274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85" dirty="0">
                <a:solidFill>
                  <a:srgbClr val="F9C71A"/>
                </a:solidFill>
                <a:latin typeface="Segoe UI"/>
                <a:cs typeface="Segoe UI"/>
              </a:rPr>
              <a:t>OPERATOR CAN </a:t>
            </a:r>
            <a:r>
              <a:rPr b="1" spc="65" dirty="0">
                <a:solidFill>
                  <a:srgbClr val="F9C71A"/>
                </a:solidFill>
                <a:latin typeface="Segoe UI"/>
                <a:cs typeface="Segoe UI"/>
              </a:rPr>
              <a:t>ONLY </a:t>
            </a:r>
            <a:r>
              <a:rPr b="1" spc="110" dirty="0">
                <a:solidFill>
                  <a:srgbClr val="F9C71A"/>
                </a:solidFill>
                <a:latin typeface="Segoe UI"/>
                <a:cs typeface="Segoe UI"/>
              </a:rPr>
              <a:t>INFLUENCE </a:t>
            </a:r>
            <a:r>
              <a:rPr b="1" spc="25" dirty="0">
                <a:solidFill>
                  <a:srgbClr val="F9C71A"/>
                </a:solidFill>
                <a:latin typeface="Segoe UI"/>
                <a:cs typeface="Segoe UI"/>
              </a:rPr>
              <a:t>TO </a:t>
            </a:r>
            <a:r>
              <a:rPr b="1" spc="110" dirty="0">
                <a:solidFill>
                  <a:srgbClr val="F9C71A"/>
                </a:solidFill>
                <a:latin typeface="Segoe UI"/>
                <a:cs typeface="Segoe UI"/>
              </a:rPr>
              <a:t>HIS/HER </a:t>
            </a:r>
            <a:r>
              <a:rPr b="1" spc="85" dirty="0">
                <a:solidFill>
                  <a:srgbClr val="F9C71A"/>
                </a:solidFill>
                <a:latin typeface="Segoe UI"/>
                <a:cs typeface="Segoe UI"/>
              </a:rPr>
              <a:t>OWN </a:t>
            </a:r>
            <a:r>
              <a:rPr b="1" spc="620" dirty="0">
                <a:solidFill>
                  <a:srgbClr val="F9C71A"/>
                </a:solidFill>
                <a:latin typeface="Segoe UI"/>
                <a:cs typeface="Segoe UI"/>
              </a:rPr>
              <a:t> </a:t>
            </a:r>
            <a:r>
              <a:rPr b="1" spc="110" dirty="0">
                <a:solidFill>
                  <a:srgbClr val="F9C71A"/>
                </a:solidFill>
                <a:latin typeface="Segoe UI"/>
                <a:cs typeface="Segoe UI"/>
              </a:rPr>
              <a:t>SKILLS!</a:t>
            </a:r>
            <a:endParaRPr>
              <a:latin typeface="Segoe UI"/>
              <a:cs typeface="Segoe UI"/>
            </a:endParaRPr>
          </a:p>
          <a:p>
            <a:pPr>
              <a:spcBef>
                <a:spcPts val="35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/>
            <a:r>
              <a:rPr spc="110" dirty="0">
                <a:latin typeface="Segoe UI"/>
                <a:cs typeface="Segoe UI"/>
              </a:rPr>
              <a:t>Differences </a:t>
            </a:r>
            <a:r>
              <a:rPr spc="100" dirty="0">
                <a:latin typeface="Segoe UI"/>
                <a:cs typeface="Segoe UI"/>
              </a:rPr>
              <a:t>between </a:t>
            </a:r>
            <a:r>
              <a:rPr spc="85" dirty="0">
                <a:latin typeface="Segoe UI"/>
                <a:cs typeface="Segoe UI"/>
              </a:rPr>
              <a:t>the </a:t>
            </a:r>
            <a:r>
              <a:rPr spc="110" dirty="0">
                <a:latin typeface="Segoe UI"/>
                <a:cs typeface="Segoe UI"/>
              </a:rPr>
              <a:t>operators </a:t>
            </a:r>
            <a:r>
              <a:rPr spc="60" dirty="0">
                <a:latin typeface="Segoe UI"/>
                <a:cs typeface="Segoe UI"/>
              </a:rPr>
              <a:t>in </a:t>
            </a:r>
            <a:r>
              <a:rPr spc="114" dirty="0">
                <a:latin typeface="Segoe UI"/>
                <a:cs typeface="Segoe UI"/>
              </a:rPr>
              <a:t>productivity </a:t>
            </a:r>
            <a:r>
              <a:rPr spc="85" dirty="0">
                <a:latin typeface="Segoe UI"/>
                <a:cs typeface="Segoe UI"/>
              </a:rPr>
              <a:t>and </a:t>
            </a:r>
            <a:r>
              <a:rPr spc="114" dirty="0">
                <a:latin typeface="Segoe UI"/>
                <a:cs typeface="Segoe UI"/>
              </a:rPr>
              <a:t>effectiveness </a:t>
            </a:r>
            <a:r>
              <a:rPr spc="95" dirty="0">
                <a:latin typeface="Segoe UI"/>
                <a:cs typeface="Segoe UI"/>
              </a:rPr>
              <a:t>come  </a:t>
            </a:r>
            <a:r>
              <a:rPr spc="200" dirty="0">
                <a:latin typeface="Segoe UI"/>
                <a:cs typeface="Segoe UI"/>
              </a:rPr>
              <a:t> </a:t>
            </a:r>
            <a:r>
              <a:rPr spc="95" dirty="0">
                <a:latin typeface="Segoe UI"/>
                <a:cs typeface="Segoe UI"/>
              </a:rPr>
              <a:t>from:</a:t>
            </a:r>
            <a:endParaRPr>
              <a:latin typeface="Segoe UI"/>
              <a:cs typeface="Segoe UI"/>
            </a:endParaRPr>
          </a:p>
          <a:p>
            <a:pPr marL="355600" indent="-342900">
              <a:spcBef>
                <a:spcPts val="43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pc="80" dirty="0">
                <a:latin typeface="Segoe UI"/>
                <a:cs typeface="Segoe UI"/>
              </a:rPr>
              <a:t>How </a:t>
            </a:r>
            <a:r>
              <a:rPr spc="60" dirty="0">
                <a:latin typeface="Segoe UI"/>
                <a:cs typeface="Segoe UI"/>
              </a:rPr>
              <a:t>to </a:t>
            </a:r>
            <a:r>
              <a:rPr spc="105" dirty="0">
                <a:latin typeface="Segoe UI"/>
                <a:cs typeface="Segoe UI"/>
              </a:rPr>
              <a:t>handle </a:t>
            </a:r>
            <a:r>
              <a:rPr spc="85" dirty="0">
                <a:latin typeface="Segoe UI"/>
                <a:cs typeface="Segoe UI"/>
              </a:rPr>
              <a:t>the</a:t>
            </a:r>
            <a:r>
              <a:rPr spc="615" dirty="0">
                <a:latin typeface="Segoe UI"/>
                <a:cs typeface="Segoe UI"/>
              </a:rPr>
              <a:t> </a:t>
            </a:r>
            <a:r>
              <a:rPr spc="100" dirty="0">
                <a:latin typeface="Segoe UI"/>
                <a:cs typeface="Segoe UI"/>
              </a:rPr>
              <a:t>crane</a:t>
            </a:r>
            <a:endParaRPr>
              <a:latin typeface="Segoe UI"/>
              <a:cs typeface="Segoe UI"/>
            </a:endParaRPr>
          </a:p>
          <a:p>
            <a:pPr marL="355600" indent="-342900">
              <a:spcBef>
                <a:spcPts val="43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pc="80" dirty="0">
                <a:latin typeface="Segoe UI"/>
                <a:cs typeface="Segoe UI"/>
              </a:rPr>
              <a:t>How </a:t>
            </a:r>
            <a:r>
              <a:rPr spc="60" dirty="0">
                <a:latin typeface="Segoe UI"/>
                <a:cs typeface="Segoe UI"/>
              </a:rPr>
              <a:t>to </a:t>
            </a:r>
            <a:r>
              <a:rPr spc="90" dirty="0">
                <a:latin typeface="Segoe UI"/>
                <a:cs typeface="Segoe UI"/>
              </a:rPr>
              <a:t>plan </a:t>
            </a:r>
            <a:r>
              <a:rPr spc="85" dirty="0">
                <a:latin typeface="Segoe UI"/>
                <a:cs typeface="Segoe UI"/>
              </a:rPr>
              <a:t>the </a:t>
            </a:r>
            <a:r>
              <a:rPr spc="95" dirty="0">
                <a:latin typeface="Segoe UI"/>
                <a:cs typeface="Segoe UI"/>
              </a:rPr>
              <a:t> </a:t>
            </a:r>
            <a:r>
              <a:rPr spc="90" dirty="0">
                <a:latin typeface="Segoe UI"/>
                <a:cs typeface="Segoe UI"/>
              </a:rPr>
              <a:t>work</a:t>
            </a:r>
            <a:endParaRPr>
              <a:latin typeface="Segoe UI"/>
              <a:cs typeface="Segoe UI"/>
            </a:endParaRPr>
          </a:p>
          <a:p>
            <a:pPr>
              <a:spcBef>
                <a:spcPts val="3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/>
            <a:r>
              <a:rPr spc="95" dirty="0">
                <a:latin typeface="Segoe UI"/>
                <a:cs typeface="Segoe UI"/>
              </a:rPr>
              <a:t>With </a:t>
            </a:r>
            <a:r>
              <a:rPr spc="110" dirty="0">
                <a:latin typeface="Segoe UI"/>
                <a:cs typeface="Segoe UI"/>
              </a:rPr>
              <a:t>experienced operators </a:t>
            </a:r>
            <a:r>
              <a:rPr spc="85" dirty="0">
                <a:latin typeface="Segoe UI"/>
                <a:cs typeface="Segoe UI"/>
              </a:rPr>
              <a:t>the </a:t>
            </a:r>
            <a:r>
              <a:rPr spc="90" dirty="0">
                <a:latin typeface="Segoe UI"/>
                <a:cs typeface="Segoe UI"/>
              </a:rPr>
              <a:t>main </a:t>
            </a:r>
            <a:r>
              <a:rPr spc="100" dirty="0">
                <a:latin typeface="Segoe UI"/>
                <a:cs typeface="Segoe UI"/>
              </a:rPr>
              <a:t>source </a:t>
            </a:r>
            <a:r>
              <a:rPr spc="45" dirty="0">
                <a:latin typeface="Segoe UI"/>
                <a:cs typeface="Segoe UI"/>
              </a:rPr>
              <a:t>of </a:t>
            </a:r>
            <a:r>
              <a:rPr spc="110" dirty="0">
                <a:latin typeface="Segoe UI"/>
                <a:cs typeface="Segoe UI"/>
              </a:rPr>
              <a:t>differences </a:t>
            </a:r>
            <a:r>
              <a:rPr spc="60" dirty="0">
                <a:latin typeface="Segoe UI"/>
                <a:cs typeface="Segoe UI"/>
              </a:rPr>
              <a:t>is  </a:t>
            </a:r>
            <a:r>
              <a:rPr spc="365" dirty="0">
                <a:latin typeface="Segoe UI"/>
                <a:cs typeface="Segoe UI"/>
              </a:rPr>
              <a:t> </a:t>
            </a:r>
            <a:r>
              <a:rPr spc="110" dirty="0">
                <a:latin typeface="Segoe UI"/>
                <a:cs typeface="Segoe UI"/>
              </a:rPr>
              <a:t>planning!</a:t>
            </a:r>
            <a:endParaRPr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1922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350799"/>
            <a:ext cx="10515600" cy="135421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/>
              <a:t>DIFFERENT LEVELS </a:t>
            </a:r>
            <a:r>
              <a:rPr spc="-10" dirty="0"/>
              <a:t>IN</a:t>
            </a:r>
            <a:r>
              <a:rPr spc="-160" dirty="0"/>
              <a:t> </a:t>
            </a:r>
            <a:r>
              <a:rPr spc="-20" dirty="0"/>
              <a:t>FORWARDING  </a:t>
            </a:r>
            <a:r>
              <a:rPr spc="-5" dirty="0"/>
              <a:t>PLANNING</a:t>
            </a:r>
          </a:p>
        </p:txBody>
      </p:sp>
      <p:sp>
        <p:nvSpPr>
          <p:cNvPr id="3" name="object 3"/>
          <p:cNvSpPr/>
          <p:nvPr/>
        </p:nvSpPr>
        <p:spPr>
          <a:xfrm>
            <a:off x="1057655" y="2086355"/>
            <a:ext cx="9195816" cy="4562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38300" y="3800856"/>
            <a:ext cx="2385060" cy="277495"/>
          </a:xfrm>
          <a:prstGeom prst="rect">
            <a:avLst/>
          </a:prstGeom>
          <a:solidFill>
            <a:srgbClr val="FBDE76"/>
          </a:solidFill>
        </p:spPr>
        <p:txBody>
          <a:bodyPr vert="horz" wrap="square" lIns="0" tIns="0" rIns="0" bIns="0" rtlCol="0">
            <a:spAutoFit/>
          </a:bodyPr>
          <a:lstStyle/>
          <a:p>
            <a:pPr marL="396875">
              <a:lnSpc>
                <a:spcPts val="2125"/>
              </a:lnSpc>
            </a:pPr>
            <a:r>
              <a:rPr spc="-5" dirty="0">
                <a:latin typeface="Segoe UI"/>
                <a:cs typeface="Segoe UI"/>
              </a:rPr>
              <a:t>Cutting lot</a:t>
            </a:r>
            <a:r>
              <a:rPr spc="-90" dirty="0">
                <a:latin typeface="Segoe UI"/>
                <a:cs typeface="Segoe UI"/>
              </a:rPr>
              <a:t> </a:t>
            </a:r>
            <a:r>
              <a:rPr spc="-10" dirty="0">
                <a:latin typeface="Segoe UI"/>
                <a:cs typeface="Segoe UI"/>
              </a:rPr>
              <a:t>level</a:t>
            </a:r>
            <a:endParaRPr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40223" y="5547359"/>
            <a:ext cx="2522220" cy="269304"/>
          </a:xfrm>
          <a:prstGeom prst="rect">
            <a:avLst/>
          </a:prstGeom>
          <a:solidFill>
            <a:srgbClr val="FBDE76"/>
          </a:solidFill>
        </p:spPr>
        <p:txBody>
          <a:bodyPr vert="horz" wrap="square" lIns="0" tIns="0" rIns="0" bIns="0" rtlCol="0">
            <a:spAutoFit/>
          </a:bodyPr>
          <a:lstStyle/>
          <a:p>
            <a:pPr marL="214629">
              <a:lnSpc>
                <a:spcPts val="2125"/>
              </a:lnSpc>
            </a:pPr>
            <a:r>
              <a:rPr spc="-5" dirty="0">
                <a:latin typeface="Segoe UI"/>
                <a:cs typeface="Segoe UI"/>
              </a:rPr>
              <a:t>operating </a:t>
            </a:r>
            <a:r>
              <a:rPr dirty="0">
                <a:latin typeface="Segoe UI"/>
                <a:cs typeface="Segoe UI"/>
              </a:rPr>
              <a:t>point</a:t>
            </a:r>
            <a:r>
              <a:rPr spc="-80" dirty="0">
                <a:latin typeface="Segoe UI"/>
                <a:cs typeface="Segoe UI"/>
              </a:rPr>
              <a:t> </a:t>
            </a:r>
            <a:r>
              <a:rPr spc="-10" dirty="0">
                <a:latin typeface="Segoe UI"/>
                <a:cs typeface="Segoe UI"/>
              </a:rPr>
              <a:t>level</a:t>
            </a:r>
            <a:endParaRPr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75020" y="3308604"/>
            <a:ext cx="2461260" cy="277495"/>
          </a:xfrm>
          <a:prstGeom prst="rect">
            <a:avLst/>
          </a:prstGeom>
          <a:solidFill>
            <a:srgbClr val="FBDE76"/>
          </a:solidFill>
        </p:spPr>
        <p:txBody>
          <a:bodyPr vert="horz" wrap="square" lIns="0" tIns="0" rIns="0" bIns="0" rtlCol="0">
            <a:spAutoFit/>
          </a:bodyPr>
          <a:lstStyle/>
          <a:p>
            <a:pPr marL="552450">
              <a:lnSpc>
                <a:spcPts val="2115"/>
              </a:lnSpc>
            </a:pPr>
            <a:r>
              <a:rPr spc="-10" dirty="0">
                <a:latin typeface="Segoe UI"/>
                <a:cs typeface="Segoe UI"/>
              </a:rPr>
              <a:t>Visibility</a:t>
            </a:r>
            <a:r>
              <a:rPr spc="-20" dirty="0">
                <a:latin typeface="Segoe UI"/>
                <a:cs typeface="Segoe UI"/>
              </a:rPr>
              <a:t> </a:t>
            </a:r>
            <a:r>
              <a:rPr spc="-10" dirty="0">
                <a:latin typeface="Segoe UI"/>
                <a:cs typeface="Segoe UI"/>
              </a:rPr>
              <a:t>level</a:t>
            </a:r>
            <a:endParaRPr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48751" y="6413906"/>
            <a:ext cx="248602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5" dirty="0">
                <a:latin typeface="Segoe UI"/>
                <a:cs typeface="Segoe UI"/>
              </a:rPr>
              <a:t>Source: Metsäteho</a:t>
            </a:r>
            <a:r>
              <a:rPr sz="1200" spc="-40" dirty="0">
                <a:latin typeface="Segoe UI"/>
                <a:cs typeface="Segoe UI"/>
              </a:rPr>
              <a:t> </a:t>
            </a:r>
            <a:r>
              <a:rPr sz="1200" spc="-10" dirty="0">
                <a:latin typeface="Segoe UI"/>
                <a:cs typeface="Segoe UI"/>
                <a:hlinkClick r:id="rId3"/>
              </a:rPr>
              <a:t>www.puuhuolto.fi</a:t>
            </a:r>
            <a:endParaRPr sz="120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977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4346" y="749046"/>
            <a:ext cx="9204960" cy="62865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/>
              <a:t>DIFFERENT LEVELS IN</a:t>
            </a:r>
            <a:r>
              <a:rPr sz="4000" spc="-125" dirty="0"/>
              <a:t> </a:t>
            </a:r>
            <a:r>
              <a:rPr sz="4000" spc="-30" dirty="0"/>
              <a:t>FORWARDING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044346" y="2055241"/>
            <a:ext cx="9551670" cy="3262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15" dirty="0">
                <a:solidFill>
                  <a:srgbClr val="F9C71A"/>
                </a:solidFill>
                <a:latin typeface="Segoe UI"/>
                <a:cs typeface="Segoe UI"/>
              </a:rPr>
              <a:t>OPERATING </a:t>
            </a:r>
            <a:r>
              <a:rPr b="1" spc="-5" dirty="0">
                <a:solidFill>
                  <a:srgbClr val="F9C71A"/>
                </a:solidFill>
                <a:latin typeface="Segoe UI"/>
                <a:cs typeface="Segoe UI"/>
              </a:rPr>
              <a:t>POINT AND </a:t>
            </a:r>
            <a:r>
              <a:rPr b="1" dirty="0">
                <a:solidFill>
                  <a:srgbClr val="F9C71A"/>
                </a:solidFill>
                <a:latin typeface="Segoe UI"/>
                <a:cs typeface="Segoe UI"/>
              </a:rPr>
              <a:t>VISIBILITY</a:t>
            </a:r>
            <a:r>
              <a:rPr b="1" spc="-60" dirty="0">
                <a:solidFill>
                  <a:srgbClr val="F9C71A"/>
                </a:solidFill>
                <a:latin typeface="Segoe UI"/>
                <a:cs typeface="Segoe UI"/>
              </a:rPr>
              <a:t> </a:t>
            </a:r>
            <a:r>
              <a:rPr b="1" spc="5" dirty="0">
                <a:solidFill>
                  <a:srgbClr val="F9C71A"/>
                </a:solidFill>
                <a:latin typeface="Segoe UI"/>
                <a:cs typeface="Segoe UI"/>
              </a:rPr>
              <a:t>LEVELS</a:t>
            </a:r>
            <a:r>
              <a:rPr spc="5" dirty="0">
                <a:latin typeface="Segoe UI"/>
                <a:cs typeface="Segoe UI"/>
              </a:rPr>
              <a:t>:</a:t>
            </a:r>
            <a:endParaRPr>
              <a:latin typeface="Segoe UI"/>
              <a:cs typeface="Segoe UI"/>
            </a:endParaRPr>
          </a:p>
          <a:p>
            <a:pPr marL="12700">
              <a:spcBef>
                <a:spcPts val="430"/>
              </a:spcBef>
            </a:pPr>
            <a:r>
              <a:rPr dirty="0">
                <a:latin typeface="Segoe UI"/>
                <a:cs typeface="Segoe UI"/>
              </a:rPr>
              <a:t>Important</a:t>
            </a:r>
            <a:r>
              <a:rPr spc="-80" dirty="0">
                <a:latin typeface="Segoe UI"/>
                <a:cs typeface="Segoe UI"/>
              </a:rPr>
              <a:t> </a:t>
            </a:r>
            <a:r>
              <a:rPr spc="-5" dirty="0">
                <a:latin typeface="Segoe UI"/>
                <a:cs typeface="Segoe UI"/>
              </a:rPr>
              <a:t>skills:</a:t>
            </a:r>
            <a:endParaRPr>
              <a:latin typeface="Segoe UI"/>
              <a:cs typeface="Segoe UI"/>
            </a:endParaRPr>
          </a:p>
          <a:p>
            <a:pPr marL="12700">
              <a:spcBef>
                <a:spcPts val="430"/>
              </a:spcBef>
            </a:pPr>
            <a:r>
              <a:rPr spc="-5" dirty="0">
                <a:latin typeface="Segoe UI"/>
                <a:cs typeface="Segoe UI"/>
              </a:rPr>
              <a:t>Machine </a:t>
            </a:r>
            <a:r>
              <a:rPr dirty="0">
                <a:latin typeface="Segoe UI"/>
                <a:cs typeface="Segoe UI"/>
              </a:rPr>
              <a:t>and </a:t>
            </a:r>
            <a:r>
              <a:rPr spc="-5" dirty="0">
                <a:latin typeface="Segoe UI"/>
                <a:cs typeface="Segoe UI"/>
              </a:rPr>
              <a:t>crane</a:t>
            </a:r>
            <a:r>
              <a:rPr spc="-80" dirty="0">
                <a:latin typeface="Segoe UI"/>
                <a:cs typeface="Segoe UI"/>
              </a:rPr>
              <a:t> </a:t>
            </a:r>
            <a:r>
              <a:rPr spc="-5" dirty="0">
                <a:latin typeface="Segoe UI"/>
                <a:cs typeface="Segoe UI"/>
              </a:rPr>
              <a:t>handling</a:t>
            </a:r>
            <a:endParaRPr>
              <a:latin typeface="Segoe UI"/>
              <a:cs typeface="Segoe UI"/>
            </a:endParaRPr>
          </a:p>
          <a:p>
            <a:pPr>
              <a:spcBef>
                <a:spcPts val="3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/>
            <a:r>
              <a:rPr b="1" spc="5" dirty="0">
                <a:solidFill>
                  <a:srgbClr val="F9C71A"/>
                </a:solidFill>
                <a:latin typeface="Segoe UI"/>
                <a:cs typeface="Segoe UI"/>
              </a:rPr>
              <a:t>CUTTING </a:t>
            </a:r>
            <a:r>
              <a:rPr b="1" spc="-40" dirty="0">
                <a:solidFill>
                  <a:srgbClr val="F9C71A"/>
                </a:solidFill>
                <a:latin typeface="Segoe UI"/>
                <a:cs typeface="Segoe UI"/>
              </a:rPr>
              <a:t>LOT</a:t>
            </a:r>
            <a:r>
              <a:rPr b="1" spc="-95" dirty="0">
                <a:solidFill>
                  <a:srgbClr val="F9C71A"/>
                </a:solidFill>
                <a:latin typeface="Segoe UI"/>
                <a:cs typeface="Segoe UI"/>
              </a:rPr>
              <a:t> </a:t>
            </a:r>
            <a:r>
              <a:rPr b="1" dirty="0">
                <a:solidFill>
                  <a:srgbClr val="F9C71A"/>
                </a:solidFill>
                <a:latin typeface="Segoe UI"/>
                <a:cs typeface="Segoe UI"/>
              </a:rPr>
              <a:t>LEVEL</a:t>
            </a:r>
            <a:r>
              <a:rPr dirty="0">
                <a:latin typeface="Segoe UI"/>
                <a:cs typeface="Segoe UI"/>
              </a:rPr>
              <a:t>:</a:t>
            </a:r>
            <a:endParaRPr>
              <a:latin typeface="Segoe UI"/>
              <a:cs typeface="Segoe UI"/>
            </a:endParaRPr>
          </a:p>
          <a:p>
            <a:pPr marL="12700">
              <a:spcBef>
                <a:spcPts val="430"/>
              </a:spcBef>
            </a:pPr>
            <a:r>
              <a:rPr dirty="0">
                <a:latin typeface="Segoe UI"/>
                <a:cs typeface="Segoe UI"/>
              </a:rPr>
              <a:t>Important</a:t>
            </a:r>
            <a:r>
              <a:rPr spc="-80" dirty="0">
                <a:latin typeface="Segoe UI"/>
                <a:cs typeface="Segoe UI"/>
              </a:rPr>
              <a:t> </a:t>
            </a:r>
            <a:r>
              <a:rPr spc="-5" dirty="0">
                <a:latin typeface="Segoe UI"/>
                <a:cs typeface="Segoe UI"/>
              </a:rPr>
              <a:t>skills:</a:t>
            </a:r>
            <a:endParaRPr>
              <a:latin typeface="Segoe UI"/>
              <a:cs typeface="Segoe UI"/>
            </a:endParaRPr>
          </a:p>
          <a:p>
            <a:pPr marL="12700">
              <a:spcBef>
                <a:spcPts val="430"/>
              </a:spcBef>
            </a:pPr>
            <a:r>
              <a:rPr spc="-5" dirty="0">
                <a:latin typeface="Segoe UI"/>
                <a:cs typeface="Segoe UI"/>
              </a:rPr>
              <a:t>Planning </a:t>
            </a:r>
            <a:r>
              <a:rPr spc="-20" dirty="0">
                <a:latin typeface="Segoe UI"/>
                <a:cs typeface="Segoe UI"/>
              </a:rPr>
              <a:t>of </a:t>
            </a:r>
            <a:r>
              <a:rPr spc="10" dirty="0">
                <a:latin typeface="Segoe UI"/>
                <a:cs typeface="Segoe UI"/>
              </a:rPr>
              <a:t>work, </a:t>
            </a:r>
            <a:r>
              <a:rPr dirty="0">
                <a:latin typeface="Segoe UI"/>
                <a:cs typeface="Segoe UI"/>
              </a:rPr>
              <a:t>things</a:t>
            </a:r>
            <a:r>
              <a:rPr spc="-100" dirty="0">
                <a:latin typeface="Segoe UI"/>
                <a:cs typeface="Segoe UI"/>
              </a:rPr>
              <a:t> </a:t>
            </a:r>
            <a:r>
              <a:rPr spc="-15" dirty="0">
                <a:latin typeface="Segoe UI"/>
                <a:cs typeface="Segoe UI"/>
              </a:rPr>
              <a:t>like</a:t>
            </a:r>
            <a:endParaRPr>
              <a:latin typeface="Segoe UI"/>
              <a:cs typeface="Segoe UI"/>
            </a:endParaRPr>
          </a:p>
          <a:p>
            <a:pPr marL="926465">
              <a:spcBef>
                <a:spcPts val="425"/>
              </a:spcBef>
            </a:pPr>
            <a:r>
              <a:rPr spc="5" dirty="0">
                <a:latin typeface="Segoe UI"/>
                <a:cs typeface="Segoe UI"/>
              </a:rPr>
              <a:t>starting </a:t>
            </a:r>
            <a:r>
              <a:rPr dirty="0">
                <a:latin typeface="Segoe UI"/>
                <a:cs typeface="Segoe UI"/>
              </a:rPr>
              <a:t>point, </a:t>
            </a:r>
            <a:r>
              <a:rPr spc="-5" dirty="0">
                <a:latin typeface="Segoe UI"/>
                <a:cs typeface="Segoe UI"/>
              </a:rPr>
              <a:t>driving </a:t>
            </a:r>
            <a:r>
              <a:rPr spc="-10" dirty="0">
                <a:latin typeface="Segoe UI"/>
                <a:cs typeface="Segoe UI"/>
              </a:rPr>
              <a:t>direction </a:t>
            </a:r>
            <a:r>
              <a:rPr spc="-5" dirty="0">
                <a:latin typeface="Segoe UI"/>
                <a:cs typeface="Segoe UI"/>
              </a:rPr>
              <a:t>with </a:t>
            </a:r>
            <a:r>
              <a:rPr spc="-10" dirty="0">
                <a:latin typeface="Segoe UI"/>
                <a:cs typeface="Segoe UI"/>
              </a:rPr>
              <a:t>load </a:t>
            </a:r>
            <a:r>
              <a:rPr spc="-5" dirty="0">
                <a:latin typeface="Segoe UI"/>
                <a:cs typeface="Segoe UI"/>
              </a:rPr>
              <a:t>and without </a:t>
            </a:r>
            <a:r>
              <a:rPr spc="-10" dirty="0">
                <a:latin typeface="Segoe UI"/>
                <a:cs typeface="Segoe UI"/>
              </a:rPr>
              <a:t>load, </a:t>
            </a:r>
            <a:r>
              <a:rPr spc="-5" dirty="0">
                <a:latin typeface="Segoe UI"/>
                <a:cs typeface="Segoe UI"/>
              </a:rPr>
              <a:t>targeting </a:t>
            </a:r>
            <a:r>
              <a:rPr spc="-10" dirty="0">
                <a:latin typeface="Segoe UI"/>
                <a:cs typeface="Segoe UI"/>
              </a:rPr>
              <a:t>to </a:t>
            </a:r>
            <a:r>
              <a:rPr dirty="0">
                <a:latin typeface="Segoe UI"/>
                <a:cs typeface="Segoe UI"/>
              </a:rPr>
              <a:t>full </a:t>
            </a:r>
            <a:r>
              <a:rPr spc="-10" dirty="0">
                <a:latin typeface="Segoe UI"/>
                <a:cs typeface="Segoe UI"/>
              </a:rPr>
              <a:t>loads,</a:t>
            </a:r>
            <a:r>
              <a:rPr spc="-15" dirty="0">
                <a:latin typeface="Segoe UI"/>
                <a:cs typeface="Segoe UI"/>
              </a:rPr>
              <a:t> </a:t>
            </a:r>
            <a:r>
              <a:rPr spc="-10" dirty="0">
                <a:latin typeface="Segoe UI"/>
                <a:cs typeface="Segoe UI"/>
              </a:rPr>
              <a:t>etc.</a:t>
            </a:r>
            <a:endParaRPr>
              <a:latin typeface="Segoe UI"/>
              <a:cs typeface="Segoe UI"/>
            </a:endParaRPr>
          </a:p>
          <a:p>
            <a:pPr marL="1384300">
              <a:spcBef>
                <a:spcPts val="425"/>
              </a:spcBef>
            </a:pPr>
            <a:r>
              <a:rPr spc="-5" dirty="0">
                <a:latin typeface="Segoe UI"/>
                <a:cs typeface="Segoe UI"/>
              </a:rPr>
              <a:t>=&gt; </a:t>
            </a:r>
            <a:r>
              <a:rPr spc="-10" dirty="0">
                <a:latin typeface="Segoe UI"/>
                <a:cs typeface="Segoe UI"/>
              </a:rPr>
              <a:t>direct </a:t>
            </a:r>
            <a:r>
              <a:rPr spc="-5" dirty="0">
                <a:latin typeface="Segoe UI"/>
                <a:cs typeface="Segoe UI"/>
              </a:rPr>
              <a:t>influence </a:t>
            </a:r>
            <a:r>
              <a:rPr spc="-10" dirty="0">
                <a:latin typeface="Segoe UI"/>
                <a:cs typeface="Segoe UI"/>
              </a:rPr>
              <a:t>to</a:t>
            </a:r>
            <a:r>
              <a:rPr spc="-30" dirty="0">
                <a:latin typeface="Segoe UI"/>
                <a:cs typeface="Segoe UI"/>
              </a:rPr>
              <a:t> </a:t>
            </a:r>
            <a:r>
              <a:rPr spc="-5" dirty="0">
                <a:latin typeface="Segoe UI"/>
                <a:cs typeface="Segoe UI"/>
              </a:rPr>
              <a:t>productivity</a:t>
            </a:r>
            <a:endParaRPr>
              <a:latin typeface="Segoe UI"/>
              <a:cs typeface="Segoe UI"/>
            </a:endParaRPr>
          </a:p>
          <a:p>
            <a:pPr marL="1384300">
              <a:spcBef>
                <a:spcPts val="430"/>
              </a:spcBef>
            </a:pPr>
            <a:r>
              <a:rPr spc="-5" dirty="0">
                <a:latin typeface="Segoe UI"/>
                <a:cs typeface="Segoe UI"/>
              </a:rPr>
              <a:t>=&gt; </a:t>
            </a:r>
            <a:r>
              <a:rPr spc="-10" dirty="0">
                <a:latin typeface="Segoe UI"/>
                <a:cs typeface="Segoe UI"/>
              </a:rPr>
              <a:t>direct </a:t>
            </a:r>
            <a:r>
              <a:rPr spc="-5" dirty="0">
                <a:latin typeface="Segoe UI"/>
                <a:cs typeface="Segoe UI"/>
              </a:rPr>
              <a:t>influence </a:t>
            </a:r>
            <a:r>
              <a:rPr spc="-10" dirty="0">
                <a:latin typeface="Segoe UI"/>
                <a:cs typeface="Segoe UI"/>
              </a:rPr>
              <a:t>to </a:t>
            </a:r>
            <a:r>
              <a:rPr dirty="0">
                <a:latin typeface="Segoe UI"/>
                <a:cs typeface="Segoe UI"/>
              </a:rPr>
              <a:t>fuel</a:t>
            </a:r>
            <a:r>
              <a:rPr spc="-55" dirty="0">
                <a:latin typeface="Segoe UI"/>
                <a:cs typeface="Segoe UI"/>
              </a:rPr>
              <a:t> </a:t>
            </a:r>
            <a:r>
              <a:rPr dirty="0">
                <a:latin typeface="Segoe UI"/>
                <a:cs typeface="Segoe UI"/>
              </a:rPr>
              <a:t>consumption</a:t>
            </a:r>
            <a:endParaRPr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4362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4347" y="653035"/>
            <a:ext cx="9230995" cy="81343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200" spc="-5" dirty="0"/>
              <a:t>PLANNING </a:t>
            </a:r>
            <a:r>
              <a:rPr sz="5200" dirty="0"/>
              <a:t>OF</a:t>
            </a:r>
            <a:r>
              <a:rPr sz="5200" spc="-30" dirty="0"/>
              <a:t> </a:t>
            </a:r>
            <a:r>
              <a:rPr sz="5200" spc="-35" dirty="0"/>
              <a:t>FORWARDING</a:t>
            </a:r>
            <a:endParaRPr sz="5200"/>
          </a:p>
        </p:txBody>
      </p:sp>
      <p:sp>
        <p:nvSpPr>
          <p:cNvPr id="3" name="object 3"/>
          <p:cNvSpPr txBox="1"/>
          <p:nvPr/>
        </p:nvSpPr>
        <p:spPr>
          <a:xfrm>
            <a:off x="1044347" y="2055240"/>
            <a:ext cx="8082915" cy="4244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60" dirty="0">
                <a:solidFill>
                  <a:srgbClr val="F9C71A"/>
                </a:solidFill>
                <a:latin typeface="Segoe UI"/>
                <a:cs typeface="Segoe UI"/>
              </a:rPr>
              <a:t>1. </a:t>
            </a:r>
            <a:r>
              <a:rPr b="1" spc="114" dirty="0">
                <a:solidFill>
                  <a:srgbClr val="F9C71A"/>
                </a:solidFill>
                <a:latin typeface="Segoe UI"/>
                <a:cs typeface="Segoe UI"/>
              </a:rPr>
              <a:t>PRELIMINARY </a:t>
            </a:r>
            <a:r>
              <a:rPr b="1" spc="105" dirty="0">
                <a:solidFill>
                  <a:srgbClr val="F9C71A"/>
                </a:solidFill>
                <a:latin typeface="Segoe UI"/>
                <a:cs typeface="Segoe UI"/>
              </a:rPr>
              <a:t>INFORMATION </a:t>
            </a:r>
            <a:r>
              <a:rPr b="1" spc="95" dirty="0">
                <a:solidFill>
                  <a:srgbClr val="F9C71A"/>
                </a:solidFill>
                <a:latin typeface="Segoe UI"/>
                <a:cs typeface="Segoe UI"/>
              </a:rPr>
              <a:t>ABOUT </a:t>
            </a:r>
            <a:r>
              <a:rPr b="1" spc="114" dirty="0">
                <a:solidFill>
                  <a:srgbClr val="F9C71A"/>
                </a:solidFill>
                <a:latin typeface="Segoe UI"/>
                <a:cs typeface="Segoe UI"/>
              </a:rPr>
              <a:t>CUTTING </a:t>
            </a:r>
            <a:r>
              <a:rPr b="1" spc="215" dirty="0">
                <a:solidFill>
                  <a:srgbClr val="F9C71A"/>
                </a:solidFill>
                <a:latin typeface="Segoe UI"/>
                <a:cs typeface="Segoe UI"/>
              </a:rPr>
              <a:t> </a:t>
            </a:r>
            <a:r>
              <a:rPr b="1" spc="45" dirty="0">
                <a:solidFill>
                  <a:srgbClr val="F9C71A"/>
                </a:solidFill>
                <a:latin typeface="Segoe UI"/>
                <a:cs typeface="Segoe UI"/>
              </a:rPr>
              <a:t>LOT</a:t>
            </a:r>
            <a:endParaRPr>
              <a:latin typeface="Segoe UI"/>
              <a:cs typeface="Segoe UI"/>
            </a:endParaRPr>
          </a:p>
          <a:p>
            <a:pPr>
              <a:spcBef>
                <a:spcPts val="35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/>
            <a:r>
              <a:rPr spc="90" dirty="0">
                <a:latin typeface="Segoe UI"/>
                <a:cs typeface="Segoe UI"/>
              </a:rPr>
              <a:t>Volumes </a:t>
            </a:r>
            <a:r>
              <a:rPr spc="60" dirty="0">
                <a:latin typeface="Segoe UI"/>
                <a:cs typeface="Segoe UI"/>
              </a:rPr>
              <a:t>by </a:t>
            </a:r>
            <a:r>
              <a:rPr spc="120" dirty="0">
                <a:latin typeface="Segoe UI"/>
                <a:cs typeface="Segoe UI"/>
              </a:rPr>
              <a:t>assortments </a:t>
            </a:r>
            <a:r>
              <a:rPr spc="95" dirty="0">
                <a:latin typeface="Segoe UI"/>
                <a:cs typeface="Segoe UI"/>
              </a:rPr>
              <a:t>(from </a:t>
            </a:r>
            <a:r>
              <a:rPr spc="85" dirty="0">
                <a:latin typeface="Segoe UI"/>
                <a:cs typeface="Segoe UI"/>
              </a:rPr>
              <a:t>the </a:t>
            </a:r>
            <a:r>
              <a:rPr spc="195" dirty="0">
                <a:latin typeface="Segoe UI"/>
                <a:cs typeface="Segoe UI"/>
              </a:rPr>
              <a:t> </a:t>
            </a:r>
            <a:r>
              <a:rPr spc="114" dirty="0">
                <a:latin typeface="Segoe UI"/>
                <a:cs typeface="Segoe UI"/>
              </a:rPr>
              <a:t>harvester)</a:t>
            </a:r>
            <a:endParaRPr>
              <a:latin typeface="Segoe UI"/>
              <a:cs typeface="Segoe UI"/>
            </a:endParaRPr>
          </a:p>
          <a:p>
            <a:pPr>
              <a:spcBef>
                <a:spcPts val="3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/>
            <a:r>
              <a:rPr spc="110" dirty="0">
                <a:latin typeface="Segoe UI"/>
                <a:cs typeface="Segoe UI"/>
              </a:rPr>
              <a:t>Obstacles </a:t>
            </a:r>
            <a:r>
              <a:rPr spc="60" dirty="0">
                <a:latin typeface="Segoe UI"/>
                <a:cs typeface="Segoe UI"/>
              </a:rPr>
              <a:t>in </a:t>
            </a:r>
            <a:r>
              <a:rPr spc="105" dirty="0">
                <a:latin typeface="Segoe UI"/>
                <a:cs typeface="Segoe UI"/>
              </a:rPr>
              <a:t>terrain </a:t>
            </a:r>
            <a:r>
              <a:rPr spc="85" dirty="0">
                <a:latin typeface="Segoe UI"/>
                <a:cs typeface="Segoe UI"/>
              </a:rPr>
              <a:t>like </a:t>
            </a:r>
            <a:r>
              <a:rPr spc="95" dirty="0">
                <a:latin typeface="Segoe UI"/>
                <a:cs typeface="Segoe UI"/>
              </a:rPr>
              <a:t>soft </a:t>
            </a:r>
            <a:r>
              <a:rPr spc="85" dirty="0">
                <a:latin typeface="Segoe UI"/>
                <a:cs typeface="Segoe UI"/>
              </a:rPr>
              <a:t>and </a:t>
            </a:r>
            <a:r>
              <a:rPr spc="75" dirty="0">
                <a:latin typeface="Segoe UI"/>
                <a:cs typeface="Segoe UI"/>
              </a:rPr>
              <a:t>wet </a:t>
            </a:r>
            <a:r>
              <a:rPr spc="105" dirty="0">
                <a:latin typeface="Segoe UI"/>
                <a:cs typeface="Segoe UI"/>
              </a:rPr>
              <a:t>places, </a:t>
            </a:r>
            <a:r>
              <a:rPr spc="95" dirty="0">
                <a:latin typeface="Segoe UI"/>
                <a:cs typeface="Segoe UI"/>
              </a:rPr>
              <a:t>steep </a:t>
            </a:r>
            <a:r>
              <a:rPr spc="105" dirty="0">
                <a:latin typeface="Segoe UI"/>
                <a:cs typeface="Segoe UI"/>
              </a:rPr>
              <a:t>slopes, </a:t>
            </a:r>
            <a:r>
              <a:rPr spc="100" dirty="0">
                <a:latin typeface="Segoe UI"/>
                <a:cs typeface="Segoe UI"/>
              </a:rPr>
              <a:t>brooks  </a:t>
            </a:r>
            <a:r>
              <a:rPr spc="595" dirty="0">
                <a:latin typeface="Segoe UI"/>
                <a:cs typeface="Segoe UI"/>
              </a:rPr>
              <a:t> </a:t>
            </a:r>
            <a:r>
              <a:rPr spc="85" dirty="0">
                <a:latin typeface="Segoe UI"/>
                <a:cs typeface="Segoe UI"/>
              </a:rPr>
              <a:t>etc.</a:t>
            </a:r>
            <a:endParaRPr>
              <a:latin typeface="Segoe UI"/>
              <a:cs typeface="Segoe UI"/>
            </a:endParaRPr>
          </a:p>
          <a:p>
            <a:pPr marL="12700"/>
            <a:r>
              <a:rPr spc="114" dirty="0">
                <a:latin typeface="Segoe UI"/>
                <a:cs typeface="Segoe UI"/>
              </a:rPr>
              <a:t>(tehnologiseskaja</a:t>
            </a:r>
            <a:r>
              <a:rPr spc="190" dirty="0">
                <a:latin typeface="Segoe UI"/>
                <a:cs typeface="Segoe UI"/>
              </a:rPr>
              <a:t> </a:t>
            </a:r>
            <a:r>
              <a:rPr spc="114" dirty="0">
                <a:latin typeface="Segoe UI"/>
                <a:cs typeface="Segoe UI"/>
              </a:rPr>
              <a:t>karta)</a:t>
            </a:r>
            <a:endParaRPr>
              <a:latin typeface="Segoe UI"/>
              <a:cs typeface="Segoe UI"/>
            </a:endParaRPr>
          </a:p>
          <a:p>
            <a:pPr marL="12700">
              <a:spcBef>
                <a:spcPts val="434"/>
              </a:spcBef>
            </a:pPr>
            <a:r>
              <a:rPr spc="110" dirty="0">
                <a:latin typeface="Segoe UI"/>
                <a:cs typeface="Segoe UI"/>
              </a:rPr>
              <a:t>Hazardous </a:t>
            </a:r>
            <a:r>
              <a:rPr spc="100" dirty="0">
                <a:latin typeface="Segoe UI"/>
                <a:cs typeface="Segoe UI"/>
              </a:rPr>
              <a:t>places </a:t>
            </a:r>
            <a:r>
              <a:rPr dirty="0">
                <a:latin typeface="Segoe UI"/>
                <a:cs typeface="Segoe UI"/>
              </a:rPr>
              <a:t>( </a:t>
            </a:r>
            <a:r>
              <a:rPr spc="114" dirty="0">
                <a:latin typeface="Segoe UI"/>
                <a:cs typeface="Segoe UI"/>
              </a:rPr>
              <a:t>tehnologiseskaja</a:t>
            </a:r>
            <a:r>
              <a:rPr spc="150" dirty="0">
                <a:latin typeface="Segoe UI"/>
                <a:cs typeface="Segoe UI"/>
              </a:rPr>
              <a:t> </a:t>
            </a:r>
            <a:r>
              <a:rPr spc="114" dirty="0">
                <a:latin typeface="Segoe UI"/>
                <a:cs typeface="Segoe UI"/>
              </a:rPr>
              <a:t>karta)</a:t>
            </a:r>
            <a:endParaRPr>
              <a:latin typeface="Segoe UI"/>
              <a:cs typeface="Segoe UI"/>
            </a:endParaRPr>
          </a:p>
          <a:p>
            <a:pPr marL="12700" marR="1873885">
              <a:lnSpc>
                <a:spcPts val="5190"/>
              </a:lnSpc>
              <a:spcBef>
                <a:spcPts val="670"/>
              </a:spcBef>
            </a:pPr>
            <a:r>
              <a:rPr spc="100" dirty="0">
                <a:latin typeface="Segoe UI"/>
                <a:cs typeface="Segoe UI"/>
              </a:rPr>
              <a:t>Shape </a:t>
            </a:r>
            <a:r>
              <a:rPr spc="85" dirty="0">
                <a:latin typeface="Segoe UI"/>
                <a:cs typeface="Segoe UI"/>
              </a:rPr>
              <a:t>and </a:t>
            </a:r>
            <a:r>
              <a:rPr spc="95" dirty="0">
                <a:latin typeface="Segoe UI"/>
                <a:cs typeface="Segoe UI"/>
              </a:rPr>
              <a:t>size </a:t>
            </a:r>
            <a:r>
              <a:rPr spc="45" dirty="0">
                <a:latin typeface="Segoe UI"/>
                <a:cs typeface="Segoe UI"/>
              </a:rPr>
              <a:t>of </a:t>
            </a:r>
            <a:r>
              <a:rPr spc="110" dirty="0">
                <a:latin typeface="Segoe UI"/>
                <a:cs typeface="Segoe UI"/>
              </a:rPr>
              <a:t>cutting </a:t>
            </a:r>
            <a:r>
              <a:rPr spc="85" dirty="0">
                <a:latin typeface="Segoe UI"/>
                <a:cs typeface="Segoe UI"/>
              </a:rPr>
              <a:t>lot </a:t>
            </a:r>
            <a:r>
              <a:rPr dirty="0">
                <a:latin typeface="Segoe UI"/>
                <a:cs typeface="Segoe UI"/>
              </a:rPr>
              <a:t>( </a:t>
            </a:r>
            <a:r>
              <a:rPr spc="114" dirty="0">
                <a:latin typeface="Segoe UI"/>
                <a:cs typeface="Segoe UI"/>
              </a:rPr>
              <a:t>tehnologiseskaja karta)  Communication </a:t>
            </a:r>
            <a:r>
              <a:rPr spc="90" dirty="0">
                <a:latin typeface="Segoe UI"/>
                <a:cs typeface="Segoe UI"/>
              </a:rPr>
              <a:t>with </a:t>
            </a:r>
            <a:r>
              <a:rPr spc="114" dirty="0">
                <a:latin typeface="Segoe UI"/>
                <a:cs typeface="Segoe UI"/>
              </a:rPr>
              <a:t>harvester</a:t>
            </a:r>
            <a:r>
              <a:rPr spc="484" dirty="0">
                <a:latin typeface="Segoe UI"/>
                <a:cs typeface="Segoe UI"/>
              </a:rPr>
              <a:t> </a:t>
            </a:r>
            <a:r>
              <a:rPr spc="105" dirty="0">
                <a:latin typeface="Segoe UI"/>
                <a:cs typeface="Segoe UI"/>
              </a:rPr>
              <a:t>operator</a:t>
            </a:r>
            <a:endParaRPr>
              <a:latin typeface="Segoe UI"/>
              <a:cs typeface="Segoe UI"/>
            </a:endParaRPr>
          </a:p>
          <a:p>
            <a:pPr>
              <a:spcBef>
                <a:spcPts val="4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/>
            <a:r>
              <a:rPr spc="95" dirty="0">
                <a:latin typeface="Segoe UI"/>
                <a:cs typeface="Segoe UI"/>
              </a:rPr>
              <a:t>Walking </a:t>
            </a:r>
            <a:r>
              <a:rPr spc="100" dirty="0">
                <a:latin typeface="Segoe UI"/>
                <a:cs typeface="Segoe UI"/>
              </a:rPr>
              <a:t>around </a:t>
            </a:r>
            <a:r>
              <a:rPr spc="85" dirty="0">
                <a:latin typeface="Segoe UI"/>
                <a:cs typeface="Segoe UI"/>
              </a:rPr>
              <a:t>the</a:t>
            </a:r>
            <a:r>
              <a:rPr spc="475" dirty="0">
                <a:latin typeface="Segoe UI"/>
                <a:cs typeface="Segoe UI"/>
              </a:rPr>
              <a:t> </a:t>
            </a:r>
            <a:r>
              <a:rPr spc="90" dirty="0">
                <a:latin typeface="Segoe UI"/>
                <a:cs typeface="Segoe UI"/>
              </a:rPr>
              <a:t>site</a:t>
            </a:r>
            <a:endParaRPr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0607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4347" y="653035"/>
            <a:ext cx="9230995" cy="81343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200" spc="-5" dirty="0"/>
              <a:t>PLANNING </a:t>
            </a:r>
            <a:r>
              <a:rPr sz="5200" dirty="0"/>
              <a:t>OF</a:t>
            </a:r>
            <a:r>
              <a:rPr sz="5200" spc="-30" dirty="0"/>
              <a:t> </a:t>
            </a:r>
            <a:r>
              <a:rPr sz="5200" spc="-35" dirty="0"/>
              <a:t>FORWARDING</a:t>
            </a:r>
            <a:endParaRPr sz="5200"/>
          </a:p>
        </p:txBody>
      </p:sp>
      <p:sp>
        <p:nvSpPr>
          <p:cNvPr id="3" name="object 3"/>
          <p:cNvSpPr txBox="1"/>
          <p:nvPr/>
        </p:nvSpPr>
        <p:spPr>
          <a:xfrm>
            <a:off x="1044346" y="2055240"/>
            <a:ext cx="9659620" cy="34817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60" dirty="0">
                <a:solidFill>
                  <a:srgbClr val="F9C71A"/>
                </a:solidFill>
                <a:latin typeface="Segoe UI"/>
                <a:cs typeface="Segoe UI"/>
              </a:rPr>
              <a:t>2. </a:t>
            </a:r>
            <a:r>
              <a:rPr b="1" spc="114" dirty="0">
                <a:solidFill>
                  <a:srgbClr val="F9C71A"/>
                </a:solidFill>
                <a:latin typeface="Segoe UI"/>
                <a:cs typeface="Segoe UI"/>
              </a:rPr>
              <a:t>PLANNING </a:t>
            </a:r>
            <a:r>
              <a:rPr b="1" spc="65" dirty="0">
                <a:solidFill>
                  <a:srgbClr val="F9C71A"/>
                </a:solidFill>
                <a:latin typeface="Segoe UI"/>
                <a:cs typeface="Segoe UI"/>
              </a:rPr>
              <a:t>OF </a:t>
            </a:r>
            <a:r>
              <a:rPr b="1" spc="100" dirty="0">
                <a:solidFill>
                  <a:srgbClr val="F9C71A"/>
                </a:solidFill>
                <a:latin typeface="Segoe UI"/>
                <a:cs typeface="Segoe UI"/>
              </a:rPr>
              <a:t>STORAGES </a:t>
            </a:r>
            <a:r>
              <a:rPr b="1" spc="85" dirty="0">
                <a:solidFill>
                  <a:srgbClr val="F9C71A"/>
                </a:solidFill>
                <a:latin typeface="Segoe UI"/>
                <a:cs typeface="Segoe UI"/>
              </a:rPr>
              <a:t>AND </a:t>
            </a:r>
            <a:r>
              <a:rPr b="1" spc="95" dirty="0">
                <a:solidFill>
                  <a:srgbClr val="F9C71A"/>
                </a:solidFill>
                <a:latin typeface="Segoe UI"/>
                <a:cs typeface="Segoe UI"/>
              </a:rPr>
              <a:t>PILE </a:t>
            </a:r>
            <a:r>
              <a:rPr b="1" spc="445" dirty="0">
                <a:solidFill>
                  <a:srgbClr val="F9C71A"/>
                </a:solidFill>
                <a:latin typeface="Segoe UI"/>
                <a:cs typeface="Segoe UI"/>
              </a:rPr>
              <a:t> </a:t>
            </a:r>
            <a:r>
              <a:rPr b="1" spc="100" dirty="0">
                <a:solidFill>
                  <a:srgbClr val="F9C71A"/>
                </a:solidFill>
                <a:latin typeface="Segoe UI"/>
                <a:cs typeface="Segoe UI"/>
              </a:rPr>
              <a:t>LOACTION</a:t>
            </a:r>
            <a:endParaRPr>
              <a:latin typeface="Segoe UI"/>
              <a:cs typeface="Segoe UI"/>
            </a:endParaRPr>
          </a:p>
          <a:p>
            <a:pPr>
              <a:spcBef>
                <a:spcPts val="35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marR="197485"/>
            <a:r>
              <a:rPr spc="90" dirty="0">
                <a:latin typeface="Segoe UI"/>
                <a:cs typeface="Segoe UI"/>
              </a:rPr>
              <a:t>Volumes </a:t>
            </a:r>
            <a:r>
              <a:rPr spc="60" dirty="0">
                <a:latin typeface="Segoe UI"/>
                <a:cs typeface="Segoe UI"/>
              </a:rPr>
              <a:t>by </a:t>
            </a:r>
            <a:r>
              <a:rPr spc="120" dirty="0">
                <a:latin typeface="Segoe UI"/>
                <a:cs typeface="Segoe UI"/>
              </a:rPr>
              <a:t>assortments </a:t>
            </a:r>
            <a:r>
              <a:rPr dirty="0">
                <a:latin typeface="Segoe UI"/>
                <a:cs typeface="Segoe UI"/>
              </a:rPr>
              <a:t>– </a:t>
            </a:r>
            <a:r>
              <a:rPr spc="85" dirty="0">
                <a:latin typeface="Segoe UI"/>
                <a:cs typeface="Segoe UI"/>
              </a:rPr>
              <a:t>how </a:t>
            </a:r>
            <a:r>
              <a:rPr spc="95" dirty="0">
                <a:latin typeface="Segoe UI"/>
                <a:cs typeface="Segoe UI"/>
              </a:rPr>
              <a:t>much space </a:t>
            </a:r>
            <a:r>
              <a:rPr spc="90" dirty="0">
                <a:latin typeface="Segoe UI"/>
                <a:cs typeface="Segoe UI"/>
              </a:rPr>
              <a:t>each </a:t>
            </a:r>
            <a:r>
              <a:rPr spc="114" dirty="0">
                <a:latin typeface="Segoe UI"/>
                <a:cs typeface="Segoe UI"/>
              </a:rPr>
              <a:t>assortment </a:t>
            </a:r>
            <a:r>
              <a:rPr spc="95" dirty="0">
                <a:latin typeface="Segoe UI"/>
                <a:cs typeface="Segoe UI"/>
              </a:rPr>
              <a:t>needs </a:t>
            </a:r>
            <a:r>
              <a:rPr spc="60" dirty="0">
                <a:latin typeface="Segoe UI"/>
                <a:cs typeface="Segoe UI"/>
              </a:rPr>
              <a:t>at </a:t>
            </a:r>
            <a:r>
              <a:rPr spc="85" dirty="0">
                <a:latin typeface="Segoe UI"/>
                <a:cs typeface="Segoe UI"/>
              </a:rPr>
              <a:t>the </a:t>
            </a:r>
            <a:r>
              <a:rPr spc="105" dirty="0">
                <a:latin typeface="Segoe UI"/>
                <a:cs typeface="Segoe UI"/>
              </a:rPr>
              <a:t>landing  </a:t>
            </a:r>
            <a:r>
              <a:rPr spc="100" dirty="0">
                <a:latin typeface="Segoe UI"/>
                <a:cs typeface="Segoe UI"/>
              </a:rPr>
              <a:t>place</a:t>
            </a:r>
            <a:endParaRPr>
              <a:latin typeface="Segoe UI"/>
              <a:cs typeface="Segoe UI"/>
            </a:endParaRPr>
          </a:p>
          <a:p>
            <a:pPr>
              <a:spcBef>
                <a:spcPts val="3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/>
            <a:r>
              <a:rPr spc="105" dirty="0">
                <a:latin typeface="Segoe UI"/>
                <a:cs typeface="Segoe UI"/>
              </a:rPr>
              <a:t>Transporting </a:t>
            </a:r>
            <a:r>
              <a:rPr spc="90" dirty="0">
                <a:latin typeface="Segoe UI"/>
                <a:cs typeface="Segoe UI"/>
              </a:rPr>
              <a:t>order </a:t>
            </a:r>
            <a:r>
              <a:rPr dirty="0">
                <a:latin typeface="Segoe UI"/>
                <a:cs typeface="Segoe UI"/>
              </a:rPr>
              <a:t>–  </a:t>
            </a:r>
            <a:r>
              <a:rPr spc="90" dirty="0">
                <a:latin typeface="Segoe UI"/>
                <a:cs typeface="Segoe UI"/>
              </a:rPr>
              <a:t>what </a:t>
            </a:r>
            <a:r>
              <a:rPr spc="70" dirty="0">
                <a:latin typeface="Segoe UI"/>
                <a:cs typeface="Segoe UI"/>
              </a:rPr>
              <a:t>are </a:t>
            </a:r>
            <a:r>
              <a:rPr spc="110" dirty="0">
                <a:latin typeface="Segoe UI"/>
                <a:cs typeface="Segoe UI"/>
              </a:rPr>
              <a:t>priority </a:t>
            </a:r>
            <a:r>
              <a:rPr spc="120" dirty="0">
                <a:latin typeface="Segoe UI"/>
                <a:cs typeface="Segoe UI"/>
              </a:rPr>
              <a:t>assortments </a:t>
            </a:r>
            <a:r>
              <a:rPr spc="80" dirty="0">
                <a:latin typeface="Segoe UI"/>
                <a:cs typeface="Segoe UI"/>
              </a:rPr>
              <a:t>and </a:t>
            </a:r>
            <a:r>
              <a:rPr spc="90" dirty="0">
                <a:latin typeface="Segoe UI"/>
                <a:cs typeface="Segoe UI"/>
              </a:rPr>
              <a:t>what </a:t>
            </a:r>
            <a:r>
              <a:rPr spc="120" dirty="0">
                <a:latin typeface="Segoe UI"/>
                <a:cs typeface="Segoe UI"/>
              </a:rPr>
              <a:t>assortments </a:t>
            </a:r>
            <a:r>
              <a:rPr spc="80" dirty="0">
                <a:latin typeface="Segoe UI"/>
                <a:cs typeface="Segoe UI"/>
              </a:rPr>
              <a:t>can  </a:t>
            </a:r>
            <a:r>
              <a:rPr spc="160" dirty="0">
                <a:latin typeface="Segoe UI"/>
                <a:cs typeface="Segoe UI"/>
              </a:rPr>
              <a:t> </a:t>
            </a:r>
            <a:r>
              <a:rPr spc="95" dirty="0">
                <a:latin typeface="Segoe UI"/>
                <a:cs typeface="Segoe UI"/>
              </a:rPr>
              <a:t>stay</a:t>
            </a:r>
            <a:endParaRPr>
              <a:latin typeface="Segoe UI"/>
              <a:cs typeface="Segoe UI"/>
            </a:endParaRPr>
          </a:p>
          <a:p>
            <a:pPr marL="12700"/>
            <a:r>
              <a:rPr spc="105" dirty="0">
                <a:latin typeface="Segoe UI"/>
                <a:cs typeface="Segoe UI"/>
              </a:rPr>
              <a:t>longer </a:t>
            </a:r>
            <a:r>
              <a:rPr spc="60" dirty="0">
                <a:latin typeface="Segoe UI"/>
                <a:cs typeface="Segoe UI"/>
              </a:rPr>
              <a:t>in </a:t>
            </a:r>
            <a:r>
              <a:rPr spc="85" dirty="0">
                <a:latin typeface="Segoe UI"/>
                <a:cs typeface="Segoe UI"/>
              </a:rPr>
              <a:t>the </a:t>
            </a:r>
            <a:r>
              <a:rPr spc="105" dirty="0">
                <a:latin typeface="Segoe UI"/>
                <a:cs typeface="Segoe UI"/>
              </a:rPr>
              <a:t>storage</a:t>
            </a:r>
            <a:r>
              <a:rPr spc="640" dirty="0">
                <a:latin typeface="Segoe UI"/>
                <a:cs typeface="Segoe UI"/>
              </a:rPr>
              <a:t> </a:t>
            </a:r>
            <a:r>
              <a:rPr spc="95" dirty="0">
                <a:latin typeface="Segoe UI"/>
                <a:cs typeface="Segoe UI"/>
              </a:rPr>
              <a:t>piles</a:t>
            </a:r>
            <a:endParaRPr>
              <a:latin typeface="Segoe UI"/>
              <a:cs typeface="Segoe UI"/>
            </a:endParaRPr>
          </a:p>
          <a:p>
            <a:pPr marL="12700" marR="5080">
              <a:lnSpc>
                <a:spcPts val="5190"/>
              </a:lnSpc>
              <a:spcBef>
                <a:spcPts val="670"/>
              </a:spcBef>
            </a:pPr>
            <a:r>
              <a:rPr spc="110" dirty="0">
                <a:latin typeface="Segoe UI"/>
                <a:cs typeface="Segoe UI"/>
              </a:rPr>
              <a:t>Landing </a:t>
            </a:r>
            <a:r>
              <a:rPr spc="100" dirty="0">
                <a:latin typeface="Segoe UI"/>
                <a:cs typeface="Segoe UI"/>
              </a:rPr>
              <a:t>shape </a:t>
            </a:r>
            <a:r>
              <a:rPr spc="85" dirty="0">
                <a:latin typeface="Segoe UI"/>
                <a:cs typeface="Segoe UI"/>
              </a:rPr>
              <a:t>and </a:t>
            </a:r>
            <a:r>
              <a:rPr spc="95" dirty="0">
                <a:latin typeface="Segoe UI"/>
                <a:cs typeface="Segoe UI"/>
              </a:rPr>
              <a:t>size </a:t>
            </a:r>
            <a:r>
              <a:rPr dirty="0">
                <a:latin typeface="Segoe UI"/>
                <a:cs typeface="Segoe UI"/>
              </a:rPr>
              <a:t>– </a:t>
            </a:r>
            <a:r>
              <a:rPr spc="110" dirty="0">
                <a:latin typeface="Segoe UI"/>
                <a:cs typeface="Segoe UI"/>
              </a:rPr>
              <a:t>unloading </a:t>
            </a:r>
            <a:r>
              <a:rPr spc="60" dirty="0">
                <a:latin typeface="Segoe UI"/>
                <a:cs typeface="Segoe UI"/>
              </a:rPr>
              <a:t>to </a:t>
            </a:r>
            <a:r>
              <a:rPr spc="95" dirty="0">
                <a:latin typeface="Segoe UI"/>
                <a:cs typeface="Segoe UI"/>
              </a:rPr>
              <a:t>both </a:t>
            </a:r>
            <a:r>
              <a:rPr spc="100" dirty="0">
                <a:latin typeface="Segoe UI"/>
                <a:cs typeface="Segoe UI"/>
              </a:rPr>
              <a:t>sides </a:t>
            </a:r>
            <a:r>
              <a:rPr spc="45" dirty="0">
                <a:latin typeface="Segoe UI"/>
                <a:cs typeface="Segoe UI"/>
              </a:rPr>
              <a:t>of </a:t>
            </a:r>
            <a:r>
              <a:rPr spc="85" dirty="0">
                <a:latin typeface="Segoe UI"/>
                <a:cs typeface="Segoe UI"/>
              </a:rPr>
              <a:t>the </a:t>
            </a:r>
            <a:r>
              <a:rPr spc="105" dirty="0">
                <a:latin typeface="Segoe UI"/>
                <a:cs typeface="Segoe UI"/>
              </a:rPr>
              <a:t>machine </a:t>
            </a:r>
            <a:r>
              <a:rPr spc="65" dirty="0">
                <a:latin typeface="Segoe UI"/>
                <a:cs typeface="Segoe UI"/>
              </a:rPr>
              <a:t>or </a:t>
            </a:r>
            <a:r>
              <a:rPr spc="85" dirty="0">
                <a:latin typeface="Segoe UI"/>
                <a:cs typeface="Segoe UI"/>
              </a:rPr>
              <a:t>jut </a:t>
            </a:r>
            <a:r>
              <a:rPr spc="60" dirty="0">
                <a:latin typeface="Segoe UI"/>
                <a:cs typeface="Segoe UI"/>
              </a:rPr>
              <a:t>to </a:t>
            </a:r>
            <a:r>
              <a:rPr spc="85" dirty="0">
                <a:latin typeface="Segoe UI"/>
                <a:cs typeface="Segoe UI"/>
              </a:rPr>
              <a:t>one </a:t>
            </a:r>
            <a:r>
              <a:rPr spc="95" dirty="0">
                <a:latin typeface="Segoe UI"/>
                <a:cs typeface="Segoe UI"/>
              </a:rPr>
              <a:t>side  </a:t>
            </a:r>
            <a:r>
              <a:rPr spc="75" dirty="0">
                <a:latin typeface="Segoe UI"/>
                <a:cs typeface="Segoe UI"/>
              </a:rPr>
              <a:t>Road </a:t>
            </a:r>
            <a:r>
              <a:rPr spc="110" dirty="0">
                <a:latin typeface="Segoe UI"/>
                <a:cs typeface="Segoe UI"/>
              </a:rPr>
              <a:t>condition </a:t>
            </a:r>
            <a:r>
              <a:rPr dirty="0">
                <a:latin typeface="Segoe UI"/>
                <a:cs typeface="Segoe UI"/>
              </a:rPr>
              <a:t>–  </a:t>
            </a:r>
            <a:r>
              <a:rPr spc="110" dirty="0">
                <a:latin typeface="Segoe UI"/>
                <a:cs typeface="Segoe UI"/>
              </a:rPr>
              <a:t>unloading </a:t>
            </a:r>
            <a:r>
              <a:rPr spc="90" dirty="0">
                <a:latin typeface="Segoe UI"/>
                <a:cs typeface="Segoe UI"/>
              </a:rPr>
              <a:t>from </a:t>
            </a:r>
            <a:r>
              <a:rPr spc="85" dirty="0">
                <a:latin typeface="Segoe UI"/>
                <a:cs typeface="Segoe UI"/>
              </a:rPr>
              <a:t>the </a:t>
            </a:r>
            <a:r>
              <a:rPr spc="80" dirty="0">
                <a:latin typeface="Segoe UI"/>
                <a:cs typeface="Segoe UI"/>
              </a:rPr>
              <a:t>road </a:t>
            </a:r>
            <a:r>
              <a:rPr spc="65" dirty="0">
                <a:latin typeface="Segoe UI"/>
                <a:cs typeface="Segoe UI"/>
              </a:rPr>
              <a:t>or </a:t>
            </a:r>
            <a:r>
              <a:rPr spc="90" dirty="0">
                <a:latin typeface="Segoe UI"/>
                <a:cs typeface="Segoe UI"/>
              </a:rPr>
              <a:t>from </a:t>
            </a:r>
            <a:r>
              <a:rPr spc="85" dirty="0">
                <a:latin typeface="Segoe UI"/>
                <a:cs typeface="Segoe UI"/>
              </a:rPr>
              <a:t>the </a:t>
            </a:r>
            <a:r>
              <a:rPr spc="100" dirty="0">
                <a:latin typeface="Segoe UI"/>
                <a:cs typeface="Segoe UI"/>
              </a:rPr>
              <a:t>forest  </a:t>
            </a:r>
            <a:r>
              <a:rPr spc="150" dirty="0">
                <a:latin typeface="Segoe UI"/>
                <a:cs typeface="Segoe UI"/>
              </a:rPr>
              <a:t> </a:t>
            </a:r>
            <a:r>
              <a:rPr spc="95" dirty="0">
                <a:latin typeface="Segoe UI"/>
                <a:cs typeface="Segoe UI"/>
              </a:rPr>
              <a:t>side</a:t>
            </a:r>
            <a:endParaRPr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3441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7656" y="1575816"/>
            <a:ext cx="10088245" cy="0"/>
          </a:xfrm>
          <a:custGeom>
            <a:avLst/>
            <a:gdLst/>
            <a:ahLst/>
            <a:cxnLst/>
            <a:rect l="l" t="t" r="r" b="b"/>
            <a:pathLst>
              <a:path w="10088245">
                <a:moveTo>
                  <a:pt x="0" y="0"/>
                </a:moveTo>
                <a:lnTo>
                  <a:pt x="10087864" y="0"/>
                </a:lnTo>
              </a:path>
            </a:pathLst>
          </a:custGeom>
          <a:ln w="57912">
            <a:solidFill>
              <a:srgbClr val="F9C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72116" y="1"/>
            <a:ext cx="1072896" cy="329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44347" y="653035"/>
            <a:ext cx="9230995" cy="813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5200" spc="-5" dirty="0">
                <a:latin typeface="Arial"/>
                <a:cs typeface="Arial"/>
              </a:rPr>
              <a:t>PLANNING </a:t>
            </a:r>
            <a:r>
              <a:rPr sz="5200" dirty="0">
                <a:latin typeface="Arial"/>
                <a:cs typeface="Arial"/>
              </a:rPr>
              <a:t>OF</a:t>
            </a:r>
            <a:r>
              <a:rPr sz="5200" spc="-30" dirty="0">
                <a:latin typeface="Arial"/>
                <a:cs typeface="Arial"/>
              </a:rPr>
              <a:t> </a:t>
            </a:r>
            <a:r>
              <a:rPr sz="5200" spc="-35" dirty="0">
                <a:latin typeface="Arial"/>
                <a:cs typeface="Arial"/>
              </a:rPr>
              <a:t>FORWARDING</a:t>
            </a:r>
            <a:endParaRPr sz="5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4346" y="2055241"/>
            <a:ext cx="59994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60" dirty="0">
                <a:solidFill>
                  <a:srgbClr val="F9C71A"/>
                </a:solidFill>
                <a:latin typeface="Segoe UI"/>
                <a:cs typeface="Segoe UI"/>
              </a:rPr>
              <a:t>2. </a:t>
            </a:r>
            <a:r>
              <a:rPr b="1" spc="114" dirty="0">
                <a:solidFill>
                  <a:srgbClr val="F9C71A"/>
                </a:solidFill>
                <a:latin typeface="Segoe UI"/>
                <a:cs typeface="Segoe UI"/>
              </a:rPr>
              <a:t>PLANNING </a:t>
            </a:r>
            <a:r>
              <a:rPr b="1" spc="65" dirty="0">
                <a:solidFill>
                  <a:srgbClr val="F9C71A"/>
                </a:solidFill>
                <a:latin typeface="Segoe UI"/>
                <a:cs typeface="Segoe UI"/>
              </a:rPr>
              <a:t>OF </a:t>
            </a:r>
            <a:r>
              <a:rPr b="1" spc="100" dirty="0">
                <a:solidFill>
                  <a:srgbClr val="F9C71A"/>
                </a:solidFill>
                <a:latin typeface="Segoe UI"/>
                <a:cs typeface="Segoe UI"/>
              </a:rPr>
              <a:t>STORAGES </a:t>
            </a:r>
            <a:r>
              <a:rPr b="1" spc="85" dirty="0">
                <a:solidFill>
                  <a:srgbClr val="F9C71A"/>
                </a:solidFill>
                <a:latin typeface="Segoe UI"/>
                <a:cs typeface="Segoe UI"/>
              </a:rPr>
              <a:t>AND </a:t>
            </a:r>
            <a:r>
              <a:rPr b="1" spc="95" dirty="0">
                <a:solidFill>
                  <a:srgbClr val="F9C71A"/>
                </a:solidFill>
                <a:latin typeface="Segoe UI"/>
                <a:cs typeface="Segoe UI"/>
              </a:rPr>
              <a:t>PILE </a:t>
            </a:r>
            <a:r>
              <a:rPr b="1" spc="445" dirty="0">
                <a:solidFill>
                  <a:srgbClr val="F9C71A"/>
                </a:solidFill>
                <a:latin typeface="Segoe UI"/>
                <a:cs typeface="Segoe UI"/>
              </a:rPr>
              <a:t> </a:t>
            </a:r>
            <a:r>
              <a:rPr b="1" spc="100" dirty="0">
                <a:solidFill>
                  <a:srgbClr val="F9C71A"/>
                </a:solidFill>
                <a:latin typeface="Segoe UI"/>
                <a:cs typeface="Segoe UI"/>
              </a:rPr>
              <a:t>LOACTION</a:t>
            </a:r>
            <a:endParaRPr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84503" y="2729483"/>
            <a:ext cx="9389364" cy="2874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663055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4347" y="653035"/>
            <a:ext cx="9230995" cy="81343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200" spc="-5" dirty="0"/>
              <a:t>PLANNING </a:t>
            </a:r>
            <a:r>
              <a:rPr sz="5200" dirty="0"/>
              <a:t>OF</a:t>
            </a:r>
            <a:r>
              <a:rPr sz="5200" spc="-30" dirty="0"/>
              <a:t> </a:t>
            </a:r>
            <a:r>
              <a:rPr sz="5200" spc="-35" dirty="0"/>
              <a:t>FORWARDING</a:t>
            </a:r>
            <a:endParaRPr sz="5200"/>
          </a:p>
        </p:txBody>
      </p:sp>
      <p:sp>
        <p:nvSpPr>
          <p:cNvPr id="3" name="object 3"/>
          <p:cNvSpPr txBox="1"/>
          <p:nvPr/>
        </p:nvSpPr>
        <p:spPr>
          <a:xfrm>
            <a:off x="1044347" y="2055240"/>
            <a:ext cx="9976485" cy="4579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60" dirty="0">
                <a:solidFill>
                  <a:srgbClr val="F9C71A"/>
                </a:solidFill>
                <a:latin typeface="Segoe UI"/>
                <a:cs typeface="Segoe UI"/>
              </a:rPr>
              <a:t>3. </a:t>
            </a:r>
            <a:r>
              <a:rPr b="1" spc="110" dirty="0">
                <a:solidFill>
                  <a:srgbClr val="F9C71A"/>
                </a:solidFill>
                <a:latin typeface="Segoe UI"/>
                <a:cs typeface="Segoe UI"/>
              </a:rPr>
              <a:t>FORWARDING</a:t>
            </a:r>
            <a:r>
              <a:rPr b="1" spc="375" dirty="0">
                <a:solidFill>
                  <a:srgbClr val="F9C71A"/>
                </a:solidFill>
                <a:latin typeface="Segoe UI"/>
                <a:cs typeface="Segoe UI"/>
              </a:rPr>
              <a:t> </a:t>
            </a:r>
            <a:r>
              <a:rPr b="1" spc="110" dirty="0">
                <a:solidFill>
                  <a:srgbClr val="F9C71A"/>
                </a:solidFill>
                <a:latin typeface="Segoe UI"/>
                <a:cs typeface="Segoe UI"/>
              </a:rPr>
              <a:t>SEQUENCE</a:t>
            </a:r>
            <a:endParaRPr>
              <a:latin typeface="Segoe UI"/>
              <a:cs typeface="Segoe UI"/>
            </a:endParaRPr>
          </a:p>
          <a:p>
            <a:pPr marL="355600" indent="-342900">
              <a:spcBef>
                <a:spcPts val="43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pc="95" dirty="0">
                <a:latin typeface="Segoe UI"/>
                <a:cs typeface="Segoe UI"/>
              </a:rPr>
              <a:t>Drive </a:t>
            </a:r>
            <a:r>
              <a:rPr spc="114" dirty="0">
                <a:latin typeface="Segoe UI"/>
                <a:cs typeface="Segoe UI"/>
              </a:rPr>
              <a:t>engine/bonnet </a:t>
            </a:r>
            <a:r>
              <a:rPr spc="95" dirty="0">
                <a:latin typeface="Segoe UI"/>
                <a:cs typeface="Segoe UI"/>
              </a:rPr>
              <a:t>ahead </a:t>
            </a:r>
            <a:r>
              <a:rPr dirty="0">
                <a:latin typeface="Segoe UI"/>
                <a:cs typeface="Segoe UI"/>
              </a:rPr>
              <a:t>–  </a:t>
            </a:r>
            <a:r>
              <a:rPr spc="105" dirty="0">
                <a:latin typeface="Segoe UI"/>
                <a:cs typeface="Segoe UI"/>
              </a:rPr>
              <a:t>reversing </a:t>
            </a:r>
            <a:r>
              <a:rPr spc="80" dirty="0">
                <a:latin typeface="Segoe UI"/>
                <a:cs typeface="Segoe UI"/>
              </a:rPr>
              <a:t>has</a:t>
            </a:r>
            <a:r>
              <a:rPr spc="585" dirty="0">
                <a:latin typeface="Segoe UI"/>
                <a:cs typeface="Segoe UI"/>
              </a:rPr>
              <a:t> </a:t>
            </a:r>
            <a:r>
              <a:rPr spc="105" dirty="0">
                <a:latin typeface="Segoe UI"/>
                <a:cs typeface="Segoe UI"/>
              </a:rPr>
              <a:t>risks!</a:t>
            </a:r>
            <a:endParaRPr>
              <a:latin typeface="Segoe UI"/>
              <a:cs typeface="Segoe UI"/>
            </a:endParaRPr>
          </a:p>
          <a:p>
            <a:pPr marL="355600" indent="-342900">
              <a:spcBef>
                <a:spcPts val="43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pc="100" dirty="0">
                <a:latin typeface="Segoe UI"/>
                <a:cs typeface="Segoe UI"/>
              </a:rPr>
              <a:t>Start </a:t>
            </a:r>
            <a:r>
              <a:rPr spc="90" dirty="0">
                <a:latin typeface="Segoe UI"/>
                <a:cs typeface="Segoe UI"/>
              </a:rPr>
              <a:t>from </a:t>
            </a:r>
            <a:r>
              <a:rPr spc="85" dirty="0">
                <a:latin typeface="Segoe UI"/>
                <a:cs typeface="Segoe UI"/>
              </a:rPr>
              <a:t>the </a:t>
            </a:r>
            <a:r>
              <a:rPr spc="95" dirty="0">
                <a:latin typeface="Segoe UI"/>
                <a:cs typeface="Segoe UI"/>
              </a:rPr>
              <a:t>most </a:t>
            </a:r>
            <a:r>
              <a:rPr spc="105" dirty="0">
                <a:latin typeface="Segoe UI"/>
                <a:cs typeface="Segoe UI"/>
              </a:rPr>
              <a:t>distant </a:t>
            </a:r>
            <a:r>
              <a:rPr spc="100" dirty="0">
                <a:latin typeface="Segoe UI"/>
                <a:cs typeface="Segoe UI"/>
              </a:rPr>
              <a:t>part </a:t>
            </a:r>
            <a:r>
              <a:rPr spc="45" dirty="0">
                <a:latin typeface="Segoe UI"/>
                <a:cs typeface="Segoe UI"/>
              </a:rPr>
              <a:t>of </a:t>
            </a:r>
            <a:r>
              <a:rPr spc="85" dirty="0">
                <a:latin typeface="Segoe UI"/>
                <a:cs typeface="Segoe UI"/>
              </a:rPr>
              <a:t>the </a:t>
            </a:r>
            <a:r>
              <a:rPr spc="110" dirty="0">
                <a:latin typeface="Segoe UI"/>
                <a:cs typeface="Segoe UI"/>
              </a:rPr>
              <a:t>cutting  </a:t>
            </a:r>
            <a:r>
              <a:rPr spc="210" dirty="0">
                <a:latin typeface="Segoe UI"/>
                <a:cs typeface="Segoe UI"/>
              </a:rPr>
              <a:t> </a:t>
            </a:r>
            <a:r>
              <a:rPr spc="85" dirty="0">
                <a:latin typeface="Segoe UI"/>
                <a:cs typeface="Segoe UI"/>
              </a:rPr>
              <a:t>lot</a:t>
            </a:r>
            <a:endParaRPr>
              <a:latin typeface="Segoe UI"/>
              <a:cs typeface="Segoe UI"/>
            </a:endParaRPr>
          </a:p>
          <a:p>
            <a:pPr marL="355600" marR="38735" indent="-342900">
              <a:spcBef>
                <a:spcPts val="42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pc="110" dirty="0">
                <a:latin typeface="Segoe UI"/>
                <a:cs typeface="Segoe UI"/>
              </a:rPr>
              <a:t>Forward </a:t>
            </a:r>
            <a:r>
              <a:rPr spc="60" dirty="0">
                <a:latin typeface="Segoe UI"/>
                <a:cs typeface="Segoe UI"/>
              </a:rPr>
              <a:t>to </a:t>
            </a:r>
            <a:r>
              <a:rPr spc="85" dirty="0">
                <a:latin typeface="Segoe UI"/>
                <a:cs typeface="Segoe UI"/>
              </a:rPr>
              <a:t>the </a:t>
            </a:r>
            <a:r>
              <a:rPr spc="110" dirty="0">
                <a:latin typeface="Segoe UI"/>
                <a:cs typeface="Segoe UI"/>
              </a:rPr>
              <a:t>storage, </a:t>
            </a:r>
            <a:r>
              <a:rPr spc="85" dirty="0">
                <a:latin typeface="Segoe UI"/>
                <a:cs typeface="Segoe UI"/>
              </a:rPr>
              <a:t>not </a:t>
            </a:r>
            <a:r>
              <a:rPr spc="60" dirty="0">
                <a:latin typeface="Segoe UI"/>
                <a:cs typeface="Segoe UI"/>
              </a:rPr>
              <a:t>to </a:t>
            </a:r>
            <a:r>
              <a:rPr spc="85" dirty="0">
                <a:latin typeface="Segoe UI"/>
                <a:cs typeface="Segoe UI"/>
              </a:rPr>
              <a:t>the </a:t>
            </a:r>
            <a:r>
              <a:rPr spc="100" dirty="0">
                <a:latin typeface="Segoe UI"/>
                <a:cs typeface="Segoe UI"/>
              </a:rPr>
              <a:t>forest </a:t>
            </a:r>
            <a:r>
              <a:rPr spc="105" dirty="0">
                <a:latin typeface="Segoe UI"/>
                <a:cs typeface="Segoe UI"/>
              </a:rPr>
              <a:t>(don’t </a:t>
            </a:r>
            <a:r>
              <a:rPr spc="110" dirty="0">
                <a:latin typeface="Segoe UI"/>
                <a:cs typeface="Segoe UI"/>
              </a:rPr>
              <a:t>start collecting </a:t>
            </a:r>
            <a:r>
              <a:rPr spc="85" dirty="0">
                <a:latin typeface="Segoe UI"/>
                <a:cs typeface="Segoe UI"/>
              </a:rPr>
              <a:t>the </a:t>
            </a:r>
            <a:r>
              <a:rPr spc="90" dirty="0">
                <a:latin typeface="Segoe UI"/>
                <a:cs typeface="Segoe UI"/>
              </a:rPr>
              <a:t>logs </a:t>
            </a:r>
            <a:r>
              <a:rPr spc="105" dirty="0">
                <a:latin typeface="Segoe UI"/>
                <a:cs typeface="Segoe UI"/>
              </a:rPr>
              <a:t>besides </a:t>
            </a:r>
            <a:r>
              <a:rPr spc="45" dirty="0">
                <a:latin typeface="Segoe UI"/>
                <a:cs typeface="Segoe UI"/>
              </a:rPr>
              <a:t>of  </a:t>
            </a:r>
            <a:r>
              <a:rPr spc="85" dirty="0">
                <a:latin typeface="Segoe UI"/>
                <a:cs typeface="Segoe UI"/>
              </a:rPr>
              <a:t>the </a:t>
            </a:r>
            <a:r>
              <a:rPr spc="90" dirty="0">
                <a:latin typeface="Segoe UI"/>
                <a:cs typeface="Segoe UI"/>
              </a:rPr>
              <a:t>pile </a:t>
            </a:r>
            <a:r>
              <a:rPr spc="105" dirty="0">
                <a:latin typeface="Segoe UI"/>
                <a:cs typeface="Segoe UI"/>
              </a:rPr>
              <a:t>heading </a:t>
            </a:r>
            <a:r>
              <a:rPr spc="90" dirty="0">
                <a:latin typeface="Segoe UI"/>
                <a:cs typeface="Segoe UI"/>
              </a:rPr>
              <a:t>away from </a:t>
            </a:r>
            <a:r>
              <a:rPr spc="85" dirty="0">
                <a:latin typeface="Segoe UI"/>
                <a:cs typeface="Segoe UI"/>
              </a:rPr>
              <a:t>the </a:t>
            </a:r>
            <a:r>
              <a:rPr spc="385" dirty="0">
                <a:latin typeface="Segoe UI"/>
                <a:cs typeface="Segoe UI"/>
              </a:rPr>
              <a:t> </a:t>
            </a:r>
            <a:r>
              <a:rPr spc="110" dirty="0">
                <a:latin typeface="Segoe UI"/>
                <a:cs typeface="Segoe UI"/>
              </a:rPr>
              <a:t>storage!)</a:t>
            </a:r>
            <a:endParaRPr>
              <a:latin typeface="Segoe UI"/>
              <a:cs typeface="Segoe UI"/>
            </a:endParaRPr>
          </a:p>
          <a:p>
            <a:pPr marL="355600" indent="-342900">
              <a:spcBef>
                <a:spcPts val="42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pc="110" dirty="0">
                <a:latin typeface="Segoe UI"/>
                <a:cs typeface="Segoe UI"/>
              </a:rPr>
              <a:t>Priority</a:t>
            </a:r>
            <a:r>
              <a:rPr spc="254" dirty="0">
                <a:latin typeface="Segoe UI"/>
                <a:cs typeface="Segoe UI"/>
              </a:rPr>
              <a:t> </a:t>
            </a:r>
            <a:r>
              <a:rPr spc="120" dirty="0">
                <a:latin typeface="Segoe UI"/>
                <a:cs typeface="Segoe UI"/>
              </a:rPr>
              <a:t>assortment(s)</a:t>
            </a:r>
            <a:r>
              <a:rPr spc="210" dirty="0">
                <a:latin typeface="Segoe UI"/>
                <a:cs typeface="Segoe UI"/>
              </a:rPr>
              <a:t> </a:t>
            </a:r>
            <a:r>
              <a:rPr spc="100" dirty="0">
                <a:latin typeface="Segoe UI"/>
                <a:cs typeface="Segoe UI"/>
              </a:rPr>
              <a:t>first</a:t>
            </a:r>
            <a:r>
              <a:rPr spc="254" dirty="0">
                <a:latin typeface="Segoe UI"/>
                <a:cs typeface="Segoe UI"/>
              </a:rPr>
              <a:t> </a:t>
            </a:r>
            <a:r>
              <a:rPr spc="80" dirty="0">
                <a:latin typeface="Segoe UI"/>
                <a:cs typeface="Segoe UI"/>
              </a:rPr>
              <a:t>and</a:t>
            </a:r>
            <a:r>
              <a:rPr spc="245" dirty="0">
                <a:latin typeface="Segoe UI"/>
                <a:cs typeface="Segoe UI"/>
              </a:rPr>
              <a:t> </a:t>
            </a:r>
            <a:r>
              <a:rPr spc="55" dirty="0">
                <a:latin typeface="Segoe UI"/>
                <a:cs typeface="Segoe UI"/>
              </a:rPr>
              <a:t>to</a:t>
            </a:r>
            <a:r>
              <a:rPr spc="240" dirty="0">
                <a:latin typeface="Segoe UI"/>
                <a:cs typeface="Segoe UI"/>
              </a:rPr>
              <a:t> </a:t>
            </a:r>
            <a:r>
              <a:rPr spc="85" dirty="0">
                <a:latin typeface="Segoe UI"/>
                <a:cs typeface="Segoe UI"/>
              </a:rPr>
              <a:t>the</a:t>
            </a:r>
            <a:r>
              <a:rPr spc="245" dirty="0">
                <a:latin typeface="Segoe UI"/>
                <a:cs typeface="Segoe UI"/>
              </a:rPr>
              <a:t> </a:t>
            </a:r>
            <a:r>
              <a:rPr spc="90" dirty="0">
                <a:latin typeface="Segoe UI"/>
                <a:cs typeface="Segoe UI"/>
              </a:rPr>
              <a:t>best</a:t>
            </a:r>
            <a:r>
              <a:rPr spc="254" dirty="0">
                <a:latin typeface="Segoe UI"/>
                <a:cs typeface="Segoe UI"/>
              </a:rPr>
              <a:t> </a:t>
            </a:r>
            <a:r>
              <a:rPr spc="105" dirty="0">
                <a:latin typeface="Segoe UI"/>
                <a:cs typeface="Segoe UI"/>
              </a:rPr>
              <a:t>place(s)</a:t>
            </a:r>
            <a:r>
              <a:rPr spc="245" dirty="0">
                <a:latin typeface="Segoe UI"/>
                <a:cs typeface="Segoe UI"/>
              </a:rPr>
              <a:t> </a:t>
            </a:r>
            <a:r>
              <a:rPr spc="60" dirty="0">
                <a:latin typeface="Segoe UI"/>
                <a:cs typeface="Segoe UI"/>
              </a:rPr>
              <a:t>in</a:t>
            </a:r>
            <a:r>
              <a:rPr spc="250" dirty="0">
                <a:latin typeface="Segoe UI"/>
                <a:cs typeface="Segoe UI"/>
              </a:rPr>
              <a:t> </a:t>
            </a:r>
            <a:r>
              <a:rPr spc="85" dirty="0">
                <a:latin typeface="Segoe UI"/>
                <a:cs typeface="Segoe UI"/>
              </a:rPr>
              <a:t>the</a:t>
            </a:r>
            <a:r>
              <a:rPr spc="245" dirty="0">
                <a:latin typeface="Segoe UI"/>
                <a:cs typeface="Segoe UI"/>
              </a:rPr>
              <a:t> </a:t>
            </a:r>
            <a:r>
              <a:rPr spc="105" dirty="0">
                <a:latin typeface="Segoe UI"/>
                <a:cs typeface="Segoe UI"/>
              </a:rPr>
              <a:t>storage</a:t>
            </a:r>
            <a:r>
              <a:rPr spc="229" dirty="0">
                <a:latin typeface="Segoe UI"/>
                <a:cs typeface="Segoe UI"/>
              </a:rPr>
              <a:t> </a:t>
            </a:r>
            <a:r>
              <a:rPr spc="100" dirty="0">
                <a:latin typeface="Segoe UI"/>
                <a:cs typeface="Segoe UI"/>
              </a:rPr>
              <a:t>places</a:t>
            </a:r>
            <a:r>
              <a:rPr spc="265" dirty="0">
                <a:latin typeface="Segoe UI"/>
                <a:cs typeface="Segoe UI"/>
              </a:rPr>
              <a:t> </a:t>
            </a:r>
            <a:r>
              <a:rPr spc="80" dirty="0">
                <a:latin typeface="Segoe UI"/>
                <a:cs typeface="Segoe UI"/>
              </a:rPr>
              <a:t>(to</a:t>
            </a:r>
            <a:r>
              <a:rPr spc="240" dirty="0">
                <a:latin typeface="Segoe UI"/>
                <a:cs typeface="Segoe UI"/>
              </a:rPr>
              <a:t> </a:t>
            </a:r>
            <a:r>
              <a:rPr spc="100" dirty="0">
                <a:latin typeface="Segoe UI"/>
                <a:cs typeface="Segoe UI"/>
              </a:rPr>
              <a:t>ensure</a:t>
            </a:r>
            <a:endParaRPr>
              <a:latin typeface="Segoe UI"/>
              <a:cs typeface="Segoe UI"/>
            </a:endParaRPr>
          </a:p>
          <a:p>
            <a:pPr marL="355600"/>
            <a:r>
              <a:rPr spc="105" dirty="0">
                <a:latin typeface="Segoe UI"/>
                <a:cs typeface="Segoe UI"/>
              </a:rPr>
              <a:t>smooth </a:t>
            </a:r>
            <a:r>
              <a:rPr spc="100" dirty="0">
                <a:latin typeface="Segoe UI"/>
                <a:cs typeface="Segoe UI"/>
              </a:rPr>
              <a:t>truck</a:t>
            </a:r>
            <a:r>
              <a:rPr spc="315" dirty="0">
                <a:latin typeface="Segoe UI"/>
                <a:cs typeface="Segoe UI"/>
              </a:rPr>
              <a:t> </a:t>
            </a:r>
            <a:r>
              <a:rPr spc="120" dirty="0">
                <a:latin typeface="Segoe UI"/>
                <a:cs typeface="Segoe UI"/>
              </a:rPr>
              <a:t>transportation)</a:t>
            </a:r>
            <a:endParaRPr>
              <a:latin typeface="Segoe UI"/>
              <a:cs typeface="Segoe UI"/>
            </a:endParaRPr>
          </a:p>
          <a:p>
            <a:pPr marL="355600" marR="284480" indent="-342900">
              <a:spcBef>
                <a:spcPts val="430"/>
              </a:spcBef>
              <a:buAutoNum type="arabicPeriod" startAt="5"/>
              <a:tabLst>
                <a:tab pos="354965" algn="l"/>
                <a:tab pos="355600" algn="l"/>
              </a:tabLst>
            </a:pPr>
            <a:r>
              <a:rPr spc="60" dirty="0">
                <a:latin typeface="Segoe UI"/>
                <a:cs typeface="Segoe UI"/>
              </a:rPr>
              <a:t>Try to </a:t>
            </a:r>
            <a:r>
              <a:rPr spc="100" dirty="0">
                <a:latin typeface="Segoe UI"/>
                <a:cs typeface="Segoe UI"/>
              </a:rPr>
              <a:t>bring </a:t>
            </a:r>
            <a:r>
              <a:rPr spc="60" dirty="0">
                <a:latin typeface="Segoe UI"/>
                <a:cs typeface="Segoe UI"/>
              </a:rPr>
              <a:t>to </a:t>
            </a:r>
            <a:r>
              <a:rPr spc="85" dirty="0">
                <a:latin typeface="Segoe UI"/>
                <a:cs typeface="Segoe UI"/>
              </a:rPr>
              <a:t>the </a:t>
            </a:r>
            <a:r>
              <a:rPr spc="105" dirty="0">
                <a:latin typeface="Segoe UI"/>
                <a:cs typeface="Segoe UI"/>
              </a:rPr>
              <a:t>storage </a:t>
            </a:r>
            <a:r>
              <a:rPr spc="95" dirty="0">
                <a:latin typeface="Segoe UI"/>
                <a:cs typeface="Segoe UI"/>
              </a:rPr>
              <a:t>full </a:t>
            </a:r>
            <a:r>
              <a:rPr spc="100" dirty="0">
                <a:latin typeface="Segoe UI"/>
                <a:cs typeface="Segoe UI"/>
              </a:rPr>
              <a:t>loads, </a:t>
            </a:r>
            <a:r>
              <a:rPr spc="60" dirty="0">
                <a:latin typeface="Segoe UI"/>
                <a:cs typeface="Segoe UI"/>
              </a:rPr>
              <a:t>if </a:t>
            </a:r>
            <a:r>
              <a:rPr spc="85" dirty="0">
                <a:latin typeface="Segoe UI"/>
                <a:cs typeface="Segoe UI"/>
              </a:rPr>
              <a:t>not </a:t>
            </a:r>
            <a:r>
              <a:rPr spc="105" dirty="0">
                <a:latin typeface="Segoe UI"/>
                <a:cs typeface="Segoe UI"/>
              </a:rPr>
              <a:t>enough </a:t>
            </a:r>
            <a:r>
              <a:rPr spc="85" dirty="0">
                <a:latin typeface="Segoe UI"/>
                <a:cs typeface="Segoe UI"/>
              </a:rPr>
              <a:t>one </a:t>
            </a:r>
            <a:r>
              <a:rPr spc="120" dirty="0">
                <a:latin typeface="Segoe UI"/>
                <a:cs typeface="Segoe UI"/>
              </a:rPr>
              <a:t>assortment, </a:t>
            </a:r>
            <a:r>
              <a:rPr spc="85" dirty="0">
                <a:latin typeface="Segoe UI"/>
                <a:cs typeface="Segoe UI"/>
              </a:rPr>
              <a:t>make </a:t>
            </a:r>
            <a:r>
              <a:rPr spc="95" dirty="0">
                <a:latin typeface="Segoe UI"/>
                <a:cs typeface="Segoe UI"/>
              </a:rPr>
              <a:t>mixed  loads</a:t>
            </a:r>
            <a:endParaRPr>
              <a:latin typeface="Segoe UI"/>
              <a:cs typeface="Segoe UI"/>
            </a:endParaRPr>
          </a:p>
          <a:p>
            <a:pPr marL="355600" indent="-342900">
              <a:spcBef>
                <a:spcPts val="425"/>
              </a:spcBef>
              <a:buAutoNum type="arabicPeriod" startAt="5"/>
              <a:tabLst>
                <a:tab pos="354965" algn="l"/>
                <a:tab pos="355600" algn="l"/>
              </a:tabLst>
            </a:pPr>
            <a:r>
              <a:rPr spc="95" dirty="0">
                <a:latin typeface="Segoe UI"/>
                <a:cs typeface="Segoe UI"/>
              </a:rPr>
              <a:t>When</a:t>
            </a:r>
            <a:r>
              <a:rPr spc="240" dirty="0">
                <a:latin typeface="Segoe UI"/>
                <a:cs typeface="Segoe UI"/>
              </a:rPr>
              <a:t> </a:t>
            </a:r>
            <a:r>
              <a:rPr spc="110" dirty="0">
                <a:latin typeface="Segoe UI"/>
                <a:cs typeface="Segoe UI"/>
              </a:rPr>
              <a:t>finishing</a:t>
            </a:r>
            <a:r>
              <a:rPr spc="235" dirty="0">
                <a:latin typeface="Segoe UI"/>
                <a:cs typeface="Segoe UI"/>
              </a:rPr>
              <a:t> </a:t>
            </a:r>
            <a:r>
              <a:rPr spc="85" dirty="0">
                <a:latin typeface="Segoe UI"/>
                <a:cs typeface="Segoe UI"/>
              </a:rPr>
              <a:t>the</a:t>
            </a:r>
            <a:r>
              <a:rPr spc="229" dirty="0">
                <a:latin typeface="Segoe UI"/>
                <a:cs typeface="Segoe UI"/>
              </a:rPr>
              <a:t> </a:t>
            </a:r>
            <a:r>
              <a:rPr spc="100" dirty="0">
                <a:latin typeface="Segoe UI"/>
                <a:cs typeface="Segoe UI"/>
              </a:rPr>
              <a:t>strip</a:t>
            </a:r>
            <a:r>
              <a:rPr spc="260" dirty="0">
                <a:latin typeface="Segoe UI"/>
                <a:cs typeface="Segoe UI"/>
              </a:rPr>
              <a:t> </a:t>
            </a:r>
            <a:r>
              <a:rPr spc="90" dirty="0">
                <a:latin typeface="Segoe UI"/>
                <a:cs typeface="Segoe UI"/>
              </a:rPr>
              <a:t>road,</a:t>
            </a:r>
            <a:r>
              <a:rPr spc="245" dirty="0">
                <a:latin typeface="Segoe UI"/>
                <a:cs typeface="Segoe UI"/>
              </a:rPr>
              <a:t> </a:t>
            </a:r>
            <a:r>
              <a:rPr spc="105" dirty="0">
                <a:latin typeface="Segoe UI"/>
                <a:cs typeface="Segoe UI"/>
              </a:rPr>
              <a:t>collect</a:t>
            </a:r>
            <a:r>
              <a:rPr spc="265" dirty="0">
                <a:latin typeface="Segoe UI"/>
                <a:cs typeface="Segoe UI"/>
              </a:rPr>
              <a:t> </a:t>
            </a:r>
            <a:r>
              <a:rPr spc="85" dirty="0">
                <a:latin typeface="Segoe UI"/>
                <a:cs typeface="Segoe UI"/>
              </a:rPr>
              <a:t>one</a:t>
            </a:r>
            <a:r>
              <a:rPr spc="229" dirty="0">
                <a:latin typeface="Segoe UI"/>
                <a:cs typeface="Segoe UI"/>
              </a:rPr>
              <a:t> </a:t>
            </a:r>
            <a:r>
              <a:rPr spc="114" dirty="0">
                <a:latin typeface="Segoe UI"/>
                <a:cs typeface="Segoe UI"/>
              </a:rPr>
              <a:t>assortment</a:t>
            </a:r>
            <a:r>
              <a:rPr spc="225" dirty="0">
                <a:latin typeface="Segoe UI"/>
                <a:cs typeface="Segoe UI"/>
              </a:rPr>
              <a:t> </a:t>
            </a:r>
            <a:r>
              <a:rPr spc="55" dirty="0">
                <a:latin typeface="Segoe UI"/>
                <a:cs typeface="Segoe UI"/>
              </a:rPr>
              <a:t>to</a:t>
            </a:r>
            <a:r>
              <a:rPr spc="240" dirty="0">
                <a:latin typeface="Segoe UI"/>
                <a:cs typeface="Segoe UI"/>
              </a:rPr>
              <a:t> </a:t>
            </a:r>
            <a:r>
              <a:rPr spc="85" dirty="0">
                <a:latin typeface="Segoe UI"/>
                <a:cs typeface="Segoe UI"/>
              </a:rPr>
              <a:t>the</a:t>
            </a:r>
            <a:r>
              <a:rPr spc="245" dirty="0">
                <a:latin typeface="Segoe UI"/>
                <a:cs typeface="Segoe UI"/>
              </a:rPr>
              <a:t> </a:t>
            </a:r>
            <a:r>
              <a:rPr spc="100" dirty="0">
                <a:latin typeface="Segoe UI"/>
                <a:cs typeface="Segoe UI"/>
              </a:rPr>
              <a:t>bottom</a:t>
            </a:r>
            <a:r>
              <a:rPr spc="235" dirty="0">
                <a:latin typeface="Segoe UI"/>
                <a:cs typeface="Segoe UI"/>
              </a:rPr>
              <a:t> </a:t>
            </a:r>
            <a:r>
              <a:rPr spc="45" dirty="0">
                <a:latin typeface="Segoe UI"/>
                <a:cs typeface="Segoe UI"/>
              </a:rPr>
              <a:t>of</a:t>
            </a:r>
            <a:r>
              <a:rPr spc="250" dirty="0">
                <a:latin typeface="Segoe UI"/>
                <a:cs typeface="Segoe UI"/>
              </a:rPr>
              <a:t> </a:t>
            </a:r>
            <a:r>
              <a:rPr spc="85" dirty="0">
                <a:latin typeface="Segoe UI"/>
                <a:cs typeface="Segoe UI"/>
              </a:rPr>
              <a:t>load</a:t>
            </a:r>
            <a:r>
              <a:rPr spc="245" dirty="0">
                <a:latin typeface="Segoe UI"/>
                <a:cs typeface="Segoe UI"/>
              </a:rPr>
              <a:t> </a:t>
            </a:r>
            <a:r>
              <a:rPr spc="95" dirty="0">
                <a:latin typeface="Segoe UI"/>
                <a:cs typeface="Segoe UI"/>
              </a:rPr>
              <a:t>space</a:t>
            </a:r>
            <a:endParaRPr>
              <a:latin typeface="Segoe UI"/>
              <a:cs typeface="Segoe UI"/>
            </a:endParaRPr>
          </a:p>
          <a:p>
            <a:pPr marL="355600"/>
            <a:r>
              <a:rPr spc="90" dirty="0">
                <a:latin typeface="Segoe UI"/>
                <a:cs typeface="Segoe UI"/>
              </a:rPr>
              <a:t>when </a:t>
            </a:r>
            <a:r>
              <a:rPr spc="100" dirty="0">
                <a:latin typeface="Segoe UI"/>
                <a:cs typeface="Segoe UI"/>
              </a:rPr>
              <a:t>going </a:t>
            </a:r>
            <a:r>
              <a:rPr spc="60" dirty="0">
                <a:latin typeface="Segoe UI"/>
                <a:cs typeface="Segoe UI"/>
              </a:rPr>
              <a:t>to </a:t>
            </a:r>
            <a:r>
              <a:rPr spc="85" dirty="0">
                <a:latin typeface="Segoe UI"/>
                <a:cs typeface="Segoe UI"/>
              </a:rPr>
              <a:t>the </a:t>
            </a:r>
            <a:r>
              <a:rPr spc="90" dirty="0">
                <a:latin typeface="Segoe UI"/>
                <a:cs typeface="Segoe UI"/>
              </a:rPr>
              <a:t>end, </a:t>
            </a:r>
            <a:r>
              <a:rPr spc="85" dirty="0">
                <a:latin typeface="Segoe UI"/>
                <a:cs typeface="Segoe UI"/>
              </a:rPr>
              <a:t>take </a:t>
            </a:r>
            <a:r>
              <a:rPr spc="105" dirty="0">
                <a:latin typeface="Segoe UI"/>
                <a:cs typeface="Segoe UI"/>
              </a:rPr>
              <a:t>others </a:t>
            </a:r>
            <a:r>
              <a:rPr spc="90" dirty="0">
                <a:latin typeface="Segoe UI"/>
                <a:cs typeface="Segoe UI"/>
              </a:rPr>
              <a:t>when </a:t>
            </a:r>
            <a:r>
              <a:rPr spc="665" dirty="0">
                <a:latin typeface="Segoe UI"/>
                <a:cs typeface="Segoe UI"/>
              </a:rPr>
              <a:t> </a:t>
            </a:r>
            <a:r>
              <a:rPr spc="110" dirty="0">
                <a:latin typeface="Segoe UI"/>
                <a:cs typeface="Segoe UI"/>
              </a:rPr>
              <a:t>returning</a:t>
            </a:r>
            <a:endParaRPr>
              <a:latin typeface="Segoe UI"/>
              <a:cs typeface="Segoe UI"/>
            </a:endParaRPr>
          </a:p>
          <a:p>
            <a:pPr marL="355600" marR="212725" indent="-342900">
              <a:spcBef>
                <a:spcPts val="434"/>
              </a:spcBef>
              <a:buAutoNum type="arabicPeriod" startAt="7"/>
              <a:tabLst>
                <a:tab pos="354965" algn="l"/>
                <a:tab pos="355600" algn="l"/>
              </a:tabLst>
            </a:pPr>
            <a:r>
              <a:rPr spc="95" dirty="0">
                <a:latin typeface="Segoe UI"/>
                <a:cs typeface="Segoe UI"/>
              </a:rPr>
              <a:t>Agree </a:t>
            </a:r>
            <a:r>
              <a:rPr dirty="0">
                <a:latin typeface="Segoe UI"/>
                <a:cs typeface="Segoe UI"/>
              </a:rPr>
              <a:t>a </a:t>
            </a:r>
            <a:r>
              <a:rPr spc="95" dirty="0">
                <a:latin typeface="Segoe UI"/>
                <a:cs typeface="Segoe UI"/>
              </a:rPr>
              <a:t>sign </a:t>
            </a:r>
            <a:r>
              <a:rPr spc="85" dirty="0">
                <a:latin typeface="Segoe UI"/>
                <a:cs typeface="Segoe UI"/>
              </a:rPr>
              <a:t>for the </a:t>
            </a:r>
            <a:r>
              <a:rPr spc="100" dirty="0">
                <a:latin typeface="Segoe UI"/>
                <a:cs typeface="Segoe UI"/>
              </a:rPr>
              <a:t>empty strip </a:t>
            </a:r>
            <a:r>
              <a:rPr spc="80" dirty="0">
                <a:latin typeface="Segoe UI"/>
                <a:cs typeface="Segoe UI"/>
              </a:rPr>
              <a:t>road </a:t>
            </a:r>
            <a:r>
              <a:rPr dirty="0">
                <a:latin typeface="Segoe UI"/>
                <a:cs typeface="Segoe UI"/>
              </a:rPr>
              <a:t>– </a:t>
            </a:r>
            <a:r>
              <a:rPr spc="105" dirty="0">
                <a:latin typeface="Segoe UI"/>
                <a:cs typeface="Segoe UI"/>
              </a:rPr>
              <a:t>operator </a:t>
            </a:r>
            <a:r>
              <a:rPr spc="45" dirty="0">
                <a:latin typeface="Segoe UI"/>
                <a:cs typeface="Segoe UI"/>
              </a:rPr>
              <a:t>of </a:t>
            </a:r>
            <a:r>
              <a:rPr spc="85" dirty="0">
                <a:latin typeface="Segoe UI"/>
                <a:cs typeface="Segoe UI"/>
              </a:rPr>
              <a:t>the </a:t>
            </a:r>
            <a:r>
              <a:rPr spc="95" dirty="0">
                <a:latin typeface="Segoe UI"/>
                <a:cs typeface="Segoe UI"/>
              </a:rPr>
              <a:t>next </a:t>
            </a:r>
            <a:r>
              <a:rPr spc="110" dirty="0">
                <a:latin typeface="Segoe UI"/>
                <a:cs typeface="Segoe UI"/>
              </a:rPr>
              <a:t>shift </a:t>
            </a:r>
            <a:r>
              <a:rPr spc="105" dirty="0">
                <a:latin typeface="Segoe UI"/>
                <a:cs typeface="Segoe UI"/>
              </a:rPr>
              <a:t>doesn’t </a:t>
            </a:r>
            <a:r>
              <a:rPr spc="90" dirty="0">
                <a:latin typeface="Segoe UI"/>
                <a:cs typeface="Segoe UI"/>
              </a:rPr>
              <a:t>have </a:t>
            </a:r>
            <a:r>
              <a:rPr spc="60" dirty="0">
                <a:latin typeface="Segoe UI"/>
                <a:cs typeface="Segoe UI"/>
              </a:rPr>
              <a:t>to  </a:t>
            </a:r>
            <a:r>
              <a:rPr spc="95" dirty="0">
                <a:latin typeface="Segoe UI"/>
                <a:cs typeface="Segoe UI"/>
              </a:rPr>
              <a:t>drive </a:t>
            </a:r>
            <a:r>
              <a:rPr spc="65" dirty="0">
                <a:latin typeface="Segoe UI"/>
                <a:cs typeface="Segoe UI"/>
              </a:rPr>
              <a:t>on </a:t>
            </a:r>
            <a:r>
              <a:rPr spc="85" dirty="0">
                <a:latin typeface="Segoe UI"/>
                <a:cs typeface="Segoe UI"/>
              </a:rPr>
              <a:t>the </a:t>
            </a:r>
            <a:r>
              <a:rPr spc="100" dirty="0">
                <a:latin typeface="Segoe UI"/>
                <a:cs typeface="Segoe UI"/>
              </a:rPr>
              <a:t>empty strip </a:t>
            </a:r>
            <a:r>
              <a:rPr spc="90" dirty="0">
                <a:latin typeface="Segoe UI"/>
                <a:cs typeface="Segoe UI"/>
              </a:rPr>
              <a:t>roads </a:t>
            </a:r>
            <a:r>
              <a:rPr spc="85" dirty="0">
                <a:latin typeface="Segoe UI"/>
                <a:cs typeface="Segoe UI"/>
              </a:rPr>
              <a:t>for </a:t>
            </a:r>
            <a:r>
              <a:rPr spc="545" dirty="0">
                <a:latin typeface="Segoe UI"/>
                <a:cs typeface="Segoe UI"/>
              </a:rPr>
              <a:t> </a:t>
            </a:r>
            <a:r>
              <a:rPr spc="110" dirty="0">
                <a:latin typeface="Segoe UI"/>
                <a:cs typeface="Segoe UI"/>
              </a:rPr>
              <a:t>nothing</a:t>
            </a:r>
            <a:endParaRPr>
              <a:latin typeface="Segoe UI"/>
              <a:cs typeface="Segoe UI"/>
            </a:endParaRPr>
          </a:p>
          <a:p>
            <a:pPr marL="355600" indent="-342900">
              <a:spcBef>
                <a:spcPts val="430"/>
              </a:spcBef>
              <a:buAutoNum type="arabicPeriod" startAt="7"/>
              <a:tabLst>
                <a:tab pos="354965" algn="l"/>
                <a:tab pos="355600" algn="l"/>
              </a:tabLst>
            </a:pPr>
            <a:r>
              <a:rPr spc="95" dirty="0">
                <a:latin typeface="Segoe UI"/>
                <a:cs typeface="Segoe UI"/>
              </a:rPr>
              <a:t>Soft </a:t>
            </a:r>
            <a:r>
              <a:rPr spc="100" dirty="0">
                <a:latin typeface="Segoe UI"/>
                <a:cs typeface="Segoe UI"/>
              </a:rPr>
              <a:t>places </a:t>
            </a:r>
            <a:r>
              <a:rPr dirty="0">
                <a:latin typeface="Segoe UI"/>
                <a:cs typeface="Segoe UI"/>
              </a:rPr>
              <a:t>–  </a:t>
            </a:r>
            <a:r>
              <a:rPr spc="95" dirty="0">
                <a:latin typeface="Segoe UI"/>
                <a:cs typeface="Segoe UI"/>
              </a:rPr>
              <a:t>avoid </a:t>
            </a:r>
            <a:r>
              <a:rPr spc="105" dirty="0">
                <a:latin typeface="Segoe UI"/>
                <a:cs typeface="Segoe UI"/>
              </a:rPr>
              <a:t>driving several times. </a:t>
            </a:r>
            <a:r>
              <a:rPr spc="100" dirty="0">
                <a:latin typeface="Segoe UI"/>
                <a:cs typeface="Segoe UI"/>
              </a:rPr>
              <a:t>Better </a:t>
            </a:r>
            <a:r>
              <a:rPr spc="55" dirty="0">
                <a:latin typeface="Segoe UI"/>
                <a:cs typeface="Segoe UI"/>
              </a:rPr>
              <a:t>to </a:t>
            </a:r>
            <a:r>
              <a:rPr spc="105" dirty="0">
                <a:latin typeface="Segoe UI"/>
                <a:cs typeface="Segoe UI"/>
              </a:rPr>
              <a:t>collect </a:t>
            </a:r>
            <a:r>
              <a:rPr spc="120" dirty="0">
                <a:latin typeface="Segoe UI"/>
                <a:cs typeface="Segoe UI"/>
              </a:rPr>
              <a:t>everything </a:t>
            </a:r>
            <a:r>
              <a:rPr spc="60" dirty="0">
                <a:latin typeface="Segoe UI"/>
                <a:cs typeface="Segoe UI"/>
              </a:rPr>
              <a:t>in </a:t>
            </a:r>
            <a:r>
              <a:rPr spc="85" dirty="0">
                <a:latin typeface="Segoe UI"/>
                <a:cs typeface="Segoe UI"/>
              </a:rPr>
              <a:t>the  </a:t>
            </a:r>
            <a:r>
              <a:rPr spc="535" dirty="0">
                <a:latin typeface="Segoe UI"/>
                <a:cs typeface="Segoe UI"/>
              </a:rPr>
              <a:t> </a:t>
            </a:r>
            <a:r>
              <a:rPr spc="95" dirty="0">
                <a:latin typeface="Segoe UI"/>
                <a:cs typeface="Segoe UI"/>
              </a:rPr>
              <a:t>same</a:t>
            </a:r>
            <a:endParaRPr>
              <a:latin typeface="Segoe UI"/>
              <a:cs typeface="Segoe UI"/>
            </a:endParaRPr>
          </a:p>
          <a:p>
            <a:pPr marL="355600"/>
            <a:r>
              <a:rPr spc="95" dirty="0">
                <a:latin typeface="Segoe UI"/>
                <a:cs typeface="Segoe UI"/>
              </a:rPr>
              <a:t>time </a:t>
            </a:r>
            <a:r>
              <a:rPr spc="85" dirty="0">
                <a:latin typeface="Segoe UI"/>
                <a:cs typeface="Segoe UI"/>
              </a:rPr>
              <a:t>and </a:t>
            </a:r>
            <a:r>
              <a:rPr spc="95" dirty="0">
                <a:latin typeface="Segoe UI"/>
                <a:cs typeface="Segoe UI"/>
              </a:rPr>
              <a:t>come</a:t>
            </a:r>
            <a:r>
              <a:rPr spc="470" dirty="0">
                <a:latin typeface="Segoe UI"/>
                <a:cs typeface="Segoe UI"/>
              </a:rPr>
              <a:t> </a:t>
            </a:r>
            <a:r>
              <a:rPr spc="85" dirty="0">
                <a:latin typeface="Segoe UI"/>
                <a:cs typeface="Segoe UI"/>
              </a:rPr>
              <a:t>off!</a:t>
            </a:r>
            <a:endParaRPr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3367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0" y="0"/>
            <a:ext cx="9144000" cy="40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</a:pPr>
            <a:endParaRPr sz="950">
              <a:latin typeface="Times New Roman"/>
              <a:cs typeface="Times New Roman"/>
            </a:endParaRPr>
          </a:p>
          <a:p>
            <a:pPr marL="777240"/>
            <a:r>
              <a:rPr sz="800" dirty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227314" y="3054730"/>
            <a:ext cx="18288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b="1" spc="-5" dirty="0">
                <a:solidFill>
                  <a:srgbClr val="FFFFFF"/>
                </a:solidFill>
                <a:latin typeface="Arial Black"/>
                <a:cs typeface="Arial Black"/>
              </a:rPr>
              <a:t>Ponsse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8902701" y="2336351"/>
            <a:ext cx="3996267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FORWARDER</a:t>
            </a:r>
            <a:r>
              <a:rPr spc="-110" dirty="0"/>
              <a:t> </a:t>
            </a:r>
            <a:r>
              <a:rPr spc="-5" dirty="0"/>
              <a:t>TRAINING</a:t>
            </a:r>
          </a:p>
        </p:txBody>
      </p:sp>
      <p:sp>
        <p:nvSpPr>
          <p:cNvPr id="6" name="object 6"/>
          <p:cNvSpPr/>
          <p:nvPr/>
        </p:nvSpPr>
        <p:spPr>
          <a:xfrm>
            <a:off x="8625841" y="1"/>
            <a:ext cx="1432559" cy="4312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45164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0" y="0"/>
            <a:ext cx="9144000" cy="40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</a:pPr>
            <a:endParaRPr sz="950">
              <a:latin typeface="Times New Roman"/>
              <a:cs typeface="Times New Roman"/>
            </a:endParaRPr>
          </a:p>
          <a:p>
            <a:pPr marL="777240">
              <a:tabLst>
                <a:tab pos="1158240" algn="l"/>
                <a:tab pos="1996439" algn="l"/>
              </a:tabLst>
            </a:pPr>
            <a:r>
              <a:rPr sz="800" dirty="0">
                <a:latin typeface="Arial"/>
                <a:cs typeface="Arial"/>
              </a:rPr>
              <a:t>1	</a:t>
            </a:r>
            <a:r>
              <a:rPr sz="800" spc="-5" dirty="0">
                <a:latin typeface="Arial"/>
                <a:cs typeface="Arial"/>
              </a:rPr>
              <a:t>15.2.2018	Author 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5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Subject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45735" y="2303398"/>
            <a:ext cx="4877435" cy="111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1755" algn="r">
              <a:lnSpc>
                <a:spcPts val="4150"/>
              </a:lnSpc>
            </a:pPr>
            <a:r>
              <a:rPr sz="3600" b="1" dirty="0">
                <a:solidFill>
                  <a:srgbClr val="FFFFFF"/>
                </a:solidFill>
                <a:latin typeface="Arial Black"/>
                <a:cs typeface="Arial Black"/>
              </a:rPr>
              <a:t>4.72</a:t>
            </a:r>
            <a:r>
              <a:rPr sz="3600" b="1" spc="-5" dirty="0">
                <a:solidFill>
                  <a:srgbClr val="FFFFFF"/>
                </a:solidFill>
                <a:latin typeface="Arial Black"/>
                <a:cs typeface="Arial Black"/>
              </a:rPr>
              <a:t>5</a:t>
            </a:r>
            <a:r>
              <a:rPr sz="3600" b="1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endParaRPr sz="3600">
              <a:latin typeface="Arial Black"/>
              <a:cs typeface="Arial Black"/>
            </a:endParaRPr>
          </a:p>
          <a:p>
            <a:pPr marL="12700">
              <a:lnSpc>
                <a:spcPts val="4150"/>
              </a:lnSpc>
            </a:pPr>
            <a:r>
              <a:rPr sz="3600" b="1" spc="-5" dirty="0">
                <a:solidFill>
                  <a:srgbClr val="FFFFFF"/>
                </a:solidFill>
                <a:latin typeface="Arial Black"/>
                <a:cs typeface="Arial Black"/>
              </a:rPr>
              <a:t>Harvester</a:t>
            </a:r>
            <a:r>
              <a:rPr sz="3600" b="1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 Black"/>
                <a:cs typeface="Arial Black"/>
              </a:rPr>
              <a:t>EcoDrive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625841" y="1"/>
            <a:ext cx="1432559" cy="4312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478233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6240780"/>
            <a:ext cx="9144000" cy="617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88541" y="725679"/>
            <a:ext cx="2259965" cy="1161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b="1" spc="-5" dirty="0">
                <a:latin typeface="Arial Black"/>
                <a:cs typeface="Arial Black"/>
              </a:rPr>
              <a:t>EcoDrive</a:t>
            </a:r>
            <a:endParaRPr sz="3600">
              <a:latin typeface="Arial Black"/>
              <a:cs typeface="Arial Black"/>
            </a:endParaRPr>
          </a:p>
          <a:p>
            <a:pPr marL="12700">
              <a:spcBef>
                <a:spcPts val="2540"/>
              </a:spcBef>
            </a:pPr>
            <a:r>
              <a:rPr spc="-5" dirty="0">
                <a:latin typeface="Arial"/>
                <a:cs typeface="Arial"/>
              </a:rPr>
              <a:t>Principle </a:t>
            </a:r>
            <a:r>
              <a:rPr dirty="0">
                <a:latin typeface="Arial"/>
                <a:cs typeface="Arial"/>
              </a:rPr>
              <a:t>of</a:t>
            </a:r>
            <a:r>
              <a:rPr spc="-4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operation</a:t>
            </a:r>
            <a:endParaRPr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8541" y="2243582"/>
            <a:ext cx="7602855" cy="3116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Arial"/>
                <a:cs typeface="Arial"/>
              </a:rPr>
              <a:t>EcoDrive </a:t>
            </a:r>
            <a:r>
              <a:rPr sz="1400" dirty="0">
                <a:latin typeface="Arial"/>
                <a:cs typeface="Arial"/>
              </a:rPr>
              <a:t>program </a:t>
            </a:r>
            <a:r>
              <a:rPr sz="1400" spc="-5" dirty="0">
                <a:latin typeface="Arial"/>
                <a:cs typeface="Arial"/>
              </a:rPr>
              <a:t>analyzes </a:t>
            </a:r>
            <a:r>
              <a:rPr sz="1400" dirty="0">
                <a:latin typeface="Arial"/>
                <a:cs typeface="Arial"/>
              </a:rPr>
              <a:t>the machine fuel </a:t>
            </a:r>
            <a:r>
              <a:rPr sz="1400" spc="-5" dirty="0">
                <a:latin typeface="Arial"/>
                <a:cs typeface="Arial"/>
              </a:rPr>
              <a:t>consumption, work </a:t>
            </a:r>
            <a:r>
              <a:rPr sz="1400" dirty="0">
                <a:latin typeface="Arial"/>
                <a:cs typeface="Arial"/>
              </a:rPr>
              <a:t>in </a:t>
            </a:r>
            <a:r>
              <a:rPr sz="1400" spc="-5" dirty="0">
                <a:latin typeface="Arial"/>
                <a:cs typeface="Arial"/>
              </a:rPr>
              <a:t>different </a:t>
            </a:r>
            <a:r>
              <a:rPr sz="1400" dirty="0">
                <a:latin typeface="Arial"/>
                <a:cs typeface="Arial"/>
              </a:rPr>
              <a:t>stages of the  duration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efficiency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operator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calculates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average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whole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work</a:t>
            </a:r>
            <a:r>
              <a:rPr sz="1400" dirty="0">
                <a:latin typeface="Arial"/>
                <a:cs typeface="Arial"/>
              </a:rPr>
              <a:t> shift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  </a:t>
            </a:r>
            <a:r>
              <a:rPr sz="1400" spc="-5" dirty="0">
                <a:latin typeface="Arial"/>
                <a:cs typeface="Arial"/>
              </a:rPr>
              <a:t>different volume </a:t>
            </a:r>
            <a:r>
              <a:rPr sz="1400" dirty="0">
                <a:latin typeface="Arial"/>
                <a:cs typeface="Arial"/>
              </a:rPr>
              <a:t>classes of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trees.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50"/>
              </a:spcBef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355600" marR="612140" indent="-342900">
              <a:buChar char="•"/>
              <a:tabLst>
                <a:tab pos="355600" algn="l"/>
                <a:tab pos="356235" algn="l"/>
              </a:tabLst>
            </a:pPr>
            <a:r>
              <a:rPr sz="1400" spc="-5" dirty="0">
                <a:latin typeface="Arial"/>
                <a:cs typeface="Arial"/>
              </a:rPr>
              <a:t>EcoDrive </a:t>
            </a:r>
            <a:r>
              <a:rPr sz="1400" dirty="0">
                <a:latin typeface="Arial"/>
                <a:cs typeface="Arial"/>
              </a:rPr>
              <a:t>measure of </a:t>
            </a:r>
            <a:r>
              <a:rPr sz="1400" spc="-5" dirty="0">
                <a:latin typeface="Arial"/>
                <a:cs typeface="Arial"/>
              </a:rPr>
              <a:t>efficiency, </a:t>
            </a:r>
            <a:r>
              <a:rPr sz="1400" dirty="0">
                <a:latin typeface="Arial"/>
                <a:cs typeface="Arial"/>
              </a:rPr>
              <a:t>to show the </a:t>
            </a:r>
            <a:r>
              <a:rPr sz="1400" spc="-5" dirty="0">
                <a:latin typeface="Arial"/>
                <a:cs typeface="Arial"/>
              </a:rPr>
              <a:t>effectiveness </a:t>
            </a:r>
            <a:r>
              <a:rPr sz="1400" dirty="0">
                <a:latin typeface="Arial"/>
                <a:cs typeface="Arial"/>
              </a:rPr>
              <a:t>of the current </a:t>
            </a:r>
            <a:r>
              <a:rPr sz="1400" spc="-5" dirty="0">
                <a:latin typeface="Arial"/>
                <a:cs typeface="Arial"/>
              </a:rPr>
              <a:t>work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stages  compared </a:t>
            </a:r>
            <a:r>
              <a:rPr sz="1400" spc="-5" dirty="0">
                <a:latin typeface="Arial"/>
                <a:cs typeface="Arial"/>
              </a:rPr>
              <a:t>with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averages </a:t>
            </a:r>
            <a:r>
              <a:rPr sz="1400" dirty="0">
                <a:latin typeface="Arial"/>
                <a:cs typeface="Arial"/>
              </a:rPr>
              <a:t>of the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shift.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50"/>
              </a:spcBef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355600" marR="281305" indent="-342900">
              <a:buChar char="•"/>
              <a:tabLst>
                <a:tab pos="355600" algn="l"/>
                <a:tab pos="356235" algn="l"/>
              </a:tabLst>
            </a:pPr>
            <a:r>
              <a:rPr sz="1400" spc="-5" dirty="0">
                <a:latin typeface="Arial"/>
                <a:cs typeface="Arial"/>
              </a:rPr>
              <a:t>At </a:t>
            </a:r>
            <a:r>
              <a:rPr sz="1400" dirty="0">
                <a:latin typeface="Arial"/>
                <a:cs typeface="Arial"/>
              </a:rPr>
              <a:t>the beginning of the </a:t>
            </a:r>
            <a:r>
              <a:rPr sz="1400" spc="-5" dirty="0">
                <a:latin typeface="Arial"/>
                <a:cs typeface="Arial"/>
              </a:rPr>
              <a:t>work </a:t>
            </a:r>
            <a:r>
              <a:rPr sz="1400" dirty="0">
                <a:latin typeface="Arial"/>
                <a:cs typeface="Arial"/>
              </a:rPr>
              <a:t>shift the </a:t>
            </a:r>
            <a:r>
              <a:rPr sz="1400" spc="-5" dirty="0">
                <a:latin typeface="Arial"/>
                <a:cs typeface="Arial"/>
              </a:rPr>
              <a:t>comparative values will vary </a:t>
            </a:r>
            <a:r>
              <a:rPr sz="1400" dirty="0">
                <a:latin typeface="Arial"/>
                <a:cs typeface="Arial"/>
              </a:rPr>
              <a:t>more, but the</a:t>
            </a:r>
            <a:r>
              <a:rPr sz="1400" spc="-1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numbers  are equalized </a:t>
            </a:r>
            <a:r>
              <a:rPr sz="1400" spc="-5" dirty="0">
                <a:latin typeface="Arial"/>
                <a:cs typeface="Arial"/>
              </a:rPr>
              <a:t>when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work </a:t>
            </a:r>
            <a:r>
              <a:rPr sz="1400" dirty="0">
                <a:latin typeface="Arial"/>
                <a:cs typeface="Arial"/>
              </a:rPr>
              <a:t>shift is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progresses.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50"/>
              </a:spcBef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355600" marR="251460" indent="-342900">
              <a:buChar char="•"/>
              <a:tabLst>
                <a:tab pos="355600" algn="l"/>
                <a:tab pos="356235" algn="l"/>
              </a:tabLst>
            </a:pPr>
            <a:r>
              <a:rPr sz="1400" spc="-5" dirty="0">
                <a:latin typeface="Arial"/>
                <a:cs typeface="Arial"/>
              </a:rPr>
              <a:t>EcoDrive </a:t>
            </a:r>
            <a:r>
              <a:rPr sz="1400" dirty="0">
                <a:latin typeface="Arial"/>
                <a:cs typeface="Arial"/>
              </a:rPr>
              <a:t>opti data is </a:t>
            </a:r>
            <a:r>
              <a:rPr sz="1400" spc="-5" dirty="0">
                <a:latin typeface="Arial"/>
                <a:cs typeface="Arial"/>
              </a:rPr>
              <a:t>individual </a:t>
            </a:r>
            <a:r>
              <a:rPr sz="1400" dirty="0">
                <a:latin typeface="Arial"/>
                <a:cs typeface="Arial"/>
              </a:rPr>
              <a:t>only for this </a:t>
            </a:r>
            <a:r>
              <a:rPr sz="1400" spc="-5" dirty="0">
                <a:latin typeface="Arial"/>
                <a:cs typeface="Arial"/>
              </a:rPr>
              <a:t>driver and </a:t>
            </a:r>
            <a:r>
              <a:rPr sz="1400" dirty="0">
                <a:latin typeface="Arial"/>
                <a:cs typeface="Arial"/>
              </a:rPr>
              <a:t>this shift. All </a:t>
            </a:r>
            <a:r>
              <a:rPr sz="1400" spc="-5" dirty="0">
                <a:latin typeface="Arial"/>
                <a:cs typeface="Arial"/>
              </a:rPr>
              <a:t>individual information  </a:t>
            </a:r>
            <a:r>
              <a:rPr sz="1400" dirty="0">
                <a:latin typeface="Arial"/>
                <a:cs typeface="Arial"/>
              </a:rPr>
              <a:t>collected </a:t>
            </a:r>
            <a:r>
              <a:rPr sz="1400" spc="-5" dirty="0">
                <a:latin typeface="Arial"/>
                <a:cs typeface="Arial"/>
              </a:rPr>
              <a:t>will </a:t>
            </a:r>
            <a:r>
              <a:rPr sz="1400" dirty="0">
                <a:latin typeface="Arial"/>
                <a:cs typeface="Arial"/>
              </a:rPr>
              <a:t>be </a:t>
            </a:r>
            <a:r>
              <a:rPr sz="1400" spc="-5" dirty="0">
                <a:latin typeface="Arial"/>
                <a:cs typeface="Arial"/>
              </a:rPr>
              <a:t>destroyed when </a:t>
            </a:r>
            <a:r>
              <a:rPr sz="1400" dirty="0">
                <a:latin typeface="Arial"/>
                <a:cs typeface="Arial"/>
              </a:rPr>
              <a:t>the shift ends. </a:t>
            </a:r>
            <a:r>
              <a:rPr sz="1400" spc="-5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shifts </a:t>
            </a:r>
            <a:r>
              <a:rPr sz="1400" spc="-5" dirty="0">
                <a:latin typeface="Arial"/>
                <a:cs typeface="Arial"/>
              </a:rPr>
              <a:t>average values </a:t>
            </a:r>
            <a:r>
              <a:rPr sz="1400" dirty="0">
                <a:latin typeface="Arial"/>
                <a:cs typeface="Arial"/>
              </a:rPr>
              <a:t>are </a:t>
            </a:r>
            <a:r>
              <a:rPr sz="1400" spc="-5" dirty="0">
                <a:latin typeface="Arial"/>
                <a:cs typeface="Arial"/>
              </a:rPr>
              <a:t>saved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3-  month-comparison </a:t>
            </a:r>
            <a:r>
              <a:rPr sz="1400" dirty="0">
                <a:latin typeface="Arial"/>
                <a:cs typeface="Arial"/>
              </a:rPr>
              <a:t>in </a:t>
            </a:r>
            <a:r>
              <a:rPr sz="1400" spc="-5" dirty="0">
                <a:latin typeface="Arial"/>
                <a:cs typeface="Arial"/>
              </a:rPr>
              <a:t>computer, </a:t>
            </a:r>
            <a:r>
              <a:rPr sz="1400" dirty="0">
                <a:latin typeface="Arial"/>
                <a:cs typeface="Arial"/>
              </a:rPr>
              <a:t>but it does not send </a:t>
            </a:r>
            <a:r>
              <a:rPr sz="1400" spc="-5" dirty="0">
                <a:latin typeface="Arial"/>
                <a:cs typeface="Arial"/>
              </a:rPr>
              <a:t>information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anywhere.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9845" y="271780"/>
            <a:ext cx="47815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15.2.2018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07994" y="271780"/>
            <a:ext cx="75311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Author 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Subject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88540" y="271780"/>
            <a:ext cx="8255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dirty="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8645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6240780"/>
            <a:ext cx="9144000" cy="617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88541" y="725678"/>
            <a:ext cx="22599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b="1" spc="-5" dirty="0">
                <a:latin typeface="Arial Black"/>
                <a:cs typeface="Arial Black"/>
              </a:rPr>
              <a:t>EcoDrive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8945" y="4567111"/>
            <a:ext cx="277495" cy="91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915">
              <a:lnSpc>
                <a:spcPts val="1989"/>
              </a:lnSpc>
            </a:pPr>
            <a:r>
              <a:rPr spc="-5" dirty="0">
                <a:latin typeface="Arial"/>
                <a:cs typeface="Arial"/>
              </a:rPr>
              <a:t>•</a:t>
            </a:r>
            <a:endParaRPr>
              <a:latin typeface="Arial"/>
              <a:cs typeface="Arial"/>
            </a:endParaRPr>
          </a:p>
          <a:p>
            <a:pPr marL="81915">
              <a:spcBef>
                <a:spcPts val="430"/>
              </a:spcBef>
            </a:pPr>
            <a:r>
              <a:rPr dirty="0">
                <a:latin typeface="Arial"/>
                <a:cs typeface="Arial"/>
              </a:rPr>
              <a:t>•</a:t>
            </a:r>
            <a:endParaRPr>
              <a:latin typeface="Arial"/>
              <a:cs typeface="Arial"/>
            </a:endParaRPr>
          </a:p>
          <a:p>
            <a:pPr marL="81915">
              <a:spcBef>
                <a:spcPts val="430"/>
              </a:spcBef>
            </a:pPr>
            <a:r>
              <a:rPr spc="-5" dirty="0">
                <a:latin typeface="Arial"/>
                <a:cs typeface="Arial"/>
              </a:rPr>
              <a:t>•</a:t>
            </a:r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8541" y="2021460"/>
            <a:ext cx="7338059" cy="3472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buChar char="•"/>
              <a:tabLst>
                <a:tab pos="355600" algn="l"/>
                <a:tab pos="356235" algn="l"/>
              </a:tabLst>
            </a:pPr>
            <a:r>
              <a:rPr spc="-5" dirty="0">
                <a:latin typeface="Arial"/>
                <a:cs typeface="Arial"/>
              </a:rPr>
              <a:t>Eco-Drive program </a:t>
            </a:r>
            <a:r>
              <a:rPr spc="-15" dirty="0">
                <a:latin typeface="Arial"/>
                <a:cs typeface="Arial"/>
              </a:rPr>
              <a:t>always </a:t>
            </a:r>
            <a:r>
              <a:rPr dirty="0">
                <a:latin typeface="Arial"/>
                <a:cs typeface="Arial"/>
              </a:rPr>
              <a:t>starts </a:t>
            </a:r>
            <a:r>
              <a:rPr spc="-5" dirty="0">
                <a:latin typeface="Arial"/>
                <a:cs typeface="Arial"/>
              </a:rPr>
              <a:t>automatically </a:t>
            </a:r>
            <a:r>
              <a:rPr spc="-15" dirty="0">
                <a:latin typeface="Arial"/>
                <a:cs typeface="Arial"/>
              </a:rPr>
              <a:t>when </a:t>
            </a:r>
            <a:r>
              <a:rPr dirty="0">
                <a:latin typeface="Arial"/>
                <a:cs typeface="Arial"/>
              </a:rPr>
              <a:t>the shift </a:t>
            </a:r>
            <a:r>
              <a:rPr spc="-5" dirty="0">
                <a:latin typeface="Arial"/>
                <a:cs typeface="Arial"/>
              </a:rPr>
              <a:t>begins,  </a:t>
            </a:r>
            <a:r>
              <a:rPr dirty="0">
                <a:latin typeface="Arial"/>
                <a:cs typeface="Arial"/>
              </a:rPr>
              <a:t>the </a:t>
            </a:r>
            <a:r>
              <a:rPr spc="-5" dirty="0">
                <a:latin typeface="Arial"/>
                <a:cs typeface="Arial"/>
              </a:rPr>
              <a:t>driver can choose </a:t>
            </a:r>
            <a:r>
              <a:rPr spc="-10" dirty="0">
                <a:latin typeface="Arial"/>
                <a:cs typeface="Arial"/>
              </a:rPr>
              <a:t>whether </a:t>
            </a:r>
            <a:r>
              <a:rPr dirty="0">
                <a:latin typeface="Arial"/>
                <a:cs typeface="Arial"/>
              </a:rPr>
              <a:t>the </a:t>
            </a:r>
            <a:r>
              <a:rPr spc="-5" dirty="0">
                <a:latin typeface="Arial"/>
                <a:cs typeface="Arial"/>
              </a:rPr>
              <a:t>data</a:t>
            </a:r>
            <a:r>
              <a:rPr spc="5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visible</a:t>
            </a:r>
            <a:endParaRPr>
              <a:latin typeface="Arial"/>
              <a:cs typeface="Arial"/>
            </a:endParaRPr>
          </a:p>
          <a:p>
            <a:pPr marL="355600" indent="-342900">
              <a:spcBef>
                <a:spcPts val="430"/>
              </a:spcBef>
              <a:buChar char="•"/>
              <a:tabLst>
                <a:tab pos="355600" algn="l"/>
                <a:tab pos="356235" algn="l"/>
              </a:tabLst>
            </a:pPr>
            <a:r>
              <a:rPr spc="-5" dirty="0">
                <a:latin typeface="Arial"/>
                <a:cs typeface="Arial"/>
              </a:rPr>
              <a:t>Click on </a:t>
            </a:r>
            <a:r>
              <a:rPr dirty="0">
                <a:latin typeface="Arial"/>
                <a:cs typeface="Arial"/>
              </a:rPr>
              <a:t>the </a:t>
            </a:r>
            <a:r>
              <a:rPr spc="-5" dirty="0">
                <a:latin typeface="Arial"/>
                <a:cs typeface="Arial"/>
              </a:rPr>
              <a:t>icon </a:t>
            </a:r>
            <a:r>
              <a:rPr dirty="0">
                <a:latin typeface="Arial"/>
                <a:cs typeface="Arial"/>
              </a:rPr>
              <a:t>to </a:t>
            </a:r>
            <a:r>
              <a:rPr spc="-5" dirty="0">
                <a:latin typeface="Arial"/>
                <a:cs typeface="Arial"/>
              </a:rPr>
              <a:t>change </a:t>
            </a:r>
            <a:r>
              <a:rPr dirty="0">
                <a:latin typeface="Arial"/>
                <a:cs typeface="Arial"/>
              </a:rPr>
              <a:t>the </a:t>
            </a:r>
            <a:r>
              <a:rPr spc="-5" dirty="0">
                <a:latin typeface="Arial"/>
                <a:cs typeface="Arial"/>
              </a:rPr>
              <a:t>mode </a:t>
            </a:r>
            <a:r>
              <a:rPr dirty="0">
                <a:latin typeface="Arial"/>
                <a:cs typeface="Arial"/>
              </a:rPr>
              <a:t>of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Eco-Drive</a:t>
            </a:r>
            <a:endParaRPr>
              <a:latin typeface="Arial"/>
              <a:cs typeface="Arial"/>
            </a:endParaRPr>
          </a:p>
          <a:p>
            <a:pPr marL="355600" marR="91440" indent="-342900">
              <a:spcBef>
                <a:spcPts val="430"/>
              </a:spcBef>
              <a:buChar char="•"/>
              <a:tabLst>
                <a:tab pos="355600" algn="l"/>
                <a:tab pos="356235" algn="l"/>
              </a:tabLst>
            </a:pPr>
            <a:r>
              <a:rPr spc="-5" dirty="0">
                <a:latin typeface="Arial"/>
                <a:cs typeface="Arial"/>
              </a:rPr>
              <a:t>Eco-Drive program </a:t>
            </a:r>
            <a:r>
              <a:rPr spc="-10" dirty="0">
                <a:latin typeface="Arial"/>
                <a:cs typeface="Arial"/>
              </a:rPr>
              <a:t>displays </a:t>
            </a:r>
            <a:r>
              <a:rPr spc="-5" dirty="0">
                <a:latin typeface="Arial"/>
                <a:cs typeface="Arial"/>
              </a:rPr>
              <a:t>information about only </a:t>
            </a:r>
            <a:r>
              <a:rPr dirty="0">
                <a:latin typeface="Arial"/>
                <a:cs typeface="Arial"/>
              </a:rPr>
              <a:t>after at </a:t>
            </a:r>
            <a:r>
              <a:rPr spc="-5" dirty="0">
                <a:latin typeface="Arial"/>
                <a:cs typeface="Arial"/>
              </a:rPr>
              <a:t>least one  </a:t>
            </a:r>
            <a:r>
              <a:rPr dirty="0">
                <a:latin typeface="Arial"/>
                <a:cs typeface="Arial"/>
              </a:rPr>
              <a:t>tree </a:t>
            </a:r>
            <a:r>
              <a:rPr spc="-5" dirty="0">
                <a:latin typeface="Arial"/>
                <a:cs typeface="Arial"/>
              </a:rPr>
              <a:t>has been</a:t>
            </a:r>
            <a:r>
              <a:rPr spc="-6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processed</a:t>
            </a:r>
            <a:endParaRPr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/>
            <a:r>
              <a:rPr b="1" spc="-5" dirty="0">
                <a:latin typeface="Arial"/>
                <a:cs typeface="Arial"/>
              </a:rPr>
              <a:t>EcoDrive-modes</a:t>
            </a:r>
            <a:endParaRPr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2600">
              <a:latin typeface="Times New Roman"/>
              <a:cs typeface="Times New Roman"/>
            </a:endParaRPr>
          </a:p>
          <a:p>
            <a:pPr marL="355600"/>
            <a:r>
              <a:rPr spc="-5" dirty="0">
                <a:latin typeface="Arial"/>
                <a:cs typeface="Arial"/>
              </a:rPr>
              <a:t>Eco-Drive data is not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displayed</a:t>
            </a:r>
            <a:endParaRPr>
              <a:latin typeface="Arial"/>
              <a:cs typeface="Arial"/>
            </a:endParaRPr>
          </a:p>
          <a:p>
            <a:pPr marL="355600">
              <a:spcBef>
                <a:spcPts val="430"/>
              </a:spcBef>
            </a:pPr>
            <a:r>
              <a:rPr spc="-5" dirty="0">
                <a:latin typeface="Arial"/>
                <a:cs typeface="Arial"/>
              </a:rPr>
              <a:t>Eco-Drive data </a:t>
            </a:r>
            <a:r>
              <a:rPr dirty="0">
                <a:latin typeface="Arial"/>
                <a:cs typeface="Arial"/>
              </a:rPr>
              <a:t>is </a:t>
            </a:r>
            <a:r>
              <a:rPr spc="-10" dirty="0">
                <a:latin typeface="Arial"/>
                <a:cs typeface="Arial"/>
              </a:rPr>
              <a:t>displayed </a:t>
            </a:r>
            <a:r>
              <a:rPr spc="-5" dirty="0">
                <a:latin typeface="Arial"/>
                <a:cs typeface="Arial"/>
              </a:rPr>
              <a:t>all</a:t>
            </a:r>
            <a:r>
              <a:rPr spc="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time</a:t>
            </a:r>
            <a:endParaRPr>
              <a:latin typeface="Arial"/>
              <a:cs typeface="Arial"/>
            </a:endParaRPr>
          </a:p>
          <a:p>
            <a:pPr marL="355600">
              <a:spcBef>
                <a:spcPts val="434"/>
              </a:spcBef>
            </a:pPr>
            <a:r>
              <a:rPr spc="-5" dirty="0">
                <a:latin typeface="Arial"/>
                <a:cs typeface="Arial"/>
              </a:rPr>
              <a:t>Eco-Drive data is </a:t>
            </a:r>
            <a:r>
              <a:rPr spc="-10" dirty="0">
                <a:latin typeface="Arial"/>
                <a:cs typeface="Arial"/>
              </a:rPr>
              <a:t>displayed, </a:t>
            </a:r>
            <a:r>
              <a:rPr spc="-15" dirty="0">
                <a:latin typeface="Arial"/>
                <a:cs typeface="Arial"/>
              </a:rPr>
              <a:t>when </a:t>
            </a:r>
            <a:r>
              <a:rPr dirty="0">
                <a:latin typeface="Arial"/>
                <a:cs typeface="Arial"/>
              </a:rPr>
              <a:t>tilt </a:t>
            </a:r>
            <a:r>
              <a:rPr spc="-5" dirty="0">
                <a:latin typeface="Arial"/>
                <a:cs typeface="Arial"/>
              </a:rPr>
              <a:t>is</a:t>
            </a:r>
            <a:r>
              <a:rPr spc="15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up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69845" y="271780"/>
            <a:ext cx="47815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15.2.2018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07994" y="271780"/>
            <a:ext cx="75311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Author 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Subject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8540" y="271780"/>
            <a:ext cx="8255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18944" y="4597909"/>
            <a:ext cx="277368" cy="847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70442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6240780"/>
            <a:ext cx="9144000" cy="617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88540" y="725678"/>
            <a:ext cx="312547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b="1" spc="-5" dirty="0">
                <a:latin typeface="Arial Black"/>
                <a:cs typeface="Arial Black"/>
              </a:rPr>
              <a:t>EcoDrive</a:t>
            </a:r>
            <a:r>
              <a:rPr sz="3600" b="1" spc="-65" dirty="0">
                <a:latin typeface="Arial Black"/>
                <a:cs typeface="Arial Black"/>
              </a:rPr>
              <a:t> </a:t>
            </a:r>
            <a:r>
              <a:rPr b="1" spc="-5" dirty="0">
                <a:latin typeface="Arial Black"/>
                <a:cs typeface="Arial Black"/>
              </a:rPr>
              <a:t>(icon)</a:t>
            </a:r>
            <a:endParaRPr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9845" y="271780"/>
            <a:ext cx="47815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15.2.2018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7994" y="271780"/>
            <a:ext cx="75311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Author 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Subject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8540" y="271780"/>
            <a:ext cx="8255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dirty="0"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82749" y="2893696"/>
            <a:ext cx="7395209" cy="3002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237490" indent="-286385"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Arial"/>
                <a:cs typeface="Arial"/>
              </a:rPr>
              <a:t>Above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line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value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indicates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5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last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tree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data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calculated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hour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results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and  </a:t>
            </a:r>
            <a:r>
              <a:rPr sz="1400" dirty="0">
                <a:latin typeface="Arial"/>
                <a:cs typeface="Arial"/>
              </a:rPr>
              <a:t>the underside line is the number for all this shift</a:t>
            </a:r>
            <a:r>
              <a:rPr sz="1400" spc="-2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results</a:t>
            </a:r>
            <a:endParaRPr sz="1400">
              <a:latin typeface="Arial"/>
              <a:cs typeface="Arial"/>
            </a:endParaRPr>
          </a:p>
          <a:p>
            <a:pPr marL="299085" marR="95885" indent="-286385">
              <a:buChar char="•"/>
              <a:tabLst>
                <a:tab pos="299085" algn="l"/>
                <a:tab pos="299720" algn="l"/>
              </a:tabLst>
            </a:pPr>
            <a:r>
              <a:rPr sz="1400" spc="-20" dirty="0">
                <a:latin typeface="Arial"/>
                <a:cs typeface="Arial"/>
              </a:rPr>
              <a:t>Values </a:t>
            </a:r>
            <a:r>
              <a:rPr sz="1400" dirty="0">
                <a:latin typeface="Arial"/>
                <a:cs typeface="Arial"/>
              </a:rPr>
              <a:t>are updated each </a:t>
            </a:r>
            <a:r>
              <a:rPr sz="1400" spc="-5" dirty="0">
                <a:latin typeface="Arial"/>
                <a:cs typeface="Arial"/>
              </a:rPr>
              <a:t>time when </a:t>
            </a:r>
            <a:r>
              <a:rPr sz="1400" dirty="0">
                <a:latin typeface="Arial"/>
                <a:cs typeface="Arial"/>
              </a:rPr>
              <a:t>tree processing is end (cutting head open and tilt</a:t>
            </a:r>
            <a:r>
              <a:rPr sz="1400" spc="-2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up)  and </a:t>
            </a:r>
            <a:r>
              <a:rPr sz="1400" spc="-5" dirty="0">
                <a:latin typeface="Arial"/>
                <a:cs typeface="Arial"/>
              </a:rPr>
              <a:t>will </a:t>
            </a:r>
            <a:r>
              <a:rPr sz="1400" dirty="0">
                <a:latin typeface="Arial"/>
                <a:cs typeface="Arial"/>
              </a:rPr>
              <a:t>show this </a:t>
            </a:r>
            <a:r>
              <a:rPr sz="1400" spc="-5" dirty="0">
                <a:latin typeface="Arial"/>
                <a:cs typeface="Arial"/>
              </a:rPr>
              <a:t>values </a:t>
            </a:r>
            <a:r>
              <a:rPr sz="1400" dirty="0">
                <a:latin typeface="Arial"/>
                <a:cs typeface="Arial"/>
              </a:rPr>
              <a:t>until </a:t>
            </a:r>
            <a:r>
              <a:rPr sz="1400" spc="-5" dirty="0">
                <a:latin typeface="Arial"/>
                <a:cs typeface="Arial"/>
              </a:rPr>
              <a:t>next </a:t>
            </a:r>
            <a:r>
              <a:rPr sz="1400" dirty="0">
                <a:latin typeface="Arial"/>
                <a:cs typeface="Arial"/>
              </a:rPr>
              <a:t>tree is get processing</a:t>
            </a:r>
            <a:r>
              <a:rPr sz="1400" spc="-1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end</a:t>
            </a:r>
            <a:endParaRPr sz="1400">
              <a:latin typeface="Arial"/>
              <a:cs typeface="Arial"/>
            </a:endParaRPr>
          </a:p>
          <a:p>
            <a:pPr marL="299085" marR="5080" indent="-286385"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Arial"/>
                <a:cs typeface="Arial"/>
              </a:rPr>
              <a:t>Number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color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indicates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worse </a:t>
            </a:r>
            <a:r>
              <a:rPr sz="1400" dirty="0">
                <a:latin typeface="Arial"/>
                <a:cs typeface="Arial"/>
              </a:rPr>
              <a:t>result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green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indicates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better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result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than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average  </a:t>
            </a:r>
            <a:r>
              <a:rPr sz="1400" dirty="0">
                <a:latin typeface="Arial"/>
                <a:cs typeface="Arial"/>
              </a:rPr>
              <a:t>of the hold </a:t>
            </a:r>
            <a:r>
              <a:rPr sz="1400" spc="-5" dirty="0">
                <a:latin typeface="Arial"/>
                <a:cs typeface="Arial"/>
              </a:rPr>
              <a:t>work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shift</a:t>
            </a:r>
            <a:endParaRPr sz="1400">
              <a:latin typeface="Arial"/>
              <a:cs typeface="Arial"/>
            </a:endParaRPr>
          </a:p>
          <a:p>
            <a:pPr marL="299085" indent="-286385"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"/>
                <a:cs typeface="Arial"/>
              </a:rPr>
              <a:t>In Eco </a:t>
            </a:r>
            <a:r>
              <a:rPr sz="1400" spc="-5" dirty="0">
                <a:latin typeface="Arial"/>
                <a:cs typeface="Arial"/>
              </a:rPr>
              <a:t>Drive </a:t>
            </a:r>
            <a:r>
              <a:rPr sz="1400" dirty="0">
                <a:latin typeface="Arial"/>
                <a:cs typeface="Arial"/>
              </a:rPr>
              <a:t>menus </a:t>
            </a:r>
            <a:r>
              <a:rPr sz="1400" spc="-10" dirty="0">
                <a:latin typeface="Arial"/>
                <a:cs typeface="Arial"/>
              </a:rPr>
              <a:t>we </a:t>
            </a:r>
            <a:r>
              <a:rPr sz="1400" dirty="0">
                <a:latin typeface="Arial"/>
                <a:cs typeface="Arial"/>
              </a:rPr>
              <a:t>can </a:t>
            </a:r>
            <a:r>
              <a:rPr sz="1400" spc="-10" dirty="0">
                <a:latin typeface="Arial"/>
                <a:cs typeface="Arial"/>
              </a:rPr>
              <a:t>move </a:t>
            </a:r>
            <a:r>
              <a:rPr sz="1400" spc="-5" dirty="0">
                <a:latin typeface="Arial"/>
                <a:cs typeface="Arial"/>
              </a:rPr>
              <a:t>forward </a:t>
            </a:r>
            <a:r>
              <a:rPr sz="1400" dirty="0">
                <a:latin typeface="Arial"/>
                <a:cs typeface="Arial"/>
              </a:rPr>
              <a:t>pressing the arrow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button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60020" indent="-147320">
              <a:buFont typeface="Arial"/>
              <a:buAutoNum type="arabicPlain"/>
              <a:tabLst>
                <a:tab pos="160655" algn="l"/>
              </a:tabLst>
            </a:pPr>
            <a:r>
              <a:rPr sz="1400" spc="-5" dirty="0">
                <a:latin typeface="Arial"/>
                <a:cs typeface="Arial"/>
              </a:rPr>
              <a:t>Efficiency</a:t>
            </a:r>
            <a:endParaRPr sz="1400">
              <a:latin typeface="Arial"/>
              <a:cs typeface="Arial"/>
            </a:endParaRPr>
          </a:p>
          <a:p>
            <a:pPr marL="756285" lvl="1" indent="-286385"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latin typeface="Arial"/>
                <a:cs typeface="Arial"/>
              </a:rPr>
              <a:t>Calculated </a:t>
            </a:r>
            <a:r>
              <a:rPr sz="1400" spc="-5" dirty="0">
                <a:latin typeface="Arial"/>
                <a:cs typeface="Arial"/>
              </a:rPr>
              <a:t>value </a:t>
            </a:r>
            <a:r>
              <a:rPr sz="1400" dirty="0">
                <a:latin typeface="Arial"/>
                <a:cs typeface="Arial"/>
              </a:rPr>
              <a:t>m3 / h in last 5 tree </a:t>
            </a:r>
            <a:r>
              <a:rPr sz="1400" spc="-5" dirty="0">
                <a:latin typeface="Arial"/>
                <a:cs typeface="Arial"/>
              </a:rPr>
              <a:t>information </a:t>
            </a:r>
            <a:r>
              <a:rPr sz="1400" dirty="0">
                <a:latin typeface="Arial"/>
                <a:cs typeface="Arial"/>
              </a:rPr>
              <a:t>/ this </a:t>
            </a:r>
            <a:r>
              <a:rPr sz="1400" spc="-5" dirty="0">
                <a:latin typeface="Arial"/>
                <a:cs typeface="Arial"/>
              </a:rPr>
              <a:t>whole work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shift</a:t>
            </a:r>
            <a:endParaRPr sz="1400">
              <a:latin typeface="Arial"/>
              <a:cs typeface="Arial"/>
            </a:endParaRPr>
          </a:p>
          <a:p>
            <a:pPr marL="160020" indent="-147320">
              <a:spcBef>
                <a:spcPts val="5"/>
              </a:spcBef>
              <a:buFont typeface="Arial"/>
              <a:buAutoNum type="arabicPlain"/>
              <a:tabLst>
                <a:tab pos="160655" algn="l"/>
              </a:tabLst>
            </a:pPr>
            <a:r>
              <a:rPr sz="1400" spc="-5" dirty="0">
                <a:latin typeface="Arial"/>
                <a:cs typeface="Arial"/>
              </a:rPr>
              <a:t>Fuel </a:t>
            </a:r>
            <a:r>
              <a:rPr sz="1400" dirty="0">
                <a:latin typeface="Arial"/>
                <a:cs typeface="Arial"/>
              </a:rPr>
              <a:t>consumption l /</a:t>
            </a:r>
            <a:r>
              <a:rPr sz="1400" spc="-1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</a:t>
            </a:r>
            <a:endParaRPr sz="1400">
              <a:latin typeface="Arial"/>
              <a:cs typeface="Arial"/>
            </a:endParaRPr>
          </a:p>
          <a:p>
            <a:pPr marL="756285" lvl="1" indent="-286385"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latin typeface="Arial"/>
                <a:cs typeface="Arial"/>
              </a:rPr>
              <a:t>Calculated </a:t>
            </a:r>
            <a:r>
              <a:rPr sz="1400" spc="-5" dirty="0">
                <a:latin typeface="Arial"/>
                <a:cs typeface="Arial"/>
              </a:rPr>
              <a:t>value </a:t>
            </a:r>
            <a:r>
              <a:rPr sz="1400" dirty="0">
                <a:latin typeface="Arial"/>
                <a:cs typeface="Arial"/>
              </a:rPr>
              <a:t>l / h in last 5 tree information / this </a:t>
            </a:r>
            <a:r>
              <a:rPr sz="1400" spc="-5" dirty="0">
                <a:latin typeface="Arial"/>
                <a:cs typeface="Arial"/>
              </a:rPr>
              <a:t>whole work</a:t>
            </a:r>
            <a:r>
              <a:rPr sz="1400" spc="-20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shift</a:t>
            </a:r>
            <a:endParaRPr sz="1400">
              <a:latin typeface="Arial"/>
              <a:cs typeface="Arial"/>
            </a:endParaRPr>
          </a:p>
          <a:p>
            <a:pPr marL="160020" indent="-147320">
              <a:buFont typeface="Arial"/>
              <a:buAutoNum type="arabicPlain"/>
              <a:tabLst>
                <a:tab pos="160655" algn="l"/>
              </a:tabLst>
            </a:pPr>
            <a:r>
              <a:rPr sz="1400" spc="-5" dirty="0">
                <a:latin typeface="Arial"/>
                <a:cs typeface="Arial"/>
              </a:rPr>
              <a:t>Fuel </a:t>
            </a:r>
            <a:r>
              <a:rPr sz="1400" dirty="0">
                <a:latin typeface="Arial"/>
                <a:cs typeface="Arial"/>
              </a:rPr>
              <a:t>consumption l /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m3</a:t>
            </a:r>
            <a:endParaRPr sz="1400">
              <a:latin typeface="Arial"/>
              <a:cs typeface="Arial"/>
            </a:endParaRPr>
          </a:p>
          <a:p>
            <a:pPr marL="756285" lvl="1" indent="-286385"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latin typeface="Arial"/>
                <a:cs typeface="Arial"/>
              </a:rPr>
              <a:t>Calculated </a:t>
            </a:r>
            <a:r>
              <a:rPr sz="1400" spc="-5" dirty="0">
                <a:latin typeface="Arial"/>
                <a:cs typeface="Arial"/>
              </a:rPr>
              <a:t>value </a:t>
            </a:r>
            <a:r>
              <a:rPr sz="1400" dirty="0">
                <a:latin typeface="Arial"/>
                <a:cs typeface="Arial"/>
              </a:rPr>
              <a:t>l / </a:t>
            </a:r>
            <a:r>
              <a:rPr sz="1400" spc="-5" dirty="0">
                <a:latin typeface="Arial"/>
                <a:cs typeface="Arial"/>
              </a:rPr>
              <a:t>m3 </a:t>
            </a:r>
            <a:r>
              <a:rPr sz="1400" dirty="0">
                <a:latin typeface="Arial"/>
                <a:cs typeface="Arial"/>
              </a:rPr>
              <a:t>in last 5 tree </a:t>
            </a:r>
            <a:r>
              <a:rPr sz="1400" spc="-5" dirty="0">
                <a:latin typeface="Arial"/>
                <a:cs typeface="Arial"/>
              </a:rPr>
              <a:t>information </a:t>
            </a:r>
            <a:r>
              <a:rPr sz="1400" dirty="0">
                <a:latin typeface="Arial"/>
                <a:cs typeface="Arial"/>
              </a:rPr>
              <a:t>/ this </a:t>
            </a:r>
            <a:r>
              <a:rPr sz="1400" spc="-5" dirty="0">
                <a:latin typeface="Arial"/>
                <a:cs typeface="Arial"/>
              </a:rPr>
              <a:t>whole work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shift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40623" y="3849623"/>
            <a:ext cx="1871980" cy="515620"/>
          </a:xfrm>
          <a:custGeom>
            <a:avLst/>
            <a:gdLst/>
            <a:ahLst/>
            <a:cxnLst/>
            <a:rect l="l" t="t" r="r" b="b"/>
            <a:pathLst>
              <a:path w="1871979" h="515620">
                <a:moveTo>
                  <a:pt x="1807082" y="128777"/>
                </a:moveTo>
                <a:lnTo>
                  <a:pt x="1678304" y="128777"/>
                </a:lnTo>
                <a:lnTo>
                  <a:pt x="1678304" y="386333"/>
                </a:lnTo>
                <a:lnTo>
                  <a:pt x="0" y="386333"/>
                </a:lnTo>
                <a:lnTo>
                  <a:pt x="0" y="515112"/>
                </a:lnTo>
                <a:lnTo>
                  <a:pt x="1807082" y="515112"/>
                </a:lnTo>
                <a:lnTo>
                  <a:pt x="1807082" y="128777"/>
                </a:lnTo>
                <a:close/>
              </a:path>
              <a:path w="1871979" h="515620">
                <a:moveTo>
                  <a:pt x="1742694" y="0"/>
                </a:moveTo>
                <a:lnTo>
                  <a:pt x="1613916" y="128777"/>
                </a:lnTo>
                <a:lnTo>
                  <a:pt x="1871472" y="128777"/>
                </a:lnTo>
                <a:lnTo>
                  <a:pt x="1742694" y="0"/>
                </a:lnTo>
                <a:close/>
              </a:path>
            </a:pathLst>
          </a:custGeom>
          <a:solidFill>
            <a:srgbClr val="FFD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40623" y="3849623"/>
            <a:ext cx="1871980" cy="515620"/>
          </a:xfrm>
          <a:custGeom>
            <a:avLst/>
            <a:gdLst/>
            <a:ahLst/>
            <a:cxnLst/>
            <a:rect l="l" t="t" r="r" b="b"/>
            <a:pathLst>
              <a:path w="1871979" h="515620">
                <a:moveTo>
                  <a:pt x="0" y="386333"/>
                </a:moveTo>
                <a:lnTo>
                  <a:pt x="1678304" y="386333"/>
                </a:lnTo>
                <a:lnTo>
                  <a:pt x="1678304" y="128777"/>
                </a:lnTo>
                <a:lnTo>
                  <a:pt x="1613916" y="128777"/>
                </a:lnTo>
                <a:lnTo>
                  <a:pt x="1742694" y="0"/>
                </a:lnTo>
                <a:lnTo>
                  <a:pt x="1871472" y="128777"/>
                </a:lnTo>
                <a:lnTo>
                  <a:pt x="1807082" y="128777"/>
                </a:lnTo>
                <a:lnTo>
                  <a:pt x="1807082" y="515112"/>
                </a:lnTo>
                <a:lnTo>
                  <a:pt x="0" y="515112"/>
                </a:lnTo>
                <a:lnTo>
                  <a:pt x="0" y="38633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63495" y="1484375"/>
            <a:ext cx="7848600" cy="917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83359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6240780"/>
            <a:ext cx="9144000" cy="617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88540" y="725678"/>
            <a:ext cx="312547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b="1" spc="-5" dirty="0">
                <a:latin typeface="Arial Black"/>
                <a:cs typeface="Arial Black"/>
              </a:rPr>
              <a:t>EcoDrive</a:t>
            </a:r>
            <a:r>
              <a:rPr sz="3600" b="1" spc="-65" dirty="0">
                <a:latin typeface="Arial Black"/>
                <a:cs typeface="Arial Black"/>
              </a:rPr>
              <a:t> </a:t>
            </a:r>
            <a:r>
              <a:rPr b="1" spc="-5" dirty="0">
                <a:latin typeface="Arial Black"/>
                <a:cs typeface="Arial Black"/>
              </a:rPr>
              <a:t>(icon)</a:t>
            </a:r>
            <a:endParaRPr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9845" y="271780"/>
            <a:ext cx="47815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15.2.2018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7994" y="271780"/>
            <a:ext cx="75311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Author 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Subject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8540" y="271780"/>
            <a:ext cx="8255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dirty="0"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86406" y="3037840"/>
            <a:ext cx="7494270" cy="2148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020" indent="-147320">
              <a:buFont typeface="Arial"/>
              <a:buAutoNum type="arabicPlain" startAt="4"/>
              <a:tabLst>
                <a:tab pos="160655" algn="l"/>
              </a:tabLst>
            </a:pPr>
            <a:r>
              <a:rPr sz="1400" dirty="0">
                <a:latin typeface="Arial"/>
                <a:cs typeface="Arial"/>
              </a:rPr>
              <a:t>Processing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trees</a:t>
            </a:r>
            <a:endParaRPr sz="1400">
              <a:latin typeface="Arial"/>
              <a:cs typeface="Arial"/>
            </a:endParaRPr>
          </a:p>
          <a:p>
            <a:pPr marL="756285" lvl="1" indent="-286385"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latin typeface="Arial"/>
                <a:cs typeface="Arial"/>
              </a:rPr>
              <a:t>Calculated </a:t>
            </a:r>
            <a:r>
              <a:rPr sz="1400" spc="-5" dirty="0">
                <a:latin typeface="Arial"/>
                <a:cs typeface="Arial"/>
              </a:rPr>
              <a:t>value </a:t>
            </a:r>
            <a:r>
              <a:rPr sz="1400" dirty="0">
                <a:latin typeface="Arial"/>
                <a:cs typeface="Arial"/>
              </a:rPr>
              <a:t>in last 5 trees, how </a:t>
            </a:r>
            <a:r>
              <a:rPr sz="1400" spc="-5" dirty="0">
                <a:latin typeface="Arial"/>
                <a:cs typeface="Arial"/>
              </a:rPr>
              <a:t>many </a:t>
            </a:r>
            <a:r>
              <a:rPr sz="1400" dirty="0">
                <a:latin typeface="Arial"/>
                <a:cs typeface="Arial"/>
              </a:rPr>
              <a:t>trees in hour / </a:t>
            </a:r>
            <a:r>
              <a:rPr sz="1400" spc="-5" dirty="0">
                <a:latin typeface="Arial"/>
                <a:cs typeface="Arial"/>
              </a:rPr>
              <a:t>whole work</a:t>
            </a:r>
            <a:r>
              <a:rPr sz="1400" spc="-1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shift</a:t>
            </a:r>
            <a:endParaRPr sz="1400">
              <a:latin typeface="Arial"/>
              <a:cs typeface="Arial"/>
            </a:endParaRPr>
          </a:p>
          <a:p>
            <a:pPr marL="160020" indent="-147320">
              <a:buFont typeface="Arial"/>
              <a:buAutoNum type="arabicPlain" startAt="4"/>
              <a:tabLst>
                <a:tab pos="160655" algn="l"/>
              </a:tabLst>
            </a:pPr>
            <a:r>
              <a:rPr sz="1400" spc="-15" dirty="0">
                <a:latin typeface="Arial"/>
                <a:cs typeface="Arial"/>
              </a:rPr>
              <a:t>Time </a:t>
            </a:r>
            <a:r>
              <a:rPr sz="1400" spc="-5" dirty="0">
                <a:latin typeface="Arial"/>
                <a:cs typeface="Arial"/>
              </a:rPr>
              <a:t>between </a:t>
            </a:r>
            <a:r>
              <a:rPr sz="1400" dirty="0">
                <a:latin typeface="Arial"/>
                <a:cs typeface="Arial"/>
              </a:rPr>
              <a:t>2 </a:t>
            </a:r>
            <a:r>
              <a:rPr sz="1400" spc="-5" dirty="0">
                <a:latin typeface="Arial"/>
                <a:cs typeface="Arial"/>
              </a:rPr>
              <a:t>different </a:t>
            </a:r>
            <a:r>
              <a:rPr sz="1400" dirty="0">
                <a:latin typeface="Arial"/>
                <a:cs typeface="Arial"/>
              </a:rPr>
              <a:t>felling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cutting</a:t>
            </a:r>
            <a:endParaRPr sz="1400">
              <a:latin typeface="Arial"/>
              <a:cs typeface="Arial"/>
            </a:endParaRPr>
          </a:p>
          <a:p>
            <a:pPr marL="756285" marR="5080" lvl="1" indent="-286385"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latin typeface="Arial"/>
                <a:cs typeface="Arial"/>
              </a:rPr>
              <a:t>In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last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5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trees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processing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time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calculated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trees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average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processing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time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/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whole  work </a:t>
            </a:r>
            <a:r>
              <a:rPr sz="1400" dirty="0">
                <a:latin typeface="Arial"/>
                <a:cs typeface="Arial"/>
              </a:rPr>
              <a:t>sift </a:t>
            </a:r>
            <a:r>
              <a:rPr sz="1400" spc="-5" dirty="0">
                <a:latin typeface="Arial"/>
                <a:cs typeface="Arial"/>
              </a:rPr>
              <a:t>average </a:t>
            </a:r>
            <a:r>
              <a:rPr sz="1400" dirty="0">
                <a:latin typeface="Arial"/>
                <a:cs typeface="Arial"/>
              </a:rPr>
              <a:t>processing </a:t>
            </a:r>
            <a:r>
              <a:rPr sz="1400" spc="-5" dirty="0">
                <a:latin typeface="Arial"/>
                <a:cs typeface="Arial"/>
              </a:rPr>
              <a:t>time </a:t>
            </a:r>
            <a:r>
              <a:rPr sz="1400" dirty="0">
                <a:latin typeface="Arial"/>
                <a:cs typeface="Arial"/>
              </a:rPr>
              <a:t>to 1</a:t>
            </a:r>
            <a:r>
              <a:rPr sz="1400" spc="-1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stem</a:t>
            </a:r>
            <a:endParaRPr sz="1400">
              <a:latin typeface="Arial"/>
              <a:cs typeface="Arial"/>
            </a:endParaRPr>
          </a:p>
          <a:p>
            <a:pPr marL="160020" indent="-147320">
              <a:buFont typeface="Arial"/>
              <a:buAutoNum type="arabicPlain" startAt="4"/>
              <a:tabLst>
                <a:tab pos="160655" algn="l"/>
              </a:tabLst>
            </a:pPr>
            <a:r>
              <a:rPr sz="1400" spc="-5" dirty="0">
                <a:latin typeface="Arial"/>
                <a:cs typeface="Arial"/>
              </a:rPr>
              <a:t>Effective time, without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breaks</a:t>
            </a:r>
            <a:endParaRPr sz="1400">
              <a:latin typeface="Arial"/>
              <a:cs typeface="Arial"/>
            </a:endParaRPr>
          </a:p>
          <a:p>
            <a:pPr marL="756285" marR="207010" lvl="1" indent="-286385">
              <a:buChar char="•"/>
              <a:tabLst>
                <a:tab pos="756285" algn="l"/>
                <a:tab pos="756920" algn="l"/>
              </a:tabLst>
            </a:pPr>
            <a:r>
              <a:rPr sz="1400" spc="-5" dirty="0">
                <a:latin typeface="Arial"/>
                <a:cs typeface="Arial"/>
              </a:rPr>
              <a:t>For example, </a:t>
            </a:r>
            <a:r>
              <a:rPr sz="1400" dirty="0">
                <a:latin typeface="Arial"/>
                <a:cs typeface="Arial"/>
              </a:rPr>
              <a:t>the operator has been </a:t>
            </a:r>
            <a:r>
              <a:rPr sz="1400" spc="-5" dirty="0">
                <a:latin typeface="Arial"/>
                <a:cs typeface="Arial"/>
              </a:rPr>
              <a:t>working </a:t>
            </a:r>
            <a:r>
              <a:rPr sz="1400" dirty="0">
                <a:latin typeface="Arial"/>
                <a:cs typeface="Arial"/>
              </a:rPr>
              <a:t>for 2 hours, and this </a:t>
            </a:r>
            <a:r>
              <a:rPr sz="1400" spc="-5" dirty="0">
                <a:latin typeface="Arial"/>
                <a:cs typeface="Arial"/>
              </a:rPr>
              <a:t>value </a:t>
            </a:r>
            <a:r>
              <a:rPr sz="1400" dirty="0">
                <a:latin typeface="Arial"/>
                <a:cs typeface="Arial"/>
              </a:rPr>
              <a:t>is 79%.</a:t>
            </a:r>
            <a:r>
              <a:rPr sz="1400" spc="-2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this  means the machine has been </a:t>
            </a:r>
            <a:r>
              <a:rPr sz="1400" spc="-5" dirty="0">
                <a:latin typeface="Arial"/>
                <a:cs typeface="Arial"/>
              </a:rPr>
              <a:t>effectively work </a:t>
            </a:r>
            <a:r>
              <a:rPr sz="1400" dirty="0">
                <a:latin typeface="Arial"/>
                <a:cs typeface="Arial"/>
              </a:rPr>
              <a:t>for 1 hour and 35 minute. Program  calculates in break </a:t>
            </a:r>
            <a:r>
              <a:rPr sz="1400" spc="-5" dirty="0">
                <a:latin typeface="Arial"/>
                <a:cs typeface="Arial"/>
              </a:rPr>
              <a:t>time, </a:t>
            </a:r>
            <a:r>
              <a:rPr sz="1400" dirty="0">
                <a:latin typeface="Arial"/>
                <a:cs typeface="Arial"/>
              </a:rPr>
              <a:t>if machine does not do </a:t>
            </a:r>
            <a:r>
              <a:rPr sz="1400" spc="-5" dirty="0">
                <a:latin typeface="Arial"/>
                <a:cs typeface="Arial"/>
              </a:rPr>
              <a:t>anything between </a:t>
            </a:r>
            <a:r>
              <a:rPr sz="1400" dirty="0">
                <a:latin typeface="Arial"/>
                <a:cs typeface="Arial"/>
              </a:rPr>
              <a:t>15 seconds - </a:t>
            </a:r>
            <a:r>
              <a:rPr sz="1400" spc="-5" dirty="0">
                <a:latin typeface="Arial"/>
                <a:cs typeface="Arial"/>
              </a:rPr>
              <a:t>15  </a:t>
            </a:r>
            <a:r>
              <a:rPr sz="1400" dirty="0">
                <a:latin typeface="Arial"/>
                <a:cs typeface="Arial"/>
              </a:rPr>
              <a:t>minutes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63495" y="1484375"/>
            <a:ext cx="7848600" cy="917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932936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6240780"/>
            <a:ext cx="9144000" cy="617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88540" y="725678"/>
            <a:ext cx="312547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b="1" spc="-5" dirty="0">
                <a:latin typeface="Arial Black"/>
                <a:cs typeface="Arial Black"/>
              </a:rPr>
              <a:t>EcoDrive</a:t>
            </a:r>
            <a:r>
              <a:rPr sz="3600" b="1" spc="-65" dirty="0">
                <a:latin typeface="Arial Black"/>
                <a:cs typeface="Arial Black"/>
              </a:rPr>
              <a:t> </a:t>
            </a:r>
            <a:r>
              <a:rPr b="1" spc="-5" dirty="0">
                <a:latin typeface="Arial Black"/>
                <a:cs typeface="Arial Black"/>
              </a:rPr>
              <a:t>(icon)</a:t>
            </a:r>
            <a:endParaRPr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9845" y="271780"/>
            <a:ext cx="47815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15.2.2018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7994" y="271780"/>
            <a:ext cx="75311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Author 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Subject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8540" y="271780"/>
            <a:ext cx="8255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dirty="0"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08276" y="1845564"/>
            <a:ext cx="7775448" cy="856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42794" y="2965578"/>
            <a:ext cx="7432040" cy="2789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28295"/>
            <a:r>
              <a:rPr sz="1400" b="1" spc="-5" dirty="0">
                <a:latin typeface="Arial"/>
                <a:cs typeface="Arial"/>
              </a:rPr>
              <a:t>Icons </a:t>
            </a:r>
            <a:r>
              <a:rPr sz="1400" b="1" dirty="0">
                <a:latin typeface="Arial"/>
                <a:cs typeface="Arial"/>
              </a:rPr>
              <a:t>7- 13 </a:t>
            </a:r>
            <a:r>
              <a:rPr sz="1400" b="1" spc="-5" dirty="0">
                <a:latin typeface="Arial"/>
                <a:cs typeface="Arial"/>
              </a:rPr>
              <a:t>describing how the </a:t>
            </a:r>
            <a:r>
              <a:rPr sz="1400" b="1" dirty="0">
                <a:latin typeface="Arial"/>
                <a:cs typeface="Arial"/>
              </a:rPr>
              <a:t>time </a:t>
            </a:r>
            <a:r>
              <a:rPr sz="1400" b="1" spc="-5" dirty="0">
                <a:latin typeface="Arial"/>
                <a:cs typeface="Arial"/>
              </a:rPr>
              <a:t>spent </a:t>
            </a:r>
            <a:r>
              <a:rPr sz="1400" b="1" dirty="0">
                <a:latin typeface="Arial"/>
                <a:cs typeface="Arial"/>
              </a:rPr>
              <a:t>is </a:t>
            </a:r>
            <a:r>
              <a:rPr sz="1400" b="1" spc="-5" dirty="0">
                <a:latin typeface="Arial"/>
                <a:cs typeface="Arial"/>
              </a:rPr>
              <a:t>divided into various </a:t>
            </a:r>
            <a:r>
              <a:rPr sz="1400" b="1" dirty="0">
                <a:latin typeface="Arial"/>
                <a:cs typeface="Arial"/>
              </a:rPr>
              <a:t>work </a:t>
            </a:r>
            <a:r>
              <a:rPr sz="1400" b="1" spc="-5" dirty="0">
                <a:latin typeface="Arial"/>
                <a:cs typeface="Arial"/>
              </a:rPr>
              <a:t>phases of</a:t>
            </a:r>
            <a:r>
              <a:rPr sz="1400" b="1" spc="-19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the  </a:t>
            </a:r>
            <a:r>
              <a:rPr sz="1400" b="1" dirty="0">
                <a:latin typeface="Arial"/>
                <a:cs typeface="Arial"/>
              </a:rPr>
              <a:t>processing at </a:t>
            </a:r>
            <a:r>
              <a:rPr sz="1400" b="1" spc="-5" dirty="0">
                <a:latin typeface="Arial"/>
                <a:cs typeface="Arial"/>
              </a:rPr>
              <a:t>the</a:t>
            </a:r>
            <a:r>
              <a:rPr sz="1400" b="1" spc="-1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trees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/>
            <a:r>
              <a:rPr sz="1400" b="1" dirty="0">
                <a:latin typeface="Arial"/>
                <a:cs typeface="Arial"/>
              </a:rPr>
              <a:t>7 </a:t>
            </a:r>
            <a:r>
              <a:rPr sz="1400" spc="-5" dirty="0">
                <a:latin typeface="Arial"/>
                <a:cs typeface="Arial"/>
              </a:rPr>
              <a:t>How </a:t>
            </a:r>
            <a:r>
              <a:rPr sz="1400" dirty="0">
                <a:latin typeface="Arial"/>
                <a:cs typeface="Arial"/>
              </a:rPr>
              <a:t>to search for the </a:t>
            </a:r>
            <a:r>
              <a:rPr sz="1400" spc="-5" dirty="0">
                <a:latin typeface="Arial"/>
                <a:cs typeface="Arial"/>
              </a:rPr>
              <a:t>next </a:t>
            </a:r>
            <a:r>
              <a:rPr sz="1400" dirty="0">
                <a:latin typeface="Arial"/>
                <a:cs typeface="Arial"/>
              </a:rPr>
              <a:t>felled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tree</a:t>
            </a:r>
            <a:endParaRPr sz="1400">
              <a:latin typeface="Arial"/>
              <a:cs typeface="Arial"/>
            </a:endParaRPr>
          </a:p>
          <a:p>
            <a:pPr marL="756285" marR="29845" indent="-287020">
              <a:buChar char="•"/>
              <a:tabLst>
                <a:tab pos="756285" algn="l"/>
                <a:tab pos="756920" algn="l"/>
              </a:tabLst>
            </a:pPr>
            <a:r>
              <a:rPr sz="1400" spc="-5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last </a:t>
            </a:r>
            <a:r>
              <a:rPr sz="1400" spc="-5" dirty="0">
                <a:latin typeface="Arial"/>
                <a:cs typeface="Arial"/>
              </a:rPr>
              <a:t>work </a:t>
            </a:r>
            <a:r>
              <a:rPr sz="1400" dirty="0">
                <a:latin typeface="Arial"/>
                <a:cs typeface="Arial"/>
              </a:rPr>
              <a:t>phase of the tree duration / the </a:t>
            </a:r>
            <a:r>
              <a:rPr sz="1400" spc="-5" dirty="0">
                <a:latin typeface="Arial"/>
                <a:cs typeface="Arial"/>
              </a:rPr>
              <a:t>same </a:t>
            </a:r>
            <a:r>
              <a:rPr sz="1400" dirty="0">
                <a:latin typeface="Arial"/>
                <a:cs typeface="Arial"/>
              </a:rPr>
              <a:t>information for 30 of the</a:t>
            </a:r>
            <a:r>
              <a:rPr sz="1400" spc="-2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previous  </a:t>
            </a:r>
            <a:r>
              <a:rPr sz="1400" dirty="0">
                <a:latin typeface="Arial"/>
                <a:cs typeface="Arial"/>
              </a:rPr>
              <a:t>trees of the </a:t>
            </a:r>
            <a:r>
              <a:rPr sz="1400" spc="-5" dirty="0">
                <a:latin typeface="Arial"/>
                <a:cs typeface="Arial"/>
              </a:rPr>
              <a:t>same </a:t>
            </a:r>
            <a:r>
              <a:rPr sz="1400" dirty="0">
                <a:latin typeface="Arial"/>
                <a:cs typeface="Arial"/>
              </a:rPr>
              <a:t>size as an </a:t>
            </a:r>
            <a:r>
              <a:rPr sz="1400" spc="-5" dirty="0">
                <a:latin typeface="Arial"/>
                <a:cs typeface="Arial"/>
              </a:rPr>
              <a:t>average </a:t>
            </a:r>
            <a:r>
              <a:rPr sz="1400" dirty="0">
                <a:latin typeface="Arial"/>
                <a:cs typeface="Arial"/>
              </a:rPr>
              <a:t>in this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shift</a:t>
            </a:r>
            <a:endParaRPr sz="1400">
              <a:latin typeface="Arial"/>
              <a:cs typeface="Arial"/>
            </a:endParaRPr>
          </a:p>
          <a:p>
            <a:pPr marL="756285" marR="268605" indent="-287020">
              <a:buChar char="•"/>
              <a:tabLst>
                <a:tab pos="756285" algn="l"/>
                <a:tab pos="756920" algn="l"/>
              </a:tabLst>
            </a:pPr>
            <a:r>
              <a:rPr sz="1400" spc="-15" dirty="0">
                <a:latin typeface="Arial"/>
                <a:cs typeface="Arial"/>
              </a:rPr>
              <a:t>Time </a:t>
            </a:r>
            <a:r>
              <a:rPr sz="1400" dirty="0">
                <a:latin typeface="Arial"/>
                <a:cs typeface="Arial"/>
              </a:rPr>
              <a:t>start </a:t>
            </a:r>
            <a:r>
              <a:rPr sz="1400" spc="-5" dirty="0">
                <a:latin typeface="Arial"/>
                <a:cs typeface="Arial"/>
              </a:rPr>
              <a:t>when </a:t>
            </a:r>
            <a:r>
              <a:rPr sz="1400" dirty="0">
                <a:latin typeface="Arial"/>
                <a:cs typeface="Arial"/>
              </a:rPr>
              <a:t>ending of the </a:t>
            </a:r>
            <a:r>
              <a:rPr sz="1400" spc="-5" dirty="0">
                <a:latin typeface="Arial"/>
                <a:cs typeface="Arial"/>
              </a:rPr>
              <a:t>previous </a:t>
            </a:r>
            <a:r>
              <a:rPr sz="1400" dirty="0">
                <a:latin typeface="Arial"/>
                <a:cs typeface="Arial"/>
              </a:rPr>
              <a:t>tree (Cutting head fully open), </a:t>
            </a:r>
            <a:r>
              <a:rPr sz="1400" spc="-5" dirty="0">
                <a:latin typeface="Arial"/>
                <a:cs typeface="Arial"/>
              </a:rPr>
              <a:t>time</a:t>
            </a:r>
            <a:r>
              <a:rPr sz="1400" spc="-2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ending  </a:t>
            </a:r>
            <a:r>
              <a:rPr sz="1400" spc="-5" dirty="0">
                <a:latin typeface="Arial"/>
                <a:cs typeface="Arial"/>
              </a:rPr>
              <a:t>when </a:t>
            </a:r>
            <a:r>
              <a:rPr sz="1400" dirty="0">
                <a:latin typeface="Arial"/>
                <a:cs typeface="Arial"/>
              </a:rPr>
              <a:t>start the </a:t>
            </a:r>
            <a:r>
              <a:rPr sz="1400" spc="-5" dirty="0">
                <a:latin typeface="Arial"/>
                <a:cs typeface="Arial"/>
              </a:rPr>
              <a:t>next </a:t>
            </a:r>
            <a:r>
              <a:rPr sz="1400" dirty="0">
                <a:latin typeface="Arial"/>
                <a:cs typeface="Arial"/>
              </a:rPr>
              <a:t>tree felling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cutting</a:t>
            </a:r>
            <a:endParaRPr sz="1400">
              <a:latin typeface="Arial"/>
              <a:cs typeface="Arial"/>
            </a:endParaRPr>
          </a:p>
          <a:p>
            <a:pPr marL="756285" indent="-287020"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latin typeface="Arial"/>
                <a:cs typeface="Arial"/>
              </a:rPr>
              <a:t>How far </a:t>
            </a:r>
            <a:r>
              <a:rPr sz="1400" spc="-5" dirty="0">
                <a:latin typeface="Arial"/>
                <a:cs typeface="Arial"/>
              </a:rPr>
              <a:t>away </a:t>
            </a:r>
            <a:r>
              <a:rPr sz="1400" dirty="0">
                <a:latin typeface="Arial"/>
                <a:cs typeface="Arial"/>
              </a:rPr>
              <a:t>the operator take the </a:t>
            </a:r>
            <a:r>
              <a:rPr sz="1400" spc="-5" dirty="0">
                <a:latin typeface="Arial"/>
                <a:cs typeface="Arial"/>
              </a:rPr>
              <a:t>next</a:t>
            </a:r>
            <a:r>
              <a:rPr sz="1400" spc="-1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tree</a:t>
            </a:r>
            <a:endParaRPr sz="1400">
              <a:latin typeface="Arial"/>
              <a:cs typeface="Arial"/>
            </a:endParaRPr>
          </a:p>
          <a:p>
            <a:pPr marL="756285" indent="-287020"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latin typeface="Arial"/>
                <a:cs typeface="Arial"/>
              </a:rPr>
              <a:t>How </a:t>
            </a:r>
            <a:r>
              <a:rPr sz="1400" spc="-5" dirty="0">
                <a:latin typeface="Arial"/>
                <a:cs typeface="Arial"/>
              </a:rPr>
              <a:t>well </a:t>
            </a:r>
            <a:r>
              <a:rPr sz="1400" dirty="0">
                <a:latin typeface="Arial"/>
                <a:cs typeface="Arial"/>
              </a:rPr>
              <a:t>the cutting head goes to the correct </a:t>
            </a:r>
            <a:r>
              <a:rPr sz="1400" spc="-5" dirty="0">
                <a:latin typeface="Arial"/>
                <a:cs typeface="Arial"/>
              </a:rPr>
              <a:t>way </a:t>
            </a:r>
            <a:r>
              <a:rPr sz="1400" dirty="0">
                <a:latin typeface="Arial"/>
                <a:cs typeface="Arial"/>
              </a:rPr>
              <a:t>to the </a:t>
            </a:r>
            <a:r>
              <a:rPr sz="1400" spc="-5" dirty="0">
                <a:latin typeface="Arial"/>
                <a:cs typeface="Arial"/>
              </a:rPr>
              <a:t>next </a:t>
            </a:r>
            <a:r>
              <a:rPr sz="1400" dirty="0">
                <a:latin typeface="Arial"/>
                <a:cs typeface="Arial"/>
              </a:rPr>
              <a:t>tree (crane</a:t>
            </a:r>
            <a:r>
              <a:rPr sz="1400" spc="-25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settings)</a:t>
            </a:r>
            <a:endParaRPr sz="1400">
              <a:latin typeface="Arial"/>
              <a:cs typeface="Arial"/>
            </a:endParaRPr>
          </a:p>
          <a:p>
            <a:pPr marL="756285" indent="-287020"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latin typeface="Arial"/>
                <a:cs typeface="Arial"/>
              </a:rPr>
              <a:t>How the tree is set inside the </a:t>
            </a:r>
            <a:r>
              <a:rPr sz="1400" spc="-5" dirty="0">
                <a:latin typeface="Arial"/>
                <a:cs typeface="Arial"/>
              </a:rPr>
              <a:t>harvester </a:t>
            </a:r>
            <a:r>
              <a:rPr sz="1400" dirty="0">
                <a:latin typeface="Arial"/>
                <a:cs typeface="Arial"/>
              </a:rPr>
              <a:t>head </a:t>
            </a:r>
            <a:r>
              <a:rPr sz="1400" spc="-5" dirty="0">
                <a:latin typeface="Arial"/>
                <a:cs typeface="Arial"/>
              </a:rPr>
              <a:t>(harvester </a:t>
            </a:r>
            <a:r>
              <a:rPr sz="1400" dirty="0">
                <a:latin typeface="Arial"/>
                <a:cs typeface="Arial"/>
              </a:rPr>
              <a:t>head settings and</a:t>
            </a:r>
            <a:r>
              <a:rPr sz="1400" spc="-2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delays)</a:t>
            </a:r>
            <a:endParaRPr sz="1400">
              <a:latin typeface="Arial"/>
              <a:cs typeface="Arial"/>
            </a:endParaRPr>
          </a:p>
          <a:p>
            <a:pPr marL="756285" marR="5080" indent="-287020"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latin typeface="Arial"/>
                <a:cs typeface="Arial"/>
              </a:rPr>
              <a:t>How </a:t>
            </a:r>
            <a:r>
              <a:rPr sz="1400" spc="-5" dirty="0">
                <a:latin typeface="Arial"/>
                <a:cs typeface="Arial"/>
              </a:rPr>
              <a:t>well </a:t>
            </a:r>
            <a:r>
              <a:rPr sz="1400" dirty="0">
                <a:latin typeface="Arial"/>
                <a:cs typeface="Arial"/>
              </a:rPr>
              <a:t>the felling cutting height can be found (need to feed up and</a:t>
            </a:r>
            <a:r>
              <a:rPr sz="1400" spc="-2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down with </a:t>
            </a:r>
            <a:r>
              <a:rPr sz="1400" dirty="0">
                <a:latin typeface="Arial"/>
                <a:cs typeface="Arial"/>
              </a:rPr>
              <a:t>hand  feed)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6325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6240780"/>
            <a:ext cx="9144000" cy="617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88540" y="725678"/>
            <a:ext cx="312547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b="1" spc="-5" dirty="0">
                <a:latin typeface="Arial Black"/>
                <a:cs typeface="Arial Black"/>
              </a:rPr>
              <a:t>EcoDrive</a:t>
            </a:r>
            <a:r>
              <a:rPr sz="3600" b="1" spc="-65" dirty="0">
                <a:latin typeface="Arial Black"/>
                <a:cs typeface="Arial Black"/>
              </a:rPr>
              <a:t> </a:t>
            </a:r>
            <a:r>
              <a:rPr b="1" spc="-5" dirty="0">
                <a:latin typeface="Arial Black"/>
                <a:cs typeface="Arial Black"/>
              </a:rPr>
              <a:t>(icon)</a:t>
            </a:r>
            <a:endParaRPr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9845" y="271780"/>
            <a:ext cx="47815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15.2.2018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7994" y="271780"/>
            <a:ext cx="75311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Author 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Subject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8540" y="271780"/>
            <a:ext cx="8255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dirty="0">
                <a:latin typeface="Arial"/>
                <a:cs typeface="Arial"/>
              </a:rPr>
              <a:t>7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08276" y="1845564"/>
            <a:ext cx="7775448" cy="856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42795" y="2965577"/>
            <a:ext cx="7508875" cy="19361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06400"/>
            <a:r>
              <a:rPr sz="1400" b="1" spc="-5" dirty="0">
                <a:latin typeface="Arial"/>
                <a:cs typeface="Arial"/>
              </a:rPr>
              <a:t>Icons </a:t>
            </a:r>
            <a:r>
              <a:rPr sz="1400" b="1" dirty="0">
                <a:latin typeface="Arial"/>
                <a:cs typeface="Arial"/>
              </a:rPr>
              <a:t>7- 13 </a:t>
            </a:r>
            <a:r>
              <a:rPr sz="1400" b="1" spc="-5" dirty="0">
                <a:latin typeface="Arial"/>
                <a:cs typeface="Arial"/>
              </a:rPr>
              <a:t>describing how the </a:t>
            </a:r>
            <a:r>
              <a:rPr sz="1400" b="1" dirty="0">
                <a:latin typeface="Arial"/>
                <a:cs typeface="Arial"/>
              </a:rPr>
              <a:t>time </a:t>
            </a:r>
            <a:r>
              <a:rPr sz="1400" b="1" spc="-5" dirty="0">
                <a:latin typeface="Arial"/>
                <a:cs typeface="Arial"/>
              </a:rPr>
              <a:t>spent </a:t>
            </a:r>
            <a:r>
              <a:rPr sz="1400" b="1" dirty="0">
                <a:latin typeface="Arial"/>
                <a:cs typeface="Arial"/>
              </a:rPr>
              <a:t>is </a:t>
            </a:r>
            <a:r>
              <a:rPr sz="1400" b="1" spc="-5" dirty="0">
                <a:latin typeface="Arial"/>
                <a:cs typeface="Arial"/>
              </a:rPr>
              <a:t>divided into various </a:t>
            </a:r>
            <a:r>
              <a:rPr sz="1400" b="1" dirty="0">
                <a:latin typeface="Arial"/>
                <a:cs typeface="Arial"/>
              </a:rPr>
              <a:t>work </a:t>
            </a:r>
            <a:r>
              <a:rPr sz="1400" b="1" spc="-5" dirty="0">
                <a:latin typeface="Arial"/>
                <a:cs typeface="Arial"/>
              </a:rPr>
              <a:t>phases of</a:t>
            </a:r>
            <a:r>
              <a:rPr sz="1400" b="1" spc="-2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the  </a:t>
            </a:r>
            <a:r>
              <a:rPr sz="1400" b="1" dirty="0">
                <a:latin typeface="Arial"/>
                <a:cs typeface="Arial"/>
              </a:rPr>
              <a:t>processing at </a:t>
            </a:r>
            <a:r>
              <a:rPr sz="1400" b="1" spc="-5" dirty="0">
                <a:latin typeface="Arial"/>
                <a:cs typeface="Arial"/>
              </a:rPr>
              <a:t>the</a:t>
            </a:r>
            <a:r>
              <a:rPr sz="1400" b="1" spc="-1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trees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/>
            <a:r>
              <a:rPr sz="1400" b="1" dirty="0">
                <a:latin typeface="Arial"/>
                <a:cs typeface="Arial"/>
              </a:rPr>
              <a:t>8 </a:t>
            </a:r>
            <a:r>
              <a:rPr sz="1400" dirty="0">
                <a:latin typeface="Arial"/>
                <a:cs typeface="Arial"/>
              </a:rPr>
              <a:t>Felling cutting </a:t>
            </a:r>
            <a:r>
              <a:rPr sz="1400" spc="-5" dirty="0">
                <a:latin typeface="Arial"/>
                <a:cs typeface="Arial"/>
              </a:rPr>
              <a:t>time </a:t>
            </a:r>
            <a:r>
              <a:rPr sz="1400" dirty="0">
                <a:latin typeface="Arial"/>
                <a:cs typeface="Arial"/>
              </a:rPr>
              <a:t>spend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on</a:t>
            </a:r>
            <a:endParaRPr sz="1400">
              <a:latin typeface="Arial"/>
              <a:cs typeface="Arial"/>
            </a:endParaRPr>
          </a:p>
          <a:p>
            <a:pPr marL="756285" marR="5080" indent="-287020"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latin typeface="Arial"/>
                <a:cs typeface="Arial"/>
              </a:rPr>
              <a:t>Last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trees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felling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cutting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time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spend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/ the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same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information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30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previous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trees  of the same size as an </a:t>
            </a:r>
            <a:r>
              <a:rPr sz="1400" spc="-5" dirty="0">
                <a:latin typeface="Arial"/>
                <a:cs typeface="Arial"/>
              </a:rPr>
              <a:t>average </a:t>
            </a:r>
            <a:r>
              <a:rPr sz="1400" dirty="0">
                <a:latin typeface="Arial"/>
                <a:cs typeface="Arial"/>
              </a:rPr>
              <a:t>in this</a:t>
            </a:r>
            <a:r>
              <a:rPr sz="1400" spc="-1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shift</a:t>
            </a:r>
            <a:endParaRPr sz="1400">
              <a:latin typeface="Arial"/>
              <a:cs typeface="Arial"/>
            </a:endParaRPr>
          </a:p>
          <a:p>
            <a:pPr marL="756285" indent="-287020">
              <a:buChar char="•"/>
              <a:tabLst>
                <a:tab pos="756285" algn="l"/>
                <a:tab pos="756920" algn="l"/>
              </a:tabLst>
            </a:pPr>
            <a:r>
              <a:rPr sz="1400" spc="-15" dirty="0">
                <a:latin typeface="Arial"/>
                <a:cs typeface="Arial"/>
              </a:rPr>
              <a:t>Time </a:t>
            </a:r>
            <a:r>
              <a:rPr sz="1400" dirty="0">
                <a:latin typeface="Arial"/>
                <a:cs typeface="Arial"/>
              </a:rPr>
              <a:t>start </a:t>
            </a:r>
            <a:r>
              <a:rPr sz="1400" spc="-5" dirty="0">
                <a:latin typeface="Arial"/>
                <a:cs typeface="Arial"/>
              </a:rPr>
              <a:t>when </a:t>
            </a:r>
            <a:r>
              <a:rPr sz="1400" dirty="0">
                <a:latin typeface="Arial"/>
                <a:cs typeface="Arial"/>
              </a:rPr>
              <a:t>start the felling cutting → </a:t>
            </a:r>
            <a:r>
              <a:rPr sz="1400" spc="-5" dirty="0">
                <a:latin typeface="Arial"/>
                <a:cs typeface="Arial"/>
              </a:rPr>
              <a:t>time </a:t>
            </a:r>
            <a:r>
              <a:rPr sz="1400" dirty="0">
                <a:latin typeface="Arial"/>
                <a:cs typeface="Arial"/>
              </a:rPr>
              <a:t>ending </a:t>
            </a:r>
            <a:r>
              <a:rPr sz="1400" spc="-5" dirty="0">
                <a:latin typeface="Arial"/>
                <a:cs typeface="Arial"/>
              </a:rPr>
              <a:t>when </a:t>
            </a:r>
            <a:r>
              <a:rPr sz="1400" dirty="0">
                <a:latin typeface="Arial"/>
                <a:cs typeface="Arial"/>
              </a:rPr>
              <a:t>start</a:t>
            </a:r>
            <a:r>
              <a:rPr sz="1400" spc="-20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feeding</a:t>
            </a:r>
            <a:endParaRPr sz="1400">
              <a:latin typeface="Arial"/>
              <a:cs typeface="Arial"/>
            </a:endParaRPr>
          </a:p>
          <a:p>
            <a:pPr marL="756285" marR="276860" indent="-287020"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latin typeface="Arial"/>
                <a:cs typeface="Arial"/>
              </a:rPr>
              <a:t>If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operator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used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manually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feeding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immediately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when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felling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cutting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ending,  this numerical </a:t>
            </a:r>
            <a:r>
              <a:rPr sz="1400" spc="-5" dirty="0">
                <a:latin typeface="Arial"/>
                <a:cs typeface="Arial"/>
              </a:rPr>
              <a:t>value </a:t>
            </a:r>
            <a:r>
              <a:rPr sz="1400" dirty="0">
                <a:latin typeface="Arial"/>
                <a:cs typeface="Arial"/>
              </a:rPr>
              <a:t>is </a:t>
            </a:r>
            <a:r>
              <a:rPr sz="1400" spc="-5" dirty="0">
                <a:latin typeface="Arial"/>
                <a:cs typeface="Arial"/>
              </a:rPr>
              <a:t>very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small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4149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6240780"/>
            <a:ext cx="9144000" cy="617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88540" y="725678"/>
            <a:ext cx="312547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b="1" spc="-5" dirty="0">
                <a:latin typeface="Arial Black"/>
                <a:cs typeface="Arial Black"/>
              </a:rPr>
              <a:t>EcoDrive</a:t>
            </a:r>
            <a:r>
              <a:rPr sz="3600" b="1" spc="-65" dirty="0">
                <a:latin typeface="Arial Black"/>
                <a:cs typeface="Arial Black"/>
              </a:rPr>
              <a:t> </a:t>
            </a:r>
            <a:r>
              <a:rPr b="1" spc="-5" dirty="0">
                <a:latin typeface="Arial Black"/>
                <a:cs typeface="Arial Black"/>
              </a:rPr>
              <a:t>(icon)</a:t>
            </a:r>
            <a:endParaRPr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9845" y="271780"/>
            <a:ext cx="47815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15.2.2018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7994" y="271780"/>
            <a:ext cx="75311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Author 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Subject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8540" y="271780"/>
            <a:ext cx="8255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dirty="0"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86406" y="3037840"/>
            <a:ext cx="7494270" cy="2148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020" indent="-147320">
              <a:buFont typeface="Arial"/>
              <a:buAutoNum type="arabicPlain" startAt="4"/>
              <a:tabLst>
                <a:tab pos="160655" algn="l"/>
              </a:tabLst>
            </a:pPr>
            <a:r>
              <a:rPr sz="1400" dirty="0">
                <a:latin typeface="Arial"/>
                <a:cs typeface="Arial"/>
              </a:rPr>
              <a:t>Processing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trees</a:t>
            </a:r>
            <a:endParaRPr sz="1400">
              <a:latin typeface="Arial"/>
              <a:cs typeface="Arial"/>
            </a:endParaRPr>
          </a:p>
          <a:p>
            <a:pPr marL="756285" lvl="1" indent="-286385"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latin typeface="Arial"/>
                <a:cs typeface="Arial"/>
              </a:rPr>
              <a:t>Calculated </a:t>
            </a:r>
            <a:r>
              <a:rPr sz="1400" spc="-5" dirty="0">
                <a:latin typeface="Arial"/>
                <a:cs typeface="Arial"/>
              </a:rPr>
              <a:t>value </a:t>
            </a:r>
            <a:r>
              <a:rPr sz="1400" dirty="0">
                <a:latin typeface="Arial"/>
                <a:cs typeface="Arial"/>
              </a:rPr>
              <a:t>in last 5 trees, how </a:t>
            </a:r>
            <a:r>
              <a:rPr sz="1400" spc="-5" dirty="0">
                <a:latin typeface="Arial"/>
                <a:cs typeface="Arial"/>
              </a:rPr>
              <a:t>many </a:t>
            </a:r>
            <a:r>
              <a:rPr sz="1400" dirty="0">
                <a:latin typeface="Arial"/>
                <a:cs typeface="Arial"/>
              </a:rPr>
              <a:t>trees in hour / </a:t>
            </a:r>
            <a:r>
              <a:rPr sz="1400" spc="-5" dirty="0">
                <a:latin typeface="Arial"/>
                <a:cs typeface="Arial"/>
              </a:rPr>
              <a:t>whole work</a:t>
            </a:r>
            <a:r>
              <a:rPr sz="1400" spc="-1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shift</a:t>
            </a:r>
            <a:endParaRPr sz="1400">
              <a:latin typeface="Arial"/>
              <a:cs typeface="Arial"/>
            </a:endParaRPr>
          </a:p>
          <a:p>
            <a:pPr marL="160020" indent="-147320">
              <a:buFont typeface="Arial"/>
              <a:buAutoNum type="arabicPlain" startAt="4"/>
              <a:tabLst>
                <a:tab pos="160655" algn="l"/>
              </a:tabLst>
            </a:pPr>
            <a:r>
              <a:rPr sz="1400" spc="-15" dirty="0">
                <a:latin typeface="Arial"/>
                <a:cs typeface="Arial"/>
              </a:rPr>
              <a:t>Time </a:t>
            </a:r>
            <a:r>
              <a:rPr sz="1400" spc="-5" dirty="0">
                <a:latin typeface="Arial"/>
                <a:cs typeface="Arial"/>
              </a:rPr>
              <a:t>between </a:t>
            </a:r>
            <a:r>
              <a:rPr sz="1400" dirty="0">
                <a:latin typeface="Arial"/>
                <a:cs typeface="Arial"/>
              </a:rPr>
              <a:t>2 </a:t>
            </a:r>
            <a:r>
              <a:rPr sz="1400" spc="-5" dirty="0">
                <a:latin typeface="Arial"/>
                <a:cs typeface="Arial"/>
              </a:rPr>
              <a:t>different </a:t>
            </a:r>
            <a:r>
              <a:rPr sz="1400" dirty="0">
                <a:latin typeface="Arial"/>
                <a:cs typeface="Arial"/>
              </a:rPr>
              <a:t>felling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cutting</a:t>
            </a:r>
            <a:endParaRPr sz="1400">
              <a:latin typeface="Arial"/>
              <a:cs typeface="Arial"/>
            </a:endParaRPr>
          </a:p>
          <a:p>
            <a:pPr marL="756285" marR="5080" lvl="1" indent="-286385"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latin typeface="Arial"/>
                <a:cs typeface="Arial"/>
              </a:rPr>
              <a:t>In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last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5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trees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processing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time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calculated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trees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average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processing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time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/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whole  work </a:t>
            </a:r>
            <a:r>
              <a:rPr sz="1400" dirty="0">
                <a:latin typeface="Arial"/>
                <a:cs typeface="Arial"/>
              </a:rPr>
              <a:t>sift </a:t>
            </a:r>
            <a:r>
              <a:rPr sz="1400" spc="-5" dirty="0">
                <a:latin typeface="Arial"/>
                <a:cs typeface="Arial"/>
              </a:rPr>
              <a:t>average </a:t>
            </a:r>
            <a:r>
              <a:rPr sz="1400" dirty="0">
                <a:latin typeface="Arial"/>
                <a:cs typeface="Arial"/>
              </a:rPr>
              <a:t>processing </a:t>
            </a:r>
            <a:r>
              <a:rPr sz="1400" spc="-5" dirty="0">
                <a:latin typeface="Arial"/>
                <a:cs typeface="Arial"/>
              </a:rPr>
              <a:t>time </a:t>
            </a:r>
            <a:r>
              <a:rPr sz="1400" dirty="0">
                <a:latin typeface="Arial"/>
                <a:cs typeface="Arial"/>
              </a:rPr>
              <a:t>to 1</a:t>
            </a:r>
            <a:r>
              <a:rPr sz="1400" spc="-1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stem</a:t>
            </a:r>
            <a:endParaRPr sz="1400">
              <a:latin typeface="Arial"/>
              <a:cs typeface="Arial"/>
            </a:endParaRPr>
          </a:p>
          <a:p>
            <a:pPr marL="160020" indent="-147320">
              <a:buFont typeface="Arial"/>
              <a:buAutoNum type="arabicPlain" startAt="4"/>
              <a:tabLst>
                <a:tab pos="160655" algn="l"/>
              </a:tabLst>
            </a:pPr>
            <a:r>
              <a:rPr sz="1400" spc="-5" dirty="0">
                <a:latin typeface="Arial"/>
                <a:cs typeface="Arial"/>
              </a:rPr>
              <a:t>Effective time, without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breaks</a:t>
            </a:r>
            <a:endParaRPr sz="1400">
              <a:latin typeface="Arial"/>
              <a:cs typeface="Arial"/>
            </a:endParaRPr>
          </a:p>
          <a:p>
            <a:pPr marL="756285" marR="207010" lvl="1" indent="-286385">
              <a:buChar char="•"/>
              <a:tabLst>
                <a:tab pos="756285" algn="l"/>
                <a:tab pos="756920" algn="l"/>
              </a:tabLst>
            </a:pPr>
            <a:r>
              <a:rPr sz="1400" spc="-5" dirty="0">
                <a:latin typeface="Arial"/>
                <a:cs typeface="Arial"/>
              </a:rPr>
              <a:t>For example, </a:t>
            </a:r>
            <a:r>
              <a:rPr sz="1400" dirty="0">
                <a:latin typeface="Arial"/>
                <a:cs typeface="Arial"/>
              </a:rPr>
              <a:t>the operator has been </a:t>
            </a:r>
            <a:r>
              <a:rPr sz="1400" spc="-5" dirty="0">
                <a:latin typeface="Arial"/>
                <a:cs typeface="Arial"/>
              </a:rPr>
              <a:t>working </a:t>
            </a:r>
            <a:r>
              <a:rPr sz="1400" dirty="0">
                <a:latin typeface="Arial"/>
                <a:cs typeface="Arial"/>
              </a:rPr>
              <a:t>for 2 hours, and this </a:t>
            </a:r>
            <a:r>
              <a:rPr sz="1400" spc="-5" dirty="0">
                <a:latin typeface="Arial"/>
                <a:cs typeface="Arial"/>
              </a:rPr>
              <a:t>value </a:t>
            </a:r>
            <a:r>
              <a:rPr sz="1400" dirty="0">
                <a:latin typeface="Arial"/>
                <a:cs typeface="Arial"/>
              </a:rPr>
              <a:t>is 79%.</a:t>
            </a:r>
            <a:r>
              <a:rPr sz="1400" spc="-2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this  means the machine has been </a:t>
            </a:r>
            <a:r>
              <a:rPr sz="1400" spc="-5" dirty="0">
                <a:latin typeface="Arial"/>
                <a:cs typeface="Arial"/>
              </a:rPr>
              <a:t>effectively work </a:t>
            </a:r>
            <a:r>
              <a:rPr sz="1400" dirty="0">
                <a:latin typeface="Arial"/>
                <a:cs typeface="Arial"/>
              </a:rPr>
              <a:t>for 1 hour and 35 minute. Program  calculates in break </a:t>
            </a:r>
            <a:r>
              <a:rPr sz="1400" spc="-5" dirty="0">
                <a:latin typeface="Arial"/>
                <a:cs typeface="Arial"/>
              </a:rPr>
              <a:t>time, </a:t>
            </a:r>
            <a:r>
              <a:rPr sz="1400" dirty="0">
                <a:latin typeface="Arial"/>
                <a:cs typeface="Arial"/>
              </a:rPr>
              <a:t>if machine does not do </a:t>
            </a:r>
            <a:r>
              <a:rPr sz="1400" spc="-5" dirty="0">
                <a:latin typeface="Arial"/>
                <a:cs typeface="Arial"/>
              </a:rPr>
              <a:t>anything between </a:t>
            </a:r>
            <a:r>
              <a:rPr sz="1400" dirty="0">
                <a:latin typeface="Arial"/>
                <a:cs typeface="Arial"/>
              </a:rPr>
              <a:t>15 seconds - </a:t>
            </a:r>
            <a:r>
              <a:rPr sz="1400" spc="-5" dirty="0">
                <a:latin typeface="Arial"/>
                <a:cs typeface="Arial"/>
              </a:rPr>
              <a:t>15  </a:t>
            </a:r>
            <a:r>
              <a:rPr sz="1400" dirty="0">
                <a:latin typeface="Arial"/>
                <a:cs typeface="Arial"/>
              </a:rPr>
              <a:t>minutes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63495" y="1484375"/>
            <a:ext cx="7848600" cy="917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27981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6240780"/>
            <a:ext cx="9144000" cy="617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88540" y="725678"/>
            <a:ext cx="312547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b="1" spc="-5" dirty="0">
                <a:latin typeface="Arial Black"/>
                <a:cs typeface="Arial Black"/>
              </a:rPr>
              <a:t>EcoDrive</a:t>
            </a:r>
            <a:r>
              <a:rPr sz="3600" b="1" spc="-65" dirty="0">
                <a:latin typeface="Arial Black"/>
                <a:cs typeface="Arial Black"/>
              </a:rPr>
              <a:t> </a:t>
            </a:r>
            <a:r>
              <a:rPr b="1" spc="-5" dirty="0">
                <a:latin typeface="Arial Black"/>
                <a:cs typeface="Arial Black"/>
              </a:rPr>
              <a:t>(icon)</a:t>
            </a:r>
            <a:endParaRPr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9845" y="271780"/>
            <a:ext cx="47815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15.2.2018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7994" y="271780"/>
            <a:ext cx="75311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Author 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Subject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8540" y="271780"/>
            <a:ext cx="8255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dirty="0"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08276" y="1845564"/>
            <a:ext cx="7775448" cy="856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42794" y="2965578"/>
            <a:ext cx="7432040" cy="2789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28295"/>
            <a:r>
              <a:rPr sz="1400" b="1" spc="-5" dirty="0">
                <a:latin typeface="Arial"/>
                <a:cs typeface="Arial"/>
              </a:rPr>
              <a:t>Icons </a:t>
            </a:r>
            <a:r>
              <a:rPr sz="1400" b="1" dirty="0">
                <a:latin typeface="Arial"/>
                <a:cs typeface="Arial"/>
              </a:rPr>
              <a:t>7- 13 </a:t>
            </a:r>
            <a:r>
              <a:rPr sz="1400" b="1" spc="-5" dirty="0">
                <a:latin typeface="Arial"/>
                <a:cs typeface="Arial"/>
              </a:rPr>
              <a:t>describing how the </a:t>
            </a:r>
            <a:r>
              <a:rPr sz="1400" b="1" dirty="0">
                <a:latin typeface="Arial"/>
                <a:cs typeface="Arial"/>
              </a:rPr>
              <a:t>time </a:t>
            </a:r>
            <a:r>
              <a:rPr sz="1400" b="1" spc="-5" dirty="0">
                <a:latin typeface="Arial"/>
                <a:cs typeface="Arial"/>
              </a:rPr>
              <a:t>spent </a:t>
            </a:r>
            <a:r>
              <a:rPr sz="1400" b="1" dirty="0">
                <a:latin typeface="Arial"/>
                <a:cs typeface="Arial"/>
              </a:rPr>
              <a:t>is </a:t>
            </a:r>
            <a:r>
              <a:rPr sz="1400" b="1" spc="-5" dirty="0">
                <a:latin typeface="Arial"/>
                <a:cs typeface="Arial"/>
              </a:rPr>
              <a:t>divided into various </a:t>
            </a:r>
            <a:r>
              <a:rPr sz="1400" b="1" dirty="0">
                <a:latin typeface="Arial"/>
                <a:cs typeface="Arial"/>
              </a:rPr>
              <a:t>work </a:t>
            </a:r>
            <a:r>
              <a:rPr sz="1400" b="1" spc="-5" dirty="0">
                <a:latin typeface="Arial"/>
                <a:cs typeface="Arial"/>
              </a:rPr>
              <a:t>phases of</a:t>
            </a:r>
            <a:r>
              <a:rPr sz="1400" b="1" spc="-19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the  </a:t>
            </a:r>
            <a:r>
              <a:rPr sz="1400" b="1" dirty="0">
                <a:latin typeface="Arial"/>
                <a:cs typeface="Arial"/>
              </a:rPr>
              <a:t>processing at </a:t>
            </a:r>
            <a:r>
              <a:rPr sz="1400" b="1" spc="-5" dirty="0">
                <a:latin typeface="Arial"/>
                <a:cs typeface="Arial"/>
              </a:rPr>
              <a:t>the</a:t>
            </a:r>
            <a:r>
              <a:rPr sz="1400" b="1" spc="-1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trees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/>
            <a:r>
              <a:rPr sz="1400" b="1" dirty="0">
                <a:latin typeface="Arial"/>
                <a:cs typeface="Arial"/>
              </a:rPr>
              <a:t>7 </a:t>
            </a:r>
            <a:r>
              <a:rPr sz="1400" spc="-5" dirty="0">
                <a:latin typeface="Arial"/>
                <a:cs typeface="Arial"/>
              </a:rPr>
              <a:t>How </a:t>
            </a:r>
            <a:r>
              <a:rPr sz="1400" dirty="0">
                <a:latin typeface="Arial"/>
                <a:cs typeface="Arial"/>
              </a:rPr>
              <a:t>to search for the </a:t>
            </a:r>
            <a:r>
              <a:rPr sz="1400" spc="-5" dirty="0">
                <a:latin typeface="Arial"/>
                <a:cs typeface="Arial"/>
              </a:rPr>
              <a:t>next </a:t>
            </a:r>
            <a:r>
              <a:rPr sz="1400" dirty="0">
                <a:latin typeface="Arial"/>
                <a:cs typeface="Arial"/>
              </a:rPr>
              <a:t>felled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tree</a:t>
            </a:r>
            <a:endParaRPr sz="1400">
              <a:latin typeface="Arial"/>
              <a:cs typeface="Arial"/>
            </a:endParaRPr>
          </a:p>
          <a:p>
            <a:pPr marL="756285" marR="29845" indent="-287020">
              <a:buChar char="•"/>
              <a:tabLst>
                <a:tab pos="756285" algn="l"/>
                <a:tab pos="756920" algn="l"/>
              </a:tabLst>
            </a:pPr>
            <a:r>
              <a:rPr sz="1400" spc="-5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last </a:t>
            </a:r>
            <a:r>
              <a:rPr sz="1400" spc="-5" dirty="0">
                <a:latin typeface="Arial"/>
                <a:cs typeface="Arial"/>
              </a:rPr>
              <a:t>work </a:t>
            </a:r>
            <a:r>
              <a:rPr sz="1400" dirty="0">
                <a:latin typeface="Arial"/>
                <a:cs typeface="Arial"/>
              </a:rPr>
              <a:t>phase of the tree duration / the </a:t>
            </a:r>
            <a:r>
              <a:rPr sz="1400" spc="-5" dirty="0">
                <a:latin typeface="Arial"/>
                <a:cs typeface="Arial"/>
              </a:rPr>
              <a:t>same </a:t>
            </a:r>
            <a:r>
              <a:rPr sz="1400" dirty="0">
                <a:latin typeface="Arial"/>
                <a:cs typeface="Arial"/>
              </a:rPr>
              <a:t>information for 30 of the</a:t>
            </a:r>
            <a:r>
              <a:rPr sz="1400" spc="-2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previous  </a:t>
            </a:r>
            <a:r>
              <a:rPr sz="1400" dirty="0">
                <a:latin typeface="Arial"/>
                <a:cs typeface="Arial"/>
              </a:rPr>
              <a:t>trees of the </a:t>
            </a:r>
            <a:r>
              <a:rPr sz="1400" spc="-5" dirty="0">
                <a:latin typeface="Arial"/>
                <a:cs typeface="Arial"/>
              </a:rPr>
              <a:t>same </a:t>
            </a:r>
            <a:r>
              <a:rPr sz="1400" dirty="0">
                <a:latin typeface="Arial"/>
                <a:cs typeface="Arial"/>
              </a:rPr>
              <a:t>size as an </a:t>
            </a:r>
            <a:r>
              <a:rPr sz="1400" spc="-5" dirty="0">
                <a:latin typeface="Arial"/>
                <a:cs typeface="Arial"/>
              </a:rPr>
              <a:t>average </a:t>
            </a:r>
            <a:r>
              <a:rPr sz="1400" dirty="0">
                <a:latin typeface="Arial"/>
                <a:cs typeface="Arial"/>
              </a:rPr>
              <a:t>in this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shift</a:t>
            </a:r>
            <a:endParaRPr sz="1400">
              <a:latin typeface="Arial"/>
              <a:cs typeface="Arial"/>
            </a:endParaRPr>
          </a:p>
          <a:p>
            <a:pPr marL="756285" marR="268605" indent="-287020">
              <a:buChar char="•"/>
              <a:tabLst>
                <a:tab pos="756285" algn="l"/>
                <a:tab pos="756920" algn="l"/>
              </a:tabLst>
            </a:pPr>
            <a:r>
              <a:rPr sz="1400" spc="-15" dirty="0">
                <a:latin typeface="Arial"/>
                <a:cs typeface="Arial"/>
              </a:rPr>
              <a:t>Time </a:t>
            </a:r>
            <a:r>
              <a:rPr sz="1400" dirty="0">
                <a:latin typeface="Arial"/>
                <a:cs typeface="Arial"/>
              </a:rPr>
              <a:t>start </a:t>
            </a:r>
            <a:r>
              <a:rPr sz="1400" spc="-5" dirty="0">
                <a:latin typeface="Arial"/>
                <a:cs typeface="Arial"/>
              </a:rPr>
              <a:t>when </a:t>
            </a:r>
            <a:r>
              <a:rPr sz="1400" dirty="0">
                <a:latin typeface="Arial"/>
                <a:cs typeface="Arial"/>
              </a:rPr>
              <a:t>ending of the </a:t>
            </a:r>
            <a:r>
              <a:rPr sz="1400" spc="-5" dirty="0">
                <a:latin typeface="Arial"/>
                <a:cs typeface="Arial"/>
              </a:rPr>
              <a:t>previous </a:t>
            </a:r>
            <a:r>
              <a:rPr sz="1400" dirty="0">
                <a:latin typeface="Arial"/>
                <a:cs typeface="Arial"/>
              </a:rPr>
              <a:t>tree (Cutting head fully open), </a:t>
            </a:r>
            <a:r>
              <a:rPr sz="1400" spc="-5" dirty="0">
                <a:latin typeface="Arial"/>
                <a:cs typeface="Arial"/>
              </a:rPr>
              <a:t>time</a:t>
            </a:r>
            <a:r>
              <a:rPr sz="1400" spc="-2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ending  </a:t>
            </a:r>
            <a:r>
              <a:rPr sz="1400" spc="-5" dirty="0">
                <a:latin typeface="Arial"/>
                <a:cs typeface="Arial"/>
              </a:rPr>
              <a:t>when </a:t>
            </a:r>
            <a:r>
              <a:rPr sz="1400" dirty="0">
                <a:latin typeface="Arial"/>
                <a:cs typeface="Arial"/>
              </a:rPr>
              <a:t>start the </a:t>
            </a:r>
            <a:r>
              <a:rPr sz="1400" spc="-5" dirty="0">
                <a:latin typeface="Arial"/>
                <a:cs typeface="Arial"/>
              </a:rPr>
              <a:t>next </a:t>
            </a:r>
            <a:r>
              <a:rPr sz="1400" dirty="0">
                <a:latin typeface="Arial"/>
                <a:cs typeface="Arial"/>
              </a:rPr>
              <a:t>tree felling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cutting</a:t>
            </a:r>
            <a:endParaRPr sz="1400">
              <a:latin typeface="Arial"/>
              <a:cs typeface="Arial"/>
            </a:endParaRPr>
          </a:p>
          <a:p>
            <a:pPr marL="756285" indent="-287020"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latin typeface="Arial"/>
                <a:cs typeface="Arial"/>
              </a:rPr>
              <a:t>How far </a:t>
            </a:r>
            <a:r>
              <a:rPr sz="1400" spc="-5" dirty="0">
                <a:latin typeface="Arial"/>
                <a:cs typeface="Arial"/>
              </a:rPr>
              <a:t>away </a:t>
            </a:r>
            <a:r>
              <a:rPr sz="1400" dirty="0">
                <a:latin typeface="Arial"/>
                <a:cs typeface="Arial"/>
              </a:rPr>
              <a:t>the operator take the </a:t>
            </a:r>
            <a:r>
              <a:rPr sz="1400" spc="-5" dirty="0">
                <a:latin typeface="Arial"/>
                <a:cs typeface="Arial"/>
              </a:rPr>
              <a:t>next</a:t>
            </a:r>
            <a:r>
              <a:rPr sz="1400" spc="-1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tree</a:t>
            </a:r>
            <a:endParaRPr sz="1400">
              <a:latin typeface="Arial"/>
              <a:cs typeface="Arial"/>
            </a:endParaRPr>
          </a:p>
          <a:p>
            <a:pPr marL="756285" indent="-287020"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latin typeface="Arial"/>
                <a:cs typeface="Arial"/>
              </a:rPr>
              <a:t>How </a:t>
            </a:r>
            <a:r>
              <a:rPr sz="1400" spc="-5" dirty="0">
                <a:latin typeface="Arial"/>
                <a:cs typeface="Arial"/>
              </a:rPr>
              <a:t>well </a:t>
            </a:r>
            <a:r>
              <a:rPr sz="1400" dirty="0">
                <a:latin typeface="Arial"/>
                <a:cs typeface="Arial"/>
              </a:rPr>
              <a:t>the cutting head goes to the correct </a:t>
            </a:r>
            <a:r>
              <a:rPr sz="1400" spc="-5" dirty="0">
                <a:latin typeface="Arial"/>
                <a:cs typeface="Arial"/>
              </a:rPr>
              <a:t>way </a:t>
            </a:r>
            <a:r>
              <a:rPr sz="1400" dirty="0">
                <a:latin typeface="Arial"/>
                <a:cs typeface="Arial"/>
              </a:rPr>
              <a:t>to the </a:t>
            </a:r>
            <a:r>
              <a:rPr sz="1400" spc="-5" dirty="0">
                <a:latin typeface="Arial"/>
                <a:cs typeface="Arial"/>
              </a:rPr>
              <a:t>next </a:t>
            </a:r>
            <a:r>
              <a:rPr sz="1400" dirty="0">
                <a:latin typeface="Arial"/>
                <a:cs typeface="Arial"/>
              </a:rPr>
              <a:t>tree (crane</a:t>
            </a:r>
            <a:r>
              <a:rPr sz="1400" spc="-25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settings)</a:t>
            </a:r>
            <a:endParaRPr sz="1400">
              <a:latin typeface="Arial"/>
              <a:cs typeface="Arial"/>
            </a:endParaRPr>
          </a:p>
          <a:p>
            <a:pPr marL="756285" indent="-287020"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latin typeface="Arial"/>
                <a:cs typeface="Arial"/>
              </a:rPr>
              <a:t>How the tree is set inside the </a:t>
            </a:r>
            <a:r>
              <a:rPr sz="1400" spc="-5" dirty="0">
                <a:latin typeface="Arial"/>
                <a:cs typeface="Arial"/>
              </a:rPr>
              <a:t>harvester </a:t>
            </a:r>
            <a:r>
              <a:rPr sz="1400" dirty="0">
                <a:latin typeface="Arial"/>
                <a:cs typeface="Arial"/>
              </a:rPr>
              <a:t>head </a:t>
            </a:r>
            <a:r>
              <a:rPr sz="1400" spc="-5" dirty="0">
                <a:latin typeface="Arial"/>
                <a:cs typeface="Arial"/>
              </a:rPr>
              <a:t>(harvester </a:t>
            </a:r>
            <a:r>
              <a:rPr sz="1400" dirty="0">
                <a:latin typeface="Arial"/>
                <a:cs typeface="Arial"/>
              </a:rPr>
              <a:t>head settings and</a:t>
            </a:r>
            <a:r>
              <a:rPr sz="1400" spc="-2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delays)</a:t>
            </a:r>
            <a:endParaRPr sz="1400">
              <a:latin typeface="Arial"/>
              <a:cs typeface="Arial"/>
            </a:endParaRPr>
          </a:p>
          <a:p>
            <a:pPr marL="756285" marR="5080" indent="-287020"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latin typeface="Arial"/>
                <a:cs typeface="Arial"/>
              </a:rPr>
              <a:t>How </a:t>
            </a:r>
            <a:r>
              <a:rPr sz="1400" spc="-5" dirty="0">
                <a:latin typeface="Arial"/>
                <a:cs typeface="Arial"/>
              </a:rPr>
              <a:t>well </a:t>
            </a:r>
            <a:r>
              <a:rPr sz="1400" dirty="0">
                <a:latin typeface="Arial"/>
                <a:cs typeface="Arial"/>
              </a:rPr>
              <a:t>the felling cutting height can be found (need to feed up and</a:t>
            </a:r>
            <a:r>
              <a:rPr sz="1400" spc="-2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down with </a:t>
            </a:r>
            <a:r>
              <a:rPr sz="1400" dirty="0">
                <a:latin typeface="Arial"/>
                <a:cs typeface="Arial"/>
              </a:rPr>
              <a:t>hand  feed)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7277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6240780"/>
            <a:ext cx="9144000" cy="617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88540" y="725678"/>
            <a:ext cx="312547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b="1" spc="-5" dirty="0">
                <a:latin typeface="Arial Black"/>
                <a:cs typeface="Arial Black"/>
              </a:rPr>
              <a:t>EcoDrive</a:t>
            </a:r>
            <a:r>
              <a:rPr sz="3600" b="1" spc="-65" dirty="0">
                <a:latin typeface="Arial Black"/>
                <a:cs typeface="Arial Black"/>
              </a:rPr>
              <a:t> </a:t>
            </a:r>
            <a:r>
              <a:rPr b="1" spc="-5" dirty="0">
                <a:latin typeface="Arial Black"/>
                <a:cs typeface="Arial Black"/>
              </a:rPr>
              <a:t>(icon)</a:t>
            </a:r>
            <a:endParaRPr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9845" y="271780"/>
            <a:ext cx="47815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15.2.2018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7994" y="271780"/>
            <a:ext cx="75311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Author 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Subject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8540" y="271780"/>
            <a:ext cx="8255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dirty="0">
                <a:latin typeface="Arial"/>
                <a:cs typeface="Arial"/>
              </a:rPr>
              <a:t>7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08276" y="1845564"/>
            <a:ext cx="7775448" cy="856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42795" y="2965577"/>
            <a:ext cx="7508875" cy="19361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06400"/>
            <a:r>
              <a:rPr sz="1400" b="1" spc="-5" dirty="0">
                <a:latin typeface="Arial"/>
                <a:cs typeface="Arial"/>
              </a:rPr>
              <a:t>Icons </a:t>
            </a:r>
            <a:r>
              <a:rPr sz="1400" b="1" dirty="0">
                <a:latin typeface="Arial"/>
                <a:cs typeface="Arial"/>
              </a:rPr>
              <a:t>7- 13 </a:t>
            </a:r>
            <a:r>
              <a:rPr sz="1400" b="1" spc="-5" dirty="0">
                <a:latin typeface="Arial"/>
                <a:cs typeface="Arial"/>
              </a:rPr>
              <a:t>describing how the </a:t>
            </a:r>
            <a:r>
              <a:rPr sz="1400" b="1" dirty="0">
                <a:latin typeface="Arial"/>
                <a:cs typeface="Arial"/>
              </a:rPr>
              <a:t>time </a:t>
            </a:r>
            <a:r>
              <a:rPr sz="1400" b="1" spc="-5" dirty="0">
                <a:latin typeface="Arial"/>
                <a:cs typeface="Arial"/>
              </a:rPr>
              <a:t>spent </a:t>
            </a:r>
            <a:r>
              <a:rPr sz="1400" b="1" dirty="0">
                <a:latin typeface="Arial"/>
                <a:cs typeface="Arial"/>
              </a:rPr>
              <a:t>is </a:t>
            </a:r>
            <a:r>
              <a:rPr sz="1400" b="1" spc="-5" dirty="0">
                <a:latin typeface="Arial"/>
                <a:cs typeface="Arial"/>
              </a:rPr>
              <a:t>divided into various </a:t>
            </a:r>
            <a:r>
              <a:rPr sz="1400" b="1" dirty="0">
                <a:latin typeface="Arial"/>
                <a:cs typeface="Arial"/>
              </a:rPr>
              <a:t>work </a:t>
            </a:r>
            <a:r>
              <a:rPr sz="1400" b="1" spc="-5" dirty="0">
                <a:latin typeface="Arial"/>
                <a:cs typeface="Arial"/>
              </a:rPr>
              <a:t>phases of</a:t>
            </a:r>
            <a:r>
              <a:rPr sz="1400" b="1" spc="-2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the  </a:t>
            </a:r>
            <a:r>
              <a:rPr sz="1400" b="1" dirty="0">
                <a:latin typeface="Arial"/>
                <a:cs typeface="Arial"/>
              </a:rPr>
              <a:t>processing at </a:t>
            </a:r>
            <a:r>
              <a:rPr sz="1400" b="1" spc="-5" dirty="0">
                <a:latin typeface="Arial"/>
                <a:cs typeface="Arial"/>
              </a:rPr>
              <a:t>the</a:t>
            </a:r>
            <a:r>
              <a:rPr sz="1400" b="1" spc="-1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trees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/>
            <a:r>
              <a:rPr sz="1400" b="1" dirty="0">
                <a:latin typeface="Arial"/>
                <a:cs typeface="Arial"/>
              </a:rPr>
              <a:t>8 </a:t>
            </a:r>
            <a:r>
              <a:rPr sz="1400" dirty="0">
                <a:latin typeface="Arial"/>
                <a:cs typeface="Arial"/>
              </a:rPr>
              <a:t>Felling cutting </a:t>
            </a:r>
            <a:r>
              <a:rPr sz="1400" spc="-5" dirty="0">
                <a:latin typeface="Arial"/>
                <a:cs typeface="Arial"/>
              </a:rPr>
              <a:t>time </a:t>
            </a:r>
            <a:r>
              <a:rPr sz="1400" dirty="0">
                <a:latin typeface="Arial"/>
                <a:cs typeface="Arial"/>
              </a:rPr>
              <a:t>spend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on</a:t>
            </a:r>
            <a:endParaRPr sz="1400">
              <a:latin typeface="Arial"/>
              <a:cs typeface="Arial"/>
            </a:endParaRPr>
          </a:p>
          <a:p>
            <a:pPr marL="756285" marR="5080" indent="-287020"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latin typeface="Arial"/>
                <a:cs typeface="Arial"/>
              </a:rPr>
              <a:t>Last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trees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felling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cutting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time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spend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/ the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same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information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30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previous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trees  of the same size as an </a:t>
            </a:r>
            <a:r>
              <a:rPr sz="1400" spc="-5" dirty="0">
                <a:latin typeface="Arial"/>
                <a:cs typeface="Arial"/>
              </a:rPr>
              <a:t>average </a:t>
            </a:r>
            <a:r>
              <a:rPr sz="1400" dirty="0">
                <a:latin typeface="Arial"/>
                <a:cs typeface="Arial"/>
              </a:rPr>
              <a:t>in this</a:t>
            </a:r>
            <a:r>
              <a:rPr sz="1400" spc="-1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shift</a:t>
            </a:r>
            <a:endParaRPr sz="1400">
              <a:latin typeface="Arial"/>
              <a:cs typeface="Arial"/>
            </a:endParaRPr>
          </a:p>
          <a:p>
            <a:pPr marL="756285" indent="-287020">
              <a:buChar char="•"/>
              <a:tabLst>
                <a:tab pos="756285" algn="l"/>
                <a:tab pos="756920" algn="l"/>
              </a:tabLst>
            </a:pPr>
            <a:r>
              <a:rPr sz="1400" spc="-15" dirty="0">
                <a:latin typeface="Arial"/>
                <a:cs typeface="Arial"/>
              </a:rPr>
              <a:t>Time </a:t>
            </a:r>
            <a:r>
              <a:rPr sz="1400" dirty="0">
                <a:latin typeface="Arial"/>
                <a:cs typeface="Arial"/>
              </a:rPr>
              <a:t>start </a:t>
            </a:r>
            <a:r>
              <a:rPr sz="1400" spc="-5" dirty="0">
                <a:latin typeface="Arial"/>
                <a:cs typeface="Arial"/>
              </a:rPr>
              <a:t>when </a:t>
            </a:r>
            <a:r>
              <a:rPr sz="1400" dirty="0">
                <a:latin typeface="Arial"/>
                <a:cs typeface="Arial"/>
              </a:rPr>
              <a:t>start the felling cutting → </a:t>
            </a:r>
            <a:r>
              <a:rPr sz="1400" spc="-5" dirty="0">
                <a:latin typeface="Arial"/>
                <a:cs typeface="Arial"/>
              </a:rPr>
              <a:t>time </a:t>
            </a:r>
            <a:r>
              <a:rPr sz="1400" dirty="0">
                <a:latin typeface="Arial"/>
                <a:cs typeface="Arial"/>
              </a:rPr>
              <a:t>ending </a:t>
            </a:r>
            <a:r>
              <a:rPr sz="1400" spc="-5" dirty="0">
                <a:latin typeface="Arial"/>
                <a:cs typeface="Arial"/>
              </a:rPr>
              <a:t>when </a:t>
            </a:r>
            <a:r>
              <a:rPr sz="1400" dirty="0">
                <a:latin typeface="Arial"/>
                <a:cs typeface="Arial"/>
              </a:rPr>
              <a:t>start</a:t>
            </a:r>
            <a:r>
              <a:rPr sz="1400" spc="-20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feeding</a:t>
            </a:r>
            <a:endParaRPr sz="1400">
              <a:latin typeface="Arial"/>
              <a:cs typeface="Arial"/>
            </a:endParaRPr>
          </a:p>
          <a:p>
            <a:pPr marL="756285" marR="276860" indent="-287020"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latin typeface="Arial"/>
                <a:cs typeface="Arial"/>
              </a:rPr>
              <a:t>If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operator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used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manually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feeding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immediately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when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felling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cutting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ending,  this numerical </a:t>
            </a:r>
            <a:r>
              <a:rPr sz="1400" spc="-5" dirty="0">
                <a:latin typeface="Arial"/>
                <a:cs typeface="Arial"/>
              </a:rPr>
              <a:t>value </a:t>
            </a:r>
            <a:r>
              <a:rPr sz="1400" dirty="0">
                <a:latin typeface="Arial"/>
                <a:cs typeface="Arial"/>
              </a:rPr>
              <a:t>is </a:t>
            </a:r>
            <a:r>
              <a:rPr sz="1400" spc="-5" dirty="0">
                <a:latin typeface="Arial"/>
                <a:cs typeface="Arial"/>
              </a:rPr>
              <a:t>very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small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4968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6240780"/>
            <a:ext cx="9144000" cy="617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59940" y="397890"/>
            <a:ext cx="7301230" cy="853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2800" b="1" spc="-10" dirty="0">
                <a:latin typeface="Arial Black"/>
                <a:cs typeface="Arial Black"/>
              </a:rPr>
              <a:t>Stopping the forwarder </a:t>
            </a:r>
            <a:r>
              <a:rPr sz="2800" b="1" spc="-5" dirty="0">
                <a:latin typeface="Arial Black"/>
                <a:cs typeface="Arial Black"/>
              </a:rPr>
              <a:t>to </a:t>
            </a:r>
            <a:r>
              <a:rPr sz="2800" b="1" spc="-10" dirty="0">
                <a:latin typeface="Arial Black"/>
                <a:cs typeface="Arial Black"/>
              </a:rPr>
              <a:t>the correct  place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98370" y="1851405"/>
            <a:ext cx="657098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4189729" algn="l"/>
              </a:tabLst>
            </a:pPr>
            <a:r>
              <a:rPr sz="2400" b="1" dirty="0">
                <a:latin typeface="Arial"/>
                <a:cs typeface="Arial"/>
              </a:rPr>
              <a:t>When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loading	</a:t>
            </a:r>
            <a:r>
              <a:rPr sz="3600" b="1" baseline="1157" dirty="0">
                <a:latin typeface="Arial"/>
                <a:cs typeface="Arial"/>
              </a:rPr>
              <a:t>When</a:t>
            </a:r>
            <a:r>
              <a:rPr sz="3600" b="1" spc="-120" baseline="1157" dirty="0">
                <a:latin typeface="Arial"/>
                <a:cs typeface="Arial"/>
              </a:rPr>
              <a:t> </a:t>
            </a:r>
            <a:r>
              <a:rPr sz="3600" b="1" spc="-7" baseline="1157" dirty="0">
                <a:latin typeface="Arial"/>
                <a:cs typeface="Arial"/>
              </a:rPr>
              <a:t>unloading</a:t>
            </a:r>
            <a:endParaRPr sz="3600" baseline="1157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8540" y="271779"/>
            <a:ext cx="82550" cy="12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dirty="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12409" y="3212592"/>
            <a:ext cx="3593591" cy="23911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63495" y="3166872"/>
            <a:ext cx="3601212" cy="23957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211535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6240780"/>
            <a:ext cx="9144000" cy="617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88540" y="725678"/>
            <a:ext cx="312547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b="1" spc="-5" dirty="0">
                <a:latin typeface="Arial Black"/>
                <a:cs typeface="Arial Black"/>
              </a:rPr>
              <a:t>EcoDrive</a:t>
            </a:r>
            <a:r>
              <a:rPr sz="3600" b="1" spc="-65" dirty="0">
                <a:latin typeface="Arial Black"/>
                <a:cs typeface="Arial Black"/>
              </a:rPr>
              <a:t> </a:t>
            </a:r>
            <a:r>
              <a:rPr b="1" spc="-5" dirty="0">
                <a:latin typeface="Arial Black"/>
                <a:cs typeface="Arial Black"/>
              </a:rPr>
              <a:t>(icon)</a:t>
            </a:r>
            <a:endParaRPr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9845" y="271780"/>
            <a:ext cx="47815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15.2.2018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7994" y="271780"/>
            <a:ext cx="75311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Author 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Subject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8540" y="271780"/>
            <a:ext cx="8255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dirty="0">
                <a:latin typeface="Arial"/>
                <a:cs typeface="Arial"/>
              </a:rPr>
              <a:t>8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08276" y="1845564"/>
            <a:ext cx="7775448" cy="856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42794" y="2965578"/>
            <a:ext cx="7538084" cy="257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35609"/>
            <a:r>
              <a:rPr sz="1400" b="1" spc="-5" dirty="0">
                <a:latin typeface="Arial"/>
                <a:cs typeface="Arial"/>
              </a:rPr>
              <a:t>Icons </a:t>
            </a:r>
            <a:r>
              <a:rPr sz="1400" b="1" dirty="0">
                <a:latin typeface="Arial"/>
                <a:cs typeface="Arial"/>
              </a:rPr>
              <a:t>7- 13 </a:t>
            </a:r>
            <a:r>
              <a:rPr sz="1400" b="1" spc="-5" dirty="0">
                <a:latin typeface="Arial"/>
                <a:cs typeface="Arial"/>
              </a:rPr>
              <a:t>describing how the </a:t>
            </a:r>
            <a:r>
              <a:rPr sz="1400" b="1" dirty="0">
                <a:latin typeface="Arial"/>
                <a:cs typeface="Arial"/>
              </a:rPr>
              <a:t>time </a:t>
            </a:r>
            <a:r>
              <a:rPr sz="1400" b="1" spc="-5" dirty="0">
                <a:latin typeface="Arial"/>
                <a:cs typeface="Arial"/>
              </a:rPr>
              <a:t>spent </a:t>
            </a:r>
            <a:r>
              <a:rPr sz="1400" b="1" dirty="0">
                <a:latin typeface="Arial"/>
                <a:cs typeface="Arial"/>
              </a:rPr>
              <a:t>is </a:t>
            </a:r>
            <a:r>
              <a:rPr sz="1400" b="1" spc="-5" dirty="0">
                <a:latin typeface="Arial"/>
                <a:cs typeface="Arial"/>
              </a:rPr>
              <a:t>divided into various </a:t>
            </a:r>
            <a:r>
              <a:rPr sz="1400" b="1" dirty="0">
                <a:latin typeface="Arial"/>
                <a:cs typeface="Arial"/>
              </a:rPr>
              <a:t>work </a:t>
            </a:r>
            <a:r>
              <a:rPr sz="1400" b="1" spc="-5" dirty="0">
                <a:latin typeface="Arial"/>
                <a:cs typeface="Arial"/>
              </a:rPr>
              <a:t>phases of</a:t>
            </a:r>
            <a:r>
              <a:rPr sz="1400" b="1" spc="-2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the  </a:t>
            </a:r>
            <a:r>
              <a:rPr sz="1400" b="1" dirty="0">
                <a:latin typeface="Arial"/>
                <a:cs typeface="Arial"/>
              </a:rPr>
              <a:t>processing at </a:t>
            </a:r>
            <a:r>
              <a:rPr sz="1400" b="1" spc="-5" dirty="0">
                <a:latin typeface="Arial"/>
                <a:cs typeface="Arial"/>
              </a:rPr>
              <a:t>the</a:t>
            </a:r>
            <a:r>
              <a:rPr sz="1400" b="1" spc="-1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trees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/>
            <a:r>
              <a:rPr sz="1400" b="1" dirty="0">
                <a:latin typeface="Arial"/>
                <a:cs typeface="Arial"/>
              </a:rPr>
              <a:t>9 </a:t>
            </a:r>
            <a:r>
              <a:rPr sz="1400" spc="-15" dirty="0">
                <a:latin typeface="Arial"/>
                <a:cs typeface="Arial"/>
              </a:rPr>
              <a:t>Time </a:t>
            </a:r>
            <a:r>
              <a:rPr sz="1400" dirty="0">
                <a:latin typeface="Arial"/>
                <a:cs typeface="Arial"/>
              </a:rPr>
              <a:t>to felling cutting to first normal</a:t>
            </a:r>
            <a:r>
              <a:rPr sz="1400" spc="-2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cutting.</a:t>
            </a:r>
            <a:endParaRPr sz="1400">
              <a:latin typeface="Arial"/>
              <a:cs typeface="Arial"/>
            </a:endParaRPr>
          </a:p>
          <a:p>
            <a:pPr marL="756285" marR="135890" indent="-287020">
              <a:buChar char="•"/>
              <a:tabLst>
                <a:tab pos="756285" algn="l"/>
                <a:tab pos="756920" algn="l"/>
              </a:tabLst>
            </a:pPr>
            <a:r>
              <a:rPr sz="1400" spc="-5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last </a:t>
            </a:r>
            <a:r>
              <a:rPr sz="1400" spc="-5" dirty="0">
                <a:latin typeface="Arial"/>
                <a:cs typeface="Arial"/>
              </a:rPr>
              <a:t>work </a:t>
            </a:r>
            <a:r>
              <a:rPr sz="1400" dirty="0">
                <a:latin typeface="Arial"/>
                <a:cs typeface="Arial"/>
              </a:rPr>
              <a:t>phase of the tree duration / the </a:t>
            </a:r>
            <a:r>
              <a:rPr sz="1400" spc="-5" dirty="0">
                <a:latin typeface="Arial"/>
                <a:cs typeface="Arial"/>
              </a:rPr>
              <a:t>same </a:t>
            </a:r>
            <a:r>
              <a:rPr sz="1400" dirty="0">
                <a:latin typeface="Arial"/>
                <a:cs typeface="Arial"/>
              </a:rPr>
              <a:t>information</a:t>
            </a:r>
            <a:r>
              <a:rPr sz="1400" spc="-2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 30 of the </a:t>
            </a:r>
            <a:r>
              <a:rPr sz="1400" spc="-5" dirty="0">
                <a:latin typeface="Arial"/>
                <a:cs typeface="Arial"/>
              </a:rPr>
              <a:t>previous  </a:t>
            </a:r>
            <a:r>
              <a:rPr sz="1400" dirty="0">
                <a:latin typeface="Arial"/>
                <a:cs typeface="Arial"/>
              </a:rPr>
              <a:t>trees of the </a:t>
            </a:r>
            <a:r>
              <a:rPr sz="1400" spc="-5" dirty="0">
                <a:latin typeface="Arial"/>
                <a:cs typeface="Arial"/>
              </a:rPr>
              <a:t>same </a:t>
            </a:r>
            <a:r>
              <a:rPr sz="1400" dirty="0">
                <a:latin typeface="Arial"/>
                <a:cs typeface="Arial"/>
              </a:rPr>
              <a:t>size as an </a:t>
            </a:r>
            <a:r>
              <a:rPr sz="1400" spc="-5" dirty="0">
                <a:latin typeface="Arial"/>
                <a:cs typeface="Arial"/>
              </a:rPr>
              <a:t>average </a:t>
            </a:r>
            <a:r>
              <a:rPr sz="1400" dirty="0">
                <a:latin typeface="Arial"/>
                <a:cs typeface="Arial"/>
              </a:rPr>
              <a:t>in this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shift</a:t>
            </a:r>
            <a:endParaRPr sz="1400">
              <a:latin typeface="Arial"/>
              <a:cs typeface="Arial"/>
            </a:endParaRPr>
          </a:p>
          <a:p>
            <a:pPr marL="756285" marR="330835" indent="-287020"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latin typeface="Arial"/>
                <a:cs typeface="Arial"/>
              </a:rPr>
              <a:t>Used time to </a:t>
            </a:r>
            <a:r>
              <a:rPr sz="1400" spc="-5" dirty="0">
                <a:latin typeface="Arial"/>
                <a:cs typeface="Arial"/>
              </a:rPr>
              <a:t>moving </a:t>
            </a:r>
            <a:r>
              <a:rPr sz="1400" dirty="0">
                <a:latin typeface="Arial"/>
                <a:cs typeface="Arial"/>
              </a:rPr>
              <a:t>the tree </a:t>
            </a:r>
            <a:r>
              <a:rPr sz="1400" spc="-5" dirty="0">
                <a:latin typeface="Arial"/>
                <a:cs typeface="Arial"/>
              </a:rPr>
              <a:t>with </a:t>
            </a:r>
            <a:r>
              <a:rPr sz="1400" dirty="0">
                <a:latin typeface="Arial"/>
                <a:cs typeface="Arial"/>
              </a:rPr>
              <a:t>crane or </a:t>
            </a:r>
            <a:r>
              <a:rPr sz="1400" spc="-5" dirty="0">
                <a:latin typeface="Arial"/>
                <a:cs typeface="Arial"/>
              </a:rPr>
              <a:t>driving </a:t>
            </a:r>
            <a:r>
              <a:rPr sz="1400" dirty="0">
                <a:latin typeface="Arial"/>
                <a:cs typeface="Arial"/>
              </a:rPr>
              <a:t>the machine, time start </a:t>
            </a:r>
            <a:r>
              <a:rPr sz="1400" spc="-5" dirty="0">
                <a:latin typeface="Arial"/>
                <a:cs typeface="Arial"/>
              </a:rPr>
              <a:t>when</a:t>
            </a:r>
            <a:r>
              <a:rPr sz="1400" spc="-2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tilt  sensor ending </a:t>
            </a:r>
            <a:r>
              <a:rPr sz="1400" spc="-5" dirty="0">
                <a:latin typeface="Arial"/>
                <a:cs typeface="Arial"/>
              </a:rPr>
              <a:t>give </a:t>
            </a:r>
            <a:r>
              <a:rPr sz="1400" dirty="0">
                <a:latin typeface="Arial"/>
                <a:cs typeface="Arial"/>
              </a:rPr>
              <a:t>data ant ending </a:t>
            </a:r>
            <a:r>
              <a:rPr sz="1400" spc="-5" dirty="0">
                <a:latin typeface="Arial"/>
                <a:cs typeface="Arial"/>
              </a:rPr>
              <a:t>when </a:t>
            </a:r>
            <a:r>
              <a:rPr sz="1400" dirty="0">
                <a:latin typeface="Arial"/>
                <a:cs typeface="Arial"/>
              </a:rPr>
              <a:t>start first normal cutting</a:t>
            </a:r>
            <a:r>
              <a:rPr sz="1400" spc="-2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saving</a:t>
            </a:r>
            <a:endParaRPr sz="1400">
              <a:latin typeface="Arial"/>
              <a:cs typeface="Arial"/>
            </a:endParaRPr>
          </a:p>
          <a:p>
            <a:pPr marL="756285" marR="5080" indent="-287020"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latin typeface="Arial"/>
                <a:cs typeface="Arial"/>
              </a:rPr>
              <a:t>If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you</a:t>
            </a:r>
            <a:r>
              <a:rPr sz="1400" dirty="0">
                <a:latin typeface="Arial"/>
                <a:cs typeface="Arial"/>
              </a:rPr>
              <a:t> are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here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same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time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feeding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manually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automatic,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these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seconds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goes  to the feeding time (icon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10)</a:t>
            </a:r>
            <a:endParaRPr sz="1400">
              <a:latin typeface="Arial"/>
              <a:cs typeface="Arial"/>
            </a:endParaRPr>
          </a:p>
          <a:p>
            <a:pPr marL="756285" marR="37465" indent="-287020">
              <a:buChar char="•"/>
              <a:tabLst>
                <a:tab pos="756285" algn="l"/>
                <a:tab pos="756920" algn="l"/>
              </a:tabLst>
            </a:pPr>
            <a:r>
              <a:rPr sz="1400" spc="-5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same second does not log into </a:t>
            </a:r>
            <a:r>
              <a:rPr sz="1400" spc="-5" dirty="0">
                <a:latin typeface="Arial"/>
                <a:cs typeface="Arial"/>
              </a:rPr>
              <a:t>two different </a:t>
            </a:r>
            <a:r>
              <a:rPr sz="1400" spc="-10" dirty="0">
                <a:latin typeface="Arial"/>
                <a:cs typeface="Arial"/>
              </a:rPr>
              <a:t>register, </a:t>
            </a:r>
            <a:r>
              <a:rPr sz="1400" dirty="0">
                <a:latin typeface="Arial"/>
                <a:cs typeface="Arial"/>
              </a:rPr>
              <a:t>if used crane </a:t>
            </a:r>
            <a:r>
              <a:rPr sz="1400" spc="-5" dirty="0">
                <a:latin typeface="Arial"/>
                <a:cs typeface="Arial"/>
              </a:rPr>
              <a:t>movement</a:t>
            </a:r>
            <a:r>
              <a:rPr sz="1400" spc="-2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and  </a:t>
            </a:r>
            <a:r>
              <a:rPr sz="1400" dirty="0">
                <a:latin typeface="Arial"/>
                <a:cs typeface="Arial"/>
              </a:rPr>
              <a:t>same time used feeding, this </a:t>
            </a:r>
            <a:r>
              <a:rPr sz="1400" spc="-5" dirty="0">
                <a:latin typeface="Arial"/>
                <a:cs typeface="Arial"/>
              </a:rPr>
              <a:t>time </a:t>
            </a:r>
            <a:r>
              <a:rPr sz="1400" dirty="0">
                <a:latin typeface="Arial"/>
                <a:cs typeface="Arial"/>
              </a:rPr>
              <a:t>goes only in feeding</a:t>
            </a:r>
            <a:r>
              <a:rPr sz="1400" spc="-229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time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8949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6240780"/>
            <a:ext cx="9144000" cy="617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88540" y="725678"/>
            <a:ext cx="312547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b="1" spc="-5" dirty="0">
                <a:latin typeface="Arial Black"/>
                <a:cs typeface="Arial Black"/>
              </a:rPr>
              <a:t>EcoDrive</a:t>
            </a:r>
            <a:r>
              <a:rPr sz="3600" b="1" spc="-65" dirty="0">
                <a:latin typeface="Arial Black"/>
                <a:cs typeface="Arial Black"/>
              </a:rPr>
              <a:t> </a:t>
            </a:r>
            <a:r>
              <a:rPr b="1" spc="-5" dirty="0">
                <a:latin typeface="Arial Black"/>
                <a:cs typeface="Arial Black"/>
              </a:rPr>
              <a:t>(icon)</a:t>
            </a:r>
            <a:endParaRPr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9845" y="271780"/>
            <a:ext cx="47815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15.2.2018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7994" y="271780"/>
            <a:ext cx="75311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Author 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Subject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8540" y="271780"/>
            <a:ext cx="8255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dirty="0">
                <a:latin typeface="Arial"/>
                <a:cs typeface="Arial"/>
              </a:rPr>
              <a:t>9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91512" y="1629155"/>
            <a:ext cx="7776972" cy="856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42794" y="2605660"/>
            <a:ext cx="7531100" cy="3429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28625"/>
            <a:r>
              <a:rPr sz="1400" b="1" spc="-5" dirty="0">
                <a:latin typeface="Arial"/>
                <a:cs typeface="Arial"/>
              </a:rPr>
              <a:t>Icons </a:t>
            </a:r>
            <a:r>
              <a:rPr sz="1400" b="1" dirty="0">
                <a:latin typeface="Arial"/>
                <a:cs typeface="Arial"/>
              </a:rPr>
              <a:t>7- 13 </a:t>
            </a:r>
            <a:r>
              <a:rPr sz="1400" b="1" spc="-5" dirty="0">
                <a:latin typeface="Arial"/>
                <a:cs typeface="Arial"/>
              </a:rPr>
              <a:t>describing how the </a:t>
            </a:r>
            <a:r>
              <a:rPr sz="1400" b="1" dirty="0">
                <a:latin typeface="Arial"/>
                <a:cs typeface="Arial"/>
              </a:rPr>
              <a:t>time </a:t>
            </a:r>
            <a:r>
              <a:rPr sz="1400" b="1" spc="-5" dirty="0">
                <a:latin typeface="Arial"/>
                <a:cs typeface="Arial"/>
              </a:rPr>
              <a:t>spent </a:t>
            </a:r>
            <a:r>
              <a:rPr sz="1400" b="1" dirty="0">
                <a:latin typeface="Arial"/>
                <a:cs typeface="Arial"/>
              </a:rPr>
              <a:t>is </a:t>
            </a:r>
            <a:r>
              <a:rPr sz="1400" b="1" spc="-5" dirty="0">
                <a:latin typeface="Arial"/>
                <a:cs typeface="Arial"/>
              </a:rPr>
              <a:t>divided into various </a:t>
            </a:r>
            <a:r>
              <a:rPr sz="1400" b="1" dirty="0">
                <a:latin typeface="Arial"/>
                <a:cs typeface="Arial"/>
              </a:rPr>
              <a:t>work </a:t>
            </a:r>
            <a:r>
              <a:rPr sz="1400" b="1" spc="-5" dirty="0">
                <a:latin typeface="Arial"/>
                <a:cs typeface="Arial"/>
              </a:rPr>
              <a:t>phases of</a:t>
            </a:r>
            <a:r>
              <a:rPr sz="1400" b="1" spc="-2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the  </a:t>
            </a:r>
            <a:r>
              <a:rPr sz="1400" b="1" dirty="0">
                <a:latin typeface="Arial"/>
                <a:cs typeface="Arial"/>
              </a:rPr>
              <a:t>processing at </a:t>
            </a:r>
            <a:r>
              <a:rPr sz="1400" b="1" spc="-5" dirty="0">
                <a:latin typeface="Arial"/>
                <a:cs typeface="Arial"/>
              </a:rPr>
              <a:t>the</a:t>
            </a:r>
            <a:r>
              <a:rPr sz="1400" b="1" spc="-1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trees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/>
            <a:r>
              <a:rPr sz="1400" b="1" spc="-5" dirty="0">
                <a:latin typeface="Arial"/>
                <a:cs typeface="Arial"/>
              </a:rPr>
              <a:t>10 </a:t>
            </a:r>
            <a:r>
              <a:rPr sz="1400" spc="-35" dirty="0">
                <a:latin typeface="Arial"/>
                <a:cs typeface="Arial"/>
              </a:rPr>
              <a:t>Total </a:t>
            </a:r>
            <a:r>
              <a:rPr sz="1400" dirty="0">
                <a:latin typeface="Arial"/>
                <a:cs typeface="Arial"/>
              </a:rPr>
              <a:t>feeding </a:t>
            </a:r>
            <a:r>
              <a:rPr sz="1400" spc="-5" dirty="0">
                <a:latin typeface="Arial"/>
                <a:cs typeface="Arial"/>
              </a:rPr>
              <a:t>time </a:t>
            </a:r>
            <a:r>
              <a:rPr sz="1400" dirty="0">
                <a:latin typeface="Arial"/>
                <a:cs typeface="Arial"/>
              </a:rPr>
              <a:t>spend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on</a:t>
            </a:r>
            <a:endParaRPr sz="1400">
              <a:latin typeface="Arial"/>
              <a:cs typeface="Arial"/>
            </a:endParaRPr>
          </a:p>
          <a:p>
            <a:pPr marL="756285" indent="-287020"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latin typeface="Arial"/>
                <a:cs typeface="Arial"/>
              </a:rPr>
              <a:t>All feeding calculated by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summing</a:t>
            </a:r>
            <a:endParaRPr sz="1400">
              <a:latin typeface="Arial"/>
              <a:cs typeface="Arial"/>
            </a:endParaRPr>
          </a:p>
          <a:p>
            <a:pPr marL="756285" marR="128905" indent="-287020">
              <a:buChar char="•"/>
              <a:tabLst>
                <a:tab pos="756285" algn="l"/>
                <a:tab pos="756920" algn="l"/>
              </a:tabLst>
            </a:pPr>
            <a:r>
              <a:rPr sz="1400" spc="-5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last </a:t>
            </a:r>
            <a:r>
              <a:rPr sz="1400" spc="-5" dirty="0">
                <a:latin typeface="Arial"/>
                <a:cs typeface="Arial"/>
              </a:rPr>
              <a:t>work </a:t>
            </a:r>
            <a:r>
              <a:rPr sz="1400" dirty="0">
                <a:latin typeface="Arial"/>
                <a:cs typeface="Arial"/>
              </a:rPr>
              <a:t>phase of the tree duration / the </a:t>
            </a:r>
            <a:r>
              <a:rPr sz="1400" spc="-5" dirty="0">
                <a:latin typeface="Arial"/>
                <a:cs typeface="Arial"/>
              </a:rPr>
              <a:t>same </a:t>
            </a:r>
            <a:r>
              <a:rPr sz="1400" dirty="0">
                <a:latin typeface="Arial"/>
                <a:cs typeface="Arial"/>
              </a:rPr>
              <a:t>information</a:t>
            </a:r>
            <a:r>
              <a:rPr sz="1400" spc="-2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 30 of the </a:t>
            </a:r>
            <a:r>
              <a:rPr sz="1400" spc="-5" dirty="0">
                <a:latin typeface="Arial"/>
                <a:cs typeface="Arial"/>
              </a:rPr>
              <a:t>previous  </a:t>
            </a:r>
            <a:r>
              <a:rPr sz="1400" dirty="0">
                <a:latin typeface="Arial"/>
                <a:cs typeface="Arial"/>
              </a:rPr>
              <a:t>trees of the </a:t>
            </a:r>
            <a:r>
              <a:rPr sz="1400" spc="-5" dirty="0">
                <a:latin typeface="Arial"/>
                <a:cs typeface="Arial"/>
              </a:rPr>
              <a:t>same </a:t>
            </a:r>
            <a:r>
              <a:rPr sz="1400" dirty="0">
                <a:latin typeface="Arial"/>
                <a:cs typeface="Arial"/>
              </a:rPr>
              <a:t>size as an </a:t>
            </a:r>
            <a:r>
              <a:rPr sz="1400" spc="-5" dirty="0">
                <a:latin typeface="Arial"/>
                <a:cs typeface="Arial"/>
              </a:rPr>
              <a:t>average </a:t>
            </a:r>
            <a:r>
              <a:rPr sz="1400" dirty="0">
                <a:latin typeface="Arial"/>
                <a:cs typeface="Arial"/>
              </a:rPr>
              <a:t>in this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shift</a:t>
            </a:r>
            <a:endParaRPr sz="1400">
              <a:latin typeface="Arial"/>
              <a:cs typeface="Arial"/>
            </a:endParaRPr>
          </a:p>
          <a:p>
            <a:pPr marL="756285" indent="-287020"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latin typeface="Arial"/>
                <a:cs typeface="Arial"/>
              </a:rPr>
              <a:t>Hand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feeding</a:t>
            </a:r>
            <a:endParaRPr sz="1400">
              <a:latin typeface="Arial"/>
              <a:cs typeface="Arial"/>
            </a:endParaRPr>
          </a:p>
          <a:p>
            <a:pPr marL="756285" indent="-287020"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latin typeface="Arial"/>
                <a:cs typeface="Arial"/>
              </a:rPr>
              <a:t>Automatic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feeding</a:t>
            </a:r>
            <a:endParaRPr sz="1400">
              <a:latin typeface="Arial"/>
              <a:cs typeface="Arial"/>
            </a:endParaRPr>
          </a:p>
          <a:p>
            <a:pPr marL="756285" indent="-287020"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latin typeface="Arial"/>
                <a:cs typeface="Arial"/>
              </a:rPr>
              <a:t>Feeding to find cutting</a:t>
            </a:r>
            <a:r>
              <a:rPr sz="1400" spc="-1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window</a:t>
            </a:r>
            <a:endParaRPr sz="1400">
              <a:latin typeface="Arial"/>
              <a:cs typeface="Arial"/>
            </a:endParaRPr>
          </a:p>
          <a:p>
            <a:pPr marL="756285" indent="-287020"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latin typeface="Arial"/>
                <a:cs typeface="Arial"/>
              </a:rPr>
              <a:t>Influence</a:t>
            </a:r>
            <a:endParaRPr sz="1400">
              <a:latin typeface="Arial"/>
              <a:cs typeface="Arial"/>
            </a:endParaRPr>
          </a:p>
          <a:p>
            <a:pPr marL="1213485" lvl="1" indent="-286385">
              <a:buChar char="•"/>
              <a:tabLst>
                <a:tab pos="1213485" algn="l"/>
                <a:tab pos="1214120" algn="l"/>
              </a:tabLst>
            </a:pPr>
            <a:r>
              <a:rPr sz="1400" dirty="0">
                <a:latin typeface="Arial"/>
                <a:cs typeface="Arial"/>
              </a:rPr>
              <a:t>Feeding pressures / proportional </a:t>
            </a:r>
            <a:r>
              <a:rPr sz="1400" spc="-5" dirty="0">
                <a:latin typeface="Arial"/>
                <a:cs typeface="Arial"/>
              </a:rPr>
              <a:t>pump</a:t>
            </a:r>
            <a:r>
              <a:rPr sz="1400" spc="-2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liters</a:t>
            </a:r>
            <a:endParaRPr sz="1400">
              <a:latin typeface="Arial"/>
              <a:cs typeface="Arial"/>
            </a:endParaRPr>
          </a:p>
          <a:p>
            <a:pPr marL="1213485" lvl="1" indent="-286385">
              <a:buChar char="•"/>
              <a:tabLst>
                <a:tab pos="1213485" algn="l"/>
                <a:tab pos="1214120" algn="l"/>
              </a:tabLst>
            </a:pPr>
            <a:r>
              <a:rPr sz="1400" spc="-5" dirty="0">
                <a:latin typeface="Arial"/>
                <a:cs typeface="Arial"/>
              </a:rPr>
              <a:t>Compressive </a:t>
            </a:r>
            <a:r>
              <a:rPr sz="1400" dirty="0">
                <a:latin typeface="Arial"/>
                <a:cs typeface="Arial"/>
              </a:rPr>
              <a:t>pressures and feeding start </a:t>
            </a:r>
            <a:r>
              <a:rPr sz="1400" spc="-5" dirty="0">
                <a:latin typeface="Arial"/>
                <a:cs typeface="Arial"/>
              </a:rPr>
              <a:t>compressive </a:t>
            </a:r>
            <a:r>
              <a:rPr sz="1400" dirty="0">
                <a:latin typeface="Arial"/>
                <a:cs typeface="Arial"/>
              </a:rPr>
              <a:t>pressures in cutting</a:t>
            </a:r>
            <a:r>
              <a:rPr sz="1400" spc="-2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head</a:t>
            </a:r>
            <a:endParaRPr sz="1400">
              <a:latin typeface="Arial"/>
              <a:cs typeface="Arial"/>
            </a:endParaRPr>
          </a:p>
          <a:p>
            <a:pPr marL="1213485" lvl="1" indent="-286385">
              <a:buChar char="•"/>
              <a:tabLst>
                <a:tab pos="1213485" algn="l"/>
                <a:tab pos="1214120" algn="l"/>
              </a:tabLst>
            </a:pPr>
            <a:r>
              <a:rPr sz="1400" dirty="0">
                <a:latin typeface="Arial"/>
                <a:cs typeface="Arial"/>
              </a:rPr>
              <a:t>Diesel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rpm</a:t>
            </a:r>
            <a:endParaRPr sz="1400">
              <a:latin typeface="Arial"/>
              <a:cs typeface="Arial"/>
            </a:endParaRPr>
          </a:p>
          <a:p>
            <a:pPr marL="1213485" lvl="1" indent="-286385">
              <a:buChar char="•"/>
              <a:tabLst>
                <a:tab pos="1213485" algn="l"/>
                <a:tab pos="1214120" algn="l"/>
              </a:tabLst>
            </a:pPr>
            <a:r>
              <a:rPr sz="1400" dirty="0">
                <a:latin typeface="Arial"/>
                <a:cs typeface="Arial"/>
              </a:rPr>
              <a:t>Cutting </a:t>
            </a:r>
            <a:r>
              <a:rPr sz="1400" spc="-5" dirty="0">
                <a:latin typeface="Arial"/>
                <a:cs typeface="Arial"/>
              </a:rPr>
              <a:t>knives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sharping</a:t>
            </a:r>
            <a:endParaRPr sz="1400">
              <a:latin typeface="Arial"/>
              <a:cs typeface="Arial"/>
            </a:endParaRPr>
          </a:p>
          <a:p>
            <a:pPr marL="1213485" lvl="1" indent="-286385">
              <a:buChar char="•"/>
              <a:tabLst>
                <a:tab pos="1213485" algn="l"/>
                <a:tab pos="1214120" algn="l"/>
              </a:tabLst>
            </a:pPr>
            <a:r>
              <a:rPr sz="1400" dirty="0">
                <a:latin typeface="Arial"/>
                <a:cs typeface="Arial"/>
              </a:rPr>
              <a:t>Feeding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settings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35482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6240780"/>
            <a:ext cx="9144000" cy="617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88540" y="725678"/>
            <a:ext cx="312547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b="1" spc="-5" dirty="0">
                <a:latin typeface="Arial Black"/>
                <a:cs typeface="Arial Black"/>
              </a:rPr>
              <a:t>EcoDrive</a:t>
            </a:r>
            <a:r>
              <a:rPr sz="3600" b="1" spc="-65" dirty="0">
                <a:latin typeface="Arial Black"/>
                <a:cs typeface="Arial Black"/>
              </a:rPr>
              <a:t> </a:t>
            </a:r>
            <a:r>
              <a:rPr b="1" spc="-5" dirty="0">
                <a:latin typeface="Arial Black"/>
                <a:cs typeface="Arial Black"/>
              </a:rPr>
              <a:t>(icon)</a:t>
            </a:r>
            <a:endParaRPr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9845" y="271780"/>
            <a:ext cx="47815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15.2.2018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7994" y="271780"/>
            <a:ext cx="75311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Author 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Subject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8540" y="271780"/>
            <a:ext cx="13843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10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91512" y="1629155"/>
            <a:ext cx="7776972" cy="856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42794" y="2605660"/>
            <a:ext cx="7406640" cy="257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04165"/>
            <a:r>
              <a:rPr sz="1400" b="1" spc="-5" dirty="0">
                <a:latin typeface="Arial"/>
                <a:cs typeface="Arial"/>
              </a:rPr>
              <a:t>Icons </a:t>
            </a:r>
            <a:r>
              <a:rPr sz="1400" b="1" dirty="0">
                <a:latin typeface="Arial"/>
                <a:cs typeface="Arial"/>
              </a:rPr>
              <a:t>7- 13 </a:t>
            </a:r>
            <a:r>
              <a:rPr sz="1400" b="1" spc="-5" dirty="0">
                <a:latin typeface="Arial"/>
                <a:cs typeface="Arial"/>
              </a:rPr>
              <a:t>describing how the </a:t>
            </a:r>
            <a:r>
              <a:rPr sz="1400" b="1" dirty="0">
                <a:latin typeface="Arial"/>
                <a:cs typeface="Arial"/>
              </a:rPr>
              <a:t>time </a:t>
            </a:r>
            <a:r>
              <a:rPr sz="1400" b="1" spc="-5" dirty="0">
                <a:latin typeface="Arial"/>
                <a:cs typeface="Arial"/>
              </a:rPr>
              <a:t>spent </a:t>
            </a:r>
            <a:r>
              <a:rPr sz="1400" b="1" dirty="0">
                <a:latin typeface="Arial"/>
                <a:cs typeface="Arial"/>
              </a:rPr>
              <a:t>is </a:t>
            </a:r>
            <a:r>
              <a:rPr sz="1400" b="1" spc="-5" dirty="0">
                <a:latin typeface="Arial"/>
                <a:cs typeface="Arial"/>
              </a:rPr>
              <a:t>divided into various </a:t>
            </a:r>
            <a:r>
              <a:rPr sz="1400" b="1" dirty="0">
                <a:latin typeface="Arial"/>
                <a:cs typeface="Arial"/>
              </a:rPr>
              <a:t>work </a:t>
            </a:r>
            <a:r>
              <a:rPr sz="1400" b="1" spc="-5" dirty="0">
                <a:latin typeface="Arial"/>
                <a:cs typeface="Arial"/>
              </a:rPr>
              <a:t>phases of</a:t>
            </a:r>
            <a:r>
              <a:rPr sz="1400" b="1" spc="-2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the  </a:t>
            </a:r>
            <a:r>
              <a:rPr sz="1400" b="1" dirty="0">
                <a:latin typeface="Arial"/>
                <a:cs typeface="Arial"/>
              </a:rPr>
              <a:t>processing at </a:t>
            </a:r>
            <a:r>
              <a:rPr sz="1400" b="1" spc="-5" dirty="0">
                <a:latin typeface="Arial"/>
                <a:cs typeface="Arial"/>
              </a:rPr>
              <a:t>the</a:t>
            </a:r>
            <a:r>
              <a:rPr sz="1400" b="1" spc="-1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trees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/>
            <a:r>
              <a:rPr sz="1400" b="1" spc="-40" dirty="0">
                <a:latin typeface="Arial"/>
                <a:cs typeface="Arial"/>
              </a:rPr>
              <a:t>11 </a:t>
            </a:r>
            <a:r>
              <a:rPr sz="1400" spc="-5" dirty="0">
                <a:latin typeface="Arial"/>
                <a:cs typeface="Arial"/>
              </a:rPr>
              <a:t>Normal </a:t>
            </a:r>
            <a:r>
              <a:rPr sz="1400" dirty="0">
                <a:latin typeface="Arial"/>
                <a:cs typeface="Arial"/>
              </a:rPr>
              <a:t>cutting </a:t>
            </a:r>
            <a:r>
              <a:rPr sz="1400" spc="-5" dirty="0">
                <a:latin typeface="Arial"/>
                <a:cs typeface="Arial"/>
              </a:rPr>
              <a:t>time </a:t>
            </a:r>
            <a:r>
              <a:rPr sz="1400" dirty="0">
                <a:latin typeface="Arial"/>
                <a:cs typeface="Arial"/>
              </a:rPr>
              <a:t>spend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on</a:t>
            </a:r>
            <a:endParaRPr sz="1400">
              <a:latin typeface="Arial"/>
              <a:cs typeface="Arial"/>
            </a:endParaRPr>
          </a:p>
          <a:p>
            <a:pPr marL="756285" marR="5080" indent="-287020">
              <a:buChar char="•"/>
              <a:tabLst>
                <a:tab pos="756285" algn="l"/>
                <a:tab pos="756920" algn="l"/>
              </a:tabLst>
            </a:pPr>
            <a:r>
              <a:rPr sz="1400" spc="-5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last </a:t>
            </a:r>
            <a:r>
              <a:rPr sz="1400" spc="-5" dirty="0">
                <a:latin typeface="Arial"/>
                <a:cs typeface="Arial"/>
              </a:rPr>
              <a:t>work </a:t>
            </a:r>
            <a:r>
              <a:rPr sz="1400" dirty="0">
                <a:latin typeface="Arial"/>
                <a:cs typeface="Arial"/>
              </a:rPr>
              <a:t>phase of the tree duration / the </a:t>
            </a:r>
            <a:r>
              <a:rPr sz="1400" spc="-5" dirty="0">
                <a:latin typeface="Arial"/>
                <a:cs typeface="Arial"/>
              </a:rPr>
              <a:t>same </a:t>
            </a:r>
            <a:r>
              <a:rPr sz="1400" dirty="0">
                <a:latin typeface="Arial"/>
                <a:cs typeface="Arial"/>
              </a:rPr>
              <a:t>information</a:t>
            </a:r>
            <a:r>
              <a:rPr sz="1400" spc="-2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 30 of the </a:t>
            </a:r>
            <a:r>
              <a:rPr sz="1400" spc="-5" dirty="0">
                <a:latin typeface="Arial"/>
                <a:cs typeface="Arial"/>
              </a:rPr>
              <a:t>previous  </a:t>
            </a:r>
            <a:r>
              <a:rPr sz="1400" dirty="0">
                <a:latin typeface="Arial"/>
                <a:cs typeface="Arial"/>
              </a:rPr>
              <a:t>trees of the </a:t>
            </a:r>
            <a:r>
              <a:rPr sz="1400" spc="-5" dirty="0">
                <a:latin typeface="Arial"/>
                <a:cs typeface="Arial"/>
              </a:rPr>
              <a:t>same </a:t>
            </a:r>
            <a:r>
              <a:rPr sz="1400" dirty="0">
                <a:latin typeface="Arial"/>
                <a:cs typeface="Arial"/>
              </a:rPr>
              <a:t>size as an </a:t>
            </a:r>
            <a:r>
              <a:rPr sz="1400" spc="-5" dirty="0">
                <a:latin typeface="Arial"/>
                <a:cs typeface="Arial"/>
              </a:rPr>
              <a:t>average </a:t>
            </a:r>
            <a:r>
              <a:rPr sz="1400" dirty="0">
                <a:latin typeface="Arial"/>
                <a:cs typeface="Arial"/>
              </a:rPr>
              <a:t>in this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shift</a:t>
            </a:r>
            <a:endParaRPr sz="1400">
              <a:latin typeface="Arial"/>
              <a:cs typeface="Arial"/>
            </a:endParaRPr>
          </a:p>
          <a:p>
            <a:pPr marL="756285" indent="-287020">
              <a:buChar char="•"/>
              <a:tabLst>
                <a:tab pos="756285" algn="l"/>
                <a:tab pos="756920" algn="l"/>
              </a:tabLst>
            </a:pPr>
            <a:r>
              <a:rPr sz="1400" spc="-15" dirty="0">
                <a:latin typeface="Arial"/>
                <a:cs typeface="Arial"/>
              </a:rPr>
              <a:t>Time </a:t>
            </a:r>
            <a:r>
              <a:rPr sz="1400" dirty="0">
                <a:latin typeface="Arial"/>
                <a:cs typeface="Arial"/>
              </a:rPr>
              <a:t>start </a:t>
            </a:r>
            <a:r>
              <a:rPr sz="1400" spc="-5" dirty="0">
                <a:latin typeface="Arial"/>
                <a:cs typeface="Arial"/>
              </a:rPr>
              <a:t>when </a:t>
            </a:r>
            <a:r>
              <a:rPr sz="1400" dirty="0">
                <a:latin typeface="Arial"/>
                <a:cs typeface="Arial"/>
              </a:rPr>
              <a:t>saw chine star rolling and end </a:t>
            </a:r>
            <a:r>
              <a:rPr sz="1400" spc="-5" dirty="0">
                <a:latin typeface="Arial"/>
                <a:cs typeface="Arial"/>
              </a:rPr>
              <a:t>when </a:t>
            </a:r>
            <a:r>
              <a:rPr sz="1400" dirty="0">
                <a:latin typeface="Arial"/>
                <a:cs typeface="Arial"/>
              </a:rPr>
              <a:t>saw plate is in</a:t>
            </a:r>
            <a:r>
              <a:rPr sz="1400" spc="-2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home</a:t>
            </a:r>
            <a:endParaRPr sz="1400">
              <a:latin typeface="Arial"/>
              <a:cs typeface="Arial"/>
            </a:endParaRPr>
          </a:p>
          <a:p>
            <a:pPr marL="756285" indent="-287020"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latin typeface="Arial"/>
                <a:cs typeface="Arial"/>
              </a:rPr>
              <a:t>Influence</a:t>
            </a:r>
            <a:endParaRPr sz="1400">
              <a:latin typeface="Arial"/>
              <a:cs typeface="Arial"/>
            </a:endParaRPr>
          </a:p>
          <a:p>
            <a:pPr marL="1213485" lvl="1" indent="-286385">
              <a:buChar char="•"/>
              <a:tabLst>
                <a:tab pos="1213485" algn="l"/>
                <a:tab pos="1214120" algn="l"/>
              </a:tabLst>
            </a:pPr>
            <a:r>
              <a:rPr sz="1400" dirty="0">
                <a:latin typeface="Arial"/>
                <a:cs typeface="Arial"/>
              </a:rPr>
              <a:t>Saw chain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settings</a:t>
            </a:r>
            <a:endParaRPr sz="1400">
              <a:latin typeface="Arial"/>
              <a:cs typeface="Arial"/>
            </a:endParaRPr>
          </a:p>
          <a:p>
            <a:pPr marL="1213485" lvl="1" indent="-286385">
              <a:buChar char="•"/>
              <a:tabLst>
                <a:tab pos="1213485" algn="l"/>
                <a:tab pos="1214120" algn="l"/>
              </a:tabLst>
            </a:pPr>
            <a:r>
              <a:rPr sz="1400" dirty="0">
                <a:latin typeface="Arial"/>
                <a:cs typeface="Arial"/>
              </a:rPr>
              <a:t>Saw plate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settings</a:t>
            </a:r>
            <a:endParaRPr sz="1400">
              <a:latin typeface="Arial"/>
              <a:cs typeface="Arial"/>
            </a:endParaRPr>
          </a:p>
          <a:p>
            <a:pPr marL="1213485" lvl="1" indent="-286385">
              <a:buChar char="•"/>
              <a:tabLst>
                <a:tab pos="1213485" algn="l"/>
                <a:tab pos="1214120" algn="l"/>
              </a:tabLst>
            </a:pPr>
            <a:r>
              <a:rPr sz="1400" dirty="0">
                <a:latin typeface="Arial"/>
                <a:cs typeface="Arial"/>
              </a:rPr>
              <a:t>Saw chain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sharping</a:t>
            </a:r>
            <a:endParaRPr sz="1400">
              <a:latin typeface="Arial"/>
              <a:cs typeface="Arial"/>
            </a:endParaRPr>
          </a:p>
          <a:p>
            <a:pPr marL="1213485" lvl="1" indent="-286385">
              <a:buChar char="•"/>
              <a:tabLst>
                <a:tab pos="1213485" algn="l"/>
                <a:tab pos="1214120" algn="l"/>
              </a:tabLst>
            </a:pPr>
            <a:r>
              <a:rPr sz="1400" spc="-5" dirty="0">
                <a:latin typeface="Arial"/>
                <a:cs typeface="Arial"/>
              </a:rPr>
              <a:t>Over sawing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settings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6551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6240780"/>
            <a:ext cx="9144000" cy="617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88540" y="725678"/>
            <a:ext cx="312547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b="1" spc="-5" dirty="0">
                <a:latin typeface="Arial Black"/>
                <a:cs typeface="Arial Black"/>
              </a:rPr>
              <a:t>EcoDrive</a:t>
            </a:r>
            <a:r>
              <a:rPr sz="3600" b="1" spc="-65" dirty="0">
                <a:latin typeface="Arial Black"/>
                <a:cs typeface="Arial Black"/>
              </a:rPr>
              <a:t> </a:t>
            </a:r>
            <a:r>
              <a:rPr b="1" spc="-5" dirty="0">
                <a:latin typeface="Arial Black"/>
                <a:cs typeface="Arial Black"/>
              </a:rPr>
              <a:t>(icon)</a:t>
            </a:r>
            <a:endParaRPr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9845" y="271780"/>
            <a:ext cx="47815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15.2.2018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7994" y="271780"/>
            <a:ext cx="75311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Author 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Subject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8540" y="271780"/>
            <a:ext cx="13843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11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08276" y="1845564"/>
            <a:ext cx="7775448" cy="856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42795" y="2965578"/>
            <a:ext cx="7534909" cy="2362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32434"/>
            <a:r>
              <a:rPr sz="1400" b="1" spc="-5" dirty="0">
                <a:latin typeface="Arial"/>
                <a:cs typeface="Arial"/>
              </a:rPr>
              <a:t>Icons </a:t>
            </a:r>
            <a:r>
              <a:rPr sz="1400" b="1" dirty="0">
                <a:latin typeface="Arial"/>
                <a:cs typeface="Arial"/>
              </a:rPr>
              <a:t>7- 13 </a:t>
            </a:r>
            <a:r>
              <a:rPr sz="1400" b="1" spc="-5" dirty="0">
                <a:latin typeface="Arial"/>
                <a:cs typeface="Arial"/>
              </a:rPr>
              <a:t>describing how the </a:t>
            </a:r>
            <a:r>
              <a:rPr sz="1400" b="1" dirty="0">
                <a:latin typeface="Arial"/>
                <a:cs typeface="Arial"/>
              </a:rPr>
              <a:t>time </a:t>
            </a:r>
            <a:r>
              <a:rPr sz="1400" b="1" spc="-5" dirty="0">
                <a:latin typeface="Arial"/>
                <a:cs typeface="Arial"/>
              </a:rPr>
              <a:t>spent </a:t>
            </a:r>
            <a:r>
              <a:rPr sz="1400" b="1" dirty="0">
                <a:latin typeface="Arial"/>
                <a:cs typeface="Arial"/>
              </a:rPr>
              <a:t>is </a:t>
            </a:r>
            <a:r>
              <a:rPr sz="1400" b="1" spc="-5" dirty="0">
                <a:latin typeface="Arial"/>
                <a:cs typeface="Arial"/>
              </a:rPr>
              <a:t>divided into various </a:t>
            </a:r>
            <a:r>
              <a:rPr sz="1400" b="1" dirty="0">
                <a:latin typeface="Arial"/>
                <a:cs typeface="Arial"/>
              </a:rPr>
              <a:t>work </a:t>
            </a:r>
            <a:r>
              <a:rPr sz="1400" b="1" spc="-5" dirty="0">
                <a:latin typeface="Arial"/>
                <a:cs typeface="Arial"/>
              </a:rPr>
              <a:t>phases of</a:t>
            </a:r>
            <a:r>
              <a:rPr sz="1400" b="1" spc="-2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the  </a:t>
            </a:r>
            <a:r>
              <a:rPr sz="1400" b="1" dirty="0">
                <a:latin typeface="Arial"/>
                <a:cs typeface="Arial"/>
              </a:rPr>
              <a:t>processing at </a:t>
            </a:r>
            <a:r>
              <a:rPr sz="1400" b="1" spc="-5" dirty="0">
                <a:latin typeface="Arial"/>
                <a:cs typeface="Arial"/>
              </a:rPr>
              <a:t>the</a:t>
            </a:r>
            <a:r>
              <a:rPr sz="1400" b="1" spc="-1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trees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/>
            <a:r>
              <a:rPr sz="1400" b="1" spc="-5" dirty="0">
                <a:latin typeface="Arial"/>
                <a:cs typeface="Arial"/>
              </a:rPr>
              <a:t>12 </a:t>
            </a:r>
            <a:r>
              <a:rPr sz="1400" spc="-15" dirty="0">
                <a:latin typeface="Arial"/>
                <a:cs typeface="Arial"/>
              </a:rPr>
              <a:t>Time </a:t>
            </a:r>
            <a:r>
              <a:rPr sz="1400" dirty="0">
                <a:latin typeface="Arial"/>
                <a:cs typeface="Arial"/>
              </a:rPr>
              <a:t>to last cutting of this tree, to cutting head total</a:t>
            </a:r>
            <a:r>
              <a:rPr sz="1400" spc="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open</a:t>
            </a:r>
            <a:endParaRPr sz="1400">
              <a:latin typeface="Arial"/>
              <a:cs typeface="Arial"/>
            </a:endParaRPr>
          </a:p>
          <a:p>
            <a:pPr marL="756285" marR="132715" indent="-287020">
              <a:buChar char="•"/>
              <a:tabLst>
                <a:tab pos="756285" algn="l"/>
                <a:tab pos="756920" algn="l"/>
              </a:tabLst>
            </a:pPr>
            <a:r>
              <a:rPr sz="1400" spc="-5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last </a:t>
            </a:r>
            <a:r>
              <a:rPr sz="1400" spc="-5" dirty="0">
                <a:latin typeface="Arial"/>
                <a:cs typeface="Arial"/>
              </a:rPr>
              <a:t>work </a:t>
            </a:r>
            <a:r>
              <a:rPr sz="1400" dirty="0">
                <a:latin typeface="Arial"/>
                <a:cs typeface="Arial"/>
              </a:rPr>
              <a:t>phase of the tree duration / the </a:t>
            </a:r>
            <a:r>
              <a:rPr sz="1400" spc="-5" dirty="0">
                <a:latin typeface="Arial"/>
                <a:cs typeface="Arial"/>
              </a:rPr>
              <a:t>same </a:t>
            </a:r>
            <a:r>
              <a:rPr sz="1400" dirty="0">
                <a:latin typeface="Arial"/>
                <a:cs typeface="Arial"/>
              </a:rPr>
              <a:t>information</a:t>
            </a:r>
            <a:r>
              <a:rPr sz="1400" spc="-2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 30 of the </a:t>
            </a:r>
            <a:r>
              <a:rPr sz="1400" spc="-5" dirty="0">
                <a:latin typeface="Arial"/>
                <a:cs typeface="Arial"/>
              </a:rPr>
              <a:t>previous  </a:t>
            </a:r>
            <a:r>
              <a:rPr sz="1400" dirty="0">
                <a:latin typeface="Arial"/>
                <a:cs typeface="Arial"/>
              </a:rPr>
              <a:t>trees of the </a:t>
            </a:r>
            <a:r>
              <a:rPr sz="1400" spc="-5" dirty="0">
                <a:latin typeface="Arial"/>
                <a:cs typeface="Arial"/>
              </a:rPr>
              <a:t>same </a:t>
            </a:r>
            <a:r>
              <a:rPr sz="1400" dirty="0">
                <a:latin typeface="Arial"/>
                <a:cs typeface="Arial"/>
              </a:rPr>
              <a:t>size as an </a:t>
            </a:r>
            <a:r>
              <a:rPr sz="1400" spc="-5" dirty="0">
                <a:latin typeface="Arial"/>
                <a:cs typeface="Arial"/>
              </a:rPr>
              <a:t>average </a:t>
            </a:r>
            <a:r>
              <a:rPr sz="1400" dirty="0">
                <a:latin typeface="Arial"/>
                <a:cs typeface="Arial"/>
              </a:rPr>
              <a:t>in this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shift</a:t>
            </a:r>
            <a:endParaRPr sz="1400">
              <a:latin typeface="Arial"/>
              <a:cs typeface="Arial"/>
            </a:endParaRPr>
          </a:p>
          <a:p>
            <a:pPr marL="756285" indent="-287020"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latin typeface="Arial"/>
                <a:cs typeface="Arial"/>
              </a:rPr>
              <a:t>Last cutting </a:t>
            </a:r>
            <a:r>
              <a:rPr sz="1400" spc="-5" dirty="0">
                <a:latin typeface="Arial"/>
                <a:cs typeface="Arial"/>
              </a:rPr>
              <a:t>sawing, </a:t>
            </a:r>
            <a:r>
              <a:rPr sz="1400" dirty="0">
                <a:latin typeface="Arial"/>
                <a:cs typeface="Arial"/>
              </a:rPr>
              <a:t>saw plate home → cutting head total</a:t>
            </a:r>
            <a:r>
              <a:rPr sz="1400" spc="-229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open</a:t>
            </a:r>
            <a:endParaRPr sz="1400">
              <a:latin typeface="Arial"/>
              <a:cs typeface="Arial"/>
            </a:endParaRPr>
          </a:p>
          <a:p>
            <a:pPr marL="756285" indent="-287020">
              <a:buChar char="•"/>
              <a:tabLst>
                <a:tab pos="756285" algn="l"/>
                <a:tab pos="756920" algn="l"/>
              </a:tabLst>
            </a:pPr>
            <a:r>
              <a:rPr sz="1400" spc="-5" dirty="0">
                <a:latin typeface="Arial"/>
                <a:cs typeface="Arial"/>
              </a:rPr>
              <a:t>This </a:t>
            </a:r>
            <a:r>
              <a:rPr sz="1400" dirty="0">
                <a:latin typeface="Arial"/>
                <a:cs typeface="Arial"/>
              </a:rPr>
              <a:t>tells how </a:t>
            </a:r>
            <a:r>
              <a:rPr sz="1400" spc="-5" dirty="0">
                <a:latin typeface="Arial"/>
                <a:cs typeface="Arial"/>
              </a:rPr>
              <a:t>much time </a:t>
            </a:r>
            <a:r>
              <a:rPr sz="1400" dirty="0">
                <a:latin typeface="Arial"/>
                <a:cs typeface="Arial"/>
              </a:rPr>
              <a:t>the operator uses </a:t>
            </a:r>
            <a:r>
              <a:rPr sz="1400" spc="-5" dirty="0">
                <a:latin typeface="Arial"/>
                <a:cs typeface="Arial"/>
              </a:rPr>
              <a:t>moving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treetop</a:t>
            </a:r>
            <a:endParaRPr sz="1400">
              <a:latin typeface="Arial"/>
              <a:cs typeface="Arial"/>
            </a:endParaRPr>
          </a:p>
          <a:p>
            <a:pPr marL="756285" indent="-287020">
              <a:spcBef>
                <a:spcPts val="5"/>
              </a:spcBef>
              <a:buChar char="•"/>
              <a:tabLst>
                <a:tab pos="756285" algn="l"/>
                <a:tab pos="756920" algn="l"/>
              </a:tabLst>
            </a:pPr>
            <a:r>
              <a:rPr sz="1400" spc="-15" dirty="0">
                <a:latin typeface="Arial"/>
                <a:cs typeface="Arial"/>
              </a:rPr>
              <a:t>Time </a:t>
            </a:r>
            <a:r>
              <a:rPr sz="1400" dirty="0">
                <a:latin typeface="Arial"/>
                <a:cs typeface="Arial"/>
              </a:rPr>
              <a:t>is ending </a:t>
            </a:r>
            <a:r>
              <a:rPr sz="1400" spc="-5" dirty="0">
                <a:latin typeface="Arial"/>
                <a:cs typeface="Arial"/>
              </a:rPr>
              <a:t>when </a:t>
            </a:r>
            <a:r>
              <a:rPr sz="1400" dirty="0">
                <a:latin typeface="Arial"/>
                <a:cs typeface="Arial"/>
              </a:rPr>
              <a:t>cutting head opening first</a:t>
            </a:r>
            <a:r>
              <a:rPr sz="1400" spc="-1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time</a:t>
            </a:r>
            <a:endParaRPr sz="1400">
              <a:latin typeface="Arial"/>
              <a:cs typeface="Arial"/>
            </a:endParaRPr>
          </a:p>
          <a:p>
            <a:pPr marL="756285" marR="5080" indent="-287020"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latin typeface="Arial"/>
                <a:cs typeface="Arial"/>
              </a:rPr>
              <a:t>If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operator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need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lifting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treetops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branches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larger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heaps,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this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 increase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time  </a:t>
            </a:r>
            <a:r>
              <a:rPr sz="1400" dirty="0">
                <a:latin typeface="Arial"/>
                <a:cs typeface="Arial"/>
              </a:rPr>
              <a:t>only in icon number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13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9452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6240780"/>
            <a:ext cx="9144000" cy="617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88540" y="725678"/>
            <a:ext cx="312547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b="1" spc="-5" dirty="0">
                <a:latin typeface="Arial Black"/>
                <a:cs typeface="Arial Black"/>
              </a:rPr>
              <a:t>EcoDrive</a:t>
            </a:r>
            <a:r>
              <a:rPr sz="3600" b="1" spc="-65" dirty="0">
                <a:latin typeface="Arial Black"/>
                <a:cs typeface="Arial Black"/>
              </a:rPr>
              <a:t> </a:t>
            </a:r>
            <a:r>
              <a:rPr b="1" spc="-5" dirty="0">
                <a:latin typeface="Arial Black"/>
                <a:cs typeface="Arial Black"/>
              </a:rPr>
              <a:t>(icon)</a:t>
            </a:r>
            <a:endParaRPr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9845" y="271780"/>
            <a:ext cx="47815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15.2.2018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7994" y="271780"/>
            <a:ext cx="75311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Author 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Subject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8540" y="271780"/>
            <a:ext cx="13843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12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08276" y="1845564"/>
            <a:ext cx="7775448" cy="856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42794" y="2965578"/>
            <a:ext cx="7406640" cy="2362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04165"/>
            <a:r>
              <a:rPr sz="1400" b="1" spc="-5" dirty="0">
                <a:latin typeface="Arial"/>
                <a:cs typeface="Arial"/>
              </a:rPr>
              <a:t>Icons </a:t>
            </a:r>
            <a:r>
              <a:rPr sz="1400" b="1" dirty="0">
                <a:latin typeface="Arial"/>
                <a:cs typeface="Arial"/>
              </a:rPr>
              <a:t>7- 13 </a:t>
            </a:r>
            <a:r>
              <a:rPr sz="1400" b="1" spc="-5" dirty="0">
                <a:latin typeface="Arial"/>
                <a:cs typeface="Arial"/>
              </a:rPr>
              <a:t>describing how the </a:t>
            </a:r>
            <a:r>
              <a:rPr sz="1400" b="1" dirty="0">
                <a:latin typeface="Arial"/>
                <a:cs typeface="Arial"/>
              </a:rPr>
              <a:t>time </a:t>
            </a:r>
            <a:r>
              <a:rPr sz="1400" b="1" spc="-5" dirty="0">
                <a:latin typeface="Arial"/>
                <a:cs typeface="Arial"/>
              </a:rPr>
              <a:t>spent </a:t>
            </a:r>
            <a:r>
              <a:rPr sz="1400" b="1" dirty="0">
                <a:latin typeface="Arial"/>
                <a:cs typeface="Arial"/>
              </a:rPr>
              <a:t>is </a:t>
            </a:r>
            <a:r>
              <a:rPr sz="1400" b="1" spc="-5" dirty="0">
                <a:latin typeface="Arial"/>
                <a:cs typeface="Arial"/>
              </a:rPr>
              <a:t>divided into various </a:t>
            </a:r>
            <a:r>
              <a:rPr sz="1400" b="1" dirty="0">
                <a:latin typeface="Arial"/>
                <a:cs typeface="Arial"/>
              </a:rPr>
              <a:t>work </a:t>
            </a:r>
            <a:r>
              <a:rPr sz="1400" b="1" spc="-5" dirty="0">
                <a:latin typeface="Arial"/>
                <a:cs typeface="Arial"/>
              </a:rPr>
              <a:t>phases of</a:t>
            </a:r>
            <a:r>
              <a:rPr sz="1400" b="1" spc="-2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the  </a:t>
            </a:r>
            <a:r>
              <a:rPr sz="1400" b="1" dirty="0">
                <a:latin typeface="Arial"/>
                <a:cs typeface="Arial"/>
              </a:rPr>
              <a:t>processing at </a:t>
            </a:r>
            <a:r>
              <a:rPr sz="1400" b="1" spc="-5" dirty="0">
                <a:latin typeface="Arial"/>
                <a:cs typeface="Arial"/>
              </a:rPr>
              <a:t>the</a:t>
            </a:r>
            <a:r>
              <a:rPr sz="1400" b="1" spc="-1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trees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/>
            <a:r>
              <a:rPr sz="1400" b="1" spc="-5" dirty="0">
                <a:latin typeface="Arial"/>
                <a:cs typeface="Arial"/>
              </a:rPr>
              <a:t>13 </a:t>
            </a:r>
            <a:r>
              <a:rPr sz="1400" spc="-15" dirty="0">
                <a:latin typeface="Arial"/>
                <a:cs typeface="Arial"/>
              </a:rPr>
              <a:t>Time </a:t>
            </a:r>
            <a:r>
              <a:rPr sz="1400" dirty="0">
                <a:latin typeface="Arial"/>
                <a:cs typeface="Arial"/>
              </a:rPr>
              <a:t>to processing last 1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tree</a:t>
            </a:r>
            <a:endParaRPr sz="1400">
              <a:latin typeface="Arial"/>
              <a:cs typeface="Arial"/>
            </a:endParaRPr>
          </a:p>
          <a:p>
            <a:pPr marL="756285" marR="5080" indent="-287020">
              <a:buChar char="•"/>
              <a:tabLst>
                <a:tab pos="756285" algn="l"/>
                <a:tab pos="756920" algn="l"/>
              </a:tabLst>
            </a:pPr>
            <a:r>
              <a:rPr sz="1400" spc="-5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last </a:t>
            </a:r>
            <a:r>
              <a:rPr sz="1400" spc="-5" dirty="0">
                <a:latin typeface="Arial"/>
                <a:cs typeface="Arial"/>
              </a:rPr>
              <a:t>work </a:t>
            </a:r>
            <a:r>
              <a:rPr sz="1400" dirty="0">
                <a:latin typeface="Arial"/>
                <a:cs typeface="Arial"/>
              </a:rPr>
              <a:t>phase of the tree duration / the </a:t>
            </a:r>
            <a:r>
              <a:rPr sz="1400" spc="-5" dirty="0">
                <a:latin typeface="Arial"/>
                <a:cs typeface="Arial"/>
              </a:rPr>
              <a:t>same </a:t>
            </a:r>
            <a:r>
              <a:rPr sz="1400" dirty="0">
                <a:latin typeface="Arial"/>
                <a:cs typeface="Arial"/>
              </a:rPr>
              <a:t>information</a:t>
            </a:r>
            <a:r>
              <a:rPr sz="1400" spc="-2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 30 of the </a:t>
            </a:r>
            <a:r>
              <a:rPr sz="1400" spc="-5" dirty="0">
                <a:latin typeface="Arial"/>
                <a:cs typeface="Arial"/>
              </a:rPr>
              <a:t>previous  </a:t>
            </a:r>
            <a:r>
              <a:rPr sz="1400" dirty="0">
                <a:latin typeface="Arial"/>
                <a:cs typeface="Arial"/>
              </a:rPr>
              <a:t>trees of the </a:t>
            </a:r>
            <a:r>
              <a:rPr sz="1400" spc="-5" dirty="0">
                <a:latin typeface="Arial"/>
                <a:cs typeface="Arial"/>
              </a:rPr>
              <a:t>same </a:t>
            </a:r>
            <a:r>
              <a:rPr sz="1400" dirty="0">
                <a:latin typeface="Arial"/>
                <a:cs typeface="Arial"/>
              </a:rPr>
              <a:t>size as an </a:t>
            </a:r>
            <a:r>
              <a:rPr sz="1400" spc="-5" dirty="0">
                <a:latin typeface="Arial"/>
                <a:cs typeface="Arial"/>
              </a:rPr>
              <a:t>average </a:t>
            </a:r>
            <a:r>
              <a:rPr sz="1400" dirty="0">
                <a:latin typeface="Arial"/>
                <a:cs typeface="Arial"/>
              </a:rPr>
              <a:t>in this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shift</a:t>
            </a:r>
            <a:endParaRPr sz="1400">
              <a:latin typeface="Arial"/>
              <a:cs typeface="Arial"/>
            </a:endParaRPr>
          </a:p>
          <a:p>
            <a:pPr marL="756285" indent="-287020">
              <a:buChar char="•"/>
              <a:tabLst>
                <a:tab pos="756285" algn="l"/>
                <a:tab pos="756920" algn="l"/>
              </a:tabLst>
            </a:pPr>
            <a:r>
              <a:rPr sz="1400" spc="-15" dirty="0">
                <a:latin typeface="Arial"/>
                <a:cs typeface="Arial"/>
              </a:rPr>
              <a:t>Time </a:t>
            </a:r>
            <a:r>
              <a:rPr sz="1400" dirty="0">
                <a:latin typeface="Arial"/>
                <a:cs typeface="Arial"/>
              </a:rPr>
              <a:t>is ending </a:t>
            </a:r>
            <a:r>
              <a:rPr sz="1400" spc="-5" dirty="0">
                <a:latin typeface="Arial"/>
                <a:cs typeface="Arial"/>
              </a:rPr>
              <a:t>when </a:t>
            </a:r>
            <a:r>
              <a:rPr sz="1400" dirty="0">
                <a:latin typeface="Arial"/>
                <a:cs typeface="Arial"/>
              </a:rPr>
              <a:t>cutting head is fully opening and tilt is up (tilt sensor in</a:t>
            </a:r>
            <a:r>
              <a:rPr sz="1400" spc="-254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active)</a:t>
            </a:r>
            <a:endParaRPr sz="1400">
              <a:latin typeface="Arial"/>
              <a:cs typeface="Arial"/>
            </a:endParaRPr>
          </a:p>
          <a:p>
            <a:pPr marL="756285" marR="152400" indent="-287020">
              <a:buChar char="•"/>
              <a:tabLst>
                <a:tab pos="756285" algn="l"/>
                <a:tab pos="756920" algn="l"/>
              </a:tabLst>
            </a:pPr>
            <a:r>
              <a:rPr sz="1400" spc="-35" dirty="0">
                <a:latin typeface="Arial"/>
                <a:cs typeface="Arial"/>
              </a:rPr>
              <a:t>Total </a:t>
            </a:r>
            <a:r>
              <a:rPr sz="1400" dirty="0">
                <a:latin typeface="Arial"/>
                <a:cs typeface="Arial"/>
              </a:rPr>
              <a:t>time is calculating information </a:t>
            </a:r>
            <a:r>
              <a:rPr sz="1400" spc="-5" dirty="0">
                <a:latin typeface="Arial"/>
                <a:cs typeface="Arial"/>
              </a:rPr>
              <a:t>what </a:t>
            </a:r>
            <a:r>
              <a:rPr sz="1400" spc="-10" dirty="0">
                <a:latin typeface="Arial"/>
                <a:cs typeface="Arial"/>
              </a:rPr>
              <a:t>we </a:t>
            </a:r>
            <a:r>
              <a:rPr sz="1400" spc="-5" dirty="0">
                <a:latin typeface="Arial"/>
                <a:cs typeface="Arial"/>
              </a:rPr>
              <a:t>have </a:t>
            </a:r>
            <a:r>
              <a:rPr sz="1400" dirty="0">
                <a:latin typeface="Arial"/>
                <a:cs typeface="Arial"/>
              </a:rPr>
              <a:t>used in </a:t>
            </a:r>
            <a:r>
              <a:rPr sz="1400" spc="-5" dirty="0">
                <a:latin typeface="Arial"/>
                <a:cs typeface="Arial"/>
              </a:rPr>
              <a:t>different work </a:t>
            </a:r>
            <a:r>
              <a:rPr sz="1400" dirty="0">
                <a:latin typeface="Arial"/>
                <a:cs typeface="Arial"/>
              </a:rPr>
              <a:t>phase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  break time in last stem</a:t>
            </a:r>
            <a:r>
              <a:rPr sz="1400" spc="-1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processing</a:t>
            </a:r>
            <a:endParaRPr sz="1400">
              <a:latin typeface="Arial"/>
              <a:cs typeface="Arial"/>
            </a:endParaRPr>
          </a:p>
          <a:p>
            <a:pPr marL="756285" marR="113664" indent="-287020">
              <a:buChar char="•"/>
              <a:tabLst>
                <a:tab pos="756285" algn="l"/>
                <a:tab pos="756920" algn="l"/>
              </a:tabLst>
            </a:pPr>
            <a:r>
              <a:rPr sz="1400" spc="5" dirty="0">
                <a:latin typeface="Arial"/>
                <a:cs typeface="Arial"/>
              </a:rPr>
              <a:t>When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cutting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head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 fully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open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tilt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up,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automatic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start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take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total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time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next  </a:t>
            </a:r>
            <a:r>
              <a:rPr sz="1400" dirty="0">
                <a:latin typeface="Arial"/>
                <a:cs typeface="Arial"/>
              </a:rPr>
              <a:t>tree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0212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6240780"/>
            <a:ext cx="9144000" cy="617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88541" y="725678"/>
            <a:ext cx="478980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b="1" spc="-5" dirty="0">
                <a:latin typeface="Arial Black"/>
                <a:cs typeface="Arial Black"/>
              </a:rPr>
              <a:t>EcoDrive </a:t>
            </a:r>
            <a:r>
              <a:rPr b="1" spc="-5" dirty="0">
                <a:latin typeface="Arial Black"/>
                <a:cs typeface="Arial Black"/>
              </a:rPr>
              <a:t>(save </a:t>
            </a:r>
            <a:r>
              <a:rPr b="1" dirty="0">
                <a:latin typeface="Arial Black"/>
                <a:cs typeface="Arial Black"/>
              </a:rPr>
              <a:t>the</a:t>
            </a:r>
            <a:r>
              <a:rPr b="1" spc="-80" dirty="0">
                <a:latin typeface="Arial Black"/>
                <a:cs typeface="Arial Black"/>
              </a:rPr>
              <a:t> </a:t>
            </a:r>
            <a:r>
              <a:rPr b="1" dirty="0">
                <a:latin typeface="Arial Black"/>
                <a:cs typeface="Arial Black"/>
              </a:rPr>
              <a:t>changes)</a:t>
            </a:r>
            <a:endParaRPr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9845" y="271780"/>
            <a:ext cx="47815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15.2.2018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7994" y="271780"/>
            <a:ext cx="75311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Author 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Subject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8540" y="271780"/>
            <a:ext cx="13843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13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08276" y="1772411"/>
            <a:ext cx="7775448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44927" y="3268217"/>
            <a:ext cx="6503670" cy="19361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7810" indent="-245110">
              <a:buFont typeface="Arial"/>
              <a:buAutoNum type="arabicPlain" startAt="14"/>
              <a:tabLst>
                <a:tab pos="258445" algn="l"/>
              </a:tabLst>
            </a:pPr>
            <a:r>
              <a:rPr sz="1400" dirty="0">
                <a:latin typeface="Arial"/>
                <a:cs typeface="Arial"/>
              </a:rPr>
              <a:t>Normal clock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time.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15"/>
              </a:spcBef>
              <a:buFont typeface="Arial"/>
              <a:buAutoNum type="arabicPlain" startAt="14"/>
            </a:pPr>
            <a:endParaRPr sz="1450">
              <a:latin typeface="Times New Roman"/>
              <a:cs typeface="Times New Roman"/>
            </a:endParaRPr>
          </a:p>
          <a:p>
            <a:pPr marL="257810" indent="-245110">
              <a:buFont typeface="Arial"/>
              <a:buAutoNum type="arabicPlain" startAt="14"/>
              <a:tabLst>
                <a:tab pos="258445" algn="l"/>
              </a:tabLst>
            </a:pPr>
            <a:r>
              <a:rPr sz="1400" dirty="0">
                <a:latin typeface="Arial"/>
                <a:cs typeface="Arial"/>
              </a:rPr>
              <a:t>Choice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endParaRPr sz="1400">
              <a:latin typeface="Arial"/>
              <a:cs typeface="Arial"/>
            </a:endParaRPr>
          </a:p>
          <a:p>
            <a:pPr marL="756285" lvl="1" indent="-286385"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latin typeface="Arial"/>
                <a:cs typeface="Arial"/>
              </a:rPr>
              <a:t>Settings , if </a:t>
            </a:r>
            <a:r>
              <a:rPr sz="1400" spc="-10" dirty="0">
                <a:latin typeface="Arial"/>
                <a:cs typeface="Arial"/>
              </a:rPr>
              <a:t>we </a:t>
            </a:r>
            <a:r>
              <a:rPr sz="1400" spc="-5" dirty="0">
                <a:latin typeface="Arial"/>
                <a:cs typeface="Arial"/>
              </a:rPr>
              <a:t>make some </a:t>
            </a:r>
            <a:r>
              <a:rPr sz="1400" dirty="0">
                <a:latin typeface="Arial"/>
                <a:cs typeface="Arial"/>
              </a:rPr>
              <a:t>changes in machine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settings</a:t>
            </a:r>
            <a:endParaRPr sz="1400">
              <a:latin typeface="Arial"/>
              <a:cs typeface="Arial"/>
            </a:endParaRPr>
          </a:p>
          <a:p>
            <a:pPr marL="756285" lvl="1" indent="-286385">
              <a:buChar char="•"/>
              <a:tabLst>
                <a:tab pos="756285" algn="l"/>
                <a:tab pos="756920" algn="l"/>
              </a:tabLst>
            </a:pPr>
            <a:r>
              <a:rPr sz="1400" spc="-5" dirty="0">
                <a:latin typeface="Arial"/>
                <a:cs typeface="Arial"/>
              </a:rPr>
              <a:t>We </a:t>
            </a:r>
            <a:r>
              <a:rPr sz="1400" dirty="0">
                <a:latin typeface="Arial"/>
                <a:cs typeface="Arial"/>
              </a:rPr>
              <a:t>changes cutting area and trees are </a:t>
            </a:r>
            <a:r>
              <a:rPr sz="1400" spc="-5" dirty="0">
                <a:latin typeface="Arial"/>
                <a:cs typeface="Arial"/>
              </a:rPr>
              <a:t>different</a:t>
            </a:r>
            <a:r>
              <a:rPr sz="1400" spc="-25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size</a:t>
            </a:r>
            <a:endParaRPr sz="1400">
              <a:latin typeface="Arial"/>
              <a:cs typeface="Arial"/>
            </a:endParaRPr>
          </a:p>
          <a:p>
            <a:pPr marL="756285" lvl="1" indent="-286385">
              <a:buChar char="•"/>
              <a:tabLst>
                <a:tab pos="756285" algn="l"/>
                <a:tab pos="756920" algn="l"/>
              </a:tabLst>
            </a:pPr>
            <a:r>
              <a:rPr sz="1400" spc="-5" dirty="0">
                <a:latin typeface="Arial"/>
                <a:cs typeface="Arial"/>
              </a:rPr>
              <a:t>We </a:t>
            </a:r>
            <a:r>
              <a:rPr sz="1400" dirty="0">
                <a:latin typeface="Arial"/>
                <a:cs typeface="Arial"/>
              </a:rPr>
              <a:t>changes </a:t>
            </a:r>
            <a:r>
              <a:rPr sz="1400" spc="-5" dirty="0">
                <a:latin typeface="Arial"/>
                <a:cs typeface="Arial"/>
              </a:rPr>
              <a:t>working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techniques</a:t>
            </a:r>
            <a:endParaRPr sz="1400">
              <a:latin typeface="Arial"/>
              <a:cs typeface="Arial"/>
            </a:endParaRPr>
          </a:p>
          <a:p>
            <a:pPr marL="756285" lvl="1" indent="-286385">
              <a:buChar char="•"/>
              <a:tabLst>
                <a:tab pos="756285" algn="l"/>
                <a:tab pos="756920" algn="l"/>
              </a:tabLst>
            </a:pPr>
            <a:r>
              <a:rPr sz="1400" spc="-5" dirty="0">
                <a:latin typeface="Arial"/>
                <a:cs typeface="Arial"/>
              </a:rPr>
              <a:t>We make some service </a:t>
            </a:r>
            <a:r>
              <a:rPr sz="1400" dirty="0">
                <a:latin typeface="Arial"/>
                <a:cs typeface="Arial"/>
              </a:rPr>
              <a:t>in the machine </a:t>
            </a:r>
            <a:r>
              <a:rPr sz="1400" spc="-5" dirty="0">
                <a:latin typeface="Arial"/>
                <a:cs typeface="Arial"/>
              </a:rPr>
              <a:t>(example </a:t>
            </a:r>
            <a:r>
              <a:rPr sz="1400" dirty="0">
                <a:latin typeface="Arial"/>
                <a:cs typeface="Arial"/>
              </a:rPr>
              <a:t>sharping cutting</a:t>
            </a:r>
            <a:r>
              <a:rPr sz="1400" spc="-1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knives)</a:t>
            </a:r>
            <a:endParaRPr sz="1400">
              <a:latin typeface="Arial"/>
              <a:cs typeface="Arial"/>
            </a:endParaRPr>
          </a:p>
          <a:p>
            <a:pPr lvl="1">
              <a:spcBef>
                <a:spcPts val="10"/>
              </a:spcBef>
              <a:buFont typeface="Arial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57810" indent="-245110">
              <a:buFont typeface="Arial"/>
              <a:buAutoNum type="arabicPlain" startAt="14"/>
              <a:tabLst>
                <a:tab pos="258445" algn="l"/>
              </a:tabLst>
            </a:pPr>
            <a:r>
              <a:rPr sz="1400" dirty="0">
                <a:latin typeface="Arial"/>
                <a:cs typeface="Arial"/>
              </a:rPr>
              <a:t>Click the icon to </a:t>
            </a:r>
            <a:r>
              <a:rPr sz="1400" spc="-5" dirty="0">
                <a:latin typeface="Arial"/>
                <a:cs typeface="Arial"/>
              </a:rPr>
              <a:t>save time </a:t>
            </a:r>
            <a:r>
              <a:rPr sz="1400" dirty="0">
                <a:latin typeface="Arial"/>
                <a:cs typeface="Arial"/>
              </a:rPr>
              <a:t>and </a:t>
            </a:r>
            <a:r>
              <a:rPr sz="1400" spc="-5" dirty="0">
                <a:latin typeface="Arial"/>
                <a:cs typeface="Arial"/>
              </a:rPr>
              <a:t>what you made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change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30281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6240780"/>
            <a:ext cx="9144000" cy="617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88540" y="725678"/>
            <a:ext cx="575564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b="1" spc="-5" dirty="0">
                <a:latin typeface="Arial Black"/>
                <a:cs typeface="Arial Black"/>
              </a:rPr>
              <a:t>EcoDrive </a:t>
            </a:r>
            <a:r>
              <a:rPr b="1" spc="-5" dirty="0">
                <a:latin typeface="Arial Black"/>
                <a:cs typeface="Arial Black"/>
              </a:rPr>
              <a:t>(Effect </a:t>
            </a:r>
            <a:r>
              <a:rPr b="1" dirty="0">
                <a:latin typeface="Arial Black"/>
                <a:cs typeface="Arial Black"/>
              </a:rPr>
              <a:t>of </a:t>
            </a:r>
            <a:r>
              <a:rPr b="1" spc="-5" dirty="0">
                <a:latin typeface="Arial Black"/>
                <a:cs typeface="Arial Black"/>
              </a:rPr>
              <a:t>changes </a:t>
            </a:r>
            <a:r>
              <a:rPr b="1" dirty="0">
                <a:latin typeface="Arial Black"/>
                <a:cs typeface="Arial Black"/>
              </a:rPr>
              <a:t>in</a:t>
            </a:r>
            <a:r>
              <a:rPr b="1" spc="-35" dirty="0">
                <a:latin typeface="Arial Black"/>
                <a:cs typeface="Arial Black"/>
              </a:rPr>
              <a:t> </a:t>
            </a:r>
            <a:r>
              <a:rPr b="1" dirty="0">
                <a:latin typeface="Arial Black"/>
                <a:cs typeface="Arial Black"/>
              </a:rPr>
              <a:t>view)</a:t>
            </a:r>
            <a:endParaRPr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9845" y="271780"/>
            <a:ext cx="47815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15.2.2018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7994" y="271780"/>
            <a:ext cx="75311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Author 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Subject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8540" y="271780"/>
            <a:ext cx="13843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14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30576" y="3758058"/>
            <a:ext cx="7303770" cy="2149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Arial"/>
                <a:cs typeface="Arial"/>
              </a:rPr>
              <a:t>Effect </a:t>
            </a:r>
            <a:r>
              <a:rPr sz="1400" dirty="0">
                <a:latin typeface="Arial"/>
                <a:cs typeface="Arial"/>
              </a:rPr>
              <a:t>of changes in </a:t>
            </a:r>
            <a:r>
              <a:rPr sz="1400" spc="-5" dirty="0">
                <a:latin typeface="Arial"/>
                <a:cs typeface="Arial"/>
              </a:rPr>
              <a:t>view </a:t>
            </a:r>
            <a:r>
              <a:rPr sz="1400" dirty="0">
                <a:latin typeface="Arial"/>
                <a:cs typeface="Arial"/>
              </a:rPr>
              <a:t>of the data enable comparison the setting, </a:t>
            </a:r>
            <a:r>
              <a:rPr sz="1400" spc="-5" dirty="0">
                <a:latin typeface="Arial"/>
                <a:cs typeface="Arial"/>
              </a:rPr>
              <a:t>different working  techniques, different working </a:t>
            </a:r>
            <a:r>
              <a:rPr sz="1400" dirty="0">
                <a:latin typeface="Arial"/>
                <a:cs typeface="Arial"/>
              </a:rPr>
              <a:t>areas and machine maintenance </a:t>
            </a:r>
            <a:r>
              <a:rPr sz="1400" spc="-5" dirty="0">
                <a:latin typeface="Arial"/>
                <a:cs typeface="Arial"/>
              </a:rPr>
              <a:t>effect </a:t>
            </a:r>
            <a:r>
              <a:rPr sz="1400" dirty="0">
                <a:latin typeface="Arial"/>
                <a:cs typeface="Arial"/>
              </a:rPr>
              <a:t>on fuel</a:t>
            </a:r>
            <a:r>
              <a:rPr sz="1400" spc="-229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consumption  and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productivity.</a:t>
            </a:r>
            <a:endParaRPr sz="1400">
              <a:latin typeface="Arial"/>
              <a:cs typeface="Arial"/>
            </a:endParaRPr>
          </a:p>
          <a:p>
            <a:pPr marL="299085" marR="71120" indent="-286385" algn="just">
              <a:buChar char="•"/>
              <a:tabLst>
                <a:tab pos="299720" algn="l"/>
              </a:tabLst>
            </a:pPr>
            <a:r>
              <a:rPr sz="1400" spc="-5" dirty="0">
                <a:latin typeface="Arial"/>
                <a:cs typeface="Arial"/>
              </a:rPr>
              <a:t>Effect </a:t>
            </a:r>
            <a:r>
              <a:rPr sz="1400" dirty="0">
                <a:latin typeface="Arial"/>
                <a:cs typeface="Arial"/>
              </a:rPr>
              <a:t>of changes in </a:t>
            </a:r>
            <a:r>
              <a:rPr sz="1400" spc="-5" dirty="0">
                <a:latin typeface="Arial"/>
                <a:cs typeface="Arial"/>
              </a:rPr>
              <a:t>view </a:t>
            </a:r>
            <a:r>
              <a:rPr sz="1400" dirty="0">
                <a:latin typeface="Arial"/>
                <a:cs typeface="Arial"/>
              </a:rPr>
              <a:t>graphically </a:t>
            </a:r>
            <a:r>
              <a:rPr sz="1400" spc="-5" dirty="0">
                <a:latin typeface="Arial"/>
                <a:cs typeface="Arial"/>
              </a:rPr>
              <a:t>displays </a:t>
            </a:r>
            <a:r>
              <a:rPr sz="1400" dirty="0">
                <a:latin typeface="Arial"/>
                <a:cs typeface="Arial"/>
              </a:rPr>
              <a:t>information about the selected </a:t>
            </a:r>
            <a:r>
              <a:rPr sz="1400" spc="-5" dirty="0">
                <a:latin typeface="Arial"/>
                <a:cs typeface="Arial"/>
              </a:rPr>
              <a:t>work</a:t>
            </a:r>
            <a:r>
              <a:rPr sz="1400" spc="-2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phase  of the ongoing shift period. Press the icons in 1 - 6 or 10 or </a:t>
            </a:r>
            <a:r>
              <a:rPr sz="1400" spc="-35" dirty="0">
                <a:latin typeface="Arial"/>
                <a:cs typeface="Arial"/>
              </a:rPr>
              <a:t>11, </a:t>
            </a:r>
            <a:r>
              <a:rPr sz="1400" dirty="0">
                <a:latin typeface="Arial"/>
                <a:cs typeface="Arial"/>
              </a:rPr>
              <a:t>to open the ongoing shift  </a:t>
            </a:r>
            <a:r>
              <a:rPr sz="1400" spc="-5" dirty="0">
                <a:latin typeface="Arial"/>
                <a:cs typeface="Arial"/>
              </a:rPr>
              <a:t>effect </a:t>
            </a:r>
            <a:r>
              <a:rPr sz="1400" dirty="0">
                <a:latin typeface="Arial"/>
                <a:cs typeface="Arial"/>
              </a:rPr>
              <a:t>of changes in</a:t>
            </a:r>
            <a:r>
              <a:rPr sz="1400" spc="-1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view</a:t>
            </a:r>
            <a:endParaRPr sz="1400">
              <a:latin typeface="Arial"/>
              <a:cs typeface="Arial"/>
            </a:endParaRPr>
          </a:p>
          <a:p>
            <a:pPr marL="299085" marR="228600" indent="-286385"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Arial"/>
                <a:cs typeface="Arial"/>
              </a:rPr>
              <a:t>Effect </a:t>
            </a:r>
            <a:r>
              <a:rPr sz="1400" dirty="0">
                <a:latin typeface="Arial"/>
                <a:cs typeface="Arial"/>
              </a:rPr>
              <a:t>of changes in </a:t>
            </a:r>
            <a:r>
              <a:rPr sz="1400" spc="-5" dirty="0">
                <a:latin typeface="Arial"/>
                <a:cs typeface="Arial"/>
              </a:rPr>
              <a:t>view </a:t>
            </a:r>
            <a:r>
              <a:rPr sz="1400" dirty="0">
                <a:latin typeface="Arial"/>
                <a:cs typeface="Arial"/>
              </a:rPr>
              <a:t>of the numeric </a:t>
            </a:r>
            <a:r>
              <a:rPr sz="1400" spc="-5" dirty="0">
                <a:latin typeface="Arial"/>
                <a:cs typeface="Arial"/>
              </a:rPr>
              <a:t>values </a:t>
            </a:r>
            <a:r>
              <a:rPr sz="1400" dirty="0">
                <a:latin typeface="Arial"/>
                <a:cs typeface="Arial"/>
              </a:rPr>
              <a:t>are </a:t>
            </a:r>
            <a:r>
              <a:rPr sz="1400" spc="-5" dirty="0">
                <a:latin typeface="Arial"/>
                <a:cs typeface="Arial"/>
              </a:rPr>
              <a:t>different </a:t>
            </a:r>
            <a:r>
              <a:rPr sz="1400" dirty="0">
                <a:latin typeface="Arial"/>
                <a:cs typeface="Arial"/>
              </a:rPr>
              <a:t>from the processing </a:t>
            </a:r>
            <a:r>
              <a:rPr sz="1400" spc="-25" dirty="0">
                <a:latin typeface="Arial"/>
                <a:cs typeface="Arial"/>
              </a:rPr>
              <a:t>view,  </a:t>
            </a:r>
            <a:r>
              <a:rPr sz="1400" dirty="0">
                <a:latin typeface="Arial"/>
                <a:cs typeface="Arial"/>
              </a:rPr>
              <a:t>because the line appears </a:t>
            </a:r>
            <a:r>
              <a:rPr sz="1400" spc="-5" dirty="0">
                <a:latin typeface="Arial"/>
                <a:cs typeface="Arial"/>
              </a:rPr>
              <a:t>above </a:t>
            </a:r>
            <a:r>
              <a:rPr sz="1400" dirty="0">
                <a:latin typeface="Arial"/>
                <a:cs typeface="Arial"/>
              </a:rPr>
              <a:t>the last </a:t>
            </a:r>
            <a:r>
              <a:rPr sz="1400" spc="-5" dirty="0">
                <a:latin typeface="Arial"/>
                <a:cs typeface="Arial"/>
              </a:rPr>
              <a:t>processed, </a:t>
            </a:r>
            <a:r>
              <a:rPr sz="1400" dirty="0">
                <a:latin typeface="Arial"/>
                <a:cs typeface="Arial"/>
              </a:rPr>
              <a:t>the chassis measured data  calculated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hourly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output,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single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value</a:t>
            </a:r>
            <a:r>
              <a:rPr sz="1400" dirty="0">
                <a:latin typeface="Arial"/>
                <a:cs typeface="Arial"/>
              </a:rPr>
              <a:t> and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below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line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last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30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 the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same  </a:t>
            </a:r>
            <a:r>
              <a:rPr sz="1400" dirty="0">
                <a:latin typeface="Arial"/>
                <a:cs typeface="Arial"/>
              </a:rPr>
              <a:t>size frame </a:t>
            </a:r>
            <a:r>
              <a:rPr sz="1400" spc="-5" dirty="0">
                <a:latin typeface="Arial"/>
                <a:cs typeface="Arial"/>
              </a:rPr>
              <a:t>average </a:t>
            </a:r>
            <a:r>
              <a:rPr sz="1400" dirty="0">
                <a:latin typeface="Arial"/>
                <a:cs typeface="Arial"/>
              </a:rPr>
              <a:t>data calculated hourly result or</a:t>
            </a:r>
            <a:r>
              <a:rPr sz="1400" spc="-2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average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20240" y="1412748"/>
            <a:ext cx="8279892" cy="967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20240" y="2493264"/>
            <a:ext cx="8298180" cy="9784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4874566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6240780"/>
            <a:ext cx="9144000" cy="617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88540" y="725678"/>
            <a:ext cx="484124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b="1" spc="-5" dirty="0">
                <a:latin typeface="Arial Black"/>
                <a:cs typeface="Arial Black"/>
              </a:rPr>
              <a:t>EcoDrive </a:t>
            </a:r>
            <a:r>
              <a:rPr b="1" dirty="0">
                <a:latin typeface="Arial Black"/>
                <a:cs typeface="Arial Black"/>
              </a:rPr>
              <a:t>(work phases</a:t>
            </a:r>
            <a:r>
              <a:rPr b="1" spc="-85" dirty="0">
                <a:latin typeface="Arial Black"/>
                <a:cs typeface="Arial Black"/>
              </a:rPr>
              <a:t> </a:t>
            </a:r>
            <a:r>
              <a:rPr b="1" dirty="0">
                <a:latin typeface="Arial Black"/>
                <a:cs typeface="Arial Black"/>
              </a:rPr>
              <a:t>view)</a:t>
            </a:r>
            <a:endParaRPr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88636" y="1917192"/>
            <a:ext cx="5364479" cy="3456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26437" y="2021966"/>
            <a:ext cx="3150870" cy="2618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4604" indent="-342900"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Choose to be included calculating  the </a:t>
            </a:r>
            <a:r>
              <a:rPr sz="1400" spc="-5" dirty="0">
                <a:latin typeface="Arial"/>
                <a:cs typeface="Arial"/>
              </a:rPr>
              <a:t>volume </a:t>
            </a:r>
            <a:r>
              <a:rPr sz="1400" dirty="0">
                <a:latin typeface="Arial"/>
                <a:cs typeface="Arial"/>
              </a:rPr>
              <a:t>of classes (stems</a:t>
            </a:r>
            <a:r>
              <a:rPr sz="1400" spc="-1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liters)</a:t>
            </a:r>
            <a:endParaRPr sz="1400">
              <a:latin typeface="Arial"/>
              <a:cs typeface="Arial"/>
            </a:endParaRPr>
          </a:p>
          <a:p>
            <a:pPr marL="355600" marR="205104" indent="-342900">
              <a:spcBef>
                <a:spcPts val="33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Include short breaks (15 sec -</a:t>
            </a:r>
            <a:r>
              <a:rPr sz="1400" spc="-1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15  min.)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calculation</a:t>
            </a:r>
            <a:endParaRPr sz="1400">
              <a:latin typeface="Arial"/>
              <a:cs typeface="Arial"/>
            </a:endParaRPr>
          </a:p>
          <a:p>
            <a:pPr marL="355600" marR="5080" indent="-342900">
              <a:spcBef>
                <a:spcPts val="33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Show </a:t>
            </a:r>
            <a:r>
              <a:rPr sz="1400" spc="-5" dirty="0">
                <a:latin typeface="Arial"/>
                <a:cs typeface="Arial"/>
              </a:rPr>
              <a:t>work </a:t>
            </a:r>
            <a:r>
              <a:rPr sz="1400" dirty="0">
                <a:latin typeface="Arial"/>
                <a:cs typeface="Arial"/>
              </a:rPr>
              <a:t>phase history in the</a:t>
            </a:r>
            <a:r>
              <a:rPr sz="1400" spc="-1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last  three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months.</a:t>
            </a:r>
            <a:endParaRPr sz="1400">
              <a:latin typeface="Arial"/>
              <a:cs typeface="Arial"/>
            </a:endParaRPr>
          </a:p>
          <a:p>
            <a:pPr marL="355600" indent="-342900">
              <a:spcBef>
                <a:spcPts val="33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Effect of change in working</a:t>
            </a:r>
            <a:r>
              <a:rPr sz="1400" spc="-1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phase</a:t>
            </a:r>
            <a:endParaRPr sz="1400">
              <a:latin typeface="Arial"/>
              <a:cs typeface="Arial"/>
            </a:endParaRPr>
          </a:p>
          <a:p>
            <a:pPr marL="355600"/>
            <a:r>
              <a:rPr sz="1400" spc="-5" dirty="0">
                <a:latin typeface="Arial"/>
                <a:cs typeface="Arial"/>
              </a:rPr>
              <a:t>weekly,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monthly.</a:t>
            </a:r>
            <a:endParaRPr sz="1400">
              <a:latin typeface="Arial"/>
              <a:cs typeface="Arial"/>
            </a:endParaRPr>
          </a:p>
          <a:p>
            <a:pPr marL="355600" indent="-342900">
              <a:spcBef>
                <a:spcPts val="334"/>
              </a:spcBef>
              <a:buAutoNum type="arabicPeriod" startAt="5"/>
              <a:tabLst>
                <a:tab pos="354965" algn="l"/>
                <a:tab pos="355600" algn="l"/>
              </a:tabLst>
            </a:pPr>
            <a:r>
              <a:rPr sz="1400" spc="-5" dirty="0">
                <a:latin typeface="Arial"/>
                <a:cs typeface="Arial"/>
              </a:rPr>
              <a:t>Mark </a:t>
            </a:r>
            <a:r>
              <a:rPr sz="1400" dirty="0">
                <a:latin typeface="Arial"/>
                <a:cs typeface="Arial"/>
              </a:rPr>
              <a:t>a new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change</a:t>
            </a:r>
            <a:endParaRPr sz="1400">
              <a:latin typeface="Arial"/>
              <a:cs typeface="Arial"/>
            </a:endParaRPr>
          </a:p>
          <a:p>
            <a:pPr marL="355600" indent="-342900">
              <a:spcBef>
                <a:spcPts val="335"/>
              </a:spcBef>
              <a:buAutoNum type="arabicPeriod" startAt="5"/>
              <a:tabLst>
                <a:tab pos="354965" algn="l"/>
                <a:tab pos="355600" algn="l"/>
              </a:tabLst>
            </a:pPr>
            <a:r>
              <a:rPr sz="1400" spc="-5" dirty="0">
                <a:latin typeface="Arial"/>
                <a:cs typeface="Arial"/>
              </a:rPr>
              <a:t>Averages </a:t>
            </a:r>
            <a:r>
              <a:rPr sz="1400" dirty="0">
                <a:latin typeface="Arial"/>
                <a:cs typeface="Arial"/>
              </a:rPr>
              <a:t>of the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shift</a:t>
            </a:r>
            <a:endParaRPr sz="1400">
              <a:latin typeface="Arial"/>
              <a:cs typeface="Arial"/>
            </a:endParaRPr>
          </a:p>
          <a:p>
            <a:pPr marL="355600" indent="-342900">
              <a:spcBef>
                <a:spcPts val="335"/>
              </a:spcBef>
              <a:buAutoNum type="arabicPeriod" startAt="5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Description and </a:t>
            </a:r>
            <a:r>
              <a:rPr sz="1400" spc="-5" dirty="0">
                <a:latin typeface="Arial"/>
                <a:cs typeface="Arial"/>
              </a:rPr>
              <a:t>time </a:t>
            </a:r>
            <a:r>
              <a:rPr sz="1400" dirty="0">
                <a:latin typeface="Arial"/>
                <a:cs typeface="Arial"/>
              </a:rPr>
              <a:t>of the</a:t>
            </a:r>
            <a:r>
              <a:rPr sz="1400" spc="-1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change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69845" y="271780"/>
            <a:ext cx="47815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15.2.2018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07994" y="271780"/>
            <a:ext cx="75311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Author 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Subject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8540" y="271780"/>
            <a:ext cx="13843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15</a:t>
            </a:r>
            <a:endParaRPr sz="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45594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6240780"/>
            <a:ext cx="9144000" cy="617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26438" y="725678"/>
            <a:ext cx="5203825" cy="3194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0"/>
            <a:r>
              <a:rPr sz="3600" b="1" spc="-5" dirty="0">
                <a:latin typeface="Arial Black"/>
                <a:cs typeface="Arial Black"/>
              </a:rPr>
              <a:t>EcoDrive </a:t>
            </a:r>
            <a:r>
              <a:rPr b="1" dirty="0">
                <a:latin typeface="Arial Black"/>
                <a:cs typeface="Arial Black"/>
              </a:rPr>
              <a:t>(work phases</a:t>
            </a:r>
            <a:r>
              <a:rPr b="1" spc="-85" dirty="0">
                <a:latin typeface="Arial Black"/>
                <a:cs typeface="Arial Black"/>
              </a:rPr>
              <a:t> </a:t>
            </a:r>
            <a:r>
              <a:rPr b="1" dirty="0">
                <a:latin typeface="Arial Black"/>
                <a:cs typeface="Arial Black"/>
              </a:rPr>
              <a:t>view)</a:t>
            </a:r>
            <a:endParaRPr>
              <a:latin typeface="Arial Black"/>
              <a:cs typeface="Arial Black"/>
            </a:endParaRPr>
          </a:p>
          <a:p>
            <a:pPr marL="12700" marR="2759075">
              <a:spcBef>
                <a:spcPts val="4245"/>
              </a:spcBef>
            </a:pPr>
            <a:r>
              <a:rPr sz="1400" dirty="0">
                <a:latin typeface="Arial"/>
                <a:cs typeface="Arial"/>
              </a:rPr>
              <a:t>An </a:t>
            </a:r>
            <a:r>
              <a:rPr sz="1400" spc="-5" dirty="0">
                <a:latin typeface="Arial"/>
                <a:cs typeface="Arial"/>
              </a:rPr>
              <a:t>example </a:t>
            </a:r>
            <a:r>
              <a:rPr sz="1400" dirty="0">
                <a:latin typeface="Arial"/>
                <a:cs typeface="Arial"/>
              </a:rPr>
              <a:t>to the </a:t>
            </a:r>
            <a:r>
              <a:rPr sz="1400" spc="-5" dirty="0">
                <a:latin typeface="Arial"/>
                <a:cs typeface="Arial"/>
              </a:rPr>
              <a:t>effective </a:t>
            </a:r>
            <a:r>
              <a:rPr sz="1400" dirty="0">
                <a:latin typeface="Arial"/>
                <a:cs typeface="Arial"/>
              </a:rPr>
              <a:t>of  </a:t>
            </a:r>
            <a:r>
              <a:rPr sz="1400" spc="-5" dirty="0">
                <a:latin typeface="Arial"/>
                <a:cs typeface="Arial"/>
              </a:rPr>
              <a:t>working </a:t>
            </a:r>
            <a:r>
              <a:rPr sz="1400" dirty="0">
                <a:latin typeface="Arial"/>
                <a:cs typeface="Arial"/>
              </a:rPr>
              <a:t>method change </a:t>
            </a:r>
            <a:r>
              <a:rPr sz="1400" spc="-5" dirty="0">
                <a:latin typeface="Arial"/>
                <a:cs typeface="Arial"/>
              </a:rPr>
              <a:t>m3 </a:t>
            </a:r>
            <a:r>
              <a:rPr sz="1400" dirty="0">
                <a:latin typeface="Arial"/>
                <a:cs typeface="Arial"/>
              </a:rPr>
              <a:t>/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50"/>
              </a:spcBef>
            </a:pPr>
            <a:endParaRPr sz="2000">
              <a:latin typeface="Times New Roman"/>
              <a:cs typeface="Times New Roman"/>
            </a:endParaRPr>
          </a:p>
          <a:p>
            <a:pPr marL="355600" indent="-342900">
              <a:buChar char="•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Search in all size of</a:t>
            </a:r>
            <a:r>
              <a:rPr sz="1400" spc="-1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frames</a:t>
            </a:r>
            <a:endParaRPr sz="1400">
              <a:latin typeface="Arial"/>
              <a:cs typeface="Arial"/>
            </a:endParaRPr>
          </a:p>
          <a:p>
            <a:pPr marL="355600" indent="-342900">
              <a:spcBef>
                <a:spcPts val="330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Reason and </a:t>
            </a:r>
            <a:r>
              <a:rPr sz="1400" spc="-5" dirty="0">
                <a:latin typeface="Arial"/>
                <a:cs typeface="Arial"/>
              </a:rPr>
              <a:t>time </a:t>
            </a:r>
            <a:r>
              <a:rPr sz="1400" dirty="0">
                <a:latin typeface="Arial"/>
                <a:cs typeface="Arial"/>
              </a:rPr>
              <a:t>of the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changes</a:t>
            </a:r>
            <a:endParaRPr sz="1400">
              <a:latin typeface="Arial"/>
              <a:cs typeface="Arial"/>
            </a:endParaRPr>
          </a:p>
          <a:p>
            <a:pPr marL="355600"/>
            <a:r>
              <a:rPr sz="1400" spc="-5" dirty="0">
                <a:latin typeface="Arial"/>
                <a:cs typeface="Arial"/>
              </a:rPr>
              <a:t>shown </a:t>
            </a:r>
            <a:r>
              <a:rPr sz="1400" dirty="0">
                <a:latin typeface="Arial"/>
                <a:cs typeface="Arial"/>
              </a:rPr>
              <a:t>in the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bottom</a:t>
            </a:r>
            <a:endParaRPr sz="1400">
              <a:latin typeface="Arial"/>
              <a:cs typeface="Arial"/>
            </a:endParaRPr>
          </a:p>
          <a:p>
            <a:pPr marL="355600" marR="2484755" indent="-342900">
              <a:spcBef>
                <a:spcPts val="340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Effect of the change is also  </a:t>
            </a:r>
            <a:r>
              <a:rPr sz="1400" spc="-5" dirty="0">
                <a:latin typeface="Arial"/>
                <a:cs typeface="Arial"/>
              </a:rPr>
              <a:t>shown </a:t>
            </a:r>
            <a:r>
              <a:rPr sz="1400" dirty="0">
                <a:latin typeface="Arial"/>
                <a:cs typeface="Arial"/>
              </a:rPr>
              <a:t>in hours per </a:t>
            </a:r>
            <a:r>
              <a:rPr sz="1400" spc="-5" dirty="0">
                <a:latin typeface="Arial"/>
                <a:cs typeface="Arial"/>
              </a:rPr>
              <a:t>week,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  month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9845" y="271780"/>
            <a:ext cx="47815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15.2.2018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7994" y="271780"/>
            <a:ext cx="75311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Author 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Subject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8540" y="271780"/>
            <a:ext cx="13843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16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31891" y="1700783"/>
            <a:ext cx="5265420" cy="3816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57285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6240780"/>
            <a:ext cx="9144000" cy="617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26438" y="725678"/>
            <a:ext cx="5203825" cy="3194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0"/>
            <a:r>
              <a:rPr sz="3600" b="1" spc="-5" dirty="0">
                <a:latin typeface="Arial Black"/>
                <a:cs typeface="Arial Black"/>
              </a:rPr>
              <a:t>EcoDrive </a:t>
            </a:r>
            <a:r>
              <a:rPr b="1" dirty="0">
                <a:latin typeface="Arial Black"/>
                <a:cs typeface="Arial Black"/>
              </a:rPr>
              <a:t>(work phases</a:t>
            </a:r>
            <a:r>
              <a:rPr b="1" spc="-85" dirty="0">
                <a:latin typeface="Arial Black"/>
                <a:cs typeface="Arial Black"/>
              </a:rPr>
              <a:t> </a:t>
            </a:r>
            <a:r>
              <a:rPr b="1" dirty="0">
                <a:latin typeface="Arial Black"/>
                <a:cs typeface="Arial Black"/>
              </a:rPr>
              <a:t>view)</a:t>
            </a:r>
            <a:endParaRPr>
              <a:latin typeface="Arial Black"/>
              <a:cs typeface="Arial Black"/>
            </a:endParaRPr>
          </a:p>
          <a:p>
            <a:pPr marL="12700" marR="2847340">
              <a:spcBef>
                <a:spcPts val="4245"/>
              </a:spcBef>
            </a:pPr>
            <a:r>
              <a:rPr sz="1400" dirty="0">
                <a:latin typeface="Arial"/>
                <a:cs typeface="Arial"/>
              </a:rPr>
              <a:t>An </a:t>
            </a:r>
            <a:r>
              <a:rPr sz="1400" spc="-5" dirty="0">
                <a:latin typeface="Arial"/>
                <a:cs typeface="Arial"/>
              </a:rPr>
              <a:t>example </a:t>
            </a:r>
            <a:r>
              <a:rPr sz="1400" dirty="0">
                <a:latin typeface="Arial"/>
                <a:cs typeface="Arial"/>
              </a:rPr>
              <a:t>to the </a:t>
            </a:r>
            <a:r>
              <a:rPr sz="1400" spc="-5" dirty="0">
                <a:latin typeface="Arial"/>
                <a:cs typeface="Arial"/>
              </a:rPr>
              <a:t>effective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  </a:t>
            </a:r>
            <a:r>
              <a:rPr sz="1400" spc="-5" dirty="0">
                <a:latin typeface="Arial"/>
                <a:cs typeface="Arial"/>
              </a:rPr>
              <a:t>working </a:t>
            </a:r>
            <a:r>
              <a:rPr sz="1400" dirty="0">
                <a:latin typeface="Arial"/>
                <a:cs typeface="Arial"/>
              </a:rPr>
              <a:t>method change l /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50"/>
              </a:spcBef>
            </a:pPr>
            <a:endParaRPr sz="2000">
              <a:latin typeface="Times New Roman"/>
              <a:cs typeface="Times New Roman"/>
            </a:endParaRPr>
          </a:p>
          <a:p>
            <a:pPr marL="355600" indent="-342900">
              <a:buChar char="•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Search in all size of</a:t>
            </a:r>
            <a:r>
              <a:rPr sz="1400" spc="-1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frames</a:t>
            </a:r>
            <a:endParaRPr sz="1400">
              <a:latin typeface="Arial"/>
              <a:cs typeface="Arial"/>
            </a:endParaRPr>
          </a:p>
          <a:p>
            <a:pPr marL="355600" indent="-342900">
              <a:spcBef>
                <a:spcPts val="330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Reason and </a:t>
            </a:r>
            <a:r>
              <a:rPr sz="1400" spc="-5" dirty="0">
                <a:latin typeface="Arial"/>
                <a:cs typeface="Arial"/>
              </a:rPr>
              <a:t>time </a:t>
            </a:r>
            <a:r>
              <a:rPr sz="1400" dirty="0">
                <a:latin typeface="Arial"/>
                <a:cs typeface="Arial"/>
              </a:rPr>
              <a:t>of the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changes</a:t>
            </a:r>
            <a:endParaRPr sz="1400">
              <a:latin typeface="Arial"/>
              <a:cs typeface="Arial"/>
            </a:endParaRPr>
          </a:p>
          <a:p>
            <a:pPr marL="355600"/>
            <a:r>
              <a:rPr sz="1400" spc="-5" dirty="0">
                <a:latin typeface="Arial"/>
                <a:cs typeface="Arial"/>
              </a:rPr>
              <a:t>shown </a:t>
            </a:r>
            <a:r>
              <a:rPr sz="1400" dirty="0">
                <a:latin typeface="Arial"/>
                <a:cs typeface="Arial"/>
              </a:rPr>
              <a:t>in the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bottom</a:t>
            </a:r>
            <a:endParaRPr sz="1400">
              <a:latin typeface="Arial"/>
              <a:cs typeface="Arial"/>
            </a:endParaRPr>
          </a:p>
          <a:p>
            <a:pPr marL="355600" marR="2484755" indent="-342900">
              <a:spcBef>
                <a:spcPts val="340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Effect of the change is also  </a:t>
            </a:r>
            <a:r>
              <a:rPr sz="1400" spc="-5" dirty="0">
                <a:latin typeface="Arial"/>
                <a:cs typeface="Arial"/>
              </a:rPr>
              <a:t>shown </a:t>
            </a:r>
            <a:r>
              <a:rPr sz="1400" dirty="0">
                <a:latin typeface="Arial"/>
                <a:cs typeface="Arial"/>
              </a:rPr>
              <a:t>in hours per </a:t>
            </a:r>
            <a:r>
              <a:rPr sz="1400" spc="-5" dirty="0">
                <a:latin typeface="Arial"/>
                <a:cs typeface="Arial"/>
              </a:rPr>
              <a:t>week,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  month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9845" y="271780"/>
            <a:ext cx="47815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15.2.2018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7994" y="271780"/>
            <a:ext cx="75311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Author 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Subject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8540" y="271780"/>
            <a:ext cx="13843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17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13603" y="1772411"/>
            <a:ext cx="5265420" cy="3816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64925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6240780"/>
            <a:ext cx="9144000" cy="617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58339" y="732841"/>
            <a:ext cx="7443470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  <a:tabLst>
                <a:tab pos="6414135" algn="l"/>
              </a:tabLst>
            </a:pPr>
            <a:r>
              <a:rPr sz="3600" dirty="0"/>
              <a:t>1 load</a:t>
            </a:r>
            <a:r>
              <a:rPr sz="3600" spc="-5" dirty="0"/>
              <a:t> </a:t>
            </a:r>
            <a:r>
              <a:rPr sz="3600" dirty="0"/>
              <a:t>loading</a:t>
            </a:r>
            <a:r>
              <a:rPr sz="3600" spc="-5" dirty="0"/>
              <a:t> </a:t>
            </a:r>
            <a:r>
              <a:rPr sz="3600" dirty="0"/>
              <a:t>3 different	way</a:t>
            </a:r>
            <a:endParaRPr sz="36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161151" y="4502151"/>
          <a:ext cx="3810000" cy="11623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39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1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load loading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with this working</a:t>
                      </a:r>
                      <a:r>
                        <a:rPr sz="11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technique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logs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Machine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movement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34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Grapple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movement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time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148</a:t>
                      </a:r>
                      <a:r>
                        <a:rPr sz="12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pcs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809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260</a:t>
                      </a:r>
                      <a:r>
                        <a:rPr sz="12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809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865</a:t>
                      </a:r>
                      <a:r>
                        <a:rPr sz="12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18,28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161151" y="1693927"/>
          <a:ext cx="3810000" cy="11623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39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1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load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loading with this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working</a:t>
                      </a:r>
                      <a:r>
                        <a:rPr sz="12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technique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logs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Machine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movement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4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Grapple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movement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time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148</a:t>
                      </a:r>
                      <a:r>
                        <a:rPr sz="12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pcs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809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260</a:t>
                      </a:r>
                      <a:r>
                        <a:rPr sz="12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1397</a:t>
                      </a:r>
                      <a:r>
                        <a:rPr sz="12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22,41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161151" y="3062352"/>
          <a:ext cx="3810000" cy="11623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39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1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load loading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with this working</a:t>
                      </a:r>
                      <a:r>
                        <a:rPr sz="11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technique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logs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Machine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movement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4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Grapple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movement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time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148</a:t>
                      </a:r>
                      <a:r>
                        <a:rPr sz="12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pcs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809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260</a:t>
                      </a:r>
                      <a:r>
                        <a:rPr sz="12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409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1021</a:t>
                      </a:r>
                      <a:r>
                        <a:rPr sz="12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19,02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1528572" y="2182367"/>
            <a:ext cx="3208020" cy="2880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36592" y="1700783"/>
            <a:ext cx="1330960" cy="576580"/>
          </a:xfrm>
          <a:custGeom>
            <a:avLst/>
            <a:gdLst/>
            <a:ahLst/>
            <a:cxnLst/>
            <a:rect l="l" t="t" r="r" b="b"/>
            <a:pathLst>
              <a:path w="1330960" h="576580">
                <a:moveTo>
                  <a:pt x="1042416" y="0"/>
                </a:moveTo>
                <a:lnTo>
                  <a:pt x="1042416" y="144017"/>
                </a:lnTo>
                <a:lnTo>
                  <a:pt x="0" y="144017"/>
                </a:lnTo>
                <a:lnTo>
                  <a:pt x="0" y="432053"/>
                </a:lnTo>
                <a:lnTo>
                  <a:pt x="1042416" y="432053"/>
                </a:lnTo>
                <a:lnTo>
                  <a:pt x="1042416" y="576071"/>
                </a:lnTo>
                <a:lnTo>
                  <a:pt x="1330452" y="288036"/>
                </a:lnTo>
                <a:lnTo>
                  <a:pt x="1042416" y="0"/>
                </a:lnTo>
                <a:close/>
              </a:path>
            </a:pathLst>
          </a:custGeom>
          <a:solidFill>
            <a:srgbClr val="FFD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36592" y="1700783"/>
            <a:ext cx="1330960" cy="576580"/>
          </a:xfrm>
          <a:custGeom>
            <a:avLst/>
            <a:gdLst/>
            <a:ahLst/>
            <a:cxnLst/>
            <a:rect l="l" t="t" r="r" b="b"/>
            <a:pathLst>
              <a:path w="1330960" h="576580">
                <a:moveTo>
                  <a:pt x="0" y="144017"/>
                </a:moveTo>
                <a:lnTo>
                  <a:pt x="1042416" y="144017"/>
                </a:lnTo>
                <a:lnTo>
                  <a:pt x="1042416" y="0"/>
                </a:lnTo>
                <a:lnTo>
                  <a:pt x="1330452" y="288036"/>
                </a:lnTo>
                <a:lnTo>
                  <a:pt x="1042416" y="576071"/>
                </a:lnTo>
                <a:lnTo>
                  <a:pt x="1042416" y="432053"/>
                </a:lnTo>
                <a:lnTo>
                  <a:pt x="0" y="432053"/>
                </a:lnTo>
                <a:lnTo>
                  <a:pt x="0" y="14401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15333" y="1885441"/>
            <a:ext cx="7283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b="1" u="sng" dirty="0">
                <a:solidFill>
                  <a:srgbClr val="767878"/>
                </a:solidFill>
                <a:latin typeface="Arial"/>
                <a:cs typeface="Arial"/>
              </a:rPr>
              <a:t>VIDEO</a:t>
            </a:r>
            <a:r>
              <a:rPr sz="1400" b="1" u="sng" spc="-105" dirty="0">
                <a:solidFill>
                  <a:srgbClr val="767878"/>
                </a:solidFill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1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36592" y="3140964"/>
            <a:ext cx="1330960" cy="576580"/>
          </a:xfrm>
          <a:custGeom>
            <a:avLst/>
            <a:gdLst/>
            <a:ahLst/>
            <a:cxnLst/>
            <a:rect l="l" t="t" r="r" b="b"/>
            <a:pathLst>
              <a:path w="1330960" h="576579">
                <a:moveTo>
                  <a:pt x="1042416" y="0"/>
                </a:moveTo>
                <a:lnTo>
                  <a:pt x="1042416" y="144018"/>
                </a:lnTo>
                <a:lnTo>
                  <a:pt x="0" y="144018"/>
                </a:lnTo>
                <a:lnTo>
                  <a:pt x="0" y="432053"/>
                </a:lnTo>
                <a:lnTo>
                  <a:pt x="1042416" y="432053"/>
                </a:lnTo>
                <a:lnTo>
                  <a:pt x="1042416" y="576072"/>
                </a:lnTo>
                <a:lnTo>
                  <a:pt x="1330452" y="288036"/>
                </a:lnTo>
                <a:lnTo>
                  <a:pt x="1042416" y="0"/>
                </a:lnTo>
                <a:close/>
              </a:path>
            </a:pathLst>
          </a:custGeom>
          <a:solidFill>
            <a:srgbClr val="FFD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6592" y="3140964"/>
            <a:ext cx="1330960" cy="576580"/>
          </a:xfrm>
          <a:custGeom>
            <a:avLst/>
            <a:gdLst/>
            <a:ahLst/>
            <a:cxnLst/>
            <a:rect l="l" t="t" r="r" b="b"/>
            <a:pathLst>
              <a:path w="1330960" h="576579">
                <a:moveTo>
                  <a:pt x="0" y="144018"/>
                </a:moveTo>
                <a:lnTo>
                  <a:pt x="1042416" y="144018"/>
                </a:lnTo>
                <a:lnTo>
                  <a:pt x="1042416" y="0"/>
                </a:lnTo>
                <a:lnTo>
                  <a:pt x="1330452" y="288036"/>
                </a:lnTo>
                <a:lnTo>
                  <a:pt x="1042416" y="576072"/>
                </a:lnTo>
                <a:lnTo>
                  <a:pt x="1042416" y="432053"/>
                </a:lnTo>
                <a:lnTo>
                  <a:pt x="0" y="432053"/>
                </a:lnTo>
                <a:lnTo>
                  <a:pt x="0" y="14401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15333" y="3325876"/>
            <a:ext cx="7283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b="1" u="sng" dirty="0">
                <a:solidFill>
                  <a:srgbClr val="767878"/>
                </a:solidFill>
                <a:latin typeface="Arial"/>
                <a:cs typeface="Arial"/>
              </a:rPr>
              <a:t>VIDEO</a:t>
            </a:r>
            <a:r>
              <a:rPr sz="1400" b="1" u="sng" spc="-105" dirty="0">
                <a:solidFill>
                  <a:srgbClr val="767878"/>
                </a:solidFill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36592" y="4940808"/>
            <a:ext cx="1330960" cy="576580"/>
          </a:xfrm>
          <a:custGeom>
            <a:avLst/>
            <a:gdLst/>
            <a:ahLst/>
            <a:cxnLst/>
            <a:rect l="l" t="t" r="r" b="b"/>
            <a:pathLst>
              <a:path w="1330960" h="576579">
                <a:moveTo>
                  <a:pt x="1042416" y="0"/>
                </a:moveTo>
                <a:lnTo>
                  <a:pt x="1042416" y="144018"/>
                </a:lnTo>
                <a:lnTo>
                  <a:pt x="0" y="144018"/>
                </a:lnTo>
                <a:lnTo>
                  <a:pt x="0" y="432054"/>
                </a:lnTo>
                <a:lnTo>
                  <a:pt x="1042416" y="432054"/>
                </a:lnTo>
                <a:lnTo>
                  <a:pt x="1042416" y="576072"/>
                </a:lnTo>
                <a:lnTo>
                  <a:pt x="1330452" y="288036"/>
                </a:lnTo>
                <a:lnTo>
                  <a:pt x="1042416" y="0"/>
                </a:lnTo>
                <a:close/>
              </a:path>
            </a:pathLst>
          </a:custGeom>
          <a:solidFill>
            <a:srgbClr val="FFD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36592" y="4940808"/>
            <a:ext cx="1330960" cy="576580"/>
          </a:xfrm>
          <a:custGeom>
            <a:avLst/>
            <a:gdLst/>
            <a:ahLst/>
            <a:cxnLst/>
            <a:rect l="l" t="t" r="r" b="b"/>
            <a:pathLst>
              <a:path w="1330960" h="576579">
                <a:moveTo>
                  <a:pt x="0" y="144018"/>
                </a:moveTo>
                <a:lnTo>
                  <a:pt x="1042416" y="144018"/>
                </a:lnTo>
                <a:lnTo>
                  <a:pt x="1042416" y="0"/>
                </a:lnTo>
                <a:lnTo>
                  <a:pt x="1330452" y="288036"/>
                </a:lnTo>
                <a:lnTo>
                  <a:pt x="1042416" y="576072"/>
                </a:lnTo>
                <a:lnTo>
                  <a:pt x="1042416" y="432054"/>
                </a:lnTo>
                <a:lnTo>
                  <a:pt x="0" y="432054"/>
                </a:lnTo>
                <a:lnTo>
                  <a:pt x="0" y="14401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815333" y="5126608"/>
            <a:ext cx="7283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b="1" u="sng" dirty="0">
                <a:solidFill>
                  <a:srgbClr val="767878"/>
                </a:solidFill>
                <a:latin typeface="Arial"/>
                <a:cs typeface="Arial"/>
              </a:rPr>
              <a:t>VIDEO</a:t>
            </a:r>
            <a:r>
              <a:rPr sz="1400" b="1" u="sng" spc="-105" dirty="0">
                <a:solidFill>
                  <a:srgbClr val="767878"/>
                </a:solidFill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88540" y="271780"/>
            <a:ext cx="8255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10144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6240780"/>
            <a:ext cx="9144000" cy="617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26438" y="725678"/>
            <a:ext cx="5203825" cy="3194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0"/>
            <a:r>
              <a:rPr sz="3600" b="1" spc="-5" dirty="0">
                <a:latin typeface="Arial Black"/>
                <a:cs typeface="Arial Black"/>
              </a:rPr>
              <a:t>EcoDrive </a:t>
            </a:r>
            <a:r>
              <a:rPr b="1" dirty="0">
                <a:latin typeface="Arial Black"/>
                <a:cs typeface="Arial Black"/>
              </a:rPr>
              <a:t>(work phases</a:t>
            </a:r>
            <a:r>
              <a:rPr b="1" spc="-85" dirty="0">
                <a:latin typeface="Arial Black"/>
                <a:cs typeface="Arial Black"/>
              </a:rPr>
              <a:t> </a:t>
            </a:r>
            <a:r>
              <a:rPr b="1" dirty="0">
                <a:latin typeface="Arial Black"/>
                <a:cs typeface="Arial Black"/>
              </a:rPr>
              <a:t>view)</a:t>
            </a:r>
            <a:endParaRPr>
              <a:latin typeface="Arial Black"/>
              <a:cs typeface="Arial Black"/>
            </a:endParaRPr>
          </a:p>
          <a:p>
            <a:pPr marL="12700" marR="2818130">
              <a:spcBef>
                <a:spcPts val="4245"/>
              </a:spcBef>
            </a:pPr>
            <a:r>
              <a:rPr sz="1400" dirty="0">
                <a:latin typeface="Arial"/>
                <a:cs typeface="Arial"/>
              </a:rPr>
              <a:t>An </a:t>
            </a:r>
            <a:r>
              <a:rPr sz="1400" spc="-5" dirty="0">
                <a:latin typeface="Arial"/>
                <a:cs typeface="Arial"/>
              </a:rPr>
              <a:t>example </a:t>
            </a:r>
            <a:r>
              <a:rPr sz="1400" dirty="0">
                <a:latin typeface="Arial"/>
                <a:cs typeface="Arial"/>
              </a:rPr>
              <a:t>to the </a:t>
            </a:r>
            <a:r>
              <a:rPr sz="1400" spc="-5" dirty="0">
                <a:latin typeface="Arial"/>
                <a:cs typeface="Arial"/>
              </a:rPr>
              <a:t>effective </a:t>
            </a:r>
            <a:r>
              <a:rPr sz="1400" dirty="0">
                <a:latin typeface="Arial"/>
                <a:cs typeface="Arial"/>
              </a:rPr>
              <a:t>of  </a:t>
            </a:r>
            <a:r>
              <a:rPr sz="1400" spc="-5" dirty="0">
                <a:latin typeface="Arial"/>
                <a:cs typeface="Arial"/>
              </a:rPr>
              <a:t>working </a:t>
            </a:r>
            <a:r>
              <a:rPr sz="1400" dirty="0">
                <a:latin typeface="Arial"/>
                <a:cs typeface="Arial"/>
              </a:rPr>
              <a:t>method change l /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m3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50"/>
              </a:spcBef>
            </a:pPr>
            <a:endParaRPr sz="2000">
              <a:latin typeface="Times New Roman"/>
              <a:cs typeface="Times New Roman"/>
            </a:endParaRPr>
          </a:p>
          <a:p>
            <a:pPr marL="355600" indent="-342900">
              <a:buChar char="•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Search in all size of</a:t>
            </a:r>
            <a:r>
              <a:rPr sz="1400" spc="-1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frames</a:t>
            </a:r>
            <a:endParaRPr sz="1400">
              <a:latin typeface="Arial"/>
              <a:cs typeface="Arial"/>
            </a:endParaRPr>
          </a:p>
          <a:p>
            <a:pPr marL="355600" indent="-342900">
              <a:spcBef>
                <a:spcPts val="330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Reason and </a:t>
            </a:r>
            <a:r>
              <a:rPr sz="1400" spc="-5" dirty="0">
                <a:latin typeface="Arial"/>
                <a:cs typeface="Arial"/>
              </a:rPr>
              <a:t>time </a:t>
            </a:r>
            <a:r>
              <a:rPr sz="1400" dirty="0">
                <a:latin typeface="Arial"/>
                <a:cs typeface="Arial"/>
              </a:rPr>
              <a:t>of the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changes</a:t>
            </a:r>
            <a:endParaRPr sz="1400">
              <a:latin typeface="Arial"/>
              <a:cs typeface="Arial"/>
            </a:endParaRPr>
          </a:p>
          <a:p>
            <a:pPr marL="355600"/>
            <a:r>
              <a:rPr sz="1400" spc="-5" dirty="0">
                <a:latin typeface="Arial"/>
                <a:cs typeface="Arial"/>
              </a:rPr>
              <a:t>shown </a:t>
            </a:r>
            <a:r>
              <a:rPr sz="1400" dirty="0">
                <a:latin typeface="Arial"/>
                <a:cs typeface="Arial"/>
              </a:rPr>
              <a:t>in the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bottom</a:t>
            </a:r>
            <a:endParaRPr sz="1400">
              <a:latin typeface="Arial"/>
              <a:cs typeface="Arial"/>
            </a:endParaRPr>
          </a:p>
          <a:p>
            <a:pPr marL="355600" marR="2484755" indent="-342900">
              <a:spcBef>
                <a:spcPts val="340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Effect of the change is also  </a:t>
            </a:r>
            <a:r>
              <a:rPr sz="1400" spc="-5" dirty="0">
                <a:latin typeface="Arial"/>
                <a:cs typeface="Arial"/>
              </a:rPr>
              <a:t>shown </a:t>
            </a:r>
            <a:r>
              <a:rPr sz="1400" dirty="0">
                <a:latin typeface="Arial"/>
                <a:cs typeface="Arial"/>
              </a:rPr>
              <a:t>in hours per </a:t>
            </a:r>
            <a:r>
              <a:rPr sz="1400" spc="-5" dirty="0">
                <a:latin typeface="Arial"/>
                <a:cs typeface="Arial"/>
              </a:rPr>
              <a:t>week,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  month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9845" y="271780"/>
            <a:ext cx="47815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15.2.2018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7994" y="271780"/>
            <a:ext cx="75311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Author 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Subject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8540" y="271780"/>
            <a:ext cx="13843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18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31891" y="1700783"/>
            <a:ext cx="5265420" cy="3816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8614501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6240780"/>
            <a:ext cx="9144000" cy="617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26438" y="725678"/>
            <a:ext cx="5203825" cy="3407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0"/>
            <a:r>
              <a:rPr sz="3600" b="1" spc="-5" dirty="0">
                <a:latin typeface="Arial Black"/>
                <a:cs typeface="Arial Black"/>
              </a:rPr>
              <a:t>EcoDrive </a:t>
            </a:r>
            <a:r>
              <a:rPr b="1" dirty="0">
                <a:latin typeface="Arial Black"/>
                <a:cs typeface="Arial Black"/>
              </a:rPr>
              <a:t>(work phases</a:t>
            </a:r>
            <a:r>
              <a:rPr b="1" spc="-85" dirty="0">
                <a:latin typeface="Arial Black"/>
                <a:cs typeface="Arial Black"/>
              </a:rPr>
              <a:t> </a:t>
            </a:r>
            <a:r>
              <a:rPr b="1" dirty="0">
                <a:latin typeface="Arial Black"/>
                <a:cs typeface="Arial Black"/>
              </a:rPr>
              <a:t>view)</a:t>
            </a:r>
            <a:endParaRPr>
              <a:latin typeface="Arial Black"/>
              <a:cs typeface="Arial Black"/>
            </a:endParaRPr>
          </a:p>
          <a:p>
            <a:pPr marL="12700" marR="2817495">
              <a:spcBef>
                <a:spcPts val="4245"/>
              </a:spcBef>
            </a:pPr>
            <a:r>
              <a:rPr sz="1400" dirty="0">
                <a:latin typeface="Arial"/>
                <a:cs typeface="Arial"/>
              </a:rPr>
              <a:t>An </a:t>
            </a:r>
            <a:r>
              <a:rPr sz="1400" spc="-5" dirty="0">
                <a:latin typeface="Arial"/>
                <a:cs typeface="Arial"/>
              </a:rPr>
              <a:t>example </a:t>
            </a:r>
            <a:r>
              <a:rPr sz="1400" dirty="0">
                <a:latin typeface="Arial"/>
                <a:cs typeface="Arial"/>
              </a:rPr>
              <a:t>to the </a:t>
            </a:r>
            <a:r>
              <a:rPr sz="1400" spc="-5" dirty="0">
                <a:latin typeface="Arial"/>
                <a:cs typeface="Arial"/>
              </a:rPr>
              <a:t>effective </a:t>
            </a:r>
            <a:r>
              <a:rPr sz="1400" dirty="0">
                <a:latin typeface="Arial"/>
                <a:cs typeface="Arial"/>
              </a:rPr>
              <a:t>of  </a:t>
            </a:r>
            <a:r>
              <a:rPr sz="1400" spc="-5" dirty="0">
                <a:latin typeface="Arial"/>
                <a:cs typeface="Arial"/>
              </a:rPr>
              <a:t>working </a:t>
            </a:r>
            <a:r>
              <a:rPr sz="1400" dirty="0">
                <a:latin typeface="Arial"/>
                <a:cs typeface="Arial"/>
              </a:rPr>
              <a:t>method change l /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m3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50"/>
              </a:spcBef>
            </a:pPr>
            <a:endParaRPr sz="2000">
              <a:latin typeface="Times New Roman"/>
              <a:cs typeface="Times New Roman"/>
            </a:endParaRPr>
          </a:p>
          <a:p>
            <a:pPr marL="355600" marR="2716530" indent="-342900">
              <a:buChar char="•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Search limited to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200-300L  </a:t>
            </a:r>
            <a:r>
              <a:rPr sz="1400" dirty="0">
                <a:latin typeface="Arial"/>
                <a:cs typeface="Arial"/>
              </a:rPr>
              <a:t>frames</a:t>
            </a:r>
            <a:endParaRPr sz="1400">
              <a:latin typeface="Arial"/>
              <a:cs typeface="Arial"/>
            </a:endParaRPr>
          </a:p>
          <a:p>
            <a:pPr marL="355600" indent="-342900">
              <a:spcBef>
                <a:spcPts val="330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Reason and time of the</a:t>
            </a:r>
            <a:r>
              <a:rPr sz="1400" spc="-1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changes</a:t>
            </a:r>
            <a:endParaRPr sz="1400">
              <a:latin typeface="Arial"/>
              <a:cs typeface="Arial"/>
            </a:endParaRPr>
          </a:p>
          <a:p>
            <a:pPr marL="355600"/>
            <a:r>
              <a:rPr sz="1400" spc="-5" dirty="0">
                <a:latin typeface="Arial"/>
                <a:cs typeface="Arial"/>
              </a:rPr>
              <a:t>shown </a:t>
            </a:r>
            <a:r>
              <a:rPr sz="1400" dirty="0">
                <a:latin typeface="Arial"/>
                <a:cs typeface="Arial"/>
              </a:rPr>
              <a:t>in the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bottom</a:t>
            </a:r>
            <a:endParaRPr sz="1400">
              <a:latin typeface="Arial"/>
              <a:cs typeface="Arial"/>
            </a:endParaRPr>
          </a:p>
          <a:p>
            <a:pPr marL="355600" marR="2484755" indent="-342900">
              <a:spcBef>
                <a:spcPts val="335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Effect of the change is also  </a:t>
            </a:r>
            <a:r>
              <a:rPr sz="1400" spc="-5" dirty="0">
                <a:latin typeface="Arial"/>
                <a:cs typeface="Arial"/>
              </a:rPr>
              <a:t>shown </a:t>
            </a:r>
            <a:r>
              <a:rPr sz="1400" dirty="0">
                <a:latin typeface="Arial"/>
                <a:cs typeface="Arial"/>
              </a:rPr>
              <a:t>in hours per </a:t>
            </a:r>
            <a:r>
              <a:rPr sz="1400" spc="-5" dirty="0">
                <a:latin typeface="Arial"/>
                <a:cs typeface="Arial"/>
              </a:rPr>
              <a:t>week,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  month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9845" y="271780"/>
            <a:ext cx="47815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15.2.2018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7994" y="271780"/>
            <a:ext cx="75311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Author 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Subject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8540" y="271780"/>
            <a:ext cx="13843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19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31891" y="1629155"/>
            <a:ext cx="5265420" cy="3816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610689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6240780"/>
            <a:ext cx="9144000" cy="617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26438" y="725678"/>
            <a:ext cx="5203825" cy="2980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0"/>
            <a:r>
              <a:rPr sz="3600" b="1" spc="-5" dirty="0">
                <a:latin typeface="Arial Black"/>
                <a:cs typeface="Arial Black"/>
              </a:rPr>
              <a:t>EcoDrive </a:t>
            </a:r>
            <a:r>
              <a:rPr b="1" dirty="0">
                <a:latin typeface="Arial Black"/>
                <a:cs typeface="Arial Black"/>
              </a:rPr>
              <a:t>(work phases</a:t>
            </a:r>
            <a:r>
              <a:rPr b="1" spc="-85" dirty="0">
                <a:latin typeface="Arial Black"/>
                <a:cs typeface="Arial Black"/>
              </a:rPr>
              <a:t> </a:t>
            </a:r>
            <a:r>
              <a:rPr b="1" dirty="0">
                <a:latin typeface="Arial Black"/>
                <a:cs typeface="Arial Black"/>
              </a:rPr>
              <a:t>view)</a:t>
            </a:r>
            <a:endParaRPr>
              <a:latin typeface="Arial Black"/>
              <a:cs typeface="Arial Black"/>
            </a:endParaRPr>
          </a:p>
          <a:p>
            <a:pPr marL="12700" marR="2360930">
              <a:spcBef>
                <a:spcPts val="4245"/>
              </a:spcBef>
            </a:pPr>
            <a:r>
              <a:rPr sz="1400" dirty="0">
                <a:latin typeface="Arial"/>
                <a:cs typeface="Arial"/>
              </a:rPr>
              <a:t>An </a:t>
            </a:r>
            <a:r>
              <a:rPr sz="1400" spc="-5" dirty="0">
                <a:latin typeface="Arial"/>
                <a:cs typeface="Arial"/>
              </a:rPr>
              <a:t>example </a:t>
            </a:r>
            <a:r>
              <a:rPr sz="1400" dirty="0">
                <a:latin typeface="Arial"/>
                <a:cs typeface="Arial"/>
              </a:rPr>
              <a:t>of the fuel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consumption  </a:t>
            </a:r>
            <a:r>
              <a:rPr sz="1400" dirty="0">
                <a:latin typeface="Arial"/>
                <a:cs typeface="Arial"/>
              </a:rPr>
              <a:t>of the last 3 months period l /</a:t>
            </a:r>
            <a:r>
              <a:rPr sz="1400" spc="-20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50"/>
              </a:spcBef>
            </a:pPr>
            <a:endParaRPr sz="2000">
              <a:latin typeface="Times New Roman"/>
              <a:cs typeface="Times New Roman"/>
            </a:endParaRPr>
          </a:p>
          <a:p>
            <a:pPr marL="355600" indent="-342900">
              <a:buChar char="•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All size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stems</a:t>
            </a:r>
            <a:endParaRPr sz="1400">
              <a:latin typeface="Arial"/>
              <a:cs typeface="Arial"/>
            </a:endParaRPr>
          </a:p>
          <a:p>
            <a:pPr marL="355600" indent="-342900">
              <a:spcBef>
                <a:spcPts val="330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Show full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history</a:t>
            </a:r>
            <a:endParaRPr sz="1400">
              <a:latin typeface="Arial"/>
              <a:cs typeface="Arial"/>
            </a:endParaRPr>
          </a:p>
          <a:p>
            <a:pPr marL="355600" marR="2595880" indent="-342900">
              <a:spcBef>
                <a:spcPts val="335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spc="-5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search is therefore of</a:t>
            </a:r>
            <a:r>
              <a:rPr sz="1400" spc="-1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all  sizes trees (clear cuttings /  thinning)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9845" y="271780"/>
            <a:ext cx="47815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15.2.2018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7994" y="271780"/>
            <a:ext cx="75311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Author 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Subject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8540" y="271780"/>
            <a:ext cx="13843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20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60264" y="1845564"/>
            <a:ext cx="4966716" cy="3599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8822604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6240780"/>
            <a:ext cx="9144000" cy="617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88541" y="725678"/>
            <a:ext cx="22599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b="1" spc="-5" dirty="0">
                <a:latin typeface="Arial Black"/>
                <a:cs typeface="Arial Black"/>
              </a:rPr>
              <a:t>EcoDrive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8540" y="2021459"/>
            <a:ext cx="7606030" cy="3362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79070" indent="-342900">
              <a:buAutoNum type="arabicPeriod"/>
              <a:tabLst>
                <a:tab pos="355600" algn="l"/>
                <a:tab pos="356235" algn="l"/>
              </a:tabLst>
            </a:pPr>
            <a:r>
              <a:rPr dirty="0">
                <a:latin typeface="Arial"/>
                <a:cs typeface="Arial"/>
              </a:rPr>
              <a:t>The </a:t>
            </a:r>
            <a:r>
              <a:rPr spc="-5" dirty="0">
                <a:latin typeface="Arial"/>
                <a:cs typeface="Arial"/>
              </a:rPr>
              <a:t>program requires a </a:t>
            </a:r>
            <a:r>
              <a:rPr dirty="0">
                <a:latin typeface="Arial"/>
                <a:cs typeface="Arial"/>
              </a:rPr>
              <a:t>the correct </a:t>
            </a:r>
            <a:r>
              <a:rPr spc="-5" dirty="0">
                <a:latin typeface="Arial"/>
                <a:cs typeface="Arial"/>
              </a:rPr>
              <a:t>use and enough information </a:t>
            </a:r>
            <a:r>
              <a:rPr dirty="0">
                <a:latin typeface="Arial"/>
                <a:cs typeface="Arial"/>
              </a:rPr>
              <a:t>to the  </a:t>
            </a:r>
            <a:r>
              <a:rPr spc="-5" dirty="0">
                <a:latin typeface="Arial"/>
                <a:cs typeface="Arial"/>
              </a:rPr>
              <a:t>different menus values </a:t>
            </a:r>
            <a:r>
              <a:rPr dirty="0">
                <a:latin typeface="Arial"/>
                <a:cs typeface="Arial"/>
              </a:rPr>
              <a:t>for</a:t>
            </a:r>
            <a:r>
              <a:rPr spc="3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comparative</a:t>
            </a:r>
            <a:endParaRPr>
              <a:latin typeface="Arial"/>
              <a:cs typeface="Arial"/>
            </a:endParaRPr>
          </a:p>
          <a:p>
            <a:pPr marL="355600" indent="-342900">
              <a:spcBef>
                <a:spcPts val="43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dirty="0">
                <a:latin typeface="Arial"/>
                <a:cs typeface="Arial"/>
              </a:rPr>
              <a:t>Only </a:t>
            </a:r>
            <a:r>
              <a:rPr spc="-5" dirty="0">
                <a:latin typeface="Arial"/>
                <a:cs typeface="Arial"/>
              </a:rPr>
              <a:t>one change 'value should not pay </a:t>
            </a:r>
            <a:r>
              <a:rPr dirty="0">
                <a:latin typeface="Arial"/>
                <a:cs typeface="Arial"/>
              </a:rPr>
              <a:t>too </a:t>
            </a:r>
            <a:r>
              <a:rPr spc="-5" dirty="0">
                <a:latin typeface="Arial"/>
                <a:cs typeface="Arial"/>
              </a:rPr>
              <a:t>much</a:t>
            </a:r>
            <a:r>
              <a:rPr spc="5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attention</a:t>
            </a:r>
            <a:endParaRPr>
              <a:latin typeface="Arial"/>
              <a:cs typeface="Arial"/>
            </a:endParaRPr>
          </a:p>
          <a:p>
            <a:pPr marL="355600" marR="5080" indent="-342900">
              <a:spcBef>
                <a:spcPts val="43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pc="-5" dirty="0">
                <a:latin typeface="Arial"/>
                <a:cs typeface="Arial"/>
              </a:rPr>
              <a:t>Adjustments and </a:t>
            </a:r>
            <a:r>
              <a:rPr spc="-10" dirty="0">
                <a:latin typeface="Arial"/>
                <a:cs typeface="Arial"/>
              </a:rPr>
              <a:t>working </a:t>
            </a:r>
            <a:r>
              <a:rPr spc="-5" dirty="0">
                <a:latin typeface="Arial"/>
                <a:cs typeface="Arial"/>
              </a:rPr>
              <a:t>techniques related </a:t>
            </a:r>
            <a:r>
              <a:rPr dirty="0">
                <a:latin typeface="Arial"/>
                <a:cs typeface="Arial"/>
              </a:rPr>
              <a:t>matters </a:t>
            </a:r>
            <a:r>
              <a:rPr spc="-5" dirty="0">
                <a:latin typeface="Arial"/>
                <a:cs typeface="Arial"/>
              </a:rPr>
              <a:t>should be taken  into account </a:t>
            </a:r>
            <a:r>
              <a:rPr dirty="0">
                <a:latin typeface="Arial"/>
                <a:cs typeface="Arial"/>
              </a:rPr>
              <a:t>at the </a:t>
            </a:r>
            <a:r>
              <a:rPr spc="-15" dirty="0">
                <a:latin typeface="Arial"/>
                <a:cs typeface="Arial"/>
              </a:rPr>
              <a:t>work </a:t>
            </a:r>
            <a:r>
              <a:rPr spc="-5" dirty="0">
                <a:latin typeface="Arial"/>
                <a:cs typeface="Arial"/>
              </a:rPr>
              <a:t>results </a:t>
            </a:r>
            <a:r>
              <a:rPr spc="-10" dirty="0">
                <a:latin typeface="Arial"/>
                <a:cs typeface="Arial"/>
              </a:rPr>
              <a:t>quality, </a:t>
            </a:r>
            <a:r>
              <a:rPr spc="-5" dirty="0">
                <a:latin typeface="Arial"/>
                <a:cs typeface="Arial"/>
              </a:rPr>
              <a:t>machine reliability and</a:t>
            </a:r>
            <a:r>
              <a:rPr spc="23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durability</a:t>
            </a:r>
            <a:endParaRPr>
              <a:latin typeface="Arial"/>
              <a:cs typeface="Arial"/>
            </a:endParaRPr>
          </a:p>
          <a:p>
            <a:pPr marL="756285" marR="147955" lvl="1" indent="-286385">
              <a:spcBef>
                <a:spcPts val="434"/>
              </a:spcBef>
              <a:buChar char="•"/>
              <a:tabLst>
                <a:tab pos="756285" algn="l"/>
                <a:tab pos="756920" algn="l"/>
              </a:tabLst>
            </a:pPr>
            <a:r>
              <a:rPr spc="-5" dirty="0">
                <a:latin typeface="Arial"/>
                <a:cs typeface="Arial"/>
              </a:rPr>
              <a:t>Timber grades, </a:t>
            </a:r>
            <a:r>
              <a:rPr dirty="0">
                <a:latin typeface="Arial"/>
                <a:cs typeface="Arial"/>
              </a:rPr>
              <a:t>the </a:t>
            </a:r>
            <a:r>
              <a:rPr spc="-5" dirty="0">
                <a:latin typeface="Arial"/>
                <a:cs typeface="Arial"/>
              </a:rPr>
              <a:t>peaks traces </a:t>
            </a:r>
            <a:r>
              <a:rPr dirty="0">
                <a:latin typeface="Arial"/>
                <a:cs typeface="Arial"/>
              </a:rPr>
              <a:t>of </a:t>
            </a:r>
            <a:r>
              <a:rPr spc="-5" dirty="0">
                <a:latin typeface="Arial"/>
                <a:cs typeface="Arial"/>
              </a:rPr>
              <a:t>feed rollers, branches ruptures  </a:t>
            </a:r>
            <a:r>
              <a:rPr spc="-10" dirty="0">
                <a:latin typeface="Arial"/>
                <a:cs typeface="Arial"/>
              </a:rPr>
              <a:t>within </a:t>
            </a:r>
            <a:r>
              <a:rPr dirty="0">
                <a:latin typeface="Arial"/>
                <a:cs typeface="Arial"/>
              </a:rPr>
              <a:t>stem, </a:t>
            </a:r>
            <a:r>
              <a:rPr spc="-5" dirty="0">
                <a:latin typeface="Arial"/>
                <a:cs typeface="Arial"/>
              </a:rPr>
              <a:t>cutting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ruptures</a:t>
            </a:r>
            <a:endParaRPr>
              <a:latin typeface="Arial"/>
              <a:cs typeface="Arial"/>
            </a:endParaRPr>
          </a:p>
          <a:p>
            <a:pPr marL="756285" lvl="1" indent="-286385">
              <a:spcBef>
                <a:spcPts val="430"/>
              </a:spcBef>
              <a:buChar char="•"/>
              <a:tabLst>
                <a:tab pos="756285" algn="l"/>
                <a:tab pos="756920" algn="l"/>
              </a:tabLst>
            </a:pPr>
            <a:r>
              <a:rPr spc="-10" dirty="0">
                <a:latin typeface="Arial"/>
                <a:cs typeface="Arial"/>
              </a:rPr>
              <a:t>Hydraulic </a:t>
            </a:r>
            <a:r>
              <a:rPr spc="-5" dirty="0">
                <a:latin typeface="Arial"/>
                <a:cs typeface="Arial"/>
              </a:rPr>
              <a:t>pumps, </a:t>
            </a:r>
            <a:r>
              <a:rPr spc="-10" dirty="0">
                <a:latin typeface="Arial"/>
                <a:cs typeface="Arial"/>
              </a:rPr>
              <a:t>hydraulic </a:t>
            </a:r>
            <a:r>
              <a:rPr spc="-5" dirty="0">
                <a:latin typeface="Arial"/>
                <a:cs typeface="Arial"/>
              </a:rPr>
              <a:t>motors, </a:t>
            </a:r>
            <a:r>
              <a:rPr spc="-10" dirty="0">
                <a:latin typeface="Arial"/>
                <a:cs typeface="Arial"/>
              </a:rPr>
              <a:t>hydraulic</a:t>
            </a:r>
            <a:r>
              <a:rPr spc="229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hoses</a:t>
            </a:r>
            <a:endParaRPr>
              <a:latin typeface="Arial"/>
              <a:cs typeface="Arial"/>
            </a:endParaRPr>
          </a:p>
          <a:p>
            <a:pPr marL="756285" lvl="1" indent="-286385">
              <a:spcBef>
                <a:spcPts val="430"/>
              </a:spcBef>
              <a:buChar char="•"/>
              <a:tabLst>
                <a:tab pos="756285" algn="l"/>
                <a:tab pos="756920" algn="l"/>
              </a:tabLst>
            </a:pPr>
            <a:r>
              <a:rPr spc="-5" dirty="0">
                <a:latin typeface="Arial"/>
                <a:cs typeface="Arial"/>
              </a:rPr>
              <a:t>Mechanical strength </a:t>
            </a:r>
            <a:r>
              <a:rPr dirty="0">
                <a:latin typeface="Arial"/>
                <a:cs typeface="Arial"/>
              </a:rPr>
              <a:t>of </a:t>
            </a:r>
            <a:r>
              <a:rPr spc="-5" dirty="0">
                <a:latin typeface="Arial"/>
                <a:cs typeface="Arial"/>
              </a:rPr>
              <a:t>cranes </a:t>
            </a:r>
            <a:r>
              <a:rPr dirty="0">
                <a:latin typeface="Arial"/>
                <a:cs typeface="Arial"/>
              </a:rPr>
              <a:t>/ </a:t>
            </a:r>
            <a:r>
              <a:rPr spc="-5" dirty="0">
                <a:latin typeface="Arial"/>
                <a:cs typeface="Arial"/>
              </a:rPr>
              <a:t>cutting heads</a:t>
            </a:r>
            <a:r>
              <a:rPr spc="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frames</a:t>
            </a:r>
            <a:endParaRPr>
              <a:latin typeface="Arial"/>
              <a:cs typeface="Arial"/>
            </a:endParaRPr>
          </a:p>
          <a:p>
            <a:pPr marL="756285" lvl="1" indent="-286385">
              <a:spcBef>
                <a:spcPts val="430"/>
              </a:spcBef>
              <a:buChar char="•"/>
              <a:tabLst>
                <a:tab pos="756285" algn="l"/>
                <a:tab pos="756920" algn="l"/>
              </a:tabLst>
            </a:pPr>
            <a:r>
              <a:rPr dirty="0">
                <a:latin typeface="Arial"/>
                <a:cs typeface="Arial"/>
              </a:rPr>
              <a:t>The </a:t>
            </a:r>
            <a:r>
              <a:rPr spc="-5" dirty="0">
                <a:latin typeface="Arial"/>
                <a:cs typeface="Arial"/>
              </a:rPr>
              <a:t>saw </a:t>
            </a:r>
            <a:r>
              <a:rPr spc="-10" dirty="0">
                <a:latin typeface="Arial"/>
                <a:cs typeface="Arial"/>
              </a:rPr>
              <a:t>blade </a:t>
            </a:r>
            <a:r>
              <a:rPr spc="-15" dirty="0">
                <a:latin typeface="Arial"/>
                <a:cs typeface="Arial"/>
              </a:rPr>
              <a:t>wear, </a:t>
            </a:r>
            <a:r>
              <a:rPr dirty="0">
                <a:latin typeface="Arial"/>
                <a:cs typeface="Arial"/>
              </a:rPr>
              <a:t>the tip </a:t>
            </a:r>
            <a:r>
              <a:rPr spc="-15" dirty="0">
                <a:latin typeface="Arial"/>
                <a:cs typeface="Arial"/>
              </a:rPr>
              <a:t>wheels </a:t>
            </a:r>
            <a:r>
              <a:rPr spc="-5" dirty="0">
                <a:latin typeface="Arial"/>
                <a:cs typeface="Arial"/>
              </a:rPr>
              <a:t>of </a:t>
            </a:r>
            <a:r>
              <a:rPr spc="-10" dirty="0">
                <a:latin typeface="Arial"/>
                <a:cs typeface="Arial"/>
              </a:rPr>
              <a:t>blades, </a:t>
            </a:r>
            <a:r>
              <a:rPr dirty="0">
                <a:latin typeface="Arial"/>
                <a:cs typeface="Arial"/>
              </a:rPr>
              <a:t>the </a:t>
            </a:r>
            <a:r>
              <a:rPr spc="-5" dirty="0">
                <a:latin typeface="Arial"/>
                <a:cs typeface="Arial"/>
              </a:rPr>
              <a:t>saw</a:t>
            </a:r>
            <a:r>
              <a:rPr spc="15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chain</a:t>
            </a:r>
            <a:endParaRPr>
              <a:latin typeface="Arial"/>
              <a:cs typeface="Arial"/>
            </a:endParaRPr>
          </a:p>
          <a:p>
            <a:pPr marL="756285"/>
            <a:r>
              <a:rPr spc="-5" dirty="0">
                <a:latin typeface="Arial"/>
                <a:cs typeface="Arial"/>
              </a:rPr>
              <a:t>durability</a:t>
            </a:r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9845" y="271780"/>
            <a:ext cx="47815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15.2.2018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07994" y="271780"/>
            <a:ext cx="75311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Author 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Subject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88540" y="271780"/>
            <a:ext cx="13843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latin typeface="Arial"/>
                <a:cs typeface="Arial"/>
              </a:rPr>
              <a:t>21</a:t>
            </a:r>
            <a:endParaRPr sz="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544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0" y="0"/>
            <a:ext cx="9144000" cy="40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</a:pPr>
            <a:endParaRPr sz="950">
              <a:latin typeface="Times New Roman"/>
              <a:cs typeface="Times New Roman"/>
            </a:endParaRPr>
          </a:p>
          <a:p>
            <a:pPr marL="777240">
              <a:tabLst>
                <a:tab pos="1158240" algn="l"/>
                <a:tab pos="1996439" algn="l"/>
              </a:tabLst>
            </a:pPr>
            <a:r>
              <a:rPr sz="800" spc="-5" dirty="0">
                <a:latin typeface="Arial"/>
                <a:cs typeface="Arial"/>
              </a:rPr>
              <a:t>22	15.2.2018	Author 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Subject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62200" y="689352"/>
            <a:ext cx="1051560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 </a:t>
            </a:r>
            <a:r>
              <a:rPr spc="-5" dirty="0"/>
              <a:t>logger’s </a:t>
            </a:r>
            <a:r>
              <a:rPr dirty="0"/>
              <a:t>best</a:t>
            </a:r>
            <a:r>
              <a:rPr spc="-75" dirty="0"/>
              <a:t> </a:t>
            </a:r>
            <a:r>
              <a:rPr dirty="0"/>
              <a:t>friend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27773" y="2783460"/>
            <a:ext cx="2732405" cy="1920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255" algn="r"/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PONSSE</a:t>
            </a:r>
            <a:r>
              <a:rPr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PLC</a:t>
            </a:r>
            <a:endParaRPr>
              <a:latin typeface="Arial"/>
              <a:cs typeface="Arial"/>
            </a:endParaRPr>
          </a:p>
          <a:p>
            <a:pPr marL="12700" marR="5080" indent="1256030" algn="r">
              <a:lnSpc>
                <a:spcPct val="120000"/>
              </a:lnSpc>
            </a:pP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Ponssentie</a:t>
            </a:r>
            <a:r>
              <a:rPr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22  FI-74200</a:t>
            </a:r>
            <a:r>
              <a:rPr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Vieremä,</a:t>
            </a:r>
            <a:r>
              <a:rPr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Finland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 Tel.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+358 20 768</a:t>
            </a:r>
            <a:r>
              <a:rPr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800</a:t>
            </a:r>
            <a:endParaRPr>
              <a:latin typeface="Arial"/>
              <a:cs typeface="Arial"/>
            </a:endParaRPr>
          </a:p>
          <a:p>
            <a:pPr marR="8255" algn="r">
              <a:spcBef>
                <a:spcPts val="430"/>
              </a:spcBef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Fax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+358 20 768</a:t>
            </a:r>
            <a:r>
              <a:rPr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8690</a:t>
            </a:r>
            <a:endParaRPr>
              <a:latin typeface="Arial"/>
              <a:cs typeface="Arial"/>
            </a:endParaRPr>
          </a:p>
          <a:p>
            <a:pPr marR="9525" algn="r">
              <a:spcBef>
                <a:spcPts val="430"/>
              </a:spcBef>
            </a:pPr>
            <a:r>
              <a:rPr spc="-3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</a:t>
            </a:r>
            <a:r>
              <a:rPr spc="-2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.ponss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e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.com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25841" y="1"/>
            <a:ext cx="1432559" cy="4312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61706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6240780"/>
            <a:ext cx="9144000" cy="617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33597" y="754431"/>
            <a:ext cx="4926330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/>
              <a:t>Grapple and</a:t>
            </a:r>
            <a:r>
              <a:rPr sz="3600" spc="-90" dirty="0"/>
              <a:t> </a:t>
            </a:r>
            <a:r>
              <a:rPr sz="3600" spc="-5" dirty="0"/>
              <a:t>rotator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2288540" y="2021460"/>
            <a:ext cx="7593330" cy="270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64515" indent="-342900">
              <a:buChar char="-"/>
              <a:tabLst>
                <a:tab pos="355600" algn="l"/>
                <a:tab pos="356235" algn="l"/>
              </a:tabLst>
            </a:pPr>
            <a:r>
              <a:rPr dirty="0">
                <a:latin typeface="Arial"/>
                <a:cs typeface="Arial"/>
              </a:rPr>
              <a:t>If </a:t>
            </a:r>
            <a:r>
              <a:rPr spc="-5" dirty="0">
                <a:latin typeface="Arial"/>
                <a:cs typeface="Arial"/>
              </a:rPr>
              <a:t>crane movements are calm, no need </a:t>
            </a:r>
            <a:r>
              <a:rPr dirty="0">
                <a:latin typeface="Arial"/>
                <a:cs typeface="Arial"/>
              </a:rPr>
              <a:t>to </a:t>
            </a:r>
            <a:r>
              <a:rPr spc="-5" dirty="0">
                <a:latin typeface="Arial"/>
                <a:cs typeface="Arial"/>
              </a:rPr>
              <a:t>open grapple </a:t>
            </a:r>
            <a:r>
              <a:rPr spc="-15" dirty="0">
                <a:latin typeface="Arial"/>
                <a:cs typeface="Arial"/>
              </a:rPr>
              <a:t>wider </a:t>
            </a:r>
            <a:r>
              <a:rPr spc="-5" dirty="0">
                <a:latin typeface="Arial"/>
                <a:cs typeface="Arial"/>
              </a:rPr>
              <a:t>than  needed </a:t>
            </a:r>
            <a:r>
              <a:rPr dirty="0">
                <a:latin typeface="Arial"/>
                <a:cs typeface="Arial"/>
              </a:rPr>
              <a:t>to </a:t>
            </a:r>
            <a:r>
              <a:rPr spc="-5" dirty="0">
                <a:latin typeface="Arial"/>
                <a:cs typeface="Arial"/>
              </a:rPr>
              <a:t>pick up </a:t>
            </a:r>
            <a:r>
              <a:rPr dirty="0">
                <a:latin typeface="Arial"/>
                <a:cs typeface="Arial"/>
              </a:rPr>
              <a:t>the</a:t>
            </a:r>
            <a:r>
              <a:rPr spc="-5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pile</a:t>
            </a:r>
            <a:endParaRPr dirty="0">
              <a:latin typeface="Arial"/>
              <a:cs typeface="Arial"/>
            </a:endParaRPr>
          </a:p>
          <a:p>
            <a:pPr marL="355600" marR="346710" indent="-342900">
              <a:spcBef>
                <a:spcPts val="430"/>
              </a:spcBef>
              <a:buChar char="-"/>
              <a:tabLst>
                <a:tab pos="355600" algn="l"/>
                <a:tab pos="356235" algn="l"/>
              </a:tabLst>
            </a:pPr>
            <a:r>
              <a:rPr spc="-5" dirty="0">
                <a:latin typeface="Arial"/>
                <a:cs typeface="Arial"/>
              </a:rPr>
              <a:t>Calm movements and correct crane settings prevent grapple </a:t>
            </a:r>
            <a:r>
              <a:rPr dirty="0">
                <a:latin typeface="Arial"/>
                <a:cs typeface="Arial"/>
              </a:rPr>
              <a:t>to start  </a:t>
            </a:r>
            <a:r>
              <a:rPr spc="-10" dirty="0">
                <a:latin typeface="Arial"/>
                <a:cs typeface="Arial"/>
              </a:rPr>
              <a:t>swinging. </a:t>
            </a:r>
            <a:r>
              <a:rPr spc="-5" dirty="0">
                <a:latin typeface="Arial"/>
                <a:cs typeface="Arial"/>
              </a:rPr>
              <a:t>Grapple hits </a:t>
            </a:r>
            <a:r>
              <a:rPr dirty="0">
                <a:latin typeface="Arial"/>
                <a:cs typeface="Arial"/>
              </a:rPr>
              <a:t>the </a:t>
            </a:r>
            <a:r>
              <a:rPr spc="-5" dirty="0">
                <a:latin typeface="Arial"/>
                <a:cs typeface="Arial"/>
              </a:rPr>
              <a:t>target</a:t>
            </a:r>
            <a:r>
              <a:rPr spc="7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easier.</a:t>
            </a:r>
            <a:endParaRPr dirty="0">
              <a:latin typeface="Arial"/>
              <a:cs typeface="Arial"/>
            </a:endParaRPr>
          </a:p>
          <a:p>
            <a:pPr marL="355600" marR="5080" indent="-342900" algn="just">
              <a:spcBef>
                <a:spcPts val="430"/>
              </a:spcBef>
              <a:buChar char="-"/>
              <a:tabLst>
                <a:tab pos="356235" algn="l"/>
              </a:tabLst>
            </a:pPr>
            <a:r>
              <a:rPr spc="-5" dirty="0">
                <a:latin typeface="Arial"/>
                <a:cs typeface="Arial"/>
              </a:rPr>
              <a:t>Logs </a:t>
            </a:r>
            <a:r>
              <a:rPr dirty="0">
                <a:latin typeface="Arial"/>
                <a:cs typeface="Arial"/>
              </a:rPr>
              <a:t>settle </a:t>
            </a:r>
            <a:r>
              <a:rPr spc="-5" dirty="0">
                <a:latin typeface="Arial"/>
                <a:cs typeface="Arial"/>
              </a:rPr>
              <a:t>better in </a:t>
            </a:r>
            <a:r>
              <a:rPr dirty="0">
                <a:latin typeface="Arial"/>
                <a:cs typeface="Arial"/>
              </a:rPr>
              <a:t>the </a:t>
            </a:r>
            <a:r>
              <a:rPr spc="-5" dirty="0">
                <a:latin typeface="Arial"/>
                <a:cs typeface="Arial"/>
              </a:rPr>
              <a:t>grapple </a:t>
            </a:r>
            <a:r>
              <a:rPr dirty="0">
                <a:latin typeface="Arial"/>
                <a:cs typeface="Arial"/>
              </a:rPr>
              <a:t>if </a:t>
            </a:r>
            <a:r>
              <a:rPr spc="-5" dirty="0">
                <a:latin typeface="Arial"/>
                <a:cs typeface="Arial"/>
              </a:rPr>
              <a:t>pile is lifted up </a:t>
            </a:r>
            <a:r>
              <a:rPr dirty="0">
                <a:latin typeface="Arial"/>
                <a:cs typeface="Arial"/>
              </a:rPr>
              <a:t>from the </a:t>
            </a:r>
            <a:r>
              <a:rPr spc="-5" dirty="0">
                <a:latin typeface="Arial"/>
                <a:cs typeface="Arial"/>
              </a:rPr>
              <a:t>ground a little  bit before fully closing </a:t>
            </a:r>
            <a:r>
              <a:rPr dirty="0">
                <a:latin typeface="Arial"/>
                <a:cs typeface="Arial"/>
              </a:rPr>
              <a:t>the </a:t>
            </a:r>
            <a:r>
              <a:rPr spc="-5" dirty="0">
                <a:latin typeface="Arial"/>
                <a:cs typeface="Arial"/>
              </a:rPr>
              <a:t>grapple. Final closing in </a:t>
            </a:r>
            <a:r>
              <a:rPr dirty="0">
                <a:latin typeface="Arial"/>
                <a:cs typeface="Arial"/>
              </a:rPr>
              <a:t>the </a:t>
            </a:r>
            <a:r>
              <a:rPr spc="-5" dirty="0">
                <a:latin typeface="Arial"/>
                <a:cs typeface="Arial"/>
              </a:rPr>
              <a:t>air helps </a:t>
            </a:r>
            <a:r>
              <a:rPr dirty="0">
                <a:latin typeface="Arial"/>
                <a:cs typeface="Arial"/>
              </a:rPr>
              <a:t>to </a:t>
            </a:r>
            <a:r>
              <a:rPr spc="-5" dirty="0">
                <a:latin typeface="Arial"/>
                <a:cs typeface="Arial"/>
              </a:rPr>
              <a:t>avoid  branches getting in </a:t>
            </a:r>
            <a:r>
              <a:rPr dirty="0">
                <a:latin typeface="Arial"/>
                <a:cs typeface="Arial"/>
              </a:rPr>
              <a:t>to the </a:t>
            </a:r>
            <a:r>
              <a:rPr spc="-5" dirty="0">
                <a:latin typeface="Arial"/>
                <a:cs typeface="Arial"/>
              </a:rPr>
              <a:t>load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space</a:t>
            </a:r>
            <a:endParaRPr dirty="0">
              <a:latin typeface="Arial"/>
              <a:cs typeface="Arial"/>
            </a:endParaRPr>
          </a:p>
          <a:p>
            <a:pPr marL="355600" indent="-342900">
              <a:spcBef>
                <a:spcPts val="434"/>
              </a:spcBef>
              <a:buChar char="-"/>
              <a:tabLst>
                <a:tab pos="355600" algn="l"/>
                <a:tab pos="356235" algn="l"/>
              </a:tabLst>
            </a:pPr>
            <a:r>
              <a:rPr spc="-5" dirty="0">
                <a:latin typeface="Arial"/>
                <a:cs typeface="Arial"/>
              </a:rPr>
              <a:t>Rotate pile </a:t>
            </a:r>
            <a:r>
              <a:rPr dirty="0">
                <a:latin typeface="Arial"/>
                <a:cs typeface="Arial"/>
              </a:rPr>
              <a:t>to </a:t>
            </a:r>
            <a:r>
              <a:rPr spc="-5" dirty="0">
                <a:latin typeface="Arial"/>
                <a:cs typeface="Arial"/>
              </a:rPr>
              <a:t>correct position during lifting </a:t>
            </a:r>
            <a:r>
              <a:rPr dirty="0">
                <a:latin typeface="Arial"/>
                <a:cs typeface="Arial"/>
              </a:rPr>
              <a:t>it </a:t>
            </a:r>
            <a:r>
              <a:rPr spc="-5" dirty="0">
                <a:latin typeface="Arial"/>
                <a:cs typeface="Arial"/>
              </a:rPr>
              <a:t>up </a:t>
            </a:r>
            <a:r>
              <a:rPr dirty="0">
                <a:latin typeface="Arial"/>
                <a:cs typeface="Arial"/>
              </a:rPr>
              <a:t>to the </a:t>
            </a:r>
            <a:r>
              <a:rPr spc="-5" dirty="0">
                <a:latin typeface="Arial"/>
                <a:cs typeface="Arial"/>
              </a:rPr>
              <a:t>load</a:t>
            </a:r>
            <a:r>
              <a:rPr spc="9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space</a:t>
            </a:r>
            <a:endParaRPr dirty="0">
              <a:latin typeface="Arial"/>
              <a:cs typeface="Arial"/>
            </a:endParaRPr>
          </a:p>
          <a:p>
            <a:pPr marL="19685" algn="ctr">
              <a:spcBef>
                <a:spcPts val="430"/>
              </a:spcBef>
              <a:tabLst>
                <a:tab pos="362585" algn="l"/>
              </a:tabLst>
            </a:pPr>
            <a:r>
              <a:rPr dirty="0">
                <a:latin typeface="Arial"/>
                <a:cs typeface="Arial"/>
              </a:rPr>
              <a:t>-	</a:t>
            </a:r>
            <a:r>
              <a:rPr spc="-5" dirty="0">
                <a:latin typeface="Arial"/>
                <a:cs typeface="Arial"/>
              </a:rPr>
              <a:t>(</a:t>
            </a:r>
            <a:r>
              <a:rPr u="sng" spc="-5" dirty="0">
                <a:solidFill>
                  <a:srgbClr val="767878"/>
                </a:solidFill>
                <a:latin typeface="Arial"/>
                <a:cs typeface="Arial"/>
              </a:rPr>
              <a:t>video</a:t>
            </a:r>
            <a:r>
              <a:rPr spc="-5" dirty="0">
                <a:latin typeface="Arial"/>
                <a:cs typeface="Arial"/>
              </a:rPr>
              <a:t>)</a:t>
            </a: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8540" y="271780"/>
            <a:ext cx="8255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dirty="0"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2713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6240780"/>
            <a:ext cx="9144000" cy="617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200" y="473908"/>
            <a:ext cx="10515600" cy="110799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4604" marR="5080" algn="ctr">
              <a:lnSpc>
                <a:spcPct val="100000"/>
              </a:lnSpc>
            </a:pPr>
            <a:r>
              <a:rPr sz="3600" spc="-5" dirty="0"/>
              <a:t>Unnecessary </a:t>
            </a:r>
            <a:r>
              <a:rPr sz="3600" dirty="0"/>
              <a:t>movement  </a:t>
            </a:r>
            <a:r>
              <a:rPr sz="3600" spc="-5" dirty="0"/>
              <a:t>calculated </a:t>
            </a:r>
            <a:r>
              <a:rPr sz="3600" spc="-10" dirty="0"/>
              <a:t>at </a:t>
            </a:r>
            <a:r>
              <a:rPr sz="3600" dirty="0"/>
              <a:t>the level </a:t>
            </a:r>
            <a:r>
              <a:rPr sz="3600" spc="-10" dirty="0"/>
              <a:t>of</a:t>
            </a:r>
            <a:r>
              <a:rPr sz="3600" spc="-35" dirty="0"/>
              <a:t> </a:t>
            </a:r>
            <a:r>
              <a:rPr sz="3600" dirty="0"/>
              <a:t>the  year</a:t>
            </a:r>
            <a:endParaRPr sz="36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203450" y="2702561"/>
          <a:ext cx="7772398" cy="23042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58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01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00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8013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5659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7724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986282">
                <a:tc>
                  <a:txBody>
                    <a:bodyPr/>
                    <a:lstStyle/>
                    <a:p>
                      <a:pPr marL="82550" marR="78105" algn="ct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Unne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Movement  (sec)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00"/>
                    </a:solidFill>
                  </a:tcPr>
                </a:tc>
                <a:tc>
                  <a:txBody>
                    <a:bodyPr/>
                    <a:lstStyle/>
                    <a:p>
                      <a:pPr marL="83820" marR="78105" algn="ct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app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es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2069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8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load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30200" marR="60325" indent="-260985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Loads in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1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shift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00"/>
                    </a:solidFill>
                  </a:tcPr>
                </a:tc>
                <a:tc>
                  <a:txBody>
                    <a:bodyPr/>
                    <a:lstStyle/>
                    <a:p>
                      <a:pPr marL="217170" marR="208279" indent="68580" algn="just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Work 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Days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year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59385" marR="151130" indent="31750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Time in  s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onds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32105" marR="139065" indent="-184785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Hours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year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33985" marR="124460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800" spc="-8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ork  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ifts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92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marR="374015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30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marR="410209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marR="351155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220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297000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82,5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10,3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92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4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 marR="374015" algn="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30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4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 marR="410209" algn="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4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 marR="351155" algn="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220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4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198000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4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55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4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6,9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4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marR="374015" algn="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30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marR="409575" algn="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marR="351155" algn="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220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99000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27,5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3,4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288540" y="271780"/>
            <a:ext cx="8255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dirty="0"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5347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6240780"/>
            <a:ext cx="9144000" cy="617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46120" y="411531"/>
            <a:ext cx="4267835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/>
              <a:t>Storage</a:t>
            </a:r>
            <a:r>
              <a:rPr sz="3600" spc="-90" dirty="0"/>
              <a:t> </a:t>
            </a:r>
            <a:r>
              <a:rPr sz="3600" dirty="0"/>
              <a:t>planning</a:t>
            </a:r>
            <a:endParaRPr sz="36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203450" y="2126488"/>
          <a:ext cx="7772397" cy="22322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23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79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611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00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9209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200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756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6158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Assortiment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100</a:t>
                      </a:r>
                      <a:r>
                        <a:rPr sz="18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200m3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300m3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400m3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0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500m3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48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Saw timber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5m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16m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30m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40m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50m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60m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27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Pulp</a:t>
                      </a:r>
                      <a:r>
                        <a:rPr sz="18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5m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25m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43m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55m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65m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75m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88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Pulp</a:t>
                      </a:r>
                      <a:r>
                        <a:rPr sz="18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3m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35m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60m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78m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92m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105m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288540" y="271780"/>
            <a:ext cx="8255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dirty="0"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30576" y="1524890"/>
            <a:ext cx="599313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>
                <a:latin typeface="Arial"/>
                <a:cs typeface="Arial"/>
              </a:rPr>
              <a:t>How long is </a:t>
            </a:r>
            <a:r>
              <a:rPr dirty="0">
                <a:latin typeface="Arial"/>
                <a:cs typeface="Arial"/>
              </a:rPr>
              <a:t>the </a:t>
            </a:r>
            <a:r>
              <a:rPr spc="-5" dirty="0">
                <a:latin typeface="Arial"/>
                <a:cs typeface="Arial"/>
              </a:rPr>
              <a:t>pile </a:t>
            </a:r>
            <a:r>
              <a:rPr dirty="0">
                <a:latin typeface="Arial"/>
                <a:cs typeface="Arial"/>
              </a:rPr>
              <a:t>if </a:t>
            </a:r>
            <a:r>
              <a:rPr spc="-5" dirty="0">
                <a:latin typeface="Arial"/>
                <a:cs typeface="Arial"/>
              </a:rPr>
              <a:t>there is </a:t>
            </a:r>
            <a:r>
              <a:rPr spc="-10" dirty="0">
                <a:latin typeface="Arial"/>
                <a:cs typeface="Arial"/>
              </a:rPr>
              <a:t>xx </a:t>
            </a:r>
            <a:r>
              <a:rPr spc="-5" dirty="0">
                <a:latin typeface="Arial"/>
                <a:cs typeface="Arial"/>
              </a:rPr>
              <a:t>m3 of certain</a:t>
            </a:r>
            <a:r>
              <a:rPr spc="10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assortment?</a:t>
            </a:r>
            <a:endParaRPr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4714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350799"/>
            <a:ext cx="10515600" cy="135421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351915" marR="5080" indent="-811530">
              <a:lnSpc>
                <a:spcPct val="100000"/>
              </a:lnSpc>
            </a:pPr>
            <a:r>
              <a:rPr spc="-5" dirty="0"/>
              <a:t>Vocational skills </a:t>
            </a:r>
            <a:r>
              <a:rPr spc="-10" dirty="0"/>
              <a:t>competition </a:t>
            </a:r>
            <a:r>
              <a:rPr spc="-5" dirty="0"/>
              <a:t>in  </a:t>
            </a:r>
            <a:r>
              <a:rPr spc="-10" dirty="0"/>
              <a:t>Jyväskylä</a:t>
            </a:r>
            <a:r>
              <a:rPr spc="-20" dirty="0"/>
              <a:t> </a:t>
            </a:r>
            <a:r>
              <a:rPr spc="-5" dirty="0"/>
              <a:t>24-26.4.2012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8540" y="271780"/>
            <a:ext cx="8255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dirty="0">
                <a:latin typeface="Arial"/>
                <a:cs typeface="Arial"/>
              </a:rPr>
              <a:t>7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09800" y="2348483"/>
            <a:ext cx="7772400" cy="3380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39695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6240780"/>
            <a:ext cx="9144000" cy="617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8541" y="588695"/>
            <a:ext cx="5714365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/>
              <a:t>Competition</a:t>
            </a:r>
            <a:r>
              <a:rPr sz="3600" spc="-75" dirty="0"/>
              <a:t> </a:t>
            </a:r>
            <a:r>
              <a:rPr sz="3600" spc="-5" dirty="0"/>
              <a:t>Jyväskylä</a:t>
            </a:r>
            <a:endParaRPr sz="36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201862" y="1406526"/>
          <a:ext cx="7772462" cy="4967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01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0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21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3802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15519">
                <a:tc>
                  <a:txBody>
                    <a:bodyPr/>
                    <a:lstStyle/>
                    <a:p>
                      <a:endParaRPr sz="3600"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Competitor</a:t>
                      </a:r>
                      <a:r>
                        <a:rPr sz="11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00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Comparison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00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Competitor</a:t>
                      </a:r>
                      <a:r>
                        <a:rPr sz="11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5490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Working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time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1h 15</a:t>
                      </a:r>
                      <a:r>
                        <a:rPr sz="14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min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1h 15</a:t>
                      </a:r>
                      <a:r>
                        <a:rPr sz="14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min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1h 15</a:t>
                      </a:r>
                      <a:r>
                        <a:rPr sz="14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min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5490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Timber</a:t>
                      </a:r>
                      <a:r>
                        <a:rPr sz="1400" b="1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volume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99,8</a:t>
                      </a:r>
                      <a:r>
                        <a:rPr sz="1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100,5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75,7</a:t>
                      </a:r>
                      <a:r>
                        <a:rPr sz="1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5490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Loading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movements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in the</a:t>
                      </a:r>
                      <a:r>
                        <a:rPr sz="1400" b="1" spc="-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average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5491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Grapples lifting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loads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pace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00:00:10.6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00:00:11.9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00:00:15.6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5490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spc="-40" dirty="0">
                          <a:latin typeface="Calibri"/>
                          <a:cs typeface="Calibri"/>
                        </a:rPr>
                        <a:t>Take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next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grapples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at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ground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00:00:04.2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00:00:04.3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00:00:06.2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5490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Grapples lifting on the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pile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00:00:10.2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00:00:13.6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00:00:14.2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5490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spc="-40" dirty="0">
                          <a:latin typeface="Calibri"/>
                          <a:cs typeface="Calibri"/>
                        </a:rPr>
                        <a:t>Take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next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grapples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 load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space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00:00:05.1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00:00:07.2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00:00:07.0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5618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Loader operating movement</a:t>
                      </a:r>
                      <a:r>
                        <a:rPr sz="1400" b="1" spc="-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times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5490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Crane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turning (right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left)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00:21:23/00:24:09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00:18:28/00:20:07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00:22:49/00:25:12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5491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Lifting  (up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down)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00:26:21/00:26:16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00:23:01/00:22:15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00:29:24/00:27:14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5491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Boom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(far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near)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00:23:39/00:22:30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00:21:44/00:18:19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00:25:59/00:24:08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5490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Telescope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(in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out)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00:</a:t>
                      </a:r>
                      <a:r>
                        <a:rPr sz="1400" b="1" u="sng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17:58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/00:09:33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00:04:25/00:03:43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00:09:11/00:07:58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45491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Rotator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(right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left)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00:15:52/00:20:11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00:11:17/00:12:00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00:13:03/00:18:11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45490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Grapple (closed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open)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00:</a:t>
                      </a:r>
                      <a:r>
                        <a:rPr sz="1400" b="1" u="sng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28:58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/00:08:58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00:08:32/00:06:12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00:24:48/00:07:23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45491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Fuel</a:t>
                      </a:r>
                      <a:r>
                        <a:rPr sz="1400" b="1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consumptions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45617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30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(l)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u="sng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15,1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11,9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12,8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45452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400" spc="-30" dirty="0">
                          <a:latin typeface="Calibri"/>
                          <a:cs typeface="Calibri"/>
                        </a:rPr>
                        <a:t>Total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 load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(l)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1,5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1,2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1,6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45503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400" spc="-30" dirty="0">
                          <a:latin typeface="Calibri"/>
                          <a:cs typeface="Calibri"/>
                        </a:rPr>
                        <a:t>Total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driving(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17,1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14,8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15,3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288540" y="271780"/>
            <a:ext cx="8255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dirty="0">
                <a:latin typeface="Arial"/>
                <a:cs typeface="Arial"/>
              </a:rPr>
              <a:t>8</a:t>
            </a:r>
            <a:endParaRPr sz="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8608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3339</Words>
  <Application>Microsoft Office PowerPoint</Application>
  <PresentationFormat>Custom</PresentationFormat>
  <Paragraphs>616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FORWARDER OPERATIONS</vt:lpstr>
      <vt:lpstr>FORWARDER TRAINING</vt:lpstr>
      <vt:lpstr>Slide 3</vt:lpstr>
      <vt:lpstr>1 load loading 3 different way</vt:lpstr>
      <vt:lpstr>Grapple and rotator</vt:lpstr>
      <vt:lpstr>Unnecessary movement  calculated at the level of the  year</vt:lpstr>
      <vt:lpstr>Storage planning</vt:lpstr>
      <vt:lpstr>Vocational skills competition in  Jyväskylä 24-26.4.2012</vt:lpstr>
      <vt:lpstr>Competition Jyväskylä</vt:lpstr>
      <vt:lpstr>Influence of crane settings to</vt:lpstr>
      <vt:lpstr>EFFECTIVE USE OF MACHINE</vt:lpstr>
      <vt:lpstr>FORWARDING</vt:lpstr>
      <vt:lpstr>FORWARDING</vt:lpstr>
      <vt:lpstr>DIFFERENT LEVELS IN FORWARDING  PLANNING</vt:lpstr>
      <vt:lpstr>DIFFERENT LEVELS IN FORWARDING</vt:lpstr>
      <vt:lpstr>PLANNING OF FORWARDING</vt:lpstr>
      <vt:lpstr>PLANNING OF FORWARDING</vt:lpstr>
      <vt:lpstr>Slide 18</vt:lpstr>
      <vt:lpstr>PLANNING OF FORWARDING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A logger’s best friend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FORWARDER OPERATIONS</dc:title>
  <dc:creator>Jeremy Jones</dc:creator>
  <cp:lastModifiedBy>Work</cp:lastModifiedBy>
  <cp:revision>6</cp:revision>
  <dcterms:created xsi:type="dcterms:W3CDTF">2019-09-25T16:31:49Z</dcterms:created>
  <dcterms:modified xsi:type="dcterms:W3CDTF">2020-01-21T16:27:08Z</dcterms:modified>
</cp:coreProperties>
</file>