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31"/>
  </p:notesMasterIdLst>
  <p:sldIdLst>
    <p:sldId id="348" r:id="rId5"/>
    <p:sldId id="389" r:id="rId6"/>
    <p:sldId id="380" r:id="rId7"/>
    <p:sldId id="390" r:id="rId8"/>
    <p:sldId id="391" r:id="rId9"/>
    <p:sldId id="401" r:id="rId10"/>
    <p:sldId id="393" r:id="rId11"/>
    <p:sldId id="396" r:id="rId12"/>
    <p:sldId id="402" r:id="rId13"/>
    <p:sldId id="403" r:id="rId14"/>
    <p:sldId id="405" r:id="rId15"/>
    <p:sldId id="420" r:id="rId16"/>
    <p:sldId id="397" r:id="rId17"/>
    <p:sldId id="385" r:id="rId18"/>
    <p:sldId id="388" r:id="rId19"/>
    <p:sldId id="386" r:id="rId20"/>
    <p:sldId id="407" r:id="rId21"/>
    <p:sldId id="412" r:id="rId22"/>
    <p:sldId id="413" r:id="rId23"/>
    <p:sldId id="414" r:id="rId24"/>
    <p:sldId id="415" r:id="rId25"/>
    <p:sldId id="416" r:id="rId26"/>
    <p:sldId id="406" r:id="rId27"/>
    <p:sldId id="419" r:id="rId28"/>
    <p:sldId id="383" r:id="rId29"/>
    <p:sldId id="353" r:id="rId30"/>
  </p:sldIdLst>
  <p:sldSz cx="9144000" cy="6858000" type="screen4x3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1" autoAdjust="0"/>
    <p:restoredTop sz="90929"/>
  </p:normalViewPr>
  <p:slideViewPr>
    <p:cSldViewPr>
      <p:cViewPr>
        <p:scale>
          <a:sx n="100" d="100"/>
          <a:sy n="100" d="100"/>
        </p:scale>
        <p:origin x="-618" y="960"/>
      </p:cViewPr>
      <p:guideLst>
        <p:guide orient="horz" pos="528"/>
        <p:guide pos="53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32" d="100"/>
          <a:sy n="132" d="100"/>
        </p:scale>
        <p:origin x="-3768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D92EA9C3-4E9D-4A03-BA1D-22DAFD3A352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13335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D9C5A1-89FB-4671-956A-DBD1090ED744}" type="slidenum">
              <a:rPr lang="fi-FI" smtClean="0"/>
              <a:pPr/>
              <a:t>1</a:t>
            </a:fld>
            <a:endParaRPr lang="fi-FI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B3B84-EED3-43AB-9115-FBCE40E742B6}" type="datetime1">
              <a:rPr lang="fi-FI"/>
              <a:pPr>
                <a:defRPr/>
              </a:pPr>
              <a:t>22.8.2016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Author / Subject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4F4C2-AEEF-4CEE-BE9D-93C2382F154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375A2-2455-4F5F-B141-21FD64F7A205}" type="datetime1">
              <a:rPr lang="fi-FI"/>
              <a:pPr>
                <a:defRPr/>
              </a:pPr>
              <a:t>22.8.2016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Author / Subject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1EA68-0E72-4C49-90F6-B22B2AEF6B2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64070-2CF4-42B7-A54D-DFA9F1F39E8D}" type="datetime1">
              <a:rPr lang="fi-FI"/>
              <a:pPr>
                <a:defRPr/>
              </a:pPr>
              <a:t>22.8.2016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Author / Subject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9964D-D8D1-4806-BAFA-1E0DBED1C3F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5A7D9-5F62-4426-96AF-E6C56BAC03CA}" type="datetime1">
              <a:rPr lang="fi-FI"/>
              <a:pPr>
                <a:defRPr/>
              </a:pPr>
              <a:t>22.8.2016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Author / Subject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13500-47C2-45B6-92CE-C675E19C633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5FA9C-B69A-4889-B872-E19BB5D34F67}" type="datetime1">
              <a:rPr lang="fi-FI"/>
              <a:pPr>
                <a:defRPr/>
              </a:pPr>
              <a:t>22.8.2016</a:t>
            </a:fld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Author / Subject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C451E-3706-4ABE-956F-8C01D922603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0A8FD-2038-4FCA-94E6-DC9DDD1856B3}" type="datetime1">
              <a:rPr lang="fi-FI"/>
              <a:pPr>
                <a:defRPr/>
              </a:pPr>
              <a:t>22.8.2016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Author / Subject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5FE64-BFD4-4634-A87A-3F70B63A111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5CADF-BB45-4489-9AA6-E76A74AA26C9}" type="datetime1">
              <a:rPr lang="fi-FI"/>
              <a:pPr>
                <a:defRPr/>
              </a:pPr>
              <a:t>22.8.2016</a:t>
            </a:fld>
            <a:endParaRPr lang="fi-F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Author / Subject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401BB-5AD7-4F66-BF68-0093FFE10F0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2F466-1A25-4F75-B545-98B403D3FF42}" type="datetime1">
              <a:rPr lang="fi-FI"/>
              <a:pPr>
                <a:defRPr/>
              </a:pPr>
              <a:t>22.8.2016</a:t>
            </a:fld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Author / Subject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F02C0-7479-48B5-BA28-7C11A8BEB26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12D6B-2734-4D01-87C8-5C1C42DA8B60}" type="datetime1">
              <a:rPr lang="fi-FI"/>
              <a:pPr>
                <a:defRPr/>
              </a:pPr>
              <a:t>22.8.2016</a:t>
            </a:fld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Author / Subject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B3344-7A4F-48A0-8BFE-38A995F4A64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AAE3F-5BED-455B-BCF6-02EC110A8F07}" type="datetime1">
              <a:rPr lang="fi-FI"/>
              <a:pPr>
                <a:defRPr/>
              </a:pPr>
              <a:t>22.8.2016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Author / Subject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390F9-C7F2-4344-BD24-7054B7E66C7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17232-8747-4CF9-8C4A-9B130402D598}" type="datetime1">
              <a:rPr lang="fi-FI"/>
              <a:pPr>
                <a:defRPr/>
              </a:pPr>
              <a:t>22.8.2016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Author / Subject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32EED-F341-44A3-AD36-F221523190F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2286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DB0B75F2-329D-4FD5-BDC8-BC74E23D79CE}" type="datetime1">
              <a:rPr lang="fi-FI"/>
              <a:pPr>
                <a:defRPr/>
              </a:pPr>
              <a:t>22.8.2016</a:t>
            </a:fld>
            <a:endParaRPr lang="fi-F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228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r>
              <a:rPr lang="fi-FI"/>
              <a:t>Author / Subject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" y="2286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41DAF767-6091-44CE-8A27-1E3DCC21C4D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2055" name="Picture 10" descr="Ponsse logo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7102475" y="0"/>
            <a:ext cx="14319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1" descr="Ponsse ppt alapalkki"/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6240463"/>
            <a:ext cx="9145588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1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1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1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1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1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1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1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1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" pitchFamily="1" charset="0"/>
        <a:buChar char="•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äivämäärän paikkamerkki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13CED77-E3E4-479B-8F15-53BB3C7EFB79}" type="datetime1">
              <a:rPr lang="fi-FI" smtClean="0"/>
              <a:pPr/>
              <a:t>22.8.2016</a:t>
            </a:fld>
            <a:endParaRPr lang="fi-FI" smtClean="0"/>
          </a:p>
        </p:txBody>
      </p:sp>
      <p:sp>
        <p:nvSpPr>
          <p:cNvPr id="3075" name="Alatunnisteen paikkamerkki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i-FI" smtClean="0"/>
              <a:t>Author / Subject</a:t>
            </a:r>
          </a:p>
        </p:txBody>
      </p:sp>
      <p:sp>
        <p:nvSpPr>
          <p:cNvPr id="3076" name="Dian numeron paikkamerkki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8A0DFF-A772-4D1F-9B8A-A00CDC1706AA}" type="slidenum">
              <a:rPr lang="fi-FI" smtClean="0"/>
              <a:pPr/>
              <a:t>1</a:t>
            </a:fld>
            <a:endParaRPr lang="fi-FI" smtClean="0"/>
          </a:p>
        </p:txBody>
      </p:sp>
      <p:pic>
        <p:nvPicPr>
          <p:cNvPr id="3077" name="Picture 4" descr="ergo8w_104 lores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362200"/>
            <a:ext cx="7772400" cy="1143000"/>
          </a:xfrm>
        </p:spPr>
        <p:txBody>
          <a:bodyPr/>
          <a:lstStyle/>
          <a:p>
            <a:pPr algn="r" eaLnBrk="1" hangingPunct="1"/>
            <a:r>
              <a:rPr lang="en-US" dirty="0" err="1" smtClean="0">
                <a:solidFill>
                  <a:schemeClr val="bg1"/>
                </a:solidFill>
              </a:rPr>
              <a:t>Opti</a:t>
            </a:r>
            <a:r>
              <a:rPr lang="en-US" dirty="0" smtClean="0">
                <a:solidFill>
                  <a:schemeClr val="bg1"/>
                </a:solidFill>
              </a:rPr>
              <a:t> Progress Control</a:t>
            </a:r>
          </a:p>
        </p:txBody>
      </p:sp>
      <p:pic>
        <p:nvPicPr>
          <p:cNvPr id="3079" name="Picture 8" descr="Ponsse logo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02475" y="0"/>
            <a:ext cx="14319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ikehys 7"/>
          <p:cNvSpPr txBox="1"/>
          <p:nvPr/>
        </p:nvSpPr>
        <p:spPr>
          <a:xfrm>
            <a:off x="6793341" y="4869160"/>
            <a:ext cx="1703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 smtClean="0">
                <a:solidFill>
                  <a:schemeClr val="bg1"/>
                </a:solidFill>
              </a:rPr>
              <a:t>Tuomo Moilanen</a:t>
            </a:r>
            <a:endParaRPr lang="fi-FI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703548"/>
          </a:xfrm>
        </p:spPr>
        <p:txBody>
          <a:bodyPr/>
          <a:lstStyle/>
          <a:p>
            <a:r>
              <a:rPr lang="en-US" sz="2800" dirty="0" smtClean="0"/>
              <a:t>Sub categories of Repairing</a:t>
            </a:r>
            <a:r>
              <a:rPr lang="en-US" sz="2800" dirty="0" smtClean="0">
                <a:sym typeface="Wingdings" pitchFamily="2" charset="2"/>
              </a:rPr>
              <a:t> Loader</a:t>
            </a:r>
            <a:endParaRPr lang="en-US" sz="28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5A7D9-5F62-4426-96AF-E6C56BAC03CA}" type="datetime1">
              <a:rPr lang="fi-FI" smtClean="0"/>
              <a:pPr>
                <a:defRPr/>
              </a:pPr>
              <a:t>22.8.2016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Tuomo Moilanen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713500-47C2-45B6-92CE-C675E19C6333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664" y="1502786"/>
            <a:ext cx="2609425" cy="37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3639" y="1502786"/>
            <a:ext cx="2590148" cy="37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8336" y="1502786"/>
            <a:ext cx="2590148" cy="37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Pyöristetty suorakulmio 22"/>
          <p:cNvSpPr/>
          <p:nvPr/>
        </p:nvSpPr>
        <p:spPr bwMode="auto">
          <a:xfrm>
            <a:off x="287524" y="5373216"/>
            <a:ext cx="2592288" cy="57606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/>
              <a:t>Loader Electric</a:t>
            </a:r>
          </a:p>
          <a:p>
            <a:pPr algn="ctr"/>
            <a:r>
              <a:rPr lang="en-US" sz="1600" dirty="0" smtClean="0"/>
              <a:t> 6 sub categories</a:t>
            </a:r>
            <a:endParaRPr lang="en-US" sz="1600" dirty="0"/>
          </a:p>
        </p:txBody>
      </p:sp>
      <p:sp>
        <p:nvSpPr>
          <p:cNvPr id="24" name="Pyöristetty suorakulmio 23"/>
          <p:cNvSpPr/>
          <p:nvPr/>
        </p:nvSpPr>
        <p:spPr bwMode="auto">
          <a:xfrm>
            <a:off x="3311860" y="5373216"/>
            <a:ext cx="2592288" cy="57606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/>
              <a:t>Loader Hydraulics</a:t>
            </a:r>
          </a:p>
          <a:p>
            <a:pPr algn="ctr"/>
            <a:r>
              <a:rPr lang="en-US" sz="1600" dirty="0" smtClean="0"/>
              <a:t> 6 sub categories</a:t>
            </a:r>
            <a:endParaRPr lang="en-US" sz="1600" dirty="0"/>
          </a:p>
        </p:txBody>
      </p:sp>
      <p:sp>
        <p:nvSpPr>
          <p:cNvPr id="25" name="Pyöristetty suorakulmio 24"/>
          <p:cNvSpPr/>
          <p:nvPr/>
        </p:nvSpPr>
        <p:spPr bwMode="auto">
          <a:xfrm>
            <a:off x="6336196" y="5373216"/>
            <a:ext cx="2592288" cy="57606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/>
              <a:t>Loader mechanics</a:t>
            </a:r>
          </a:p>
          <a:p>
            <a:pPr algn="ctr"/>
            <a:r>
              <a:rPr lang="en-US" sz="1600" dirty="0" smtClean="0"/>
              <a:t> 8 sub categories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703548"/>
          </a:xfrm>
        </p:spPr>
        <p:txBody>
          <a:bodyPr/>
          <a:lstStyle/>
          <a:p>
            <a:r>
              <a:rPr lang="en-US" sz="2800" dirty="0" smtClean="0"/>
              <a:t>Sub categories of Repairing </a:t>
            </a:r>
            <a:r>
              <a:rPr lang="en-US" sz="2800" dirty="0" smtClean="0">
                <a:sym typeface="Wingdings" pitchFamily="2" charset="2"/>
              </a:rPr>
              <a:t> Harvester head</a:t>
            </a:r>
            <a:endParaRPr lang="en-US" sz="28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5A7D9-5F62-4426-96AF-E6C56BAC03CA}" type="datetime1">
              <a:rPr lang="fi-FI" smtClean="0"/>
              <a:pPr>
                <a:defRPr/>
              </a:pPr>
              <a:t>22.8.2016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Tuomo Moilanen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713500-47C2-45B6-92CE-C675E19C6333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524" y="1448785"/>
            <a:ext cx="2610000" cy="3805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6196" y="1448785"/>
            <a:ext cx="2610000" cy="3804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1860" y="1448780"/>
            <a:ext cx="2610000" cy="383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Pyöristetty suorakulmio 23"/>
          <p:cNvSpPr/>
          <p:nvPr/>
        </p:nvSpPr>
        <p:spPr bwMode="auto">
          <a:xfrm>
            <a:off x="287524" y="5373216"/>
            <a:ext cx="2592288" cy="57606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/>
              <a:t>Harvester head Electric</a:t>
            </a:r>
          </a:p>
          <a:p>
            <a:pPr algn="ctr"/>
            <a:r>
              <a:rPr lang="en-US" sz="1600" dirty="0" smtClean="0"/>
              <a:t> 6 sub categories</a:t>
            </a:r>
            <a:endParaRPr lang="en-US" sz="1600" dirty="0"/>
          </a:p>
        </p:txBody>
      </p:sp>
      <p:sp>
        <p:nvSpPr>
          <p:cNvPr id="25" name="Pyöristetty suorakulmio 24"/>
          <p:cNvSpPr/>
          <p:nvPr/>
        </p:nvSpPr>
        <p:spPr bwMode="auto">
          <a:xfrm>
            <a:off x="3311860" y="5373216"/>
            <a:ext cx="2592288" cy="57606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err="1" smtClean="0"/>
              <a:t>Harv</a:t>
            </a:r>
            <a:r>
              <a:rPr lang="en-US" sz="1600" dirty="0" smtClean="0"/>
              <a:t>. head Hydraulics</a:t>
            </a:r>
          </a:p>
          <a:p>
            <a:pPr algn="ctr"/>
            <a:r>
              <a:rPr lang="en-US" sz="1600" dirty="0" smtClean="0"/>
              <a:t> 7 sub categories</a:t>
            </a:r>
            <a:endParaRPr lang="en-US" sz="1600" dirty="0"/>
          </a:p>
        </p:txBody>
      </p:sp>
      <p:sp>
        <p:nvSpPr>
          <p:cNvPr id="26" name="Pyöristetty suorakulmio 25"/>
          <p:cNvSpPr/>
          <p:nvPr/>
        </p:nvSpPr>
        <p:spPr bwMode="auto">
          <a:xfrm>
            <a:off x="6336196" y="5373216"/>
            <a:ext cx="2592288" cy="57606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err="1" smtClean="0"/>
              <a:t>Harv</a:t>
            </a:r>
            <a:r>
              <a:rPr lang="en-US" sz="1600" dirty="0" smtClean="0"/>
              <a:t>. Head mechanics</a:t>
            </a:r>
          </a:p>
          <a:p>
            <a:pPr algn="ctr"/>
            <a:r>
              <a:rPr lang="en-US" sz="1600" dirty="0" smtClean="0"/>
              <a:t> 12 sub categories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Additional information 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5A7D9-5F62-4426-96AF-E6C56BAC03CA}" type="datetime1">
              <a:rPr lang="fi-FI" smtClean="0"/>
              <a:pPr>
                <a:defRPr/>
              </a:pPr>
              <a:t>22.8.2016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Tuomo Moilanen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713500-47C2-45B6-92CE-C675E19C6333}" type="slidenum">
              <a:rPr lang="fi-FI" smtClean="0"/>
              <a:pPr>
                <a:defRPr/>
              </a:pPr>
              <a:t>12</a:t>
            </a:fld>
            <a:endParaRPr lang="fi-F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70" y="1952836"/>
            <a:ext cx="5770927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yöristetty suorakulmio 23"/>
          <p:cNvSpPr/>
          <p:nvPr/>
        </p:nvSpPr>
        <p:spPr bwMode="auto">
          <a:xfrm>
            <a:off x="287524" y="1952836"/>
            <a:ext cx="2592288" cy="3168352"/>
          </a:xfrm>
          <a:prstGeom prst="roundRect">
            <a:avLst>
              <a:gd name="adj" fmla="val 490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600" dirty="0" smtClean="0"/>
              <a:t>Operator can give additional information of reason of the delay. Typical information is information of spare parts, like spare parts number, invoice number etc.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67083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5A7D9-5F62-4426-96AF-E6C56BAC03CA}" type="datetime1">
              <a:rPr lang="fi-FI" smtClean="0"/>
              <a:pPr>
                <a:defRPr/>
              </a:pPr>
              <a:t>22.8.2016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Tuomo Moilanen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713500-47C2-45B6-92CE-C675E19C6333}" type="slidenum">
              <a:rPr lang="fi-FI" smtClean="0"/>
              <a:pPr>
                <a:defRPr/>
              </a:pPr>
              <a:t>13</a:t>
            </a:fld>
            <a:endParaRPr lang="fi-FI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088740"/>
            <a:ext cx="3528000" cy="16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2801" y="2888940"/>
            <a:ext cx="2789639" cy="330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703548"/>
          </a:xfrm>
        </p:spPr>
        <p:txBody>
          <a:bodyPr/>
          <a:lstStyle/>
          <a:p>
            <a:r>
              <a:rPr lang="en-US" sz="2800" dirty="0" smtClean="0"/>
              <a:t>Sub categories of Disturbance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yöristetty suorakulmio 11"/>
          <p:cNvSpPr/>
          <p:nvPr/>
        </p:nvSpPr>
        <p:spPr bwMode="auto">
          <a:xfrm>
            <a:off x="36504" y="1052736"/>
            <a:ext cx="9072000" cy="5148572"/>
          </a:xfrm>
          <a:prstGeom prst="roundRect">
            <a:avLst>
              <a:gd name="adj" fmla="val 704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Calendar time</a:t>
            </a:r>
          </a:p>
        </p:txBody>
      </p:sp>
      <p:sp>
        <p:nvSpPr>
          <p:cNvPr id="57" name="Pyöristetty suorakulmio 56"/>
          <p:cNvSpPr/>
          <p:nvPr/>
        </p:nvSpPr>
        <p:spPr bwMode="auto">
          <a:xfrm>
            <a:off x="108012" y="1556792"/>
            <a:ext cx="6552220" cy="4572508"/>
          </a:xfrm>
          <a:prstGeom prst="roundRect">
            <a:avLst>
              <a:gd name="adj" fmla="val 6460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Total time on work </a:t>
            </a:r>
          </a:p>
        </p:txBody>
      </p:sp>
      <p:sp>
        <p:nvSpPr>
          <p:cNvPr id="54" name="Pyöristetty suorakulmio 53"/>
          <p:cNvSpPr/>
          <p:nvPr/>
        </p:nvSpPr>
        <p:spPr bwMode="auto">
          <a:xfrm>
            <a:off x="216024" y="2240868"/>
            <a:ext cx="5076056" cy="3816424"/>
          </a:xfrm>
          <a:prstGeom prst="roundRect">
            <a:avLst>
              <a:gd name="adj" fmla="val 5686"/>
            </a:avLst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Work</a:t>
            </a:r>
            <a:r>
              <a:rPr kumimoji="0" lang="fi-FI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</a:t>
            </a:r>
            <a:r>
              <a:rPr kumimoji="0" lang="fi-FI" sz="16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time</a:t>
            </a:r>
            <a:endParaRPr kumimoji="0" lang="fi-FI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206680" cy="703548"/>
          </a:xfrm>
        </p:spPr>
        <p:txBody>
          <a:bodyPr/>
          <a:lstStyle/>
          <a:p>
            <a:r>
              <a:rPr lang="en-US" sz="2800" dirty="0" smtClean="0"/>
              <a:t>Time dividing according to standard </a:t>
            </a:r>
            <a:endParaRPr lang="en-US" sz="28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5A7D9-5F62-4426-96AF-E6C56BAC03CA}" type="datetime1">
              <a:rPr lang="fi-FI" smtClean="0"/>
              <a:pPr>
                <a:defRPr/>
              </a:pPr>
              <a:t>22.8.2016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Tuomo Moilanen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713500-47C2-45B6-92CE-C675E19C6333}" type="slidenum">
              <a:rPr lang="fi-FI" smtClean="0"/>
              <a:pPr>
                <a:defRPr/>
              </a:pPr>
              <a:t>14</a:t>
            </a:fld>
            <a:endParaRPr lang="fi-FI"/>
          </a:p>
        </p:txBody>
      </p:sp>
      <p:grpSp>
        <p:nvGrpSpPr>
          <p:cNvPr id="56" name="Ryhmä 55"/>
          <p:cNvGrpSpPr/>
          <p:nvPr/>
        </p:nvGrpSpPr>
        <p:grpSpPr>
          <a:xfrm>
            <a:off x="6696496" y="1556792"/>
            <a:ext cx="2340000" cy="1080120"/>
            <a:chOff x="5976156" y="2276872"/>
            <a:chExt cx="2340000" cy="1080120"/>
          </a:xfrm>
        </p:grpSpPr>
        <p:sp>
          <p:nvSpPr>
            <p:cNvPr id="52" name="Pyöristetty suorakulmio 51"/>
            <p:cNvSpPr/>
            <p:nvPr/>
          </p:nvSpPr>
          <p:spPr bwMode="auto">
            <a:xfrm>
              <a:off x="5976156" y="2276872"/>
              <a:ext cx="2340000" cy="1080120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pitchFamily="1" charset="-128"/>
                </a:rPr>
                <a:t>Lost time</a:t>
              </a:r>
            </a:p>
          </p:txBody>
        </p:sp>
        <p:sp>
          <p:nvSpPr>
            <p:cNvPr id="15" name="Pyöristetty suorakulmio 14"/>
            <p:cNvSpPr/>
            <p:nvPr/>
          </p:nvSpPr>
          <p:spPr bwMode="auto">
            <a:xfrm>
              <a:off x="6066156" y="2852976"/>
              <a:ext cx="2160000" cy="3600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  <a:ea typeface="ＭＳ Ｐゴシック" pitchFamily="1" charset="-128"/>
                </a:rPr>
                <a:t>Other lost time</a:t>
              </a:r>
            </a:p>
          </p:txBody>
        </p:sp>
      </p:grpSp>
      <p:grpSp>
        <p:nvGrpSpPr>
          <p:cNvPr id="55" name="Ryhmä 54"/>
          <p:cNvGrpSpPr/>
          <p:nvPr/>
        </p:nvGrpSpPr>
        <p:grpSpPr>
          <a:xfrm>
            <a:off x="323788" y="2672916"/>
            <a:ext cx="4824276" cy="3312736"/>
            <a:chOff x="107504" y="2852568"/>
            <a:chExt cx="4824276" cy="3312736"/>
          </a:xfrm>
          <a:solidFill>
            <a:schemeClr val="accent1"/>
          </a:solidFill>
        </p:grpSpPr>
        <p:sp>
          <p:nvSpPr>
            <p:cNvPr id="53" name="Pyöristetty suorakulmio 52"/>
            <p:cNvSpPr/>
            <p:nvPr/>
          </p:nvSpPr>
          <p:spPr bwMode="auto">
            <a:xfrm>
              <a:off x="2591780" y="2852568"/>
              <a:ext cx="2340000" cy="3312000"/>
            </a:xfrm>
            <a:prstGeom prst="roundRect">
              <a:avLst>
                <a:gd name="adj" fmla="val 4863"/>
              </a:avLst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rPr>
                <a:t>Down time</a:t>
              </a:r>
            </a:p>
          </p:txBody>
        </p:sp>
        <p:sp>
          <p:nvSpPr>
            <p:cNvPr id="51" name="Pyöristetty suorakulmio 50"/>
            <p:cNvSpPr/>
            <p:nvPr/>
          </p:nvSpPr>
          <p:spPr bwMode="auto">
            <a:xfrm>
              <a:off x="107504" y="2852936"/>
              <a:ext cx="2340000" cy="3312368"/>
            </a:xfrm>
            <a:prstGeom prst="roundRect">
              <a:avLst>
                <a:gd name="adj" fmla="val 6084"/>
              </a:avLst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rPr>
                <a:t>Efficient time (G15)</a:t>
              </a:r>
            </a:p>
          </p:txBody>
        </p:sp>
        <p:sp>
          <p:nvSpPr>
            <p:cNvPr id="10" name="Pyöristetty suorakulmio 9"/>
            <p:cNvSpPr/>
            <p:nvPr/>
          </p:nvSpPr>
          <p:spPr bwMode="auto">
            <a:xfrm>
              <a:off x="2681780" y="4041108"/>
              <a:ext cx="2160000" cy="360000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pitchFamily="1" charset="-128"/>
                </a:rPr>
                <a:t>Waiting for reparation</a:t>
              </a:r>
            </a:p>
          </p:txBody>
        </p:sp>
        <p:sp>
          <p:nvSpPr>
            <p:cNvPr id="11" name="Pyöristetty suorakulmio 10"/>
            <p:cNvSpPr/>
            <p:nvPr/>
          </p:nvSpPr>
          <p:spPr bwMode="auto">
            <a:xfrm>
              <a:off x="2681780" y="5121228"/>
              <a:ext cx="2160000" cy="360000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pitchFamily="1" charset="-128"/>
                </a:rPr>
                <a:t>Trailer transportation</a:t>
              </a:r>
            </a:p>
          </p:txBody>
        </p:sp>
        <p:sp>
          <p:nvSpPr>
            <p:cNvPr id="18" name="Pyöristetty suorakulmio 17"/>
            <p:cNvSpPr/>
            <p:nvPr/>
          </p:nvSpPr>
          <p:spPr bwMode="auto">
            <a:xfrm>
              <a:off x="2681780" y="3501048"/>
              <a:ext cx="2160000" cy="360000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pitchFamily="1" charset="-128"/>
                </a:rPr>
                <a:t>Repair time</a:t>
              </a:r>
            </a:p>
          </p:txBody>
        </p:sp>
        <p:sp>
          <p:nvSpPr>
            <p:cNvPr id="19" name="Pyöristetty suorakulmio 18"/>
            <p:cNvSpPr/>
            <p:nvPr/>
          </p:nvSpPr>
          <p:spPr bwMode="auto">
            <a:xfrm>
              <a:off x="2681780" y="4581168"/>
              <a:ext cx="2160000" cy="360000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pitchFamily="1" charset="-128"/>
                </a:rPr>
                <a:t>Maintenance</a:t>
              </a:r>
            </a:p>
          </p:txBody>
        </p:sp>
        <p:sp>
          <p:nvSpPr>
            <p:cNvPr id="20" name="Pyöristetty suorakulmio 19"/>
            <p:cNvSpPr/>
            <p:nvPr/>
          </p:nvSpPr>
          <p:spPr bwMode="auto">
            <a:xfrm>
              <a:off x="2681780" y="5625284"/>
              <a:ext cx="2160000" cy="360000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pitchFamily="1" charset="-128"/>
                </a:rPr>
                <a:t>Disturbance</a:t>
              </a:r>
            </a:p>
          </p:txBody>
        </p:sp>
        <p:sp>
          <p:nvSpPr>
            <p:cNvPr id="21" name="Pyöristetty suorakulmio 20"/>
            <p:cNvSpPr/>
            <p:nvPr/>
          </p:nvSpPr>
          <p:spPr bwMode="auto">
            <a:xfrm>
              <a:off x="197504" y="4032724"/>
              <a:ext cx="2160000" cy="360000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u="sng" dirty="0" smtClean="0">
                  <a:solidFill>
                    <a:schemeClr val="bg1"/>
                  </a:solidFill>
                </a:rPr>
                <a:t>Driving on terrain</a:t>
              </a:r>
              <a:endParaRPr kumimoji="0" lang="en-US" sz="14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22" name="Pyöristetty suorakulmio 21"/>
            <p:cNvSpPr/>
            <p:nvPr/>
          </p:nvSpPr>
          <p:spPr bwMode="auto">
            <a:xfrm>
              <a:off x="197504" y="5112844"/>
              <a:ext cx="2160000" cy="360000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pitchFamily="1" charset="-128"/>
                </a:rPr>
                <a:t>Driving on road</a:t>
              </a:r>
            </a:p>
          </p:txBody>
        </p:sp>
        <p:sp>
          <p:nvSpPr>
            <p:cNvPr id="23" name="Pyöristetty suorakulmio 22"/>
            <p:cNvSpPr/>
            <p:nvPr/>
          </p:nvSpPr>
          <p:spPr bwMode="auto">
            <a:xfrm>
              <a:off x="197504" y="3492664"/>
              <a:ext cx="2160000" cy="360000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sng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pitchFamily="1" charset="-128"/>
                </a:rPr>
                <a:t>Processing time</a:t>
              </a:r>
            </a:p>
          </p:txBody>
        </p:sp>
        <p:sp>
          <p:nvSpPr>
            <p:cNvPr id="24" name="Pyöristetty suorakulmio 23"/>
            <p:cNvSpPr/>
            <p:nvPr/>
          </p:nvSpPr>
          <p:spPr bwMode="auto">
            <a:xfrm>
              <a:off x="197504" y="4572784"/>
              <a:ext cx="2160000" cy="360000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pitchFamily="1" charset="-128"/>
                </a:rPr>
                <a:t>Other work</a:t>
              </a:r>
            </a:p>
          </p:txBody>
        </p:sp>
        <p:sp>
          <p:nvSpPr>
            <p:cNvPr id="25" name="Pyöristetty suorakulmio 24"/>
            <p:cNvSpPr/>
            <p:nvPr/>
          </p:nvSpPr>
          <p:spPr bwMode="auto">
            <a:xfrm>
              <a:off x="197504" y="5616900"/>
              <a:ext cx="2160000" cy="360000"/>
            </a:xfrm>
            <a:prstGeom prst="round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pitchFamily="1" charset="-128"/>
                </a:rPr>
                <a:t>Short down</a:t>
              </a:r>
              <a:r>
                <a:rPr kumimoji="0" lang="en-US" sz="1400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pitchFamily="1" charset="-128"/>
                </a:rPr>
                <a:t> times &lt; 15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sp>
        <p:nvSpPr>
          <p:cNvPr id="58" name="Pyöristetty suorakulmio 57"/>
          <p:cNvSpPr/>
          <p:nvPr/>
        </p:nvSpPr>
        <p:spPr bwMode="auto">
          <a:xfrm>
            <a:off x="5391708" y="2240868"/>
            <a:ext cx="1088504" cy="3816424"/>
          </a:xfrm>
          <a:prstGeom prst="roundRect">
            <a:avLst>
              <a:gd name="adj" fmla="val 10927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Meal break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Signals for work time</a:t>
            </a:r>
          </a:p>
        </p:txBody>
      </p:sp>
      <p:sp>
        <p:nvSpPr>
          <p:cNvPr id="614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72689A6-A45C-4E83-B2F0-01494FD225AC}" type="datetime1">
              <a:rPr lang="fi-FI"/>
              <a:pPr/>
              <a:t>22.8.2016</a:t>
            </a:fld>
            <a:endParaRPr lang="fi-FI"/>
          </a:p>
        </p:txBody>
      </p:sp>
      <p:sp>
        <p:nvSpPr>
          <p:cNvPr id="614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i-FI" dirty="0" smtClean="0">
                <a:ea typeface="ＭＳ Ｐゴシック" pitchFamily="34" charset="-128"/>
              </a:rPr>
              <a:t>Tuomo Moilanen</a:t>
            </a:r>
          </a:p>
        </p:txBody>
      </p:sp>
      <p:sp>
        <p:nvSpPr>
          <p:cNvPr id="61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6F46D8-FD17-4B79-866E-0B1D23F70978}" type="slidenum">
              <a:rPr lang="fi-FI"/>
              <a:pPr/>
              <a:t>15</a:t>
            </a:fld>
            <a:endParaRPr lang="fi-FI"/>
          </a:p>
        </p:txBody>
      </p:sp>
      <p:pic>
        <p:nvPicPr>
          <p:cNvPr id="61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560" y="3284885"/>
            <a:ext cx="8058150" cy="2592387"/>
          </a:xfrm>
          <a:noFill/>
        </p:spPr>
      </p:pic>
      <p:sp>
        <p:nvSpPr>
          <p:cNvPr id="7" name="Tekstikehys 6"/>
          <p:cNvSpPr txBox="1"/>
          <p:nvPr/>
        </p:nvSpPr>
        <p:spPr>
          <a:xfrm>
            <a:off x="755577" y="1808820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Signals for the </a:t>
            </a:r>
            <a:r>
              <a:rPr lang="en-US" dirty="0" err="1" smtClean="0"/>
              <a:t>Opti</a:t>
            </a:r>
            <a:r>
              <a:rPr lang="en-US" dirty="0" smtClean="0"/>
              <a:t> progress control comes from the harvester control systems from harvester head, from crane and from transmission.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Time concepts (page 2)</a:t>
            </a:r>
          </a:p>
        </p:txBody>
      </p:sp>
      <p:sp>
        <p:nvSpPr>
          <p:cNvPr id="409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CD36F7A-4C79-42A3-A0EA-5646CDB72740}" type="datetime1">
              <a:rPr lang="fi-FI"/>
              <a:pPr/>
              <a:t>22.8.2016</a:t>
            </a:fld>
            <a:endParaRPr lang="fi-FI"/>
          </a:p>
        </p:txBody>
      </p:sp>
      <p:sp>
        <p:nvSpPr>
          <p:cNvPr id="410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i-FI" smtClean="0">
                <a:ea typeface="ＭＳ Ｐゴシック" pitchFamily="34" charset="-128"/>
              </a:rPr>
              <a:t>Author / Subject</a:t>
            </a:r>
          </a:p>
        </p:txBody>
      </p:sp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463D83-F534-47B8-A475-83F2BBE80E4A}" type="slidenum">
              <a:rPr lang="fi-FI"/>
              <a:pPr/>
              <a:t>16</a:t>
            </a:fld>
            <a:endParaRPr lang="fi-FI"/>
          </a:p>
        </p:txBody>
      </p:sp>
      <p:pic>
        <p:nvPicPr>
          <p:cNvPr id="41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1373188"/>
            <a:ext cx="6409456" cy="47228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</a:p>
        </p:txBody>
      </p:sp>
      <p:sp>
        <p:nvSpPr>
          <p:cNvPr id="921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F16E617-B3D4-4512-902A-E24283B7C091}" type="datetime1">
              <a:rPr lang="fi-FI"/>
              <a:pPr/>
              <a:t>22.8.2016</a:t>
            </a:fld>
            <a:endParaRPr lang="fi-FI"/>
          </a:p>
        </p:txBody>
      </p:sp>
      <p:sp>
        <p:nvSpPr>
          <p:cNvPr id="922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i-FI" dirty="0" smtClean="0">
                <a:ea typeface="ＭＳ Ｐゴシック" pitchFamily="34" charset="-128"/>
              </a:rPr>
              <a:t>Tuomo Moilanen</a:t>
            </a:r>
          </a:p>
        </p:txBody>
      </p:sp>
      <p:sp>
        <p:nvSpPr>
          <p:cNvPr id="92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A5FB07-0A0F-42B8-A239-B043F3D8238A}" type="slidenum">
              <a:rPr lang="fi-FI"/>
              <a:pPr/>
              <a:t>17</a:t>
            </a:fld>
            <a:endParaRPr lang="fi-FI"/>
          </a:p>
        </p:txBody>
      </p:sp>
      <p:sp>
        <p:nvSpPr>
          <p:cNvPr id="8" name="Tekstikehys 7"/>
          <p:cNvSpPr txBox="1"/>
          <p:nvPr/>
        </p:nvSpPr>
        <p:spPr>
          <a:xfrm>
            <a:off x="467544" y="1448780"/>
            <a:ext cx="50765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Operator start to harvest and time follow-up system get pulses from the crane and from the harvester head. When harvesting continuous </a:t>
            </a:r>
            <a:r>
              <a:rPr lang="en-US" sz="1600" b="1" dirty="0" smtClean="0"/>
              <a:t>longer</a:t>
            </a:r>
            <a:r>
              <a:rPr lang="en-US" sz="1600" dirty="0" smtClean="0"/>
              <a:t> than </a:t>
            </a:r>
            <a:r>
              <a:rPr lang="en-US" sz="1600" b="1" dirty="0" smtClean="0">
                <a:solidFill>
                  <a:srgbClr val="FF0000"/>
                </a:solidFill>
              </a:rPr>
              <a:t>“Main filter time”</a:t>
            </a:r>
            <a:r>
              <a:rPr lang="en-US" sz="1600" dirty="0" smtClean="0"/>
              <a:t> then work is registered as processing from beginning of the work.  </a:t>
            </a:r>
            <a:endParaRPr lang="en-US" sz="1600" dirty="0"/>
          </a:p>
        </p:txBody>
      </p:sp>
      <p:grpSp>
        <p:nvGrpSpPr>
          <p:cNvPr id="62" name="Ryhmä 61"/>
          <p:cNvGrpSpPr/>
          <p:nvPr/>
        </p:nvGrpSpPr>
        <p:grpSpPr>
          <a:xfrm>
            <a:off x="359532" y="5661248"/>
            <a:ext cx="8280920" cy="252028"/>
            <a:chOff x="359532" y="5661248"/>
            <a:chExt cx="8280920" cy="252028"/>
          </a:xfrm>
        </p:grpSpPr>
        <p:cxnSp>
          <p:nvCxnSpPr>
            <p:cNvPr id="10" name="Suora yhdysviiva 9"/>
            <p:cNvCxnSpPr/>
            <p:nvPr/>
          </p:nvCxnSpPr>
          <p:spPr bwMode="auto">
            <a:xfrm>
              <a:off x="359532" y="5805264"/>
              <a:ext cx="828092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uora yhdysviiva 11"/>
            <p:cNvCxnSpPr/>
            <p:nvPr/>
          </p:nvCxnSpPr>
          <p:spPr bwMode="auto">
            <a:xfrm>
              <a:off x="53955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uora yhdysviiva 12"/>
            <p:cNvCxnSpPr/>
            <p:nvPr/>
          </p:nvCxnSpPr>
          <p:spPr bwMode="auto">
            <a:xfrm>
              <a:off x="71957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uora yhdysviiva 13"/>
            <p:cNvCxnSpPr/>
            <p:nvPr/>
          </p:nvCxnSpPr>
          <p:spPr bwMode="auto">
            <a:xfrm>
              <a:off x="89959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uora yhdysviiva 14"/>
            <p:cNvCxnSpPr/>
            <p:nvPr/>
          </p:nvCxnSpPr>
          <p:spPr bwMode="auto">
            <a:xfrm>
              <a:off x="107961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uora yhdysviiva 15"/>
            <p:cNvCxnSpPr/>
            <p:nvPr/>
          </p:nvCxnSpPr>
          <p:spPr bwMode="auto">
            <a:xfrm>
              <a:off x="125963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uora yhdysviiva 16"/>
            <p:cNvCxnSpPr/>
            <p:nvPr/>
          </p:nvCxnSpPr>
          <p:spPr bwMode="auto">
            <a:xfrm>
              <a:off x="143965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uora yhdysviiva 17"/>
            <p:cNvCxnSpPr/>
            <p:nvPr/>
          </p:nvCxnSpPr>
          <p:spPr bwMode="auto">
            <a:xfrm>
              <a:off x="161967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uora yhdysviiva 18"/>
            <p:cNvCxnSpPr/>
            <p:nvPr/>
          </p:nvCxnSpPr>
          <p:spPr bwMode="auto">
            <a:xfrm>
              <a:off x="179969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uora yhdysviiva 19"/>
            <p:cNvCxnSpPr/>
            <p:nvPr/>
          </p:nvCxnSpPr>
          <p:spPr bwMode="auto">
            <a:xfrm>
              <a:off x="197971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uora yhdysviiva 20"/>
            <p:cNvCxnSpPr/>
            <p:nvPr/>
          </p:nvCxnSpPr>
          <p:spPr bwMode="auto">
            <a:xfrm>
              <a:off x="215973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uora yhdysviiva 21"/>
            <p:cNvCxnSpPr/>
            <p:nvPr/>
          </p:nvCxnSpPr>
          <p:spPr bwMode="auto">
            <a:xfrm>
              <a:off x="233975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uora yhdysviiva 22"/>
            <p:cNvCxnSpPr/>
            <p:nvPr/>
          </p:nvCxnSpPr>
          <p:spPr bwMode="auto">
            <a:xfrm>
              <a:off x="251977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uora yhdysviiva 23"/>
            <p:cNvCxnSpPr/>
            <p:nvPr/>
          </p:nvCxnSpPr>
          <p:spPr bwMode="auto">
            <a:xfrm>
              <a:off x="269979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uora yhdysviiva 24"/>
            <p:cNvCxnSpPr/>
            <p:nvPr/>
          </p:nvCxnSpPr>
          <p:spPr bwMode="auto">
            <a:xfrm>
              <a:off x="287981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uora yhdysviiva 25"/>
            <p:cNvCxnSpPr/>
            <p:nvPr/>
          </p:nvCxnSpPr>
          <p:spPr bwMode="auto">
            <a:xfrm>
              <a:off x="305983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uora yhdysviiva 26"/>
            <p:cNvCxnSpPr/>
            <p:nvPr/>
          </p:nvCxnSpPr>
          <p:spPr bwMode="auto">
            <a:xfrm>
              <a:off x="323985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uora yhdysviiva 27"/>
            <p:cNvCxnSpPr/>
            <p:nvPr/>
          </p:nvCxnSpPr>
          <p:spPr bwMode="auto">
            <a:xfrm>
              <a:off x="341987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uora yhdysviiva 28"/>
            <p:cNvCxnSpPr/>
            <p:nvPr/>
          </p:nvCxnSpPr>
          <p:spPr bwMode="auto">
            <a:xfrm>
              <a:off x="359989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uora yhdysviiva 29"/>
            <p:cNvCxnSpPr/>
            <p:nvPr/>
          </p:nvCxnSpPr>
          <p:spPr bwMode="auto">
            <a:xfrm>
              <a:off x="377991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uora yhdysviiva 30"/>
            <p:cNvCxnSpPr/>
            <p:nvPr/>
          </p:nvCxnSpPr>
          <p:spPr bwMode="auto">
            <a:xfrm>
              <a:off x="395993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uora yhdysviiva 31"/>
            <p:cNvCxnSpPr/>
            <p:nvPr/>
          </p:nvCxnSpPr>
          <p:spPr bwMode="auto">
            <a:xfrm>
              <a:off x="413995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uora yhdysviiva 32"/>
            <p:cNvCxnSpPr/>
            <p:nvPr/>
          </p:nvCxnSpPr>
          <p:spPr bwMode="auto">
            <a:xfrm>
              <a:off x="431997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uora yhdysviiva 33"/>
            <p:cNvCxnSpPr/>
            <p:nvPr/>
          </p:nvCxnSpPr>
          <p:spPr bwMode="auto">
            <a:xfrm>
              <a:off x="449999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uora yhdysviiva 34"/>
            <p:cNvCxnSpPr/>
            <p:nvPr/>
          </p:nvCxnSpPr>
          <p:spPr bwMode="auto">
            <a:xfrm>
              <a:off x="468001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uora yhdysviiva 35"/>
            <p:cNvCxnSpPr/>
            <p:nvPr/>
          </p:nvCxnSpPr>
          <p:spPr bwMode="auto">
            <a:xfrm>
              <a:off x="486003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uora yhdysviiva 36"/>
            <p:cNvCxnSpPr/>
            <p:nvPr/>
          </p:nvCxnSpPr>
          <p:spPr bwMode="auto">
            <a:xfrm>
              <a:off x="504005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uora yhdysviiva 37"/>
            <p:cNvCxnSpPr/>
            <p:nvPr/>
          </p:nvCxnSpPr>
          <p:spPr bwMode="auto">
            <a:xfrm>
              <a:off x="522007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uora yhdysviiva 38"/>
            <p:cNvCxnSpPr/>
            <p:nvPr/>
          </p:nvCxnSpPr>
          <p:spPr bwMode="auto">
            <a:xfrm>
              <a:off x="540009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uora yhdysviiva 39"/>
            <p:cNvCxnSpPr/>
            <p:nvPr/>
          </p:nvCxnSpPr>
          <p:spPr bwMode="auto">
            <a:xfrm>
              <a:off x="558011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uora yhdysviiva 40"/>
            <p:cNvCxnSpPr/>
            <p:nvPr/>
          </p:nvCxnSpPr>
          <p:spPr bwMode="auto">
            <a:xfrm>
              <a:off x="576013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uora yhdysviiva 41"/>
            <p:cNvCxnSpPr/>
            <p:nvPr/>
          </p:nvCxnSpPr>
          <p:spPr bwMode="auto">
            <a:xfrm>
              <a:off x="594015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uora yhdysviiva 42"/>
            <p:cNvCxnSpPr/>
            <p:nvPr/>
          </p:nvCxnSpPr>
          <p:spPr bwMode="auto">
            <a:xfrm>
              <a:off x="612017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uora yhdysviiva 43"/>
            <p:cNvCxnSpPr/>
            <p:nvPr/>
          </p:nvCxnSpPr>
          <p:spPr bwMode="auto">
            <a:xfrm>
              <a:off x="630019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uora yhdysviiva 44"/>
            <p:cNvCxnSpPr/>
            <p:nvPr/>
          </p:nvCxnSpPr>
          <p:spPr bwMode="auto">
            <a:xfrm>
              <a:off x="648021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uora yhdysviiva 45"/>
            <p:cNvCxnSpPr/>
            <p:nvPr/>
          </p:nvCxnSpPr>
          <p:spPr bwMode="auto">
            <a:xfrm>
              <a:off x="666023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uora yhdysviiva 46"/>
            <p:cNvCxnSpPr/>
            <p:nvPr/>
          </p:nvCxnSpPr>
          <p:spPr bwMode="auto">
            <a:xfrm>
              <a:off x="684025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uora yhdysviiva 47"/>
            <p:cNvCxnSpPr/>
            <p:nvPr/>
          </p:nvCxnSpPr>
          <p:spPr bwMode="auto">
            <a:xfrm>
              <a:off x="702027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uora yhdysviiva 48"/>
            <p:cNvCxnSpPr/>
            <p:nvPr/>
          </p:nvCxnSpPr>
          <p:spPr bwMode="auto">
            <a:xfrm>
              <a:off x="720029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uora yhdysviiva 49"/>
            <p:cNvCxnSpPr/>
            <p:nvPr/>
          </p:nvCxnSpPr>
          <p:spPr bwMode="auto">
            <a:xfrm>
              <a:off x="738031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uora yhdysviiva 50"/>
            <p:cNvCxnSpPr/>
            <p:nvPr/>
          </p:nvCxnSpPr>
          <p:spPr bwMode="auto">
            <a:xfrm>
              <a:off x="756033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uora yhdysviiva 51"/>
            <p:cNvCxnSpPr/>
            <p:nvPr/>
          </p:nvCxnSpPr>
          <p:spPr bwMode="auto">
            <a:xfrm>
              <a:off x="774035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uora yhdysviiva 52"/>
            <p:cNvCxnSpPr/>
            <p:nvPr/>
          </p:nvCxnSpPr>
          <p:spPr bwMode="auto">
            <a:xfrm>
              <a:off x="792037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uora yhdysviiva 53"/>
            <p:cNvCxnSpPr/>
            <p:nvPr/>
          </p:nvCxnSpPr>
          <p:spPr bwMode="auto">
            <a:xfrm>
              <a:off x="810039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uora yhdysviiva 54"/>
            <p:cNvCxnSpPr/>
            <p:nvPr/>
          </p:nvCxnSpPr>
          <p:spPr bwMode="auto">
            <a:xfrm>
              <a:off x="828041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uora yhdysviiva 55"/>
            <p:cNvCxnSpPr/>
            <p:nvPr/>
          </p:nvCxnSpPr>
          <p:spPr bwMode="auto">
            <a:xfrm>
              <a:off x="846043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uora yhdysviiva 56"/>
            <p:cNvCxnSpPr/>
            <p:nvPr/>
          </p:nvCxnSpPr>
          <p:spPr bwMode="auto">
            <a:xfrm>
              <a:off x="864045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uora yhdysviiva 59"/>
            <p:cNvCxnSpPr/>
            <p:nvPr/>
          </p:nvCxnSpPr>
          <p:spPr bwMode="auto">
            <a:xfrm>
              <a:off x="35953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8" name="Suorakulmio 67"/>
          <p:cNvSpPr/>
          <p:nvPr/>
        </p:nvSpPr>
        <p:spPr bwMode="auto">
          <a:xfrm>
            <a:off x="359532" y="5445224"/>
            <a:ext cx="360040" cy="18002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9" name="Tekstikehys 68"/>
          <p:cNvSpPr txBox="1"/>
          <p:nvPr/>
        </p:nvSpPr>
        <p:spPr>
          <a:xfrm>
            <a:off x="827584" y="2924944"/>
            <a:ext cx="1343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= PROCESSING</a:t>
            </a:r>
            <a:endParaRPr lang="en-US" sz="1200" b="1" dirty="0"/>
          </a:p>
        </p:txBody>
      </p:sp>
      <p:sp>
        <p:nvSpPr>
          <p:cNvPr id="70" name="Suorakulmio 69"/>
          <p:cNvSpPr/>
          <p:nvPr/>
        </p:nvSpPr>
        <p:spPr bwMode="auto">
          <a:xfrm>
            <a:off x="719572" y="5445224"/>
            <a:ext cx="4140460" cy="18002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1" name="Suorakulmio 70"/>
          <p:cNvSpPr/>
          <p:nvPr/>
        </p:nvSpPr>
        <p:spPr bwMode="auto">
          <a:xfrm>
            <a:off x="359532" y="2960948"/>
            <a:ext cx="360040" cy="18002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2" name="Suorakulmio 71"/>
          <p:cNvSpPr/>
          <p:nvPr/>
        </p:nvSpPr>
        <p:spPr bwMode="auto">
          <a:xfrm>
            <a:off x="359532" y="3212976"/>
            <a:ext cx="360040" cy="18002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4" name="Pyöristetty kuvatekstisuorakulmio 73"/>
          <p:cNvSpPr/>
          <p:nvPr/>
        </p:nvSpPr>
        <p:spPr bwMode="auto">
          <a:xfrm>
            <a:off x="719572" y="3789040"/>
            <a:ext cx="1800200" cy="684076"/>
          </a:xfrm>
          <a:prstGeom prst="wedgeRoundRectCallout">
            <a:avLst>
              <a:gd name="adj1" fmla="val -49471"/>
              <a:gd name="adj2" fmla="val 191874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Processing time exceed main filter time</a:t>
            </a:r>
          </a:p>
        </p:txBody>
      </p:sp>
      <p:sp>
        <p:nvSpPr>
          <p:cNvPr id="75" name="Tekstikehys 74"/>
          <p:cNvSpPr txBox="1"/>
          <p:nvPr/>
        </p:nvSpPr>
        <p:spPr>
          <a:xfrm>
            <a:off x="251520" y="591327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0</a:t>
            </a:r>
            <a:endParaRPr lang="fi-FI" sz="1200" dirty="0"/>
          </a:p>
        </p:txBody>
      </p:sp>
      <p:sp>
        <p:nvSpPr>
          <p:cNvPr id="76" name="Tekstikehys 75"/>
          <p:cNvSpPr txBox="1"/>
          <p:nvPr/>
        </p:nvSpPr>
        <p:spPr>
          <a:xfrm>
            <a:off x="1134022" y="591327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5</a:t>
            </a:r>
            <a:endParaRPr lang="fi-FI" sz="1200" dirty="0"/>
          </a:p>
        </p:txBody>
      </p:sp>
      <p:sp>
        <p:nvSpPr>
          <p:cNvPr id="77" name="Tekstikehys 76"/>
          <p:cNvSpPr txBox="1"/>
          <p:nvPr/>
        </p:nvSpPr>
        <p:spPr>
          <a:xfrm>
            <a:off x="1979712" y="591327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10</a:t>
            </a:r>
            <a:endParaRPr lang="fi-FI" sz="1200" dirty="0"/>
          </a:p>
        </p:txBody>
      </p:sp>
      <p:sp>
        <p:nvSpPr>
          <p:cNvPr id="78" name="Tekstikehys 77"/>
          <p:cNvSpPr txBox="1"/>
          <p:nvPr/>
        </p:nvSpPr>
        <p:spPr>
          <a:xfrm>
            <a:off x="2885268" y="591327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15</a:t>
            </a:r>
            <a:endParaRPr lang="fi-FI" sz="1200" dirty="0"/>
          </a:p>
        </p:txBody>
      </p:sp>
      <p:sp>
        <p:nvSpPr>
          <p:cNvPr id="79" name="Tekstikehys 78"/>
          <p:cNvSpPr txBox="1"/>
          <p:nvPr/>
        </p:nvSpPr>
        <p:spPr>
          <a:xfrm>
            <a:off x="3785368" y="591327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20</a:t>
            </a:r>
            <a:endParaRPr lang="fi-FI" sz="1200" dirty="0"/>
          </a:p>
        </p:txBody>
      </p:sp>
      <p:sp>
        <p:nvSpPr>
          <p:cNvPr id="80" name="Tekstikehys 79"/>
          <p:cNvSpPr txBox="1"/>
          <p:nvPr/>
        </p:nvSpPr>
        <p:spPr>
          <a:xfrm>
            <a:off x="4685468" y="591327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25</a:t>
            </a:r>
            <a:endParaRPr lang="fi-FI" sz="1200" dirty="0"/>
          </a:p>
        </p:txBody>
      </p:sp>
      <p:sp>
        <p:nvSpPr>
          <p:cNvPr id="81" name="Oikea aaltosulje 80"/>
          <p:cNvSpPr/>
          <p:nvPr/>
        </p:nvSpPr>
        <p:spPr bwMode="auto">
          <a:xfrm rot="16200000">
            <a:off x="2429762" y="2978950"/>
            <a:ext cx="360040" cy="4500500"/>
          </a:xfrm>
          <a:prstGeom prst="rightBrace">
            <a:avLst>
              <a:gd name="adj1" fmla="val 33135"/>
              <a:gd name="adj2" fmla="val 5305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82" name="Pyöristetty kuvatekstisuorakulmio 81"/>
          <p:cNvSpPr/>
          <p:nvPr/>
        </p:nvSpPr>
        <p:spPr bwMode="auto">
          <a:xfrm>
            <a:off x="2591780" y="3789040"/>
            <a:ext cx="1800200" cy="684076"/>
          </a:xfrm>
          <a:prstGeom prst="wedgeRoundRectCallout">
            <a:avLst>
              <a:gd name="adj1" fmla="val -41006"/>
              <a:gd name="adj2" fmla="val 126432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Registered processing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time 25 minutes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85" name="Tekstikehys 84"/>
          <p:cNvSpPr txBox="1"/>
          <p:nvPr/>
        </p:nvSpPr>
        <p:spPr>
          <a:xfrm>
            <a:off x="827584" y="3176972"/>
            <a:ext cx="1217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= DOWN TIME</a:t>
            </a:r>
            <a:endParaRPr lang="en-US" sz="1200" b="1" dirty="0"/>
          </a:p>
        </p:txBody>
      </p:sp>
      <p:sp>
        <p:nvSpPr>
          <p:cNvPr id="86" name="Suorakulmio 85"/>
          <p:cNvSpPr/>
          <p:nvPr/>
        </p:nvSpPr>
        <p:spPr bwMode="auto">
          <a:xfrm>
            <a:off x="4860032" y="5445224"/>
            <a:ext cx="2340260" cy="18002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87" name="Tekstikehys 86"/>
          <p:cNvSpPr txBox="1"/>
          <p:nvPr/>
        </p:nvSpPr>
        <p:spPr>
          <a:xfrm>
            <a:off x="5585568" y="591327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30</a:t>
            </a:r>
            <a:endParaRPr lang="fi-FI" sz="1200" dirty="0"/>
          </a:p>
        </p:txBody>
      </p:sp>
      <p:sp>
        <p:nvSpPr>
          <p:cNvPr id="88" name="Tekstikehys 87"/>
          <p:cNvSpPr txBox="1"/>
          <p:nvPr/>
        </p:nvSpPr>
        <p:spPr>
          <a:xfrm>
            <a:off x="6485668" y="591327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35</a:t>
            </a:r>
            <a:endParaRPr lang="fi-FI" sz="1200" dirty="0"/>
          </a:p>
        </p:txBody>
      </p:sp>
      <p:sp>
        <p:nvSpPr>
          <p:cNvPr id="89" name="Tekstikehys 88"/>
          <p:cNvSpPr txBox="1"/>
          <p:nvPr/>
        </p:nvSpPr>
        <p:spPr>
          <a:xfrm>
            <a:off x="7385768" y="591327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40</a:t>
            </a:r>
            <a:endParaRPr lang="fi-FI" sz="1200" dirty="0"/>
          </a:p>
        </p:txBody>
      </p:sp>
      <p:sp>
        <p:nvSpPr>
          <p:cNvPr id="90" name="Tekstikehys 89"/>
          <p:cNvSpPr txBox="1"/>
          <p:nvPr/>
        </p:nvSpPr>
        <p:spPr>
          <a:xfrm>
            <a:off x="8285868" y="591327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45</a:t>
            </a:r>
            <a:endParaRPr lang="fi-FI" sz="1200" dirty="0"/>
          </a:p>
        </p:txBody>
      </p:sp>
      <p:grpSp>
        <p:nvGrpSpPr>
          <p:cNvPr id="92" name="Ryhmä 91"/>
          <p:cNvGrpSpPr/>
          <p:nvPr/>
        </p:nvGrpSpPr>
        <p:grpSpPr>
          <a:xfrm>
            <a:off x="5544108" y="1628800"/>
            <a:ext cx="3120081" cy="3299060"/>
            <a:chOff x="5544108" y="1628800"/>
            <a:chExt cx="3120081" cy="3299060"/>
          </a:xfrm>
        </p:grpSpPr>
        <p:grpSp>
          <p:nvGrpSpPr>
            <p:cNvPr id="83" name="Ryhmä 82"/>
            <p:cNvGrpSpPr/>
            <p:nvPr/>
          </p:nvGrpSpPr>
          <p:grpSpPr>
            <a:xfrm>
              <a:off x="5544108" y="1628800"/>
              <a:ext cx="3120081" cy="3299060"/>
              <a:chOff x="5544108" y="1880828"/>
              <a:chExt cx="3120081" cy="3299060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012160" y="1880828"/>
                <a:ext cx="2652029" cy="3299060"/>
              </a:xfrm>
              <a:prstGeom prst="rect">
                <a:avLst/>
              </a:prstGeom>
              <a:noFill/>
              <a:ln w="34925">
                <a:solidFill>
                  <a:schemeClr val="accent1"/>
                </a:solidFill>
                <a:miter lim="800000"/>
                <a:headEnd/>
                <a:tailEnd/>
              </a:ln>
            </p:spPr>
          </p:pic>
          <p:sp>
            <p:nvSpPr>
              <p:cNvPr id="64" name="Pyöristetty suorakulmio 63"/>
              <p:cNvSpPr/>
              <p:nvPr/>
            </p:nvSpPr>
            <p:spPr bwMode="auto">
              <a:xfrm>
                <a:off x="6084168" y="2888940"/>
                <a:ext cx="2484276" cy="432048"/>
              </a:xfrm>
              <a:prstGeom prst="roundRect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i-FI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cxnSp>
            <p:nvCxnSpPr>
              <p:cNvPr id="67" name="Kaareva yhdysviiva 66"/>
              <p:cNvCxnSpPr>
                <a:stCxn id="8" idx="3"/>
                <a:endCxn id="64" idx="1"/>
              </p:cNvCxnSpPr>
              <p:nvPr/>
            </p:nvCxnSpPr>
            <p:spPr bwMode="auto">
              <a:xfrm>
                <a:off x="5544108" y="2362528"/>
                <a:ext cx="540060" cy="742436"/>
              </a:xfrm>
              <a:prstGeom prst="curvedConnector3">
                <a:avLst>
                  <a:gd name="adj1" fmla="val 50000"/>
                </a:avLst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91" name="Ellipsi 90"/>
            <p:cNvSpPr/>
            <p:nvPr/>
          </p:nvSpPr>
          <p:spPr bwMode="auto">
            <a:xfrm>
              <a:off x="7164288" y="2672916"/>
              <a:ext cx="180020" cy="180020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i-FI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</a:p>
        </p:txBody>
      </p:sp>
      <p:sp>
        <p:nvSpPr>
          <p:cNvPr id="921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F16E617-B3D4-4512-902A-E24283B7C091}" type="datetime1">
              <a:rPr lang="fi-FI"/>
              <a:pPr/>
              <a:t>22.8.2016</a:t>
            </a:fld>
            <a:endParaRPr lang="fi-FI"/>
          </a:p>
        </p:txBody>
      </p:sp>
      <p:sp>
        <p:nvSpPr>
          <p:cNvPr id="922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i-FI" dirty="0" smtClean="0">
                <a:ea typeface="ＭＳ Ｐゴシック" pitchFamily="34" charset="-128"/>
              </a:rPr>
              <a:t>Tuomo Moilanen</a:t>
            </a:r>
          </a:p>
        </p:txBody>
      </p:sp>
      <p:sp>
        <p:nvSpPr>
          <p:cNvPr id="92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A5FB07-0A0F-42B8-A239-B043F3D8238A}" type="slidenum">
              <a:rPr lang="fi-FI"/>
              <a:pPr/>
              <a:t>18</a:t>
            </a:fld>
            <a:endParaRPr lang="fi-FI"/>
          </a:p>
        </p:txBody>
      </p:sp>
      <p:sp>
        <p:nvSpPr>
          <p:cNvPr id="8" name="Tekstikehys 7"/>
          <p:cNvSpPr txBox="1"/>
          <p:nvPr/>
        </p:nvSpPr>
        <p:spPr>
          <a:xfrm>
            <a:off x="467544" y="1448780"/>
            <a:ext cx="50765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After harvesting operator take a brake and then start to harvest again. Brake is </a:t>
            </a:r>
            <a:r>
              <a:rPr lang="en-US" sz="1600" b="1" dirty="0" smtClean="0"/>
              <a:t>longer</a:t>
            </a:r>
            <a:r>
              <a:rPr lang="en-US" sz="1600" dirty="0" smtClean="0"/>
              <a:t> than “</a:t>
            </a:r>
            <a:r>
              <a:rPr lang="en-US" sz="1600" dirty="0" smtClean="0">
                <a:solidFill>
                  <a:srgbClr val="FF0000"/>
                </a:solidFill>
              </a:rPr>
              <a:t>Filter limit for down time</a:t>
            </a:r>
            <a:r>
              <a:rPr lang="en-US" sz="1600" dirty="0" smtClean="0"/>
              <a:t>” therefore brake is registered as down time.  </a:t>
            </a:r>
            <a:endParaRPr lang="en-US" sz="1600" dirty="0"/>
          </a:p>
        </p:txBody>
      </p:sp>
      <p:sp>
        <p:nvSpPr>
          <p:cNvPr id="69" name="Tekstikehys 68"/>
          <p:cNvSpPr txBox="1"/>
          <p:nvPr/>
        </p:nvSpPr>
        <p:spPr>
          <a:xfrm>
            <a:off x="827584" y="2924944"/>
            <a:ext cx="36247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= PROCESSING TIME  10 minutes + 18 minutes</a:t>
            </a:r>
            <a:endParaRPr lang="en-US" sz="1200" b="1" dirty="0"/>
          </a:p>
        </p:txBody>
      </p:sp>
      <p:sp>
        <p:nvSpPr>
          <p:cNvPr id="71" name="Suorakulmio 70"/>
          <p:cNvSpPr/>
          <p:nvPr/>
        </p:nvSpPr>
        <p:spPr bwMode="auto">
          <a:xfrm>
            <a:off x="359532" y="2960948"/>
            <a:ext cx="360040" cy="18002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2" name="Suorakulmio 71"/>
          <p:cNvSpPr/>
          <p:nvPr/>
        </p:nvSpPr>
        <p:spPr bwMode="auto">
          <a:xfrm>
            <a:off x="359532" y="3212976"/>
            <a:ext cx="360040" cy="18002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4" name="Pyöristetty kuvatekstisuorakulmio 73"/>
          <p:cNvSpPr/>
          <p:nvPr/>
        </p:nvSpPr>
        <p:spPr bwMode="auto">
          <a:xfrm>
            <a:off x="1799692" y="3789040"/>
            <a:ext cx="1800200" cy="684076"/>
          </a:xfrm>
          <a:prstGeom prst="wedgeRoundRectCallout">
            <a:avLst>
              <a:gd name="adj1" fmla="val 19842"/>
              <a:gd name="adj2" fmla="val 186305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Down time exceed filter  limit for down time </a:t>
            </a:r>
          </a:p>
        </p:txBody>
      </p:sp>
      <p:sp>
        <p:nvSpPr>
          <p:cNvPr id="82" name="Pyöristetty kuvatekstisuorakulmio 81"/>
          <p:cNvSpPr/>
          <p:nvPr/>
        </p:nvSpPr>
        <p:spPr bwMode="auto">
          <a:xfrm>
            <a:off x="3635896" y="3789040"/>
            <a:ext cx="1800200" cy="684076"/>
          </a:xfrm>
          <a:prstGeom prst="wedgeRoundRectCallout">
            <a:avLst>
              <a:gd name="adj1" fmla="val -41006"/>
              <a:gd name="adj2" fmla="val 126432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Registered down 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time 17 minutes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85" name="Tekstikehys 84"/>
          <p:cNvSpPr txBox="1"/>
          <p:nvPr/>
        </p:nvSpPr>
        <p:spPr>
          <a:xfrm>
            <a:off x="827584" y="3176972"/>
            <a:ext cx="20633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= DOWN TIME 17 minutes</a:t>
            </a:r>
            <a:endParaRPr lang="en-US" sz="1200" b="1" dirty="0"/>
          </a:p>
        </p:txBody>
      </p:sp>
      <p:grpSp>
        <p:nvGrpSpPr>
          <p:cNvPr id="96" name="Ryhmä 95"/>
          <p:cNvGrpSpPr/>
          <p:nvPr/>
        </p:nvGrpSpPr>
        <p:grpSpPr>
          <a:xfrm>
            <a:off x="251520" y="4916197"/>
            <a:ext cx="8388932" cy="1357119"/>
            <a:chOff x="251520" y="4916197"/>
            <a:chExt cx="8388932" cy="1357119"/>
          </a:xfrm>
        </p:grpSpPr>
        <p:grpSp>
          <p:nvGrpSpPr>
            <p:cNvPr id="2" name="Ryhmä 61"/>
            <p:cNvGrpSpPr/>
            <p:nvPr/>
          </p:nvGrpSpPr>
          <p:grpSpPr>
            <a:xfrm>
              <a:off x="359532" y="5744289"/>
              <a:ext cx="8280920" cy="252028"/>
              <a:chOff x="359532" y="5661248"/>
              <a:chExt cx="8280920" cy="252028"/>
            </a:xfrm>
          </p:grpSpPr>
          <p:cxnSp>
            <p:nvCxnSpPr>
              <p:cNvPr id="10" name="Suora yhdysviiva 9"/>
              <p:cNvCxnSpPr/>
              <p:nvPr/>
            </p:nvCxnSpPr>
            <p:spPr bwMode="auto">
              <a:xfrm>
                <a:off x="359532" y="5805264"/>
                <a:ext cx="828092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uora yhdysviiva 11"/>
              <p:cNvCxnSpPr/>
              <p:nvPr/>
            </p:nvCxnSpPr>
            <p:spPr bwMode="auto">
              <a:xfrm>
                <a:off x="53955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Suora yhdysviiva 12"/>
              <p:cNvCxnSpPr/>
              <p:nvPr/>
            </p:nvCxnSpPr>
            <p:spPr bwMode="auto">
              <a:xfrm>
                <a:off x="71957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Suora yhdysviiva 13"/>
              <p:cNvCxnSpPr/>
              <p:nvPr/>
            </p:nvCxnSpPr>
            <p:spPr bwMode="auto">
              <a:xfrm>
                <a:off x="89959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Suora yhdysviiva 14"/>
              <p:cNvCxnSpPr/>
              <p:nvPr/>
            </p:nvCxnSpPr>
            <p:spPr bwMode="auto">
              <a:xfrm>
                <a:off x="107961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Suora yhdysviiva 15"/>
              <p:cNvCxnSpPr/>
              <p:nvPr/>
            </p:nvCxnSpPr>
            <p:spPr bwMode="auto">
              <a:xfrm>
                <a:off x="125963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uora yhdysviiva 16"/>
              <p:cNvCxnSpPr/>
              <p:nvPr/>
            </p:nvCxnSpPr>
            <p:spPr bwMode="auto">
              <a:xfrm>
                <a:off x="143965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Suora yhdysviiva 17"/>
              <p:cNvCxnSpPr/>
              <p:nvPr/>
            </p:nvCxnSpPr>
            <p:spPr bwMode="auto">
              <a:xfrm>
                <a:off x="161967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Suora yhdysviiva 18"/>
              <p:cNvCxnSpPr/>
              <p:nvPr/>
            </p:nvCxnSpPr>
            <p:spPr bwMode="auto">
              <a:xfrm>
                <a:off x="179969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" name="Suora yhdysviiva 19"/>
              <p:cNvCxnSpPr/>
              <p:nvPr/>
            </p:nvCxnSpPr>
            <p:spPr bwMode="auto">
              <a:xfrm>
                <a:off x="197971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" name="Suora yhdysviiva 20"/>
              <p:cNvCxnSpPr/>
              <p:nvPr/>
            </p:nvCxnSpPr>
            <p:spPr bwMode="auto">
              <a:xfrm>
                <a:off x="215973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Suora yhdysviiva 21"/>
              <p:cNvCxnSpPr/>
              <p:nvPr/>
            </p:nvCxnSpPr>
            <p:spPr bwMode="auto">
              <a:xfrm>
                <a:off x="233975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" name="Suora yhdysviiva 22"/>
              <p:cNvCxnSpPr/>
              <p:nvPr/>
            </p:nvCxnSpPr>
            <p:spPr bwMode="auto">
              <a:xfrm>
                <a:off x="251977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" name="Suora yhdysviiva 23"/>
              <p:cNvCxnSpPr/>
              <p:nvPr/>
            </p:nvCxnSpPr>
            <p:spPr bwMode="auto">
              <a:xfrm>
                <a:off x="269979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" name="Suora yhdysviiva 24"/>
              <p:cNvCxnSpPr/>
              <p:nvPr/>
            </p:nvCxnSpPr>
            <p:spPr bwMode="auto">
              <a:xfrm>
                <a:off x="287981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uora yhdysviiva 25"/>
              <p:cNvCxnSpPr/>
              <p:nvPr/>
            </p:nvCxnSpPr>
            <p:spPr bwMode="auto">
              <a:xfrm>
                <a:off x="305983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Suora yhdysviiva 26"/>
              <p:cNvCxnSpPr/>
              <p:nvPr/>
            </p:nvCxnSpPr>
            <p:spPr bwMode="auto">
              <a:xfrm>
                <a:off x="323985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Suora yhdysviiva 27"/>
              <p:cNvCxnSpPr/>
              <p:nvPr/>
            </p:nvCxnSpPr>
            <p:spPr bwMode="auto">
              <a:xfrm>
                <a:off x="341987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Suora yhdysviiva 28"/>
              <p:cNvCxnSpPr/>
              <p:nvPr/>
            </p:nvCxnSpPr>
            <p:spPr bwMode="auto">
              <a:xfrm>
                <a:off x="359989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Suora yhdysviiva 29"/>
              <p:cNvCxnSpPr/>
              <p:nvPr/>
            </p:nvCxnSpPr>
            <p:spPr bwMode="auto">
              <a:xfrm>
                <a:off x="377991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Suora yhdysviiva 30"/>
              <p:cNvCxnSpPr/>
              <p:nvPr/>
            </p:nvCxnSpPr>
            <p:spPr bwMode="auto">
              <a:xfrm>
                <a:off x="395993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Suora yhdysviiva 31"/>
              <p:cNvCxnSpPr/>
              <p:nvPr/>
            </p:nvCxnSpPr>
            <p:spPr bwMode="auto">
              <a:xfrm>
                <a:off x="413995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Suora yhdysviiva 32"/>
              <p:cNvCxnSpPr/>
              <p:nvPr/>
            </p:nvCxnSpPr>
            <p:spPr bwMode="auto">
              <a:xfrm>
                <a:off x="431997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Suora yhdysviiva 33"/>
              <p:cNvCxnSpPr/>
              <p:nvPr/>
            </p:nvCxnSpPr>
            <p:spPr bwMode="auto">
              <a:xfrm>
                <a:off x="449999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Suora yhdysviiva 34"/>
              <p:cNvCxnSpPr/>
              <p:nvPr/>
            </p:nvCxnSpPr>
            <p:spPr bwMode="auto">
              <a:xfrm>
                <a:off x="468001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Suora yhdysviiva 35"/>
              <p:cNvCxnSpPr/>
              <p:nvPr/>
            </p:nvCxnSpPr>
            <p:spPr bwMode="auto">
              <a:xfrm>
                <a:off x="486003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Suora yhdysviiva 36"/>
              <p:cNvCxnSpPr/>
              <p:nvPr/>
            </p:nvCxnSpPr>
            <p:spPr bwMode="auto">
              <a:xfrm>
                <a:off x="504005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" name="Suora yhdysviiva 37"/>
              <p:cNvCxnSpPr/>
              <p:nvPr/>
            </p:nvCxnSpPr>
            <p:spPr bwMode="auto">
              <a:xfrm>
                <a:off x="522007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Suora yhdysviiva 38"/>
              <p:cNvCxnSpPr/>
              <p:nvPr/>
            </p:nvCxnSpPr>
            <p:spPr bwMode="auto">
              <a:xfrm>
                <a:off x="540009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" name="Suora yhdysviiva 39"/>
              <p:cNvCxnSpPr/>
              <p:nvPr/>
            </p:nvCxnSpPr>
            <p:spPr bwMode="auto">
              <a:xfrm>
                <a:off x="558011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Suora yhdysviiva 40"/>
              <p:cNvCxnSpPr/>
              <p:nvPr/>
            </p:nvCxnSpPr>
            <p:spPr bwMode="auto">
              <a:xfrm>
                <a:off x="576013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Suora yhdysviiva 41"/>
              <p:cNvCxnSpPr/>
              <p:nvPr/>
            </p:nvCxnSpPr>
            <p:spPr bwMode="auto">
              <a:xfrm>
                <a:off x="594015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" name="Suora yhdysviiva 42"/>
              <p:cNvCxnSpPr/>
              <p:nvPr/>
            </p:nvCxnSpPr>
            <p:spPr bwMode="auto">
              <a:xfrm>
                <a:off x="612017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" name="Suora yhdysviiva 43"/>
              <p:cNvCxnSpPr/>
              <p:nvPr/>
            </p:nvCxnSpPr>
            <p:spPr bwMode="auto">
              <a:xfrm>
                <a:off x="630019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Suora yhdysviiva 44"/>
              <p:cNvCxnSpPr/>
              <p:nvPr/>
            </p:nvCxnSpPr>
            <p:spPr bwMode="auto">
              <a:xfrm>
                <a:off x="648021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Suora yhdysviiva 45"/>
              <p:cNvCxnSpPr/>
              <p:nvPr/>
            </p:nvCxnSpPr>
            <p:spPr bwMode="auto">
              <a:xfrm>
                <a:off x="666023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" name="Suora yhdysviiva 46"/>
              <p:cNvCxnSpPr/>
              <p:nvPr/>
            </p:nvCxnSpPr>
            <p:spPr bwMode="auto">
              <a:xfrm>
                <a:off x="684025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8" name="Suora yhdysviiva 47"/>
              <p:cNvCxnSpPr/>
              <p:nvPr/>
            </p:nvCxnSpPr>
            <p:spPr bwMode="auto">
              <a:xfrm>
                <a:off x="702027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9" name="Suora yhdysviiva 48"/>
              <p:cNvCxnSpPr/>
              <p:nvPr/>
            </p:nvCxnSpPr>
            <p:spPr bwMode="auto">
              <a:xfrm>
                <a:off x="720029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0" name="Suora yhdysviiva 49"/>
              <p:cNvCxnSpPr/>
              <p:nvPr/>
            </p:nvCxnSpPr>
            <p:spPr bwMode="auto">
              <a:xfrm>
                <a:off x="738031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1" name="Suora yhdysviiva 50"/>
              <p:cNvCxnSpPr/>
              <p:nvPr/>
            </p:nvCxnSpPr>
            <p:spPr bwMode="auto">
              <a:xfrm>
                <a:off x="756033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2" name="Suora yhdysviiva 51"/>
              <p:cNvCxnSpPr/>
              <p:nvPr/>
            </p:nvCxnSpPr>
            <p:spPr bwMode="auto">
              <a:xfrm>
                <a:off x="774035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3" name="Suora yhdysviiva 52"/>
              <p:cNvCxnSpPr/>
              <p:nvPr/>
            </p:nvCxnSpPr>
            <p:spPr bwMode="auto">
              <a:xfrm>
                <a:off x="792037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4" name="Suora yhdysviiva 53"/>
              <p:cNvCxnSpPr/>
              <p:nvPr/>
            </p:nvCxnSpPr>
            <p:spPr bwMode="auto">
              <a:xfrm>
                <a:off x="810039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5" name="Suora yhdysviiva 54"/>
              <p:cNvCxnSpPr/>
              <p:nvPr/>
            </p:nvCxnSpPr>
            <p:spPr bwMode="auto">
              <a:xfrm>
                <a:off x="828041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6" name="Suora yhdysviiva 55"/>
              <p:cNvCxnSpPr/>
              <p:nvPr/>
            </p:nvCxnSpPr>
            <p:spPr bwMode="auto">
              <a:xfrm>
                <a:off x="846043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7" name="Suora yhdysviiva 56"/>
              <p:cNvCxnSpPr/>
              <p:nvPr/>
            </p:nvCxnSpPr>
            <p:spPr bwMode="auto">
              <a:xfrm>
                <a:off x="864045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" name="Suora yhdysviiva 59"/>
              <p:cNvCxnSpPr/>
              <p:nvPr/>
            </p:nvCxnSpPr>
            <p:spPr bwMode="auto">
              <a:xfrm>
                <a:off x="35953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8" name="Suorakulmio 67"/>
            <p:cNvSpPr/>
            <p:nvPr/>
          </p:nvSpPr>
          <p:spPr bwMode="auto">
            <a:xfrm>
              <a:off x="719572" y="5528265"/>
              <a:ext cx="1440160" cy="18002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i-FI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70" name="Suorakulmio 69"/>
            <p:cNvSpPr/>
            <p:nvPr/>
          </p:nvSpPr>
          <p:spPr bwMode="auto">
            <a:xfrm>
              <a:off x="2159732" y="5528265"/>
              <a:ext cx="900100" cy="18002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i-FI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75" name="Tekstikehys 74"/>
            <p:cNvSpPr txBox="1"/>
            <p:nvPr/>
          </p:nvSpPr>
          <p:spPr>
            <a:xfrm>
              <a:off x="251520" y="5996317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200" dirty="0" smtClean="0"/>
                <a:t>0</a:t>
              </a:r>
              <a:endParaRPr lang="fi-FI" sz="1200" dirty="0"/>
            </a:p>
          </p:txBody>
        </p:sp>
        <p:sp>
          <p:nvSpPr>
            <p:cNvPr id="76" name="Tekstikehys 75"/>
            <p:cNvSpPr txBox="1"/>
            <p:nvPr/>
          </p:nvSpPr>
          <p:spPr>
            <a:xfrm>
              <a:off x="1134022" y="5996317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200" dirty="0" smtClean="0"/>
                <a:t>5</a:t>
              </a:r>
              <a:endParaRPr lang="fi-FI" sz="1200" dirty="0"/>
            </a:p>
          </p:txBody>
        </p:sp>
        <p:sp>
          <p:nvSpPr>
            <p:cNvPr id="77" name="Tekstikehys 76"/>
            <p:cNvSpPr txBox="1"/>
            <p:nvPr/>
          </p:nvSpPr>
          <p:spPr>
            <a:xfrm>
              <a:off x="1979712" y="5996317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200" dirty="0" smtClean="0"/>
                <a:t>10</a:t>
              </a:r>
              <a:endParaRPr lang="fi-FI" sz="1200" dirty="0"/>
            </a:p>
          </p:txBody>
        </p:sp>
        <p:sp>
          <p:nvSpPr>
            <p:cNvPr id="78" name="Tekstikehys 77"/>
            <p:cNvSpPr txBox="1"/>
            <p:nvPr/>
          </p:nvSpPr>
          <p:spPr>
            <a:xfrm>
              <a:off x="2885268" y="5996317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200" dirty="0" smtClean="0"/>
                <a:t>15</a:t>
              </a:r>
              <a:endParaRPr lang="fi-FI" sz="1200" dirty="0"/>
            </a:p>
          </p:txBody>
        </p:sp>
        <p:sp>
          <p:nvSpPr>
            <p:cNvPr id="79" name="Tekstikehys 78"/>
            <p:cNvSpPr txBox="1"/>
            <p:nvPr/>
          </p:nvSpPr>
          <p:spPr>
            <a:xfrm>
              <a:off x="3785368" y="5996317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200" dirty="0" smtClean="0"/>
                <a:t>20</a:t>
              </a:r>
              <a:endParaRPr lang="fi-FI" sz="1200" dirty="0"/>
            </a:p>
          </p:txBody>
        </p:sp>
        <p:sp>
          <p:nvSpPr>
            <p:cNvPr id="80" name="Tekstikehys 79"/>
            <p:cNvSpPr txBox="1"/>
            <p:nvPr/>
          </p:nvSpPr>
          <p:spPr>
            <a:xfrm>
              <a:off x="4685468" y="5996317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200" dirty="0" smtClean="0"/>
                <a:t>25</a:t>
              </a:r>
              <a:endParaRPr lang="fi-FI" sz="1200" dirty="0"/>
            </a:p>
          </p:txBody>
        </p:sp>
        <p:sp>
          <p:nvSpPr>
            <p:cNvPr id="81" name="Oikea aaltosulje 80"/>
            <p:cNvSpPr/>
            <p:nvPr/>
          </p:nvSpPr>
          <p:spPr bwMode="auto">
            <a:xfrm rot="16200000">
              <a:off x="3509882" y="3782071"/>
              <a:ext cx="360040" cy="3060340"/>
            </a:xfrm>
            <a:prstGeom prst="rightBrace">
              <a:avLst>
                <a:gd name="adj1" fmla="val 33135"/>
                <a:gd name="adj2" fmla="val 53053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i-FI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86" name="Suorakulmio 85"/>
            <p:cNvSpPr/>
            <p:nvPr/>
          </p:nvSpPr>
          <p:spPr bwMode="auto">
            <a:xfrm flipH="1">
              <a:off x="3059832" y="5528265"/>
              <a:ext cx="2160240" cy="18002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i-FI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87" name="Tekstikehys 86"/>
            <p:cNvSpPr txBox="1"/>
            <p:nvPr/>
          </p:nvSpPr>
          <p:spPr>
            <a:xfrm>
              <a:off x="5585568" y="5996317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200" dirty="0" smtClean="0"/>
                <a:t>30</a:t>
              </a:r>
              <a:endParaRPr lang="fi-FI" sz="1200" dirty="0"/>
            </a:p>
          </p:txBody>
        </p:sp>
        <p:sp>
          <p:nvSpPr>
            <p:cNvPr id="88" name="Tekstikehys 87"/>
            <p:cNvSpPr txBox="1"/>
            <p:nvPr/>
          </p:nvSpPr>
          <p:spPr>
            <a:xfrm>
              <a:off x="6485668" y="5996317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200" dirty="0" smtClean="0"/>
                <a:t>35</a:t>
              </a:r>
              <a:endParaRPr lang="fi-FI" sz="1200" dirty="0"/>
            </a:p>
          </p:txBody>
        </p:sp>
        <p:sp>
          <p:nvSpPr>
            <p:cNvPr id="89" name="Tekstikehys 88"/>
            <p:cNvSpPr txBox="1"/>
            <p:nvPr/>
          </p:nvSpPr>
          <p:spPr>
            <a:xfrm>
              <a:off x="7385768" y="5996317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200" dirty="0" smtClean="0"/>
                <a:t>40</a:t>
              </a:r>
              <a:endParaRPr lang="fi-FI" sz="1200" dirty="0"/>
            </a:p>
          </p:txBody>
        </p:sp>
        <p:sp>
          <p:nvSpPr>
            <p:cNvPr id="90" name="Tekstikehys 89"/>
            <p:cNvSpPr txBox="1"/>
            <p:nvPr/>
          </p:nvSpPr>
          <p:spPr>
            <a:xfrm>
              <a:off x="8285868" y="5996317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200" dirty="0" smtClean="0"/>
                <a:t>45</a:t>
              </a:r>
              <a:endParaRPr lang="fi-FI" sz="1200" dirty="0"/>
            </a:p>
          </p:txBody>
        </p:sp>
        <p:sp>
          <p:nvSpPr>
            <p:cNvPr id="83" name="Suorakulmio 82"/>
            <p:cNvSpPr/>
            <p:nvPr/>
          </p:nvSpPr>
          <p:spPr bwMode="auto">
            <a:xfrm>
              <a:off x="5220072" y="5528265"/>
              <a:ext cx="360040" cy="18002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i-FI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84" name="Suorakulmio 83"/>
            <p:cNvSpPr/>
            <p:nvPr/>
          </p:nvSpPr>
          <p:spPr bwMode="auto">
            <a:xfrm>
              <a:off x="5580112" y="5528265"/>
              <a:ext cx="2880320" cy="18002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i-FI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91" name="Oikea aaltosulje 90"/>
            <p:cNvSpPr/>
            <p:nvPr/>
          </p:nvSpPr>
          <p:spPr bwMode="auto">
            <a:xfrm rot="16200000">
              <a:off x="6660232" y="3692062"/>
              <a:ext cx="360040" cy="3240360"/>
            </a:xfrm>
            <a:prstGeom prst="rightBrace">
              <a:avLst>
                <a:gd name="adj1" fmla="val 33135"/>
                <a:gd name="adj2" fmla="val 53053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i-FI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92" name="Oikea aaltosulje 91"/>
            <p:cNvSpPr/>
            <p:nvPr/>
          </p:nvSpPr>
          <p:spPr bwMode="auto">
            <a:xfrm rot="16200000">
              <a:off x="1079612" y="4412142"/>
              <a:ext cx="360040" cy="1800200"/>
            </a:xfrm>
            <a:prstGeom prst="rightBrace">
              <a:avLst>
                <a:gd name="adj1" fmla="val 33135"/>
                <a:gd name="adj2" fmla="val 53053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i-FI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93" name="Suorakulmio 92"/>
            <p:cNvSpPr/>
            <p:nvPr/>
          </p:nvSpPr>
          <p:spPr bwMode="auto">
            <a:xfrm>
              <a:off x="359532" y="5528265"/>
              <a:ext cx="351656" cy="18002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i-FI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94" name="Tekstikehys 93"/>
            <p:cNvSpPr txBox="1"/>
            <p:nvPr/>
          </p:nvSpPr>
          <p:spPr>
            <a:xfrm>
              <a:off x="1157076" y="4927230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200" dirty="0" smtClean="0"/>
                <a:t>10</a:t>
              </a:r>
              <a:endParaRPr lang="fi-FI" sz="1200" dirty="0"/>
            </a:p>
          </p:txBody>
        </p:sp>
        <p:sp>
          <p:nvSpPr>
            <p:cNvPr id="95" name="Tekstikehys 94"/>
            <p:cNvSpPr txBox="1"/>
            <p:nvPr/>
          </p:nvSpPr>
          <p:spPr>
            <a:xfrm>
              <a:off x="6773700" y="4916197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200" dirty="0" smtClean="0"/>
                <a:t>18</a:t>
              </a:r>
              <a:endParaRPr lang="fi-FI" sz="1200" dirty="0"/>
            </a:p>
          </p:txBody>
        </p:sp>
      </p:grpSp>
      <p:grpSp>
        <p:nvGrpSpPr>
          <p:cNvPr id="98" name="Ryhmä 97"/>
          <p:cNvGrpSpPr/>
          <p:nvPr/>
        </p:nvGrpSpPr>
        <p:grpSpPr>
          <a:xfrm>
            <a:off x="5544108" y="1628800"/>
            <a:ext cx="3120081" cy="3299060"/>
            <a:chOff x="5544108" y="1628800"/>
            <a:chExt cx="3120081" cy="3299060"/>
          </a:xfrm>
        </p:grpSpPr>
        <p:grpSp>
          <p:nvGrpSpPr>
            <p:cNvPr id="3" name="Ryhmä 82"/>
            <p:cNvGrpSpPr/>
            <p:nvPr/>
          </p:nvGrpSpPr>
          <p:grpSpPr>
            <a:xfrm>
              <a:off x="5544108" y="1628800"/>
              <a:ext cx="3120081" cy="3299060"/>
              <a:chOff x="5544108" y="1880828"/>
              <a:chExt cx="3120081" cy="3299060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012160" y="1880828"/>
                <a:ext cx="2652029" cy="3299060"/>
              </a:xfrm>
              <a:prstGeom prst="rect">
                <a:avLst/>
              </a:prstGeom>
              <a:noFill/>
              <a:ln w="34925">
                <a:solidFill>
                  <a:schemeClr val="accent1"/>
                </a:solidFill>
                <a:miter lim="800000"/>
                <a:headEnd/>
                <a:tailEnd/>
              </a:ln>
            </p:spPr>
          </p:pic>
          <p:sp>
            <p:nvSpPr>
              <p:cNvPr id="64" name="Pyöristetty suorakulmio 63"/>
              <p:cNvSpPr/>
              <p:nvPr/>
            </p:nvSpPr>
            <p:spPr bwMode="auto">
              <a:xfrm>
                <a:off x="6084168" y="2492896"/>
                <a:ext cx="2484276" cy="432048"/>
              </a:xfrm>
              <a:prstGeom prst="roundRect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i-FI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cxnSp>
            <p:nvCxnSpPr>
              <p:cNvPr id="67" name="Kaareva yhdysviiva 66"/>
              <p:cNvCxnSpPr>
                <a:stCxn id="8" idx="3"/>
                <a:endCxn id="64" idx="1"/>
              </p:cNvCxnSpPr>
              <p:nvPr/>
            </p:nvCxnSpPr>
            <p:spPr bwMode="auto">
              <a:xfrm>
                <a:off x="5544108" y="2239417"/>
                <a:ext cx="540060" cy="469503"/>
              </a:xfrm>
              <a:prstGeom prst="curvedConnector3">
                <a:avLst>
                  <a:gd name="adj1" fmla="val 50000"/>
                </a:avLst>
              </a:prstGeom>
              <a:solidFill>
                <a:schemeClr val="accent1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97" name="Ellipsi 96"/>
            <p:cNvSpPr/>
            <p:nvPr/>
          </p:nvSpPr>
          <p:spPr bwMode="auto">
            <a:xfrm>
              <a:off x="7560332" y="2240868"/>
              <a:ext cx="180020" cy="180020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i-FI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</a:t>
            </a:r>
          </a:p>
        </p:txBody>
      </p:sp>
      <p:sp>
        <p:nvSpPr>
          <p:cNvPr id="921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F16E617-B3D4-4512-902A-E24283B7C091}" type="datetime1">
              <a:rPr lang="fi-FI"/>
              <a:pPr/>
              <a:t>22.8.2016</a:t>
            </a:fld>
            <a:endParaRPr lang="fi-FI"/>
          </a:p>
        </p:txBody>
      </p:sp>
      <p:sp>
        <p:nvSpPr>
          <p:cNvPr id="922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i-FI" dirty="0" smtClean="0">
                <a:ea typeface="ＭＳ Ｐゴシック" pitchFamily="34" charset="-128"/>
              </a:rPr>
              <a:t>Tuomo Moilanen</a:t>
            </a:r>
          </a:p>
        </p:txBody>
      </p:sp>
      <p:sp>
        <p:nvSpPr>
          <p:cNvPr id="92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A5FB07-0A0F-42B8-A239-B043F3D8238A}" type="slidenum">
              <a:rPr lang="fi-FI"/>
              <a:pPr/>
              <a:t>19</a:t>
            </a:fld>
            <a:endParaRPr lang="fi-FI"/>
          </a:p>
        </p:txBody>
      </p:sp>
      <p:sp>
        <p:nvSpPr>
          <p:cNvPr id="8" name="Tekstikehys 7"/>
          <p:cNvSpPr txBox="1"/>
          <p:nvPr/>
        </p:nvSpPr>
        <p:spPr>
          <a:xfrm>
            <a:off x="467544" y="1448780"/>
            <a:ext cx="50765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After harvesting operator take a short brake and then start to harvest again. Brake is </a:t>
            </a:r>
            <a:r>
              <a:rPr lang="en-US" sz="1600" b="1" dirty="0" smtClean="0"/>
              <a:t>shorter</a:t>
            </a:r>
            <a:r>
              <a:rPr lang="en-US" sz="1600" dirty="0" smtClean="0"/>
              <a:t> than “</a:t>
            </a:r>
            <a:r>
              <a:rPr lang="en-US" sz="1600" dirty="0" smtClean="0">
                <a:solidFill>
                  <a:srgbClr val="FF0000"/>
                </a:solidFill>
              </a:rPr>
              <a:t>Filter limit for down time</a:t>
            </a:r>
            <a:r>
              <a:rPr lang="en-US" sz="1600" dirty="0" smtClean="0"/>
              <a:t>” therefore brake is registered as processing time.  </a:t>
            </a:r>
            <a:endParaRPr lang="en-US" sz="1600" dirty="0"/>
          </a:p>
        </p:txBody>
      </p:sp>
      <p:grpSp>
        <p:nvGrpSpPr>
          <p:cNvPr id="3" name="Ryhmä 82"/>
          <p:cNvGrpSpPr/>
          <p:nvPr/>
        </p:nvGrpSpPr>
        <p:grpSpPr>
          <a:xfrm>
            <a:off x="5544108" y="1628800"/>
            <a:ext cx="3120081" cy="3299060"/>
            <a:chOff x="5544108" y="1880828"/>
            <a:chExt cx="3120081" cy="329906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12160" y="1880828"/>
              <a:ext cx="2652029" cy="3299060"/>
            </a:xfrm>
            <a:prstGeom prst="rect">
              <a:avLst/>
            </a:prstGeom>
            <a:noFill/>
            <a:ln w="349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64" name="Pyöristetty suorakulmio 63"/>
            <p:cNvSpPr/>
            <p:nvPr/>
          </p:nvSpPr>
          <p:spPr bwMode="auto">
            <a:xfrm>
              <a:off x="6084168" y="2492896"/>
              <a:ext cx="2484276" cy="432048"/>
            </a:xfrm>
            <a:prstGeom prst="round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i-FI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cxnSp>
          <p:nvCxnSpPr>
            <p:cNvPr id="67" name="Kaareva yhdysviiva 66"/>
            <p:cNvCxnSpPr>
              <a:stCxn id="8" idx="3"/>
              <a:endCxn id="64" idx="1"/>
            </p:cNvCxnSpPr>
            <p:nvPr/>
          </p:nvCxnSpPr>
          <p:spPr bwMode="auto">
            <a:xfrm>
              <a:off x="5544108" y="2239417"/>
              <a:ext cx="540060" cy="469503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69" name="Tekstikehys 68"/>
          <p:cNvSpPr txBox="1"/>
          <p:nvPr/>
        </p:nvSpPr>
        <p:spPr>
          <a:xfrm>
            <a:off x="827584" y="2924944"/>
            <a:ext cx="26452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= PROCESSING TIME  45 minutes</a:t>
            </a:r>
            <a:endParaRPr lang="en-US" sz="1200" b="1" dirty="0"/>
          </a:p>
        </p:txBody>
      </p:sp>
      <p:sp>
        <p:nvSpPr>
          <p:cNvPr id="71" name="Suorakulmio 70"/>
          <p:cNvSpPr/>
          <p:nvPr/>
        </p:nvSpPr>
        <p:spPr bwMode="auto">
          <a:xfrm>
            <a:off x="359532" y="2960948"/>
            <a:ext cx="360040" cy="18002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2" name="Suorakulmio 71"/>
          <p:cNvSpPr/>
          <p:nvPr/>
        </p:nvSpPr>
        <p:spPr bwMode="auto">
          <a:xfrm>
            <a:off x="359532" y="3212976"/>
            <a:ext cx="360040" cy="18002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4" name="Pyöristetty kuvatekstisuorakulmio 73"/>
          <p:cNvSpPr/>
          <p:nvPr/>
        </p:nvSpPr>
        <p:spPr bwMode="auto">
          <a:xfrm>
            <a:off x="1151620" y="3681028"/>
            <a:ext cx="1944216" cy="828092"/>
          </a:xfrm>
          <a:prstGeom prst="wedgeRoundRectCallout">
            <a:avLst>
              <a:gd name="adj1" fmla="val 18372"/>
              <a:gd name="adj2" fmla="val 165601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Down time is shorter than filter limit for down time. </a:t>
            </a:r>
            <a:r>
              <a:rPr lang="en-US" sz="1400" dirty="0" smtClean="0"/>
              <a:t>Down time is not registered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</a:t>
            </a:r>
          </a:p>
        </p:txBody>
      </p:sp>
      <p:sp>
        <p:nvSpPr>
          <p:cNvPr id="82" name="Pyöristetty kuvatekstisuorakulmio 81"/>
          <p:cNvSpPr/>
          <p:nvPr/>
        </p:nvSpPr>
        <p:spPr bwMode="auto">
          <a:xfrm>
            <a:off x="3635896" y="3825044"/>
            <a:ext cx="1800200" cy="684076"/>
          </a:xfrm>
          <a:prstGeom prst="wedgeRoundRectCallout">
            <a:avLst>
              <a:gd name="adj1" fmla="val 6614"/>
              <a:gd name="adj2" fmla="val 132002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Registered processing time 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time 45 minutes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85" name="Tekstikehys 84"/>
          <p:cNvSpPr txBox="1"/>
          <p:nvPr/>
        </p:nvSpPr>
        <p:spPr>
          <a:xfrm>
            <a:off x="827584" y="3176972"/>
            <a:ext cx="1978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= DOWN TIME 0 minutes</a:t>
            </a:r>
            <a:endParaRPr lang="en-US" sz="1200" b="1" dirty="0"/>
          </a:p>
        </p:txBody>
      </p:sp>
      <p:grpSp>
        <p:nvGrpSpPr>
          <p:cNvPr id="95" name="Ryhmä 94"/>
          <p:cNvGrpSpPr/>
          <p:nvPr/>
        </p:nvGrpSpPr>
        <p:grpSpPr>
          <a:xfrm>
            <a:off x="251520" y="5049181"/>
            <a:ext cx="8388932" cy="1141094"/>
            <a:chOff x="251520" y="5049181"/>
            <a:chExt cx="8388932" cy="1141094"/>
          </a:xfrm>
        </p:grpSpPr>
        <p:grpSp>
          <p:nvGrpSpPr>
            <p:cNvPr id="2" name="Ryhmä 61"/>
            <p:cNvGrpSpPr/>
            <p:nvPr/>
          </p:nvGrpSpPr>
          <p:grpSpPr>
            <a:xfrm>
              <a:off x="359532" y="5661248"/>
              <a:ext cx="8280920" cy="252028"/>
              <a:chOff x="359532" y="5661248"/>
              <a:chExt cx="8280920" cy="252028"/>
            </a:xfrm>
          </p:grpSpPr>
          <p:cxnSp>
            <p:nvCxnSpPr>
              <p:cNvPr id="10" name="Suora yhdysviiva 9"/>
              <p:cNvCxnSpPr/>
              <p:nvPr/>
            </p:nvCxnSpPr>
            <p:spPr bwMode="auto">
              <a:xfrm>
                <a:off x="359532" y="5805264"/>
                <a:ext cx="828092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uora yhdysviiva 11"/>
              <p:cNvCxnSpPr/>
              <p:nvPr/>
            </p:nvCxnSpPr>
            <p:spPr bwMode="auto">
              <a:xfrm>
                <a:off x="53955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Suora yhdysviiva 12"/>
              <p:cNvCxnSpPr/>
              <p:nvPr/>
            </p:nvCxnSpPr>
            <p:spPr bwMode="auto">
              <a:xfrm>
                <a:off x="71957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Suora yhdysviiva 13"/>
              <p:cNvCxnSpPr/>
              <p:nvPr/>
            </p:nvCxnSpPr>
            <p:spPr bwMode="auto">
              <a:xfrm>
                <a:off x="89959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Suora yhdysviiva 14"/>
              <p:cNvCxnSpPr/>
              <p:nvPr/>
            </p:nvCxnSpPr>
            <p:spPr bwMode="auto">
              <a:xfrm>
                <a:off x="107961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Suora yhdysviiva 15"/>
              <p:cNvCxnSpPr/>
              <p:nvPr/>
            </p:nvCxnSpPr>
            <p:spPr bwMode="auto">
              <a:xfrm>
                <a:off x="125963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uora yhdysviiva 16"/>
              <p:cNvCxnSpPr/>
              <p:nvPr/>
            </p:nvCxnSpPr>
            <p:spPr bwMode="auto">
              <a:xfrm>
                <a:off x="143965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Suora yhdysviiva 17"/>
              <p:cNvCxnSpPr/>
              <p:nvPr/>
            </p:nvCxnSpPr>
            <p:spPr bwMode="auto">
              <a:xfrm>
                <a:off x="161967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Suora yhdysviiva 18"/>
              <p:cNvCxnSpPr/>
              <p:nvPr/>
            </p:nvCxnSpPr>
            <p:spPr bwMode="auto">
              <a:xfrm>
                <a:off x="179969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" name="Suora yhdysviiva 19"/>
              <p:cNvCxnSpPr/>
              <p:nvPr/>
            </p:nvCxnSpPr>
            <p:spPr bwMode="auto">
              <a:xfrm>
                <a:off x="197971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" name="Suora yhdysviiva 20"/>
              <p:cNvCxnSpPr/>
              <p:nvPr/>
            </p:nvCxnSpPr>
            <p:spPr bwMode="auto">
              <a:xfrm>
                <a:off x="215973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Suora yhdysviiva 21"/>
              <p:cNvCxnSpPr/>
              <p:nvPr/>
            </p:nvCxnSpPr>
            <p:spPr bwMode="auto">
              <a:xfrm>
                <a:off x="233975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" name="Suora yhdysviiva 22"/>
              <p:cNvCxnSpPr/>
              <p:nvPr/>
            </p:nvCxnSpPr>
            <p:spPr bwMode="auto">
              <a:xfrm>
                <a:off x="251977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" name="Suora yhdysviiva 23"/>
              <p:cNvCxnSpPr/>
              <p:nvPr/>
            </p:nvCxnSpPr>
            <p:spPr bwMode="auto">
              <a:xfrm>
                <a:off x="269979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" name="Suora yhdysviiva 24"/>
              <p:cNvCxnSpPr/>
              <p:nvPr/>
            </p:nvCxnSpPr>
            <p:spPr bwMode="auto">
              <a:xfrm>
                <a:off x="287981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uora yhdysviiva 25"/>
              <p:cNvCxnSpPr/>
              <p:nvPr/>
            </p:nvCxnSpPr>
            <p:spPr bwMode="auto">
              <a:xfrm>
                <a:off x="305983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Suora yhdysviiva 26"/>
              <p:cNvCxnSpPr/>
              <p:nvPr/>
            </p:nvCxnSpPr>
            <p:spPr bwMode="auto">
              <a:xfrm>
                <a:off x="323985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Suora yhdysviiva 27"/>
              <p:cNvCxnSpPr/>
              <p:nvPr/>
            </p:nvCxnSpPr>
            <p:spPr bwMode="auto">
              <a:xfrm>
                <a:off x="341987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Suora yhdysviiva 28"/>
              <p:cNvCxnSpPr/>
              <p:nvPr/>
            </p:nvCxnSpPr>
            <p:spPr bwMode="auto">
              <a:xfrm>
                <a:off x="359989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Suora yhdysviiva 29"/>
              <p:cNvCxnSpPr/>
              <p:nvPr/>
            </p:nvCxnSpPr>
            <p:spPr bwMode="auto">
              <a:xfrm>
                <a:off x="377991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Suora yhdysviiva 30"/>
              <p:cNvCxnSpPr/>
              <p:nvPr/>
            </p:nvCxnSpPr>
            <p:spPr bwMode="auto">
              <a:xfrm>
                <a:off x="395993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Suora yhdysviiva 31"/>
              <p:cNvCxnSpPr/>
              <p:nvPr/>
            </p:nvCxnSpPr>
            <p:spPr bwMode="auto">
              <a:xfrm>
                <a:off x="413995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Suora yhdysviiva 32"/>
              <p:cNvCxnSpPr/>
              <p:nvPr/>
            </p:nvCxnSpPr>
            <p:spPr bwMode="auto">
              <a:xfrm>
                <a:off x="431997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Suora yhdysviiva 33"/>
              <p:cNvCxnSpPr/>
              <p:nvPr/>
            </p:nvCxnSpPr>
            <p:spPr bwMode="auto">
              <a:xfrm>
                <a:off x="449999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Suora yhdysviiva 34"/>
              <p:cNvCxnSpPr/>
              <p:nvPr/>
            </p:nvCxnSpPr>
            <p:spPr bwMode="auto">
              <a:xfrm>
                <a:off x="468001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Suora yhdysviiva 35"/>
              <p:cNvCxnSpPr/>
              <p:nvPr/>
            </p:nvCxnSpPr>
            <p:spPr bwMode="auto">
              <a:xfrm>
                <a:off x="486003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Suora yhdysviiva 36"/>
              <p:cNvCxnSpPr/>
              <p:nvPr/>
            </p:nvCxnSpPr>
            <p:spPr bwMode="auto">
              <a:xfrm>
                <a:off x="504005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" name="Suora yhdysviiva 37"/>
              <p:cNvCxnSpPr/>
              <p:nvPr/>
            </p:nvCxnSpPr>
            <p:spPr bwMode="auto">
              <a:xfrm>
                <a:off x="522007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Suora yhdysviiva 38"/>
              <p:cNvCxnSpPr/>
              <p:nvPr/>
            </p:nvCxnSpPr>
            <p:spPr bwMode="auto">
              <a:xfrm>
                <a:off x="540009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" name="Suora yhdysviiva 39"/>
              <p:cNvCxnSpPr/>
              <p:nvPr/>
            </p:nvCxnSpPr>
            <p:spPr bwMode="auto">
              <a:xfrm>
                <a:off x="558011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Suora yhdysviiva 40"/>
              <p:cNvCxnSpPr/>
              <p:nvPr/>
            </p:nvCxnSpPr>
            <p:spPr bwMode="auto">
              <a:xfrm>
                <a:off x="576013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Suora yhdysviiva 41"/>
              <p:cNvCxnSpPr/>
              <p:nvPr/>
            </p:nvCxnSpPr>
            <p:spPr bwMode="auto">
              <a:xfrm>
                <a:off x="594015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" name="Suora yhdysviiva 42"/>
              <p:cNvCxnSpPr/>
              <p:nvPr/>
            </p:nvCxnSpPr>
            <p:spPr bwMode="auto">
              <a:xfrm>
                <a:off x="612017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" name="Suora yhdysviiva 43"/>
              <p:cNvCxnSpPr/>
              <p:nvPr/>
            </p:nvCxnSpPr>
            <p:spPr bwMode="auto">
              <a:xfrm>
                <a:off x="630019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Suora yhdysviiva 44"/>
              <p:cNvCxnSpPr/>
              <p:nvPr/>
            </p:nvCxnSpPr>
            <p:spPr bwMode="auto">
              <a:xfrm>
                <a:off x="648021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Suora yhdysviiva 45"/>
              <p:cNvCxnSpPr/>
              <p:nvPr/>
            </p:nvCxnSpPr>
            <p:spPr bwMode="auto">
              <a:xfrm>
                <a:off x="666023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" name="Suora yhdysviiva 46"/>
              <p:cNvCxnSpPr/>
              <p:nvPr/>
            </p:nvCxnSpPr>
            <p:spPr bwMode="auto">
              <a:xfrm>
                <a:off x="684025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8" name="Suora yhdysviiva 47"/>
              <p:cNvCxnSpPr/>
              <p:nvPr/>
            </p:nvCxnSpPr>
            <p:spPr bwMode="auto">
              <a:xfrm>
                <a:off x="702027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9" name="Suora yhdysviiva 48"/>
              <p:cNvCxnSpPr/>
              <p:nvPr/>
            </p:nvCxnSpPr>
            <p:spPr bwMode="auto">
              <a:xfrm>
                <a:off x="720029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0" name="Suora yhdysviiva 49"/>
              <p:cNvCxnSpPr/>
              <p:nvPr/>
            </p:nvCxnSpPr>
            <p:spPr bwMode="auto">
              <a:xfrm>
                <a:off x="738031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1" name="Suora yhdysviiva 50"/>
              <p:cNvCxnSpPr/>
              <p:nvPr/>
            </p:nvCxnSpPr>
            <p:spPr bwMode="auto">
              <a:xfrm>
                <a:off x="756033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2" name="Suora yhdysviiva 51"/>
              <p:cNvCxnSpPr/>
              <p:nvPr/>
            </p:nvCxnSpPr>
            <p:spPr bwMode="auto">
              <a:xfrm>
                <a:off x="774035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3" name="Suora yhdysviiva 52"/>
              <p:cNvCxnSpPr/>
              <p:nvPr/>
            </p:nvCxnSpPr>
            <p:spPr bwMode="auto">
              <a:xfrm>
                <a:off x="792037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4" name="Suora yhdysviiva 53"/>
              <p:cNvCxnSpPr/>
              <p:nvPr/>
            </p:nvCxnSpPr>
            <p:spPr bwMode="auto">
              <a:xfrm>
                <a:off x="810039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5" name="Suora yhdysviiva 54"/>
              <p:cNvCxnSpPr/>
              <p:nvPr/>
            </p:nvCxnSpPr>
            <p:spPr bwMode="auto">
              <a:xfrm>
                <a:off x="828041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6" name="Suora yhdysviiva 55"/>
              <p:cNvCxnSpPr/>
              <p:nvPr/>
            </p:nvCxnSpPr>
            <p:spPr bwMode="auto">
              <a:xfrm>
                <a:off x="846043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7" name="Suora yhdysviiva 56"/>
              <p:cNvCxnSpPr/>
              <p:nvPr/>
            </p:nvCxnSpPr>
            <p:spPr bwMode="auto">
              <a:xfrm>
                <a:off x="864045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" name="Suora yhdysviiva 59"/>
              <p:cNvCxnSpPr/>
              <p:nvPr/>
            </p:nvCxnSpPr>
            <p:spPr bwMode="auto">
              <a:xfrm>
                <a:off x="35953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8" name="Suorakulmio 67"/>
            <p:cNvSpPr/>
            <p:nvPr/>
          </p:nvSpPr>
          <p:spPr bwMode="auto">
            <a:xfrm>
              <a:off x="719572" y="5445224"/>
              <a:ext cx="1440160" cy="18002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i-FI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70" name="Suorakulmio 69"/>
            <p:cNvSpPr/>
            <p:nvPr/>
          </p:nvSpPr>
          <p:spPr bwMode="auto">
            <a:xfrm>
              <a:off x="2159732" y="5445224"/>
              <a:ext cx="720080" cy="18002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i-FI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75" name="Tekstikehys 74"/>
            <p:cNvSpPr txBox="1"/>
            <p:nvPr/>
          </p:nvSpPr>
          <p:spPr>
            <a:xfrm>
              <a:off x="251520" y="5913276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200" dirty="0" smtClean="0"/>
                <a:t>0</a:t>
              </a:r>
              <a:endParaRPr lang="fi-FI" sz="1200" dirty="0"/>
            </a:p>
          </p:txBody>
        </p:sp>
        <p:sp>
          <p:nvSpPr>
            <p:cNvPr id="76" name="Tekstikehys 75"/>
            <p:cNvSpPr txBox="1"/>
            <p:nvPr/>
          </p:nvSpPr>
          <p:spPr>
            <a:xfrm>
              <a:off x="1134022" y="5913276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200" dirty="0" smtClean="0"/>
                <a:t>5</a:t>
              </a:r>
              <a:endParaRPr lang="fi-FI" sz="1200" dirty="0"/>
            </a:p>
          </p:txBody>
        </p:sp>
        <p:sp>
          <p:nvSpPr>
            <p:cNvPr id="77" name="Tekstikehys 76"/>
            <p:cNvSpPr txBox="1"/>
            <p:nvPr/>
          </p:nvSpPr>
          <p:spPr>
            <a:xfrm>
              <a:off x="1979712" y="5913276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200" dirty="0" smtClean="0"/>
                <a:t>10</a:t>
              </a:r>
              <a:endParaRPr lang="fi-FI" sz="1200" dirty="0"/>
            </a:p>
          </p:txBody>
        </p:sp>
        <p:sp>
          <p:nvSpPr>
            <p:cNvPr id="78" name="Tekstikehys 77"/>
            <p:cNvSpPr txBox="1"/>
            <p:nvPr/>
          </p:nvSpPr>
          <p:spPr>
            <a:xfrm>
              <a:off x="2885268" y="5913276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200" dirty="0" smtClean="0"/>
                <a:t>15</a:t>
              </a:r>
              <a:endParaRPr lang="fi-FI" sz="1200" dirty="0"/>
            </a:p>
          </p:txBody>
        </p:sp>
        <p:sp>
          <p:nvSpPr>
            <p:cNvPr id="79" name="Tekstikehys 78"/>
            <p:cNvSpPr txBox="1"/>
            <p:nvPr/>
          </p:nvSpPr>
          <p:spPr>
            <a:xfrm>
              <a:off x="3785368" y="5913276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200" dirty="0" smtClean="0"/>
                <a:t>20</a:t>
              </a:r>
              <a:endParaRPr lang="fi-FI" sz="1200" dirty="0"/>
            </a:p>
          </p:txBody>
        </p:sp>
        <p:sp>
          <p:nvSpPr>
            <p:cNvPr id="80" name="Tekstikehys 79"/>
            <p:cNvSpPr txBox="1"/>
            <p:nvPr/>
          </p:nvSpPr>
          <p:spPr>
            <a:xfrm>
              <a:off x="4685468" y="5913276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200" dirty="0" smtClean="0"/>
                <a:t>25</a:t>
              </a:r>
              <a:endParaRPr lang="fi-FI" sz="1200" dirty="0"/>
            </a:p>
          </p:txBody>
        </p:sp>
        <p:sp>
          <p:nvSpPr>
            <p:cNvPr id="87" name="Tekstikehys 86"/>
            <p:cNvSpPr txBox="1"/>
            <p:nvPr/>
          </p:nvSpPr>
          <p:spPr>
            <a:xfrm>
              <a:off x="5585568" y="5913276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200" dirty="0" smtClean="0"/>
                <a:t>30</a:t>
              </a:r>
              <a:endParaRPr lang="fi-FI" sz="1200" dirty="0"/>
            </a:p>
          </p:txBody>
        </p:sp>
        <p:sp>
          <p:nvSpPr>
            <p:cNvPr id="88" name="Tekstikehys 87"/>
            <p:cNvSpPr txBox="1"/>
            <p:nvPr/>
          </p:nvSpPr>
          <p:spPr>
            <a:xfrm>
              <a:off x="6485668" y="5913276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200" dirty="0" smtClean="0"/>
                <a:t>35</a:t>
              </a:r>
              <a:endParaRPr lang="fi-FI" sz="1200" dirty="0"/>
            </a:p>
          </p:txBody>
        </p:sp>
        <p:sp>
          <p:nvSpPr>
            <p:cNvPr id="89" name="Tekstikehys 88"/>
            <p:cNvSpPr txBox="1"/>
            <p:nvPr/>
          </p:nvSpPr>
          <p:spPr>
            <a:xfrm>
              <a:off x="7385768" y="5913276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200" dirty="0" smtClean="0"/>
                <a:t>40</a:t>
              </a:r>
              <a:endParaRPr lang="fi-FI" sz="1200" dirty="0"/>
            </a:p>
          </p:txBody>
        </p:sp>
        <p:sp>
          <p:nvSpPr>
            <p:cNvPr id="90" name="Tekstikehys 89"/>
            <p:cNvSpPr txBox="1"/>
            <p:nvPr/>
          </p:nvSpPr>
          <p:spPr>
            <a:xfrm>
              <a:off x="8285868" y="5913276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200" dirty="0" smtClean="0"/>
                <a:t>45</a:t>
              </a:r>
              <a:endParaRPr lang="fi-FI" sz="1200" dirty="0"/>
            </a:p>
          </p:txBody>
        </p:sp>
        <p:sp>
          <p:nvSpPr>
            <p:cNvPr id="83" name="Suorakulmio 82"/>
            <p:cNvSpPr/>
            <p:nvPr/>
          </p:nvSpPr>
          <p:spPr bwMode="auto">
            <a:xfrm>
              <a:off x="2879812" y="5445224"/>
              <a:ext cx="360040" cy="18002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i-FI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84" name="Suorakulmio 83"/>
            <p:cNvSpPr/>
            <p:nvPr/>
          </p:nvSpPr>
          <p:spPr bwMode="auto">
            <a:xfrm>
              <a:off x="3239852" y="5445224"/>
              <a:ext cx="5220580" cy="18002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i-FI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92" name="Oikea aaltosulje 91"/>
            <p:cNvSpPr/>
            <p:nvPr/>
          </p:nvSpPr>
          <p:spPr bwMode="auto">
            <a:xfrm rot="16200000">
              <a:off x="4229962" y="1178751"/>
              <a:ext cx="360040" cy="8100900"/>
            </a:xfrm>
            <a:prstGeom prst="rightBrace">
              <a:avLst>
                <a:gd name="adj1" fmla="val 33135"/>
                <a:gd name="adj2" fmla="val 53053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i-FI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93" name="Suorakulmio 92"/>
            <p:cNvSpPr/>
            <p:nvPr/>
          </p:nvSpPr>
          <p:spPr bwMode="auto">
            <a:xfrm>
              <a:off x="359532" y="5445224"/>
              <a:ext cx="351656" cy="18002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i-FI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sp>
        <p:nvSpPr>
          <p:cNvPr id="94" name="Ellipsi 93"/>
          <p:cNvSpPr/>
          <p:nvPr/>
        </p:nvSpPr>
        <p:spPr bwMode="auto">
          <a:xfrm>
            <a:off x="7560332" y="2240868"/>
            <a:ext cx="180020" cy="18002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u="sng" dirty="0" err="1" smtClean="0"/>
              <a:t>O</a:t>
            </a:r>
            <a:r>
              <a:rPr lang="en-US" sz="2800" dirty="0" err="1" smtClean="0"/>
              <a:t>pti</a:t>
            </a:r>
            <a:r>
              <a:rPr lang="en-US" sz="2800" dirty="0" smtClean="0"/>
              <a:t> </a:t>
            </a:r>
            <a:r>
              <a:rPr lang="en-US" sz="2800" u="sng" dirty="0" smtClean="0"/>
              <a:t>P</a:t>
            </a:r>
            <a:r>
              <a:rPr lang="en-US" sz="2800" dirty="0" smtClean="0"/>
              <a:t>rogress </a:t>
            </a:r>
            <a:r>
              <a:rPr lang="en-US" sz="2800" u="sng" dirty="0" smtClean="0"/>
              <a:t>C</a:t>
            </a:r>
            <a:r>
              <a:rPr lang="en-US" sz="2800" dirty="0" smtClean="0"/>
              <a:t>ontrol OPC</a:t>
            </a:r>
            <a:endParaRPr lang="en-US" sz="28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 smtClean="0"/>
              <a:t>How to start the Ponsse OPC working time control in harvester</a:t>
            </a:r>
            <a:br>
              <a:rPr lang="en-US" dirty="0" smtClean="0"/>
            </a:b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dirty="0" smtClean="0"/>
              <a:t>Principles of working time calculation</a:t>
            </a:r>
            <a:br>
              <a:rPr lang="en-US" dirty="0" smtClean="0"/>
            </a:b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dirty="0" smtClean="0"/>
              <a:t>How to audit the work time and production control and possible errors </a:t>
            </a:r>
            <a:br>
              <a:rPr lang="en-US" dirty="0" smtClean="0"/>
            </a:b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dirty="0" smtClean="0"/>
              <a:t>Reports of work time and production control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Contents and reading of reports</a:t>
            </a:r>
            <a:endParaRPr lang="en-US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5A7D9-5F62-4426-96AF-E6C56BAC03CA}" type="datetime1">
              <a:rPr lang="fi-FI" smtClean="0"/>
              <a:pPr>
                <a:defRPr/>
              </a:pPr>
              <a:t>22.8.2016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Tuomo Moilanen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713500-47C2-45B6-92CE-C675E19C6333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4</a:t>
            </a:r>
          </a:p>
        </p:txBody>
      </p:sp>
      <p:sp>
        <p:nvSpPr>
          <p:cNvPr id="921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F16E617-B3D4-4512-902A-E24283B7C091}" type="datetime1">
              <a:rPr lang="fi-FI"/>
              <a:pPr/>
              <a:t>22.8.2016</a:t>
            </a:fld>
            <a:endParaRPr lang="fi-FI"/>
          </a:p>
        </p:txBody>
      </p:sp>
      <p:sp>
        <p:nvSpPr>
          <p:cNvPr id="922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i-FI" dirty="0" smtClean="0">
                <a:ea typeface="ＭＳ Ｐゴシック" pitchFamily="34" charset="-128"/>
              </a:rPr>
              <a:t>Tuomo Moilanen</a:t>
            </a:r>
          </a:p>
        </p:txBody>
      </p:sp>
      <p:sp>
        <p:nvSpPr>
          <p:cNvPr id="92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A5FB07-0A0F-42B8-A239-B043F3D8238A}" type="slidenum">
              <a:rPr lang="fi-FI"/>
              <a:pPr/>
              <a:t>20</a:t>
            </a:fld>
            <a:endParaRPr lang="fi-FI"/>
          </a:p>
        </p:txBody>
      </p:sp>
      <p:sp>
        <p:nvSpPr>
          <p:cNvPr id="8" name="Tekstikehys 7"/>
          <p:cNvSpPr txBox="1"/>
          <p:nvPr/>
        </p:nvSpPr>
        <p:spPr>
          <a:xfrm>
            <a:off x="467544" y="1448780"/>
            <a:ext cx="50765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Operator is making some service. He test a machine for a while and continues with service. Processing time while testing </a:t>
            </a:r>
            <a:r>
              <a:rPr lang="en-US" sz="1600" b="1" dirty="0" smtClean="0"/>
              <a:t>is shorter </a:t>
            </a:r>
            <a:r>
              <a:rPr lang="en-US" sz="1600" dirty="0" smtClean="0"/>
              <a:t>than “</a:t>
            </a:r>
            <a:r>
              <a:rPr lang="en-US" sz="1600" dirty="0" smtClean="0">
                <a:solidFill>
                  <a:srgbClr val="FF0000"/>
                </a:solidFill>
              </a:rPr>
              <a:t>Main filter time</a:t>
            </a:r>
            <a:r>
              <a:rPr lang="en-US" sz="1600" dirty="0" smtClean="0"/>
              <a:t>” therefore processing is not is registered as processing time.  </a:t>
            </a: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642108"/>
            <a:ext cx="2652029" cy="3299060"/>
          </a:xfrm>
          <a:prstGeom prst="rect">
            <a:avLst/>
          </a:prstGeom>
          <a:noFill/>
          <a:ln w="349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4" name="Pyöristetty suorakulmio 63"/>
          <p:cNvSpPr/>
          <p:nvPr/>
        </p:nvSpPr>
        <p:spPr bwMode="auto">
          <a:xfrm>
            <a:off x="6084168" y="2672916"/>
            <a:ext cx="2484276" cy="432048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cxnSp>
        <p:nvCxnSpPr>
          <p:cNvPr id="67" name="Kaareva yhdysviiva 66"/>
          <p:cNvCxnSpPr>
            <a:stCxn id="8" idx="3"/>
            <a:endCxn id="64" idx="1"/>
          </p:cNvCxnSpPr>
          <p:nvPr/>
        </p:nvCxnSpPr>
        <p:spPr bwMode="auto">
          <a:xfrm>
            <a:off x="5544108" y="2110500"/>
            <a:ext cx="540060" cy="77844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9" name="Tekstikehys 68"/>
          <p:cNvSpPr txBox="1"/>
          <p:nvPr/>
        </p:nvSpPr>
        <p:spPr>
          <a:xfrm>
            <a:off x="827584" y="2924944"/>
            <a:ext cx="17556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= PROCESSING TIME</a:t>
            </a:r>
            <a:endParaRPr lang="en-US" sz="1200" b="1" dirty="0"/>
          </a:p>
        </p:txBody>
      </p:sp>
      <p:sp>
        <p:nvSpPr>
          <p:cNvPr id="71" name="Suorakulmio 70"/>
          <p:cNvSpPr/>
          <p:nvPr/>
        </p:nvSpPr>
        <p:spPr bwMode="auto">
          <a:xfrm>
            <a:off x="359532" y="2960948"/>
            <a:ext cx="360040" cy="18002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2" name="Suorakulmio 71"/>
          <p:cNvSpPr/>
          <p:nvPr/>
        </p:nvSpPr>
        <p:spPr bwMode="auto">
          <a:xfrm>
            <a:off x="359532" y="3212976"/>
            <a:ext cx="360040" cy="18002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4" name="Pyöristetty kuvatekstisuorakulmio 73"/>
          <p:cNvSpPr/>
          <p:nvPr/>
        </p:nvSpPr>
        <p:spPr bwMode="auto">
          <a:xfrm>
            <a:off x="899592" y="3609020"/>
            <a:ext cx="1944216" cy="900100"/>
          </a:xfrm>
          <a:prstGeom prst="wedgeRoundRectCallout">
            <a:avLst>
              <a:gd name="adj1" fmla="val 21312"/>
              <a:gd name="adj2" fmla="val 156915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Processing time is shorter than main filter  limit time. Not registered. </a:t>
            </a:r>
          </a:p>
        </p:txBody>
      </p:sp>
      <p:sp>
        <p:nvSpPr>
          <p:cNvPr id="82" name="Pyöristetty kuvatekstisuorakulmio 81"/>
          <p:cNvSpPr/>
          <p:nvPr/>
        </p:nvSpPr>
        <p:spPr bwMode="auto">
          <a:xfrm>
            <a:off x="3059832" y="3609020"/>
            <a:ext cx="1800200" cy="684076"/>
          </a:xfrm>
          <a:prstGeom prst="wedgeRoundRectCallout">
            <a:avLst>
              <a:gd name="adj1" fmla="val -67462"/>
              <a:gd name="adj2" fmla="val 158457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Registered down  time 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is 25 minutes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85" name="Tekstikehys 84"/>
          <p:cNvSpPr txBox="1"/>
          <p:nvPr/>
        </p:nvSpPr>
        <p:spPr>
          <a:xfrm>
            <a:off x="827584" y="3176972"/>
            <a:ext cx="20633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= DOWN TIME 25 minutes</a:t>
            </a:r>
            <a:endParaRPr lang="en-US" sz="1200" b="1" dirty="0"/>
          </a:p>
        </p:txBody>
      </p:sp>
      <p:sp>
        <p:nvSpPr>
          <p:cNvPr id="94" name="Ellipsi 93"/>
          <p:cNvSpPr/>
          <p:nvPr/>
        </p:nvSpPr>
        <p:spPr bwMode="auto">
          <a:xfrm>
            <a:off x="7164288" y="2672916"/>
            <a:ext cx="180020" cy="18002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grpSp>
        <p:nvGrpSpPr>
          <p:cNvPr id="97" name="Ryhmä 96"/>
          <p:cNvGrpSpPr/>
          <p:nvPr/>
        </p:nvGrpSpPr>
        <p:grpSpPr>
          <a:xfrm>
            <a:off x="251520" y="5049181"/>
            <a:ext cx="8892480" cy="1141094"/>
            <a:chOff x="251520" y="5049181"/>
            <a:chExt cx="8892480" cy="1141094"/>
          </a:xfrm>
        </p:grpSpPr>
        <p:grpSp>
          <p:nvGrpSpPr>
            <p:cNvPr id="2" name="Ryhmä 61"/>
            <p:cNvGrpSpPr/>
            <p:nvPr/>
          </p:nvGrpSpPr>
          <p:grpSpPr>
            <a:xfrm>
              <a:off x="359532" y="5661248"/>
              <a:ext cx="8280920" cy="252028"/>
              <a:chOff x="359532" y="5661248"/>
              <a:chExt cx="8280920" cy="252028"/>
            </a:xfrm>
          </p:grpSpPr>
          <p:cxnSp>
            <p:nvCxnSpPr>
              <p:cNvPr id="10" name="Suora yhdysviiva 9"/>
              <p:cNvCxnSpPr/>
              <p:nvPr/>
            </p:nvCxnSpPr>
            <p:spPr bwMode="auto">
              <a:xfrm>
                <a:off x="359532" y="5805264"/>
                <a:ext cx="828092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" name="Suora yhdysviiva 11"/>
              <p:cNvCxnSpPr/>
              <p:nvPr/>
            </p:nvCxnSpPr>
            <p:spPr bwMode="auto">
              <a:xfrm>
                <a:off x="53955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Suora yhdysviiva 12"/>
              <p:cNvCxnSpPr/>
              <p:nvPr/>
            </p:nvCxnSpPr>
            <p:spPr bwMode="auto">
              <a:xfrm>
                <a:off x="71957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Suora yhdysviiva 13"/>
              <p:cNvCxnSpPr/>
              <p:nvPr/>
            </p:nvCxnSpPr>
            <p:spPr bwMode="auto">
              <a:xfrm>
                <a:off x="89959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Suora yhdysviiva 14"/>
              <p:cNvCxnSpPr/>
              <p:nvPr/>
            </p:nvCxnSpPr>
            <p:spPr bwMode="auto">
              <a:xfrm>
                <a:off x="107961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Suora yhdysviiva 15"/>
              <p:cNvCxnSpPr/>
              <p:nvPr/>
            </p:nvCxnSpPr>
            <p:spPr bwMode="auto">
              <a:xfrm>
                <a:off x="125963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uora yhdysviiva 16"/>
              <p:cNvCxnSpPr/>
              <p:nvPr/>
            </p:nvCxnSpPr>
            <p:spPr bwMode="auto">
              <a:xfrm>
                <a:off x="143965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Suora yhdysviiva 17"/>
              <p:cNvCxnSpPr/>
              <p:nvPr/>
            </p:nvCxnSpPr>
            <p:spPr bwMode="auto">
              <a:xfrm>
                <a:off x="161967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Suora yhdysviiva 18"/>
              <p:cNvCxnSpPr/>
              <p:nvPr/>
            </p:nvCxnSpPr>
            <p:spPr bwMode="auto">
              <a:xfrm>
                <a:off x="179969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" name="Suora yhdysviiva 19"/>
              <p:cNvCxnSpPr/>
              <p:nvPr/>
            </p:nvCxnSpPr>
            <p:spPr bwMode="auto">
              <a:xfrm>
                <a:off x="197971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" name="Suora yhdysviiva 20"/>
              <p:cNvCxnSpPr/>
              <p:nvPr/>
            </p:nvCxnSpPr>
            <p:spPr bwMode="auto">
              <a:xfrm>
                <a:off x="215973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Suora yhdysviiva 21"/>
              <p:cNvCxnSpPr/>
              <p:nvPr/>
            </p:nvCxnSpPr>
            <p:spPr bwMode="auto">
              <a:xfrm>
                <a:off x="233975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" name="Suora yhdysviiva 22"/>
              <p:cNvCxnSpPr/>
              <p:nvPr/>
            </p:nvCxnSpPr>
            <p:spPr bwMode="auto">
              <a:xfrm>
                <a:off x="251977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" name="Suora yhdysviiva 23"/>
              <p:cNvCxnSpPr/>
              <p:nvPr/>
            </p:nvCxnSpPr>
            <p:spPr bwMode="auto">
              <a:xfrm>
                <a:off x="269979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" name="Suora yhdysviiva 24"/>
              <p:cNvCxnSpPr/>
              <p:nvPr/>
            </p:nvCxnSpPr>
            <p:spPr bwMode="auto">
              <a:xfrm>
                <a:off x="287981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uora yhdysviiva 25"/>
              <p:cNvCxnSpPr/>
              <p:nvPr/>
            </p:nvCxnSpPr>
            <p:spPr bwMode="auto">
              <a:xfrm>
                <a:off x="305983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Suora yhdysviiva 26"/>
              <p:cNvCxnSpPr/>
              <p:nvPr/>
            </p:nvCxnSpPr>
            <p:spPr bwMode="auto">
              <a:xfrm>
                <a:off x="323985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Suora yhdysviiva 27"/>
              <p:cNvCxnSpPr/>
              <p:nvPr/>
            </p:nvCxnSpPr>
            <p:spPr bwMode="auto">
              <a:xfrm>
                <a:off x="341987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Suora yhdysviiva 28"/>
              <p:cNvCxnSpPr/>
              <p:nvPr/>
            </p:nvCxnSpPr>
            <p:spPr bwMode="auto">
              <a:xfrm>
                <a:off x="359989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Suora yhdysviiva 29"/>
              <p:cNvCxnSpPr/>
              <p:nvPr/>
            </p:nvCxnSpPr>
            <p:spPr bwMode="auto">
              <a:xfrm>
                <a:off x="377991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" name="Suora yhdysviiva 30"/>
              <p:cNvCxnSpPr/>
              <p:nvPr/>
            </p:nvCxnSpPr>
            <p:spPr bwMode="auto">
              <a:xfrm>
                <a:off x="395993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Suora yhdysviiva 31"/>
              <p:cNvCxnSpPr/>
              <p:nvPr/>
            </p:nvCxnSpPr>
            <p:spPr bwMode="auto">
              <a:xfrm>
                <a:off x="413995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Suora yhdysviiva 32"/>
              <p:cNvCxnSpPr/>
              <p:nvPr/>
            </p:nvCxnSpPr>
            <p:spPr bwMode="auto">
              <a:xfrm>
                <a:off x="431997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Suora yhdysviiva 33"/>
              <p:cNvCxnSpPr/>
              <p:nvPr/>
            </p:nvCxnSpPr>
            <p:spPr bwMode="auto">
              <a:xfrm>
                <a:off x="449999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Suora yhdysviiva 34"/>
              <p:cNvCxnSpPr/>
              <p:nvPr/>
            </p:nvCxnSpPr>
            <p:spPr bwMode="auto">
              <a:xfrm>
                <a:off x="468001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Suora yhdysviiva 35"/>
              <p:cNvCxnSpPr/>
              <p:nvPr/>
            </p:nvCxnSpPr>
            <p:spPr bwMode="auto">
              <a:xfrm>
                <a:off x="486003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Suora yhdysviiva 36"/>
              <p:cNvCxnSpPr/>
              <p:nvPr/>
            </p:nvCxnSpPr>
            <p:spPr bwMode="auto">
              <a:xfrm>
                <a:off x="504005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" name="Suora yhdysviiva 37"/>
              <p:cNvCxnSpPr/>
              <p:nvPr/>
            </p:nvCxnSpPr>
            <p:spPr bwMode="auto">
              <a:xfrm>
                <a:off x="522007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Suora yhdysviiva 38"/>
              <p:cNvCxnSpPr/>
              <p:nvPr/>
            </p:nvCxnSpPr>
            <p:spPr bwMode="auto">
              <a:xfrm>
                <a:off x="540009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" name="Suora yhdysviiva 39"/>
              <p:cNvCxnSpPr/>
              <p:nvPr/>
            </p:nvCxnSpPr>
            <p:spPr bwMode="auto">
              <a:xfrm>
                <a:off x="558011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Suora yhdysviiva 40"/>
              <p:cNvCxnSpPr/>
              <p:nvPr/>
            </p:nvCxnSpPr>
            <p:spPr bwMode="auto">
              <a:xfrm>
                <a:off x="576013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Suora yhdysviiva 41"/>
              <p:cNvCxnSpPr/>
              <p:nvPr/>
            </p:nvCxnSpPr>
            <p:spPr bwMode="auto">
              <a:xfrm>
                <a:off x="594015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" name="Suora yhdysviiva 42"/>
              <p:cNvCxnSpPr/>
              <p:nvPr/>
            </p:nvCxnSpPr>
            <p:spPr bwMode="auto">
              <a:xfrm>
                <a:off x="612017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" name="Suora yhdysviiva 43"/>
              <p:cNvCxnSpPr/>
              <p:nvPr/>
            </p:nvCxnSpPr>
            <p:spPr bwMode="auto">
              <a:xfrm>
                <a:off x="630019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Suora yhdysviiva 44"/>
              <p:cNvCxnSpPr/>
              <p:nvPr/>
            </p:nvCxnSpPr>
            <p:spPr bwMode="auto">
              <a:xfrm>
                <a:off x="648021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Suora yhdysviiva 45"/>
              <p:cNvCxnSpPr/>
              <p:nvPr/>
            </p:nvCxnSpPr>
            <p:spPr bwMode="auto">
              <a:xfrm>
                <a:off x="666023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" name="Suora yhdysviiva 46"/>
              <p:cNvCxnSpPr/>
              <p:nvPr/>
            </p:nvCxnSpPr>
            <p:spPr bwMode="auto">
              <a:xfrm>
                <a:off x="684025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8" name="Suora yhdysviiva 47"/>
              <p:cNvCxnSpPr/>
              <p:nvPr/>
            </p:nvCxnSpPr>
            <p:spPr bwMode="auto">
              <a:xfrm>
                <a:off x="702027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9" name="Suora yhdysviiva 48"/>
              <p:cNvCxnSpPr/>
              <p:nvPr/>
            </p:nvCxnSpPr>
            <p:spPr bwMode="auto">
              <a:xfrm>
                <a:off x="720029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0" name="Suora yhdysviiva 49"/>
              <p:cNvCxnSpPr/>
              <p:nvPr/>
            </p:nvCxnSpPr>
            <p:spPr bwMode="auto">
              <a:xfrm>
                <a:off x="738031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1" name="Suora yhdysviiva 50"/>
              <p:cNvCxnSpPr/>
              <p:nvPr/>
            </p:nvCxnSpPr>
            <p:spPr bwMode="auto">
              <a:xfrm>
                <a:off x="756033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2" name="Suora yhdysviiva 51"/>
              <p:cNvCxnSpPr/>
              <p:nvPr/>
            </p:nvCxnSpPr>
            <p:spPr bwMode="auto">
              <a:xfrm>
                <a:off x="774035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3" name="Suora yhdysviiva 52"/>
              <p:cNvCxnSpPr/>
              <p:nvPr/>
            </p:nvCxnSpPr>
            <p:spPr bwMode="auto">
              <a:xfrm>
                <a:off x="792037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4" name="Suora yhdysviiva 53"/>
              <p:cNvCxnSpPr/>
              <p:nvPr/>
            </p:nvCxnSpPr>
            <p:spPr bwMode="auto">
              <a:xfrm>
                <a:off x="810039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5" name="Suora yhdysviiva 54"/>
              <p:cNvCxnSpPr/>
              <p:nvPr/>
            </p:nvCxnSpPr>
            <p:spPr bwMode="auto">
              <a:xfrm>
                <a:off x="828041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6" name="Suora yhdysviiva 55"/>
              <p:cNvCxnSpPr/>
              <p:nvPr/>
            </p:nvCxnSpPr>
            <p:spPr bwMode="auto">
              <a:xfrm>
                <a:off x="846043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7" name="Suora yhdysviiva 56"/>
              <p:cNvCxnSpPr/>
              <p:nvPr/>
            </p:nvCxnSpPr>
            <p:spPr bwMode="auto">
              <a:xfrm>
                <a:off x="864045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" name="Suora yhdysviiva 59"/>
              <p:cNvCxnSpPr/>
              <p:nvPr/>
            </p:nvCxnSpPr>
            <p:spPr bwMode="auto">
              <a:xfrm>
                <a:off x="359532" y="5661248"/>
                <a:ext cx="0" cy="2520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70" name="Suorakulmio 69"/>
            <p:cNvSpPr/>
            <p:nvPr/>
          </p:nvSpPr>
          <p:spPr bwMode="auto">
            <a:xfrm>
              <a:off x="359532" y="5445224"/>
              <a:ext cx="1800200" cy="18002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i-FI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75" name="Tekstikehys 74"/>
            <p:cNvSpPr txBox="1"/>
            <p:nvPr/>
          </p:nvSpPr>
          <p:spPr>
            <a:xfrm>
              <a:off x="251520" y="5913276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200" dirty="0" smtClean="0"/>
                <a:t>0</a:t>
              </a:r>
              <a:endParaRPr lang="fi-FI" sz="1200" dirty="0"/>
            </a:p>
          </p:txBody>
        </p:sp>
        <p:sp>
          <p:nvSpPr>
            <p:cNvPr id="76" name="Tekstikehys 75"/>
            <p:cNvSpPr txBox="1"/>
            <p:nvPr/>
          </p:nvSpPr>
          <p:spPr>
            <a:xfrm>
              <a:off x="1134022" y="5913276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200" dirty="0" smtClean="0"/>
                <a:t>5</a:t>
              </a:r>
              <a:endParaRPr lang="fi-FI" sz="1200" dirty="0"/>
            </a:p>
          </p:txBody>
        </p:sp>
        <p:sp>
          <p:nvSpPr>
            <p:cNvPr id="77" name="Tekstikehys 76"/>
            <p:cNvSpPr txBox="1"/>
            <p:nvPr/>
          </p:nvSpPr>
          <p:spPr>
            <a:xfrm>
              <a:off x="1979712" y="5913276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200" dirty="0" smtClean="0"/>
                <a:t>10</a:t>
              </a:r>
              <a:endParaRPr lang="fi-FI" sz="1200" dirty="0"/>
            </a:p>
          </p:txBody>
        </p:sp>
        <p:sp>
          <p:nvSpPr>
            <p:cNvPr id="78" name="Tekstikehys 77"/>
            <p:cNvSpPr txBox="1"/>
            <p:nvPr/>
          </p:nvSpPr>
          <p:spPr>
            <a:xfrm>
              <a:off x="2885268" y="5913276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200" dirty="0" smtClean="0"/>
                <a:t>15</a:t>
              </a:r>
              <a:endParaRPr lang="fi-FI" sz="1200" dirty="0"/>
            </a:p>
          </p:txBody>
        </p:sp>
        <p:sp>
          <p:nvSpPr>
            <p:cNvPr id="79" name="Tekstikehys 78"/>
            <p:cNvSpPr txBox="1"/>
            <p:nvPr/>
          </p:nvSpPr>
          <p:spPr>
            <a:xfrm>
              <a:off x="3785368" y="5913276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200" dirty="0" smtClean="0"/>
                <a:t>20</a:t>
              </a:r>
              <a:endParaRPr lang="fi-FI" sz="1200" dirty="0"/>
            </a:p>
          </p:txBody>
        </p:sp>
        <p:sp>
          <p:nvSpPr>
            <p:cNvPr id="80" name="Tekstikehys 79"/>
            <p:cNvSpPr txBox="1"/>
            <p:nvPr/>
          </p:nvSpPr>
          <p:spPr>
            <a:xfrm>
              <a:off x="4685468" y="5913276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200" dirty="0" smtClean="0"/>
                <a:t>25</a:t>
              </a:r>
              <a:endParaRPr lang="fi-FI" sz="1200" dirty="0"/>
            </a:p>
          </p:txBody>
        </p:sp>
        <p:sp>
          <p:nvSpPr>
            <p:cNvPr id="87" name="Tekstikehys 86"/>
            <p:cNvSpPr txBox="1"/>
            <p:nvPr/>
          </p:nvSpPr>
          <p:spPr>
            <a:xfrm>
              <a:off x="5585568" y="5913276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200" dirty="0" smtClean="0"/>
                <a:t>30</a:t>
              </a:r>
              <a:endParaRPr lang="fi-FI" sz="1200" dirty="0"/>
            </a:p>
          </p:txBody>
        </p:sp>
        <p:sp>
          <p:nvSpPr>
            <p:cNvPr id="88" name="Tekstikehys 87"/>
            <p:cNvSpPr txBox="1"/>
            <p:nvPr/>
          </p:nvSpPr>
          <p:spPr>
            <a:xfrm>
              <a:off x="6485668" y="5913276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200" dirty="0" smtClean="0"/>
                <a:t>35</a:t>
              </a:r>
              <a:endParaRPr lang="fi-FI" sz="1200" dirty="0"/>
            </a:p>
          </p:txBody>
        </p:sp>
        <p:sp>
          <p:nvSpPr>
            <p:cNvPr id="89" name="Tekstikehys 88"/>
            <p:cNvSpPr txBox="1"/>
            <p:nvPr/>
          </p:nvSpPr>
          <p:spPr>
            <a:xfrm>
              <a:off x="7385768" y="5913276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200" dirty="0" smtClean="0"/>
                <a:t>40</a:t>
              </a:r>
              <a:endParaRPr lang="fi-FI" sz="1200" dirty="0"/>
            </a:p>
          </p:txBody>
        </p:sp>
        <p:sp>
          <p:nvSpPr>
            <p:cNvPr id="90" name="Tekstikehys 89"/>
            <p:cNvSpPr txBox="1"/>
            <p:nvPr/>
          </p:nvSpPr>
          <p:spPr>
            <a:xfrm>
              <a:off x="8285868" y="5913276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200" dirty="0" smtClean="0"/>
                <a:t>45</a:t>
              </a:r>
              <a:endParaRPr lang="fi-FI" sz="1200" dirty="0"/>
            </a:p>
          </p:txBody>
        </p:sp>
        <p:sp>
          <p:nvSpPr>
            <p:cNvPr id="83" name="Suorakulmio 82"/>
            <p:cNvSpPr/>
            <p:nvPr/>
          </p:nvSpPr>
          <p:spPr bwMode="auto">
            <a:xfrm>
              <a:off x="2159732" y="5445224"/>
              <a:ext cx="288032" cy="18002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i-FI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84" name="Suorakulmio 83"/>
            <p:cNvSpPr/>
            <p:nvPr/>
          </p:nvSpPr>
          <p:spPr bwMode="auto">
            <a:xfrm>
              <a:off x="2447764" y="5445224"/>
              <a:ext cx="2412268" cy="18002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i-FI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92" name="Oikea aaltosulje 91"/>
            <p:cNvSpPr/>
            <p:nvPr/>
          </p:nvSpPr>
          <p:spPr bwMode="auto">
            <a:xfrm rot="16200000">
              <a:off x="2429762" y="2978951"/>
              <a:ext cx="360040" cy="4500500"/>
            </a:xfrm>
            <a:prstGeom prst="rightBrace">
              <a:avLst>
                <a:gd name="adj1" fmla="val 33135"/>
                <a:gd name="adj2" fmla="val 53053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i-FI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86" name="Suorakulmio 85"/>
            <p:cNvSpPr/>
            <p:nvPr/>
          </p:nvSpPr>
          <p:spPr bwMode="auto">
            <a:xfrm>
              <a:off x="4860032" y="5445224"/>
              <a:ext cx="360040" cy="18002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i-FI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91" name="Suorakulmio 90"/>
            <p:cNvSpPr/>
            <p:nvPr/>
          </p:nvSpPr>
          <p:spPr bwMode="auto">
            <a:xfrm>
              <a:off x="5220072" y="5445224"/>
              <a:ext cx="3923928" cy="18002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i-FI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sp>
        <p:nvSpPr>
          <p:cNvPr id="96" name="Oikea aaltosulje 95"/>
          <p:cNvSpPr/>
          <p:nvPr/>
        </p:nvSpPr>
        <p:spPr bwMode="auto">
          <a:xfrm rot="16200000">
            <a:off x="8406426" y="1502786"/>
            <a:ext cx="360040" cy="7452828"/>
          </a:xfrm>
          <a:prstGeom prst="rightBrace">
            <a:avLst>
              <a:gd name="adj1" fmla="val 33135"/>
              <a:gd name="adj2" fmla="val 5305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5</a:t>
            </a:r>
          </a:p>
        </p:txBody>
      </p:sp>
      <p:sp>
        <p:nvSpPr>
          <p:cNvPr id="921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F16E617-B3D4-4512-902A-E24283B7C091}" type="datetime1">
              <a:rPr lang="fi-FI"/>
              <a:pPr/>
              <a:t>22.8.2016</a:t>
            </a:fld>
            <a:endParaRPr lang="fi-FI"/>
          </a:p>
        </p:txBody>
      </p:sp>
      <p:sp>
        <p:nvSpPr>
          <p:cNvPr id="922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i-FI" dirty="0" smtClean="0">
                <a:ea typeface="ＭＳ Ｐゴシック" pitchFamily="34" charset="-128"/>
              </a:rPr>
              <a:t>Tuomo Moilanen</a:t>
            </a:r>
          </a:p>
        </p:txBody>
      </p:sp>
      <p:sp>
        <p:nvSpPr>
          <p:cNvPr id="92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A5FB07-0A0F-42B8-A239-B043F3D8238A}" type="slidenum">
              <a:rPr lang="fi-FI"/>
              <a:pPr/>
              <a:t>21</a:t>
            </a:fld>
            <a:endParaRPr lang="fi-FI"/>
          </a:p>
        </p:txBody>
      </p:sp>
      <p:sp>
        <p:nvSpPr>
          <p:cNvPr id="8" name="Tekstikehys 7"/>
          <p:cNvSpPr txBox="1"/>
          <p:nvPr/>
        </p:nvSpPr>
        <p:spPr>
          <a:xfrm>
            <a:off x="467544" y="1448780"/>
            <a:ext cx="5076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After harvesting operator drive on terrain longer than “</a:t>
            </a:r>
            <a:r>
              <a:rPr lang="en-US" sz="1600" dirty="0" smtClean="0">
                <a:solidFill>
                  <a:srgbClr val="FF0000"/>
                </a:solidFill>
              </a:rPr>
              <a:t>Main filter time</a:t>
            </a:r>
            <a:r>
              <a:rPr lang="en-US" sz="1600" dirty="0" smtClean="0"/>
              <a:t>” therefore terrain driving is registered. </a:t>
            </a:r>
            <a:endParaRPr lang="en-US" sz="1600" dirty="0"/>
          </a:p>
        </p:txBody>
      </p:sp>
      <p:grpSp>
        <p:nvGrpSpPr>
          <p:cNvPr id="2" name="Ryhmä 61"/>
          <p:cNvGrpSpPr/>
          <p:nvPr/>
        </p:nvGrpSpPr>
        <p:grpSpPr>
          <a:xfrm>
            <a:off x="359532" y="5661248"/>
            <a:ext cx="8280920" cy="252028"/>
            <a:chOff x="359532" y="5661248"/>
            <a:chExt cx="8280920" cy="252028"/>
          </a:xfrm>
        </p:grpSpPr>
        <p:cxnSp>
          <p:nvCxnSpPr>
            <p:cNvPr id="10" name="Suora yhdysviiva 9"/>
            <p:cNvCxnSpPr/>
            <p:nvPr/>
          </p:nvCxnSpPr>
          <p:spPr bwMode="auto">
            <a:xfrm>
              <a:off x="359532" y="5805264"/>
              <a:ext cx="828092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uora yhdysviiva 11"/>
            <p:cNvCxnSpPr/>
            <p:nvPr/>
          </p:nvCxnSpPr>
          <p:spPr bwMode="auto">
            <a:xfrm>
              <a:off x="53955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uora yhdysviiva 12"/>
            <p:cNvCxnSpPr/>
            <p:nvPr/>
          </p:nvCxnSpPr>
          <p:spPr bwMode="auto">
            <a:xfrm>
              <a:off x="71957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uora yhdysviiva 13"/>
            <p:cNvCxnSpPr/>
            <p:nvPr/>
          </p:nvCxnSpPr>
          <p:spPr bwMode="auto">
            <a:xfrm>
              <a:off x="89959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uora yhdysviiva 14"/>
            <p:cNvCxnSpPr/>
            <p:nvPr/>
          </p:nvCxnSpPr>
          <p:spPr bwMode="auto">
            <a:xfrm>
              <a:off x="107961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uora yhdysviiva 15"/>
            <p:cNvCxnSpPr/>
            <p:nvPr/>
          </p:nvCxnSpPr>
          <p:spPr bwMode="auto">
            <a:xfrm>
              <a:off x="125963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uora yhdysviiva 16"/>
            <p:cNvCxnSpPr/>
            <p:nvPr/>
          </p:nvCxnSpPr>
          <p:spPr bwMode="auto">
            <a:xfrm>
              <a:off x="143965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uora yhdysviiva 17"/>
            <p:cNvCxnSpPr/>
            <p:nvPr/>
          </p:nvCxnSpPr>
          <p:spPr bwMode="auto">
            <a:xfrm>
              <a:off x="161967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uora yhdysviiva 18"/>
            <p:cNvCxnSpPr/>
            <p:nvPr/>
          </p:nvCxnSpPr>
          <p:spPr bwMode="auto">
            <a:xfrm>
              <a:off x="179969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uora yhdysviiva 19"/>
            <p:cNvCxnSpPr/>
            <p:nvPr/>
          </p:nvCxnSpPr>
          <p:spPr bwMode="auto">
            <a:xfrm>
              <a:off x="197971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uora yhdysviiva 20"/>
            <p:cNvCxnSpPr/>
            <p:nvPr/>
          </p:nvCxnSpPr>
          <p:spPr bwMode="auto">
            <a:xfrm>
              <a:off x="215973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uora yhdysviiva 21"/>
            <p:cNvCxnSpPr/>
            <p:nvPr/>
          </p:nvCxnSpPr>
          <p:spPr bwMode="auto">
            <a:xfrm>
              <a:off x="233975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uora yhdysviiva 22"/>
            <p:cNvCxnSpPr/>
            <p:nvPr/>
          </p:nvCxnSpPr>
          <p:spPr bwMode="auto">
            <a:xfrm>
              <a:off x="251977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uora yhdysviiva 23"/>
            <p:cNvCxnSpPr/>
            <p:nvPr/>
          </p:nvCxnSpPr>
          <p:spPr bwMode="auto">
            <a:xfrm>
              <a:off x="269979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uora yhdysviiva 24"/>
            <p:cNvCxnSpPr/>
            <p:nvPr/>
          </p:nvCxnSpPr>
          <p:spPr bwMode="auto">
            <a:xfrm>
              <a:off x="287981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uora yhdysviiva 25"/>
            <p:cNvCxnSpPr/>
            <p:nvPr/>
          </p:nvCxnSpPr>
          <p:spPr bwMode="auto">
            <a:xfrm>
              <a:off x="305983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uora yhdysviiva 26"/>
            <p:cNvCxnSpPr/>
            <p:nvPr/>
          </p:nvCxnSpPr>
          <p:spPr bwMode="auto">
            <a:xfrm>
              <a:off x="323985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uora yhdysviiva 27"/>
            <p:cNvCxnSpPr/>
            <p:nvPr/>
          </p:nvCxnSpPr>
          <p:spPr bwMode="auto">
            <a:xfrm>
              <a:off x="341987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uora yhdysviiva 28"/>
            <p:cNvCxnSpPr/>
            <p:nvPr/>
          </p:nvCxnSpPr>
          <p:spPr bwMode="auto">
            <a:xfrm>
              <a:off x="359989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uora yhdysviiva 29"/>
            <p:cNvCxnSpPr/>
            <p:nvPr/>
          </p:nvCxnSpPr>
          <p:spPr bwMode="auto">
            <a:xfrm>
              <a:off x="377991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uora yhdysviiva 30"/>
            <p:cNvCxnSpPr/>
            <p:nvPr/>
          </p:nvCxnSpPr>
          <p:spPr bwMode="auto">
            <a:xfrm>
              <a:off x="395993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uora yhdysviiva 31"/>
            <p:cNvCxnSpPr/>
            <p:nvPr/>
          </p:nvCxnSpPr>
          <p:spPr bwMode="auto">
            <a:xfrm>
              <a:off x="413995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uora yhdysviiva 32"/>
            <p:cNvCxnSpPr/>
            <p:nvPr/>
          </p:nvCxnSpPr>
          <p:spPr bwMode="auto">
            <a:xfrm>
              <a:off x="431997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uora yhdysviiva 33"/>
            <p:cNvCxnSpPr/>
            <p:nvPr/>
          </p:nvCxnSpPr>
          <p:spPr bwMode="auto">
            <a:xfrm>
              <a:off x="449999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uora yhdysviiva 34"/>
            <p:cNvCxnSpPr/>
            <p:nvPr/>
          </p:nvCxnSpPr>
          <p:spPr bwMode="auto">
            <a:xfrm>
              <a:off x="468001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uora yhdysviiva 35"/>
            <p:cNvCxnSpPr/>
            <p:nvPr/>
          </p:nvCxnSpPr>
          <p:spPr bwMode="auto">
            <a:xfrm>
              <a:off x="486003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uora yhdysviiva 36"/>
            <p:cNvCxnSpPr/>
            <p:nvPr/>
          </p:nvCxnSpPr>
          <p:spPr bwMode="auto">
            <a:xfrm>
              <a:off x="504005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uora yhdysviiva 37"/>
            <p:cNvCxnSpPr/>
            <p:nvPr/>
          </p:nvCxnSpPr>
          <p:spPr bwMode="auto">
            <a:xfrm>
              <a:off x="522007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uora yhdysviiva 38"/>
            <p:cNvCxnSpPr/>
            <p:nvPr/>
          </p:nvCxnSpPr>
          <p:spPr bwMode="auto">
            <a:xfrm>
              <a:off x="540009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uora yhdysviiva 39"/>
            <p:cNvCxnSpPr/>
            <p:nvPr/>
          </p:nvCxnSpPr>
          <p:spPr bwMode="auto">
            <a:xfrm>
              <a:off x="558011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uora yhdysviiva 40"/>
            <p:cNvCxnSpPr/>
            <p:nvPr/>
          </p:nvCxnSpPr>
          <p:spPr bwMode="auto">
            <a:xfrm>
              <a:off x="576013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uora yhdysviiva 41"/>
            <p:cNvCxnSpPr/>
            <p:nvPr/>
          </p:nvCxnSpPr>
          <p:spPr bwMode="auto">
            <a:xfrm>
              <a:off x="594015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uora yhdysviiva 42"/>
            <p:cNvCxnSpPr/>
            <p:nvPr/>
          </p:nvCxnSpPr>
          <p:spPr bwMode="auto">
            <a:xfrm>
              <a:off x="612017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uora yhdysviiva 43"/>
            <p:cNvCxnSpPr/>
            <p:nvPr/>
          </p:nvCxnSpPr>
          <p:spPr bwMode="auto">
            <a:xfrm>
              <a:off x="630019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uora yhdysviiva 44"/>
            <p:cNvCxnSpPr/>
            <p:nvPr/>
          </p:nvCxnSpPr>
          <p:spPr bwMode="auto">
            <a:xfrm>
              <a:off x="648021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uora yhdysviiva 45"/>
            <p:cNvCxnSpPr/>
            <p:nvPr/>
          </p:nvCxnSpPr>
          <p:spPr bwMode="auto">
            <a:xfrm>
              <a:off x="666023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uora yhdysviiva 46"/>
            <p:cNvCxnSpPr/>
            <p:nvPr/>
          </p:nvCxnSpPr>
          <p:spPr bwMode="auto">
            <a:xfrm>
              <a:off x="684025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uora yhdysviiva 47"/>
            <p:cNvCxnSpPr/>
            <p:nvPr/>
          </p:nvCxnSpPr>
          <p:spPr bwMode="auto">
            <a:xfrm>
              <a:off x="702027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uora yhdysviiva 48"/>
            <p:cNvCxnSpPr/>
            <p:nvPr/>
          </p:nvCxnSpPr>
          <p:spPr bwMode="auto">
            <a:xfrm>
              <a:off x="720029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uora yhdysviiva 49"/>
            <p:cNvCxnSpPr/>
            <p:nvPr/>
          </p:nvCxnSpPr>
          <p:spPr bwMode="auto">
            <a:xfrm>
              <a:off x="738031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uora yhdysviiva 50"/>
            <p:cNvCxnSpPr/>
            <p:nvPr/>
          </p:nvCxnSpPr>
          <p:spPr bwMode="auto">
            <a:xfrm>
              <a:off x="756033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uora yhdysviiva 51"/>
            <p:cNvCxnSpPr/>
            <p:nvPr/>
          </p:nvCxnSpPr>
          <p:spPr bwMode="auto">
            <a:xfrm>
              <a:off x="774035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uora yhdysviiva 52"/>
            <p:cNvCxnSpPr/>
            <p:nvPr/>
          </p:nvCxnSpPr>
          <p:spPr bwMode="auto">
            <a:xfrm>
              <a:off x="792037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uora yhdysviiva 53"/>
            <p:cNvCxnSpPr/>
            <p:nvPr/>
          </p:nvCxnSpPr>
          <p:spPr bwMode="auto">
            <a:xfrm>
              <a:off x="810039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uora yhdysviiva 54"/>
            <p:cNvCxnSpPr/>
            <p:nvPr/>
          </p:nvCxnSpPr>
          <p:spPr bwMode="auto">
            <a:xfrm>
              <a:off x="828041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uora yhdysviiva 55"/>
            <p:cNvCxnSpPr/>
            <p:nvPr/>
          </p:nvCxnSpPr>
          <p:spPr bwMode="auto">
            <a:xfrm>
              <a:off x="846043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uora yhdysviiva 56"/>
            <p:cNvCxnSpPr/>
            <p:nvPr/>
          </p:nvCxnSpPr>
          <p:spPr bwMode="auto">
            <a:xfrm>
              <a:off x="864045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uora yhdysviiva 59"/>
            <p:cNvCxnSpPr/>
            <p:nvPr/>
          </p:nvCxnSpPr>
          <p:spPr bwMode="auto">
            <a:xfrm>
              <a:off x="35953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642108"/>
            <a:ext cx="2652029" cy="3299060"/>
          </a:xfrm>
          <a:prstGeom prst="rect">
            <a:avLst/>
          </a:prstGeom>
          <a:noFill/>
          <a:ln w="349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4" name="Pyöristetty suorakulmio 63"/>
          <p:cNvSpPr/>
          <p:nvPr/>
        </p:nvSpPr>
        <p:spPr bwMode="auto">
          <a:xfrm>
            <a:off x="6084168" y="2672916"/>
            <a:ext cx="2484276" cy="432048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cxnSp>
        <p:nvCxnSpPr>
          <p:cNvPr id="67" name="Kaareva yhdysviiva 66"/>
          <p:cNvCxnSpPr>
            <a:stCxn id="8" idx="3"/>
            <a:endCxn id="64" idx="1"/>
          </p:cNvCxnSpPr>
          <p:nvPr/>
        </p:nvCxnSpPr>
        <p:spPr bwMode="auto">
          <a:xfrm>
            <a:off x="5544108" y="1741168"/>
            <a:ext cx="540060" cy="114777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9" name="Tekstikehys 68"/>
          <p:cNvSpPr txBox="1"/>
          <p:nvPr/>
        </p:nvSpPr>
        <p:spPr>
          <a:xfrm>
            <a:off x="827584" y="2240868"/>
            <a:ext cx="3667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= PROCESSING TIME  6 minutes + 29 minutes </a:t>
            </a:r>
            <a:endParaRPr lang="en-US" sz="1200" b="1" dirty="0"/>
          </a:p>
        </p:txBody>
      </p:sp>
      <p:sp>
        <p:nvSpPr>
          <p:cNvPr id="70" name="Suorakulmio 69"/>
          <p:cNvSpPr/>
          <p:nvPr/>
        </p:nvSpPr>
        <p:spPr bwMode="auto">
          <a:xfrm>
            <a:off x="359532" y="5445224"/>
            <a:ext cx="1080120" cy="180020"/>
          </a:xfrm>
          <a:prstGeom prst="rect">
            <a:avLst/>
          </a:prstGeom>
          <a:solidFill>
            <a:srgbClr val="FFD4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1" name="Suorakulmio 70"/>
          <p:cNvSpPr/>
          <p:nvPr/>
        </p:nvSpPr>
        <p:spPr bwMode="auto">
          <a:xfrm>
            <a:off x="359532" y="2276872"/>
            <a:ext cx="360040" cy="18002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2" name="Suorakulmio 71"/>
          <p:cNvSpPr/>
          <p:nvPr/>
        </p:nvSpPr>
        <p:spPr bwMode="auto">
          <a:xfrm>
            <a:off x="359532" y="2528900"/>
            <a:ext cx="360040" cy="180020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4" name="Pyöristetty kuvatekstisuorakulmio 73"/>
          <p:cNvSpPr/>
          <p:nvPr/>
        </p:nvSpPr>
        <p:spPr bwMode="auto">
          <a:xfrm>
            <a:off x="359532" y="3609020"/>
            <a:ext cx="1944216" cy="720080"/>
          </a:xfrm>
          <a:prstGeom prst="wedgeRoundRectCallout">
            <a:avLst>
              <a:gd name="adj1" fmla="val 12493"/>
              <a:gd name="adj2" fmla="val 209297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Terrain driving time is longer than main filter  limit</a:t>
            </a:r>
          </a:p>
        </p:txBody>
      </p:sp>
      <p:sp>
        <p:nvSpPr>
          <p:cNvPr id="75" name="Tekstikehys 74"/>
          <p:cNvSpPr txBox="1"/>
          <p:nvPr/>
        </p:nvSpPr>
        <p:spPr>
          <a:xfrm>
            <a:off x="251520" y="591327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0</a:t>
            </a:r>
            <a:endParaRPr lang="fi-FI" sz="1200" dirty="0"/>
          </a:p>
        </p:txBody>
      </p:sp>
      <p:sp>
        <p:nvSpPr>
          <p:cNvPr id="76" name="Tekstikehys 75"/>
          <p:cNvSpPr txBox="1"/>
          <p:nvPr/>
        </p:nvSpPr>
        <p:spPr>
          <a:xfrm>
            <a:off x="1134022" y="591327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5</a:t>
            </a:r>
            <a:endParaRPr lang="fi-FI" sz="1200" dirty="0"/>
          </a:p>
        </p:txBody>
      </p:sp>
      <p:sp>
        <p:nvSpPr>
          <p:cNvPr id="77" name="Tekstikehys 76"/>
          <p:cNvSpPr txBox="1"/>
          <p:nvPr/>
        </p:nvSpPr>
        <p:spPr>
          <a:xfrm>
            <a:off x="1979712" y="591327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10</a:t>
            </a:r>
            <a:endParaRPr lang="fi-FI" sz="1200" dirty="0"/>
          </a:p>
        </p:txBody>
      </p:sp>
      <p:sp>
        <p:nvSpPr>
          <p:cNvPr id="78" name="Tekstikehys 77"/>
          <p:cNvSpPr txBox="1"/>
          <p:nvPr/>
        </p:nvSpPr>
        <p:spPr>
          <a:xfrm>
            <a:off x="2885268" y="591327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15</a:t>
            </a:r>
            <a:endParaRPr lang="fi-FI" sz="1200" dirty="0"/>
          </a:p>
        </p:txBody>
      </p:sp>
      <p:sp>
        <p:nvSpPr>
          <p:cNvPr id="79" name="Tekstikehys 78"/>
          <p:cNvSpPr txBox="1"/>
          <p:nvPr/>
        </p:nvSpPr>
        <p:spPr>
          <a:xfrm>
            <a:off x="3785368" y="591327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20</a:t>
            </a:r>
            <a:endParaRPr lang="fi-FI" sz="1200" dirty="0"/>
          </a:p>
        </p:txBody>
      </p:sp>
      <p:sp>
        <p:nvSpPr>
          <p:cNvPr id="80" name="Tekstikehys 79"/>
          <p:cNvSpPr txBox="1"/>
          <p:nvPr/>
        </p:nvSpPr>
        <p:spPr>
          <a:xfrm>
            <a:off x="4685468" y="591327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25</a:t>
            </a:r>
            <a:endParaRPr lang="fi-FI" sz="1200" dirty="0"/>
          </a:p>
        </p:txBody>
      </p:sp>
      <p:sp>
        <p:nvSpPr>
          <p:cNvPr id="82" name="Pyöristetty kuvatekstisuorakulmio 81"/>
          <p:cNvSpPr/>
          <p:nvPr/>
        </p:nvSpPr>
        <p:spPr bwMode="auto">
          <a:xfrm>
            <a:off x="2339752" y="3609020"/>
            <a:ext cx="1800200" cy="684076"/>
          </a:xfrm>
          <a:prstGeom prst="wedgeRoundRectCallout">
            <a:avLst>
              <a:gd name="adj1" fmla="val -41536"/>
              <a:gd name="adj2" fmla="val 187698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Registered terrain driving  time 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is 11 minutes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85" name="Tekstikehys 84"/>
          <p:cNvSpPr txBox="1"/>
          <p:nvPr/>
        </p:nvSpPr>
        <p:spPr>
          <a:xfrm>
            <a:off x="827584" y="2492896"/>
            <a:ext cx="25662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= TERRAIN DRIVING  11 minutes</a:t>
            </a:r>
            <a:endParaRPr lang="en-US" sz="1200" b="1" dirty="0"/>
          </a:p>
        </p:txBody>
      </p:sp>
      <p:sp>
        <p:nvSpPr>
          <p:cNvPr id="87" name="Tekstikehys 86"/>
          <p:cNvSpPr txBox="1"/>
          <p:nvPr/>
        </p:nvSpPr>
        <p:spPr>
          <a:xfrm>
            <a:off x="5585568" y="591327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30</a:t>
            </a:r>
            <a:endParaRPr lang="fi-FI" sz="1200" dirty="0"/>
          </a:p>
        </p:txBody>
      </p:sp>
      <p:sp>
        <p:nvSpPr>
          <p:cNvPr id="88" name="Tekstikehys 87"/>
          <p:cNvSpPr txBox="1"/>
          <p:nvPr/>
        </p:nvSpPr>
        <p:spPr>
          <a:xfrm>
            <a:off x="6485668" y="591327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35</a:t>
            </a:r>
            <a:endParaRPr lang="fi-FI" sz="1200" dirty="0"/>
          </a:p>
        </p:txBody>
      </p:sp>
      <p:sp>
        <p:nvSpPr>
          <p:cNvPr id="89" name="Tekstikehys 88"/>
          <p:cNvSpPr txBox="1"/>
          <p:nvPr/>
        </p:nvSpPr>
        <p:spPr>
          <a:xfrm>
            <a:off x="7385768" y="591327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40</a:t>
            </a:r>
            <a:endParaRPr lang="fi-FI" sz="1200" dirty="0"/>
          </a:p>
        </p:txBody>
      </p:sp>
      <p:sp>
        <p:nvSpPr>
          <p:cNvPr id="90" name="Tekstikehys 89"/>
          <p:cNvSpPr txBox="1"/>
          <p:nvPr/>
        </p:nvSpPr>
        <p:spPr>
          <a:xfrm>
            <a:off x="8285868" y="591327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45</a:t>
            </a:r>
            <a:endParaRPr lang="fi-FI" sz="1200" dirty="0"/>
          </a:p>
        </p:txBody>
      </p:sp>
      <p:sp>
        <p:nvSpPr>
          <p:cNvPr id="83" name="Suorakulmio 82"/>
          <p:cNvSpPr/>
          <p:nvPr/>
        </p:nvSpPr>
        <p:spPr bwMode="auto">
          <a:xfrm>
            <a:off x="1439652" y="5445224"/>
            <a:ext cx="360040" cy="180020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84" name="Suorakulmio 83"/>
          <p:cNvSpPr/>
          <p:nvPr/>
        </p:nvSpPr>
        <p:spPr bwMode="auto">
          <a:xfrm>
            <a:off x="1799692" y="5445224"/>
            <a:ext cx="1620180" cy="180020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92" name="Oikea aaltosulje 91"/>
          <p:cNvSpPr/>
          <p:nvPr/>
        </p:nvSpPr>
        <p:spPr bwMode="auto">
          <a:xfrm rot="16200000">
            <a:off x="4085945" y="854715"/>
            <a:ext cx="828094" cy="8280920"/>
          </a:xfrm>
          <a:prstGeom prst="rightBrace">
            <a:avLst>
              <a:gd name="adj1" fmla="val 33135"/>
              <a:gd name="adj2" fmla="val 5305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94" name="Ellipsi 93"/>
          <p:cNvSpPr/>
          <p:nvPr/>
        </p:nvSpPr>
        <p:spPr bwMode="auto">
          <a:xfrm>
            <a:off x="7164288" y="2672916"/>
            <a:ext cx="180020" cy="18002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86" name="Suorakulmio 85"/>
          <p:cNvSpPr/>
          <p:nvPr/>
        </p:nvSpPr>
        <p:spPr bwMode="auto">
          <a:xfrm>
            <a:off x="3419872" y="5445224"/>
            <a:ext cx="422656" cy="18002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91" name="Suorakulmio 90"/>
          <p:cNvSpPr/>
          <p:nvPr/>
        </p:nvSpPr>
        <p:spPr bwMode="auto">
          <a:xfrm>
            <a:off x="3779912" y="5445224"/>
            <a:ext cx="4860540" cy="18002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93" name="Oikea aaltosulje 92"/>
          <p:cNvSpPr/>
          <p:nvPr/>
        </p:nvSpPr>
        <p:spPr bwMode="auto">
          <a:xfrm rot="16200000">
            <a:off x="2339753" y="4329099"/>
            <a:ext cx="180020" cy="1980222"/>
          </a:xfrm>
          <a:prstGeom prst="rightBrace">
            <a:avLst>
              <a:gd name="adj1" fmla="val 33135"/>
              <a:gd name="adj2" fmla="val 5305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96" name="Pyöristetty kuvatekstisuorakulmio 95"/>
          <p:cNvSpPr/>
          <p:nvPr/>
        </p:nvSpPr>
        <p:spPr bwMode="auto">
          <a:xfrm>
            <a:off x="4175956" y="3609020"/>
            <a:ext cx="1800200" cy="684076"/>
          </a:xfrm>
          <a:prstGeom prst="wedgeRoundRectCallout">
            <a:avLst>
              <a:gd name="adj1" fmla="val -17726"/>
              <a:gd name="adj2" fmla="val 101369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Total working time is 46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minutes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97" name="Oikea aaltosulje 96"/>
          <p:cNvSpPr/>
          <p:nvPr/>
        </p:nvSpPr>
        <p:spPr bwMode="auto">
          <a:xfrm rot="16200000">
            <a:off x="5904151" y="2708919"/>
            <a:ext cx="252028" cy="5220581"/>
          </a:xfrm>
          <a:prstGeom prst="rightBrace">
            <a:avLst>
              <a:gd name="adj1" fmla="val 33135"/>
              <a:gd name="adj2" fmla="val 5305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99" name="Tekstikehys 98"/>
          <p:cNvSpPr txBox="1"/>
          <p:nvPr/>
        </p:nvSpPr>
        <p:spPr>
          <a:xfrm>
            <a:off x="6012160" y="4977172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29</a:t>
            </a:r>
            <a:endParaRPr lang="fi-FI" sz="1200" dirty="0"/>
          </a:p>
        </p:txBody>
      </p:sp>
      <p:sp>
        <p:nvSpPr>
          <p:cNvPr id="100" name="Oikea aaltosulje 99"/>
          <p:cNvSpPr/>
          <p:nvPr/>
        </p:nvSpPr>
        <p:spPr bwMode="auto">
          <a:xfrm rot="16200000">
            <a:off x="773580" y="4779150"/>
            <a:ext cx="252028" cy="1080121"/>
          </a:xfrm>
          <a:prstGeom prst="rightBrace">
            <a:avLst>
              <a:gd name="adj1" fmla="val 33135"/>
              <a:gd name="adj2" fmla="val 5305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01" name="Tekstikehys 100"/>
          <p:cNvSpPr txBox="1"/>
          <p:nvPr/>
        </p:nvSpPr>
        <p:spPr>
          <a:xfrm>
            <a:off x="809986" y="497717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6</a:t>
            </a:r>
            <a:endParaRPr lang="fi-FI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91580"/>
          </a:xfrm>
        </p:spPr>
        <p:txBody>
          <a:bodyPr/>
          <a:lstStyle/>
          <a:p>
            <a:r>
              <a:rPr lang="en-US" dirty="0" smtClean="0"/>
              <a:t>Example 6</a:t>
            </a:r>
          </a:p>
        </p:txBody>
      </p:sp>
      <p:sp>
        <p:nvSpPr>
          <p:cNvPr id="921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F16E617-B3D4-4512-902A-E24283B7C091}" type="datetime1">
              <a:rPr lang="fi-FI"/>
              <a:pPr/>
              <a:t>22.8.2016</a:t>
            </a:fld>
            <a:endParaRPr lang="fi-FI"/>
          </a:p>
        </p:txBody>
      </p:sp>
      <p:sp>
        <p:nvSpPr>
          <p:cNvPr id="922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i-FI" dirty="0" smtClean="0">
                <a:ea typeface="ＭＳ Ｐゴシック" pitchFamily="34" charset="-128"/>
              </a:rPr>
              <a:t>Tuomo Moilanen</a:t>
            </a:r>
          </a:p>
        </p:txBody>
      </p:sp>
      <p:sp>
        <p:nvSpPr>
          <p:cNvPr id="92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A5FB07-0A0F-42B8-A239-B043F3D8238A}" type="slidenum">
              <a:rPr lang="fi-FI"/>
              <a:pPr/>
              <a:t>22</a:t>
            </a:fld>
            <a:endParaRPr lang="fi-FI"/>
          </a:p>
        </p:txBody>
      </p:sp>
      <p:sp>
        <p:nvSpPr>
          <p:cNvPr id="8" name="Tekstikehys 7"/>
          <p:cNvSpPr txBox="1"/>
          <p:nvPr/>
        </p:nvSpPr>
        <p:spPr>
          <a:xfrm>
            <a:off x="467544" y="1448780"/>
            <a:ext cx="5076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After harvesting operator drive on road longer than “</a:t>
            </a:r>
            <a:r>
              <a:rPr lang="en-US" sz="1600" dirty="0" err="1" smtClean="0">
                <a:solidFill>
                  <a:srgbClr val="FF0000"/>
                </a:solidFill>
              </a:rPr>
              <a:t>Roading</a:t>
            </a:r>
            <a:r>
              <a:rPr lang="en-US" sz="1600" dirty="0" smtClean="0">
                <a:solidFill>
                  <a:srgbClr val="FF0000"/>
                </a:solidFill>
              </a:rPr>
              <a:t> filter time</a:t>
            </a:r>
            <a:r>
              <a:rPr lang="en-US" sz="1600" dirty="0" smtClean="0"/>
              <a:t>” therefore driving on road is registered. </a:t>
            </a:r>
            <a:endParaRPr lang="en-US" sz="1600" dirty="0"/>
          </a:p>
        </p:txBody>
      </p:sp>
      <p:grpSp>
        <p:nvGrpSpPr>
          <p:cNvPr id="2" name="Ryhmä 61"/>
          <p:cNvGrpSpPr/>
          <p:nvPr/>
        </p:nvGrpSpPr>
        <p:grpSpPr>
          <a:xfrm>
            <a:off x="359532" y="5661248"/>
            <a:ext cx="8280920" cy="252028"/>
            <a:chOff x="359532" y="5661248"/>
            <a:chExt cx="8280920" cy="252028"/>
          </a:xfrm>
        </p:grpSpPr>
        <p:cxnSp>
          <p:nvCxnSpPr>
            <p:cNvPr id="10" name="Suora yhdysviiva 9"/>
            <p:cNvCxnSpPr/>
            <p:nvPr/>
          </p:nvCxnSpPr>
          <p:spPr bwMode="auto">
            <a:xfrm>
              <a:off x="359532" y="5805264"/>
              <a:ext cx="828092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uora yhdysviiva 11"/>
            <p:cNvCxnSpPr/>
            <p:nvPr/>
          </p:nvCxnSpPr>
          <p:spPr bwMode="auto">
            <a:xfrm>
              <a:off x="53955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uora yhdysviiva 12"/>
            <p:cNvCxnSpPr/>
            <p:nvPr/>
          </p:nvCxnSpPr>
          <p:spPr bwMode="auto">
            <a:xfrm>
              <a:off x="71957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uora yhdysviiva 13"/>
            <p:cNvCxnSpPr/>
            <p:nvPr/>
          </p:nvCxnSpPr>
          <p:spPr bwMode="auto">
            <a:xfrm>
              <a:off x="89959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uora yhdysviiva 14"/>
            <p:cNvCxnSpPr/>
            <p:nvPr/>
          </p:nvCxnSpPr>
          <p:spPr bwMode="auto">
            <a:xfrm>
              <a:off x="107961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uora yhdysviiva 15"/>
            <p:cNvCxnSpPr/>
            <p:nvPr/>
          </p:nvCxnSpPr>
          <p:spPr bwMode="auto">
            <a:xfrm>
              <a:off x="125963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uora yhdysviiva 16"/>
            <p:cNvCxnSpPr/>
            <p:nvPr/>
          </p:nvCxnSpPr>
          <p:spPr bwMode="auto">
            <a:xfrm>
              <a:off x="143965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uora yhdysviiva 17"/>
            <p:cNvCxnSpPr/>
            <p:nvPr/>
          </p:nvCxnSpPr>
          <p:spPr bwMode="auto">
            <a:xfrm>
              <a:off x="161967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uora yhdysviiva 18"/>
            <p:cNvCxnSpPr/>
            <p:nvPr/>
          </p:nvCxnSpPr>
          <p:spPr bwMode="auto">
            <a:xfrm>
              <a:off x="179969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uora yhdysviiva 19"/>
            <p:cNvCxnSpPr/>
            <p:nvPr/>
          </p:nvCxnSpPr>
          <p:spPr bwMode="auto">
            <a:xfrm>
              <a:off x="197971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uora yhdysviiva 20"/>
            <p:cNvCxnSpPr/>
            <p:nvPr/>
          </p:nvCxnSpPr>
          <p:spPr bwMode="auto">
            <a:xfrm>
              <a:off x="215973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uora yhdysviiva 21"/>
            <p:cNvCxnSpPr/>
            <p:nvPr/>
          </p:nvCxnSpPr>
          <p:spPr bwMode="auto">
            <a:xfrm>
              <a:off x="233975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uora yhdysviiva 22"/>
            <p:cNvCxnSpPr/>
            <p:nvPr/>
          </p:nvCxnSpPr>
          <p:spPr bwMode="auto">
            <a:xfrm>
              <a:off x="251977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uora yhdysviiva 23"/>
            <p:cNvCxnSpPr/>
            <p:nvPr/>
          </p:nvCxnSpPr>
          <p:spPr bwMode="auto">
            <a:xfrm>
              <a:off x="269979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uora yhdysviiva 24"/>
            <p:cNvCxnSpPr/>
            <p:nvPr/>
          </p:nvCxnSpPr>
          <p:spPr bwMode="auto">
            <a:xfrm>
              <a:off x="287981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uora yhdysviiva 25"/>
            <p:cNvCxnSpPr/>
            <p:nvPr/>
          </p:nvCxnSpPr>
          <p:spPr bwMode="auto">
            <a:xfrm>
              <a:off x="305983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uora yhdysviiva 26"/>
            <p:cNvCxnSpPr/>
            <p:nvPr/>
          </p:nvCxnSpPr>
          <p:spPr bwMode="auto">
            <a:xfrm>
              <a:off x="323985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uora yhdysviiva 27"/>
            <p:cNvCxnSpPr/>
            <p:nvPr/>
          </p:nvCxnSpPr>
          <p:spPr bwMode="auto">
            <a:xfrm>
              <a:off x="341987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uora yhdysviiva 28"/>
            <p:cNvCxnSpPr/>
            <p:nvPr/>
          </p:nvCxnSpPr>
          <p:spPr bwMode="auto">
            <a:xfrm>
              <a:off x="359989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uora yhdysviiva 29"/>
            <p:cNvCxnSpPr/>
            <p:nvPr/>
          </p:nvCxnSpPr>
          <p:spPr bwMode="auto">
            <a:xfrm>
              <a:off x="377991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uora yhdysviiva 30"/>
            <p:cNvCxnSpPr/>
            <p:nvPr/>
          </p:nvCxnSpPr>
          <p:spPr bwMode="auto">
            <a:xfrm>
              <a:off x="395993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uora yhdysviiva 31"/>
            <p:cNvCxnSpPr/>
            <p:nvPr/>
          </p:nvCxnSpPr>
          <p:spPr bwMode="auto">
            <a:xfrm>
              <a:off x="413995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uora yhdysviiva 32"/>
            <p:cNvCxnSpPr/>
            <p:nvPr/>
          </p:nvCxnSpPr>
          <p:spPr bwMode="auto">
            <a:xfrm>
              <a:off x="431997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uora yhdysviiva 33"/>
            <p:cNvCxnSpPr/>
            <p:nvPr/>
          </p:nvCxnSpPr>
          <p:spPr bwMode="auto">
            <a:xfrm>
              <a:off x="449999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uora yhdysviiva 34"/>
            <p:cNvCxnSpPr/>
            <p:nvPr/>
          </p:nvCxnSpPr>
          <p:spPr bwMode="auto">
            <a:xfrm>
              <a:off x="468001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uora yhdysviiva 35"/>
            <p:cNvCxnSpPr/>
            <p:nvPr/>
          </p:nvCxnSpPr>
          <p:spPr bwMode="auto">
            <a:xfrm>
              <a:off x="486003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uora yhdysviiva 36"/>
            <p:cNvCxnSpPr/>
            <p:nvPr/>
          </p:nvCxnSpPr>
          <p:spPr bwMode="auto">
            <a:xfrm>
              <a:off x="504005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uora yhdysviiva 37"/>
            <p:cNvCxnSpPr/>
            <p:nvPr/>
          </p:nvCxnSpPr>
          <p:spPr bwMode="auto">
            <a:xfrm>
              <a:off x="522007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uora yhdysviiva 38"/>
            <p:cNvCxnSpPr/>
            <p:nvPr/>
          </p:nvCxnSpPr>
          <p:spPr bwMode="auto">
            <a:xfrm>
              <a:off x="540009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uora yhdysviiva 39"/>
            <p:cNvCxnSpPr/>
            <p:nvPr/>
          </p:nvCxnSpPr>
          <p:spPr bwMode="auto">
            <a:xfrm>
              <a:off x="558011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uora yhdysviiva 40"/>
            <p:cNvCxnSpPr/>
            <p:nvPr/>
          </p:nvCxnSpPr>
          <p:spPr bwMode="auto">
            <a:xfrm>
              <a:off x="576013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uora yhdysviiva 41"/>
            <p:cNvCxnSpPr/>
            <p:nvPr/>
          </p:nvCxnSpPr>
          <p:spPr bwMode="auto">
            <a:xfrm>
              <a:off x="594015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uora yhdysviiva 42"/>
            <p:cNvCxnSpPr/>
            <p:nvPr/>
          </p:nvCxnSpPr>
          <p:spPr bwMode="auto">
            <a:xfrm>
              <a:off x="612017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uora yhdysviiva 43"/>
            <p:cNvCxnSpPr/>
            <p:nvPr/>
          </p:nvCxnSpPr>
          <p:spPr bwMode="auto">
            <a:xfrm>
              <a:off x="630019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uora yhdysviiva 44"/>
            <p:cNvCxnSpPr/>
            <p:nvPr/>
          </p:nvCxnSpPr>
          <p:spPr bwMode="auto">
            <a:xfrm>
              <a:off x="648021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uora yhdysviiva 45"/>
            <p:cNvCxnSpPr/>
            <p:nvPr/>
          </p:nvCxnSpPr>
          <p:spPr bwMode="auto">
            <a:xfrm>
              <a:off x="666023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uora yhdysviiva 46"/>
            <p:cNvCxnSpPr/>
            <p:nvPr/>
          </p:nvCxnSpPr>
          <p:spPr bwMode="auto">
            <a:xfrm>
              <a:off x="684025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uora yhdysviiva 47"/>
            <p:cNvCxnSpPr/>
            <p:nvPr/>
          </p:nvCxnSpPr>
          <p:spPr bwMode="auto">
            <a:xfrm>
              <a:off x="702027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uora yhdysviiva 48"/>
            <p:cNvCxnSpPr/>
            <p:nvPr/>
          </p:nvCxnSpPr>
          <p:spPr bwMode="auto">
            <a:xfrm>
              <a:off x="720029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uora yhdysviiva 49"/>
            <p:cNvCxnSpPr/>
            <p:nvPr/>
          </p:nvCxnSpPr>
          <p:spPr bwMode="auto">
            <a:xfrm>
              <a:off x="738031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uora yhdysviiva 50"/>
            <p:cNvCxnSpPr/>
            <p:nvPr/>
          </p:nvCxnSpPr>
          <p:spPr bwMode="auto">
            <a:xfrm>
              <a:off x="756033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uora yhdysviiva 51"/>
            <p:cNvCxnSpPr/>
            <p:nvPr/>
          </p:nvCxnSpPr>
          <p:spPr bwMode="auto">
            <a:xfrm>
              <a:off x="774035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uora yhdysviiva 52"/>
            <p:cNvCxnSpPr/>
            <p:nvPr/>
          </p:nvCxnSpPr>
          <p:spPr bwMode="auto">
            <a:xfrm>
              <a:off x="792037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uora yhdysviiva 53"/>
            <p:cNvCxnSpPr/>
            <p:nvPr/>
          </p:nvCxnSpPr>
          <p:spPr bwMode="auto">
            <a:xfrm>
              <a:off x="810039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uora yhdysviiva 54"/>
            <p:cNvCxnSpPr/>
            <p:nvPr/>
          </p:nvCxnSpPr>
          <p:spPr bwMode="auto">
            <a:xfrm>
              <a:off x="828041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uora yhdysviiva 55"/>
            <p:cNvCxnSpPr/>
            <p:nvPr/>
          </p:nvCxnSpPr>
          <p:spPr bwMode="auto">
            <a:xfrm>
              <a:off x="846043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uora yhdysviiva 56"/>
            <p:cNvCxnSpPr/>
            <p:nvPr/>
          </p:nvCxnSpPr>
          <p:spPr bwMode="auto">
            <a:xfrm>
              <a:off x="864045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uora yhdysviiva 59"/>
            <p:cNvCxnSpPr/>
            <p:nvPr/>
          </p:nvCxnSpPr>
          <p:spPr bwMode="auto">
            <a:xfrm>
              <a:off x="359532" y="5661248"/>
              <a:ext cx="0" cy="25202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642108"/>
            <a:ext cx="2652029" cy="3299060"/>
          </a:xfrm>
          <a:prstGeom prst="rect">
            <a:avLst/>
          </a:prstGeom>
          <a:noFill/>
          <a:ln w="349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4" name="Pyöristetty suorakulmio 63"/>
          <p:cNvSpPr/>
          <p:nvPr/>
        </p:nvSpPr>
        <p:spPr bwMode="auto">
          <a:xfrm>
            <a:off x="6084168" y="3573016"/>
            <a:ext cx="2484276" cy="432048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cxnSp>
        <p:nvCxnSpPr>
          <p:cNvPr id="67" name="Kaareva yhdysviiva 66"/>
          <p:cNvCxnSpPr>
            <a:stCxn id="8" idx="3"/>
            <a:endCxn id="64" idx="1"/>
          </p:cNvCxnSpPr>
          <p:nvPr/>
        </p:nvCxnSpPr>
        <p:spPr bwMode="auto">
          <a:xfrm>
            <a:off x="5544108" y="1864279"/>
            <a:ext cx="540060" cy="192476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9" name="Tekstikehys 68"/>
          <p:cNvSpPr txBox="1"/>
          <p:nvPr/>
        </p:nvSpPr>
        <p:spPr>
          <a:xfrm>
            <a:off x="1024972" y="2431921"/>
            <a:ext cx="35830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= PROCESSING TIME  10 minutes + 3 minutes </a:t>
            </a:r>
            <a:endParaRPr lang="en-US" sz="1200" b="1" dirty="0"/>
          </a:p>
        </p:txBody>
      </p:sp>
      <p:sp>
        <p:nvSpPr>
          <p:cNvPr id="70" name="Suorakulmio 69"/>
          <p:cNvSpPr/>
          <p:nvPr/>
        </p:nvSpPr>
        <p:spPr bwMode="auto">
          <a:xfrm>
            <a:off x="359532" y="5445224"/>
            <a:ext cx="1800200" cy="180020"/>
          </a:xfrm>
          <a:prstGeom prst="rect">
            <a:avLst/>
          </a:prstGeom>
          <a:solidFill>
            <a:srgbClr val="FFD4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1" name="Suorakulmio 70"/>
          <p:cNvSpPr/>
          <p:nvPr/>
        </p:nvSpPr>
        <p:spPr bwMode="auto">
          <a:xfrm>
            <a:off x="556920" y="2467925"/>
            <a:ext cx="360040" cy="18002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2" name="Suorakulmio 71"/>
          <p:cNvSpPr/>
          <p:nvPr/>
        </p:nvSpPr>
        <p:spPr bwMode="auto">
          <a:xfrm>
            <a:off x="556920" y="2719953"/>
            <a:ext cx="360040" cy="180020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4" name="Pyöristetty kuvatekstisuorakulmio 73"/>
          <p:cNvSpPr/>
          <p:nvPr/>
        </p:nvSpPr>
        <p:spPr bwMode="auto">
          <a:xfrm>
            <a:off x="359532" y="3609020"/>
            <a:ext cx="1944216" cy="900100"/>
          </a:xfrm>
          <a:prstGeom prst="wedgeRoundRectCallout">
            <a:avLst>
              <a:gd name="adj1" fmla="val 82061"/>
              <a:gd name="adj2" fmla="val 155858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Road driving time is longer than “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Roading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filter  limit”</a:t>
            </a:r>
          </a:p>
        </p:txBody>
      </p:sp>
      <p:sp>
        <p:nvSpPr>
          <p:cNvPr id="75" name="Tekstikehys 74"/>
          <p:cNvSpPr txBox="1"/>
          <p:nvPr/>
        </p:nvSpPr>
        <p:spPr>
          <a:xfrm>
            <a:off x="251520" y="591327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0</a:t>
            </a:r>
            <a:endParaRPr lang="fi-FI" sz="1200" dirty="0"/>
          </a:p>
        </p:txBody>
      </p:sp>
      <p:sp>
        <p:nvSpPr>
          <p:cNvPr id="76" name="Tekstikehys 75"/>
          <p:cNvSpPr txBox="1"/>
          <p:nvPr/>
        </p:nvSpPr>
        <p:spPr>
          <a:xfrm>
            <a:off x="1134022" y="5913276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5</a:t>
            </a:r>
            <a:endParaRPr lang="fi-FI" sz="1200" dirty="0"/>
          </a:p>
        </p:txBody>
      </p:sp>
      <p:sp>
        <p:nvSpPr>
          <p:cNvPr id="77" name="Tekstikehys 76"/>
          <p:cNvSpPr txBox="1"/>
          <p:nvPr/>
        </p:nvSpPr>
        <p:spPr>
          <a:xfrm>
            <a:off x="1979712" y="591327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10</a:t>
            </a:r>
            <a:endParaRPr lang="fi-FI" sz="1200" dirty="0"/>
          </a:p>
        </p:txBody>
      </p:sp>
      <p:sp>
        <p:nvSpPr>
          <p:cNvPr id="78" name="Tekstikehys 77"/>
          <p:cNvSpPr txBox="1"/>
          <p:nvPr/>
        </p:nvSpPr>
        <p:spPr>
          <a:xfrm>
            <a:off x="2885268" y="591327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15</a:t>
            </a:r>
            <a:endParaRPr lang="fi-FI" sz="1200" dirty="0"/>
          </a:p>
        </p:txBody>
      </p:sp>
      <p:sp>
        <p:nvSpPr>
          <p:cNvPr id="79" name="Tekstikehys 78"/>
          <p:cNvSpPr txBox="1"/>
          <p:nvPr/>
        </p:nvSpPr>
        <p:spPr>
          <a:xfrm>
            <a:off x="3785368" y="591327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20</a:t>
            </a:r>
            <a:endParaRPr lang="fi-FI" sz="1200" dirty="0"/>
          </a:p>
        </p:txBody>
      </p:sp>
      <p:sp>
        <p:nvSpPr>
          <p:cNvPr id="80" name="Tekstikehys 79"/>
          <p:cNvSpPr txBox="1"/>
          <p:nvPr/>
        </p:nvSpPr>
        <p:spPr>
          <a:xfrm>
            <a:off x="4685468" y="591327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25</a:t>
            </a:r>
            <a:endParaRPr lang="fi-FI" sz="1200" dirty="0"/>
          </a:p>
        </p:txBody>
      </p:sp>
      <p:sp>
        <p:nvSpPr>
          <p:cNvPr id="82" name="Pyöristetty kuvatekstisuorakulmio 81"/>
          <p:cNvSpPr/>
          <p:nvPr/>
        </p:nvSpPr>
        <p:spPr bwMode="auto">
          <a:xfrm>
            <a:off x="2339752" y="3609020"/>
            <a:ext cx="1800200" cy="684076"/>
          </a:xfrm>
          <a:prstGeom prst="wedgeRoundRectCallout">
            <a:avLst>
              <a:gd name="adj1" fmla="val 10316"/>
              <a:gd name="adj2" fmla="val 180736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Registered road driving  time 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is 33 minutes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85" name="Tekstikehys 84"/>
          <p:cNvSpPr txBox="1"/>
          <p:nvPr/>
        </p:nvSpPr>
        <p:spPr>
          <a:xfrm>
            <a:off x="1024972" y="2683949"/>
            <a:ext cx="23354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= ROAD DRIVING  33 minutes</a:t>
            </a:r>
            <a:endParaRPr lang="en-US" sz="1200" b="1" dirty="0"/>
          </a:p>
        </p:txBody>
      </p:sp>
      <p:sp>
        <p:nvSpPr>
          <p:cNvPr id="87" name="Tekstikehys 86"/>
          <p:cNvSpPr txBox="1"/>
          <p:nvPr/>
        </p:nvSpPr>
        <p:spPr>
          <a:xfrm>
            <a:off x="5585568" y="591327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30</a:t>
            </a:r>
            <a:endParaRPr lang="fi-FI" sz="1200" dirty="0"/>
          </a:p>
        </p:txBody>
      </p:sp>
      <p:sp>
        <p:nvSpPr>
          <p:cNvPr id="88" name="Tekstikehys 87"/>
          <p:cNvSpPr txBox="1"/>
          <p:nvPr/>
        </p:nvSpPr>
        <p:spPr>
          <a:xfrm>
            <a:off x="6485668" y="591327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35</a:t>
            </a:r>
            <a:endParaRPr lang="fi-FI" sz="1200" dirty="0"/>
          </a:p>
        </p:txBody>
      </p:sp>
      <p:sp>
        <p:nvSpPr>
          <p:cNvPr id="89" name="Tekstikehys 88"/>
          <p:cNvSpPr txBox="1"/>
          <p:nvPr/>
        </p:nvSpPr>
        <p:spPr>
          <a:xfrm>
            <a:off x="7385768" y="591327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40</a:t>
            </a:r>
            <a:endParaRPr lang="fi-FI" sz="1200" dirty="0"/>
          </a:p>
        </p:txBody>
      </p:sp>
      <p:sp>
        <p:nvSpPr>
          <p:cNvPr id="90" name="Tekstikehys 89"/>
          <p:cNvSpPr txBox="1"/>
          <p:nvPr/>
        </p:nvSpPr>
        <p:spPr>
          <a:xfrm>
            <a:off x="8285868" y="5913276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45</a:t>
            </a:r>
            <a:endParaRPr lang="fi-FI" sz="1200" dirty="0"/>
          </a:p>
        </p:txBody>
      </p:sp>
      <p:sp>
        <p:nvSpPr>
          <p:cNvPr id="83" name="Suorakulmio 82"/>
          <p:cNvSpPr/>
          <p:nvPr/>
        </p:nvSpPr>
        <p:spPr bwMode="auto">
          <a:xfrm>
            <a:off x="2159732" y="5445224"/>
            <a:ext cx="5400600" cy="180020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84" name="Suorakulmio 83"/>
          <p:cNvSpPr/>
          <p:nvPr/>
        </p:nvSpPr>
        <p:spPr bwMode="auto">
          <a:xfrm>
            <a:off x="7560332" y="5445224"/>
            <a:ext cx="540060" cy="180020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92" name="Oikea aaltosulje 91"/>
          <p:cNvSpPr/>
          <p:nvPr/>
        </p:nvSpPr>
        <p:spPr bwMode="auto">
          <a:xfrm rot="16200000">
            <a:off x="4157953" y="926723"/>
            <a:ext cx="684077" cy="8280920"/>
          </a:xfrm>
          <a:prstGeom prst="rightBrace">
            <a:avLst>
              <a:gd name="adj1" fmla="val 33135"/>
              <a:gd name="adj2" fmla="val 5305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94" name="Ellipsi 93"/>
          <p:cNvSpPr/>
          <p:nvPr/>
        </p:nvSpPr>
        <p:spPr bwMode="auto">
          <a:xfrm>
            <a:off x="7380312" y="3573016"/>
            <a:ext cx="180020" cy="18002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93" name="Oikea aaltosulje 92"/>
          <p:cNvSpPr/>
          <p:nvPr/>
        </p:nvSpPr>
        <p:spPr bwMode="auto">
          <a:xfrm rot="16200000">
            <a:off x="5040054" y="2348880"/>
            <a:ext cx="216024" cy="5904656"/>
          </a:xfrm>
          <a:prstGeom prst="rightBrace">
            <a:avLst>
              <a:gd name="adj1" fmla="val 33135"/>
              <a:gd name="adj2" fmla="val 2046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96" name="Pyöristetty kuvatekstisuorakulmio 95"/>
          <p:cNvSpPr/>
          <p:nvPr/>
        </p:nvSpPr>
        <p:spPr bwMode="auto">
          <a:xfrm>
            <a:off x="4175956" y="3609020"/>
            <a:ext cx="1800200" cy="684076"/>
          </a:xfrm>
          <a:prstGeom prst="wedgeRoundRectCallout">
            <a:avLst>
              <a:gd name="adj1" fmla="val -18255"/>
              <a:gd name="adj2" fmla="val 109724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Total working time is 46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minutes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95" name="Suorakulmio 94"/>
          <p:cNvSpPr/>
          <p:nvPr/>
        </p:nvSpPr>
        <p:spPr bwMode="auto">
          <a:xfrm>
            <a:off x="8100392" y="5445224"/>
            <a:ext cx="540060" cy="180020"/>
          </a:xfrm>
          <a:prstGeom prst="rect">
            <a:avLst/>
          </a:prstGeom>
          <a:solidFill>
            <a:srgbClr val="FFD4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Manual work time feeding</a:t>
            </a:r>
          </a:p>
        </p:txBody>
      </p:sp>
      <p:sp>
        <p:nvSpPr>
          <p:cNvPr id="1843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92E80E5-7C8E-4A64-8EC3-E47E0EF09C00}" type="datetime1">
              <a:rPr lang="fi-FI"/>
              <a:pPr/>
              <a:t>22.8.2016</a:t>
            </a:fld>
            <a:endParaRPr lang="fi-FI"/>
          </a:p>
        </p:txBody>
      </p:sp>
      <p:sp>
        <p:nvSpPr>
          <p:cNvPr id="1843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i-FI" dirty="0" smtClean="0">
                <a:ea typeface="ＭＳ Ｐゴシック" pitchFamily="34" charset="-128"/>
              </a:rPr>
              <a:t>Tuomo Moilanen</a:t>
            </a:r>
          </a:p>
        </p:txBody>
      </p:sp>
      <p:sp>
        <p:nvSpPr>
          <p:cNvPr id="184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6C256D-E33F-4F58-9C2D-90E063B0A5EE}" type="slidenum">
              <a:rPr lang="fi-FI"/>
              <a:pPr/>
              <a:t>23</a:t>
            </a:fld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9932" y="1754152"/>
            <a:ext cx="5023905" cy="376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kstikehys 8"/>
          <p:cNvSpPr txBox="1"/>
          <p:nvPr/>
        </p:nvSpPr>
        <p:spPr>
          <a:xfrm>
            <a:off x="467544" y="1656093"/>
            <a:ext cx="3384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Select “Manual work time feeding before starting sift”.</a:t>
            </a:r>
            <a:br>
              <a:rPr lang="en-US" sz="1600" dirty="0" smtClean="0"/>
            </a:b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Click your own operator icon </a:t>
            </a:r>
            <a:endParaRPr lang="en-US" sz="1600" dirty="0"/>
          </a:p>
        </p:txBody>
      </p:sp>
      <p:sp>
        <p:nvSpPr>
          <p:cNvPr id="10" name="Pyöristetty suorakulmio 9"/>
          <p:cNvSpPr/>
          <p:nvPr/>
        </p:nvSpPr>
        <p:spPr bwMode="auto">
          <a:xfrm>
            <a:off x="3995936" y="4994512"/>
            <a:ext cx="1476164" cy="432048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cxnSp>
        <p:nvCxnSpPr>
          <p:cNvPr id="12" name="Kaareva yhdysviiva 11"/>
          <p:cNvCxnSpPr>
            <a:stCxn id="9" idx="3"/>
            <a:endCxn id="10" idx="0"/>
          </p:cNvCxnSpPr>
          <p:nvPr/>
        </p:nvCxnSpPr>
        <p:spPr bwMode="auto">
          <a:xfrm>
            <a:off x="3851920" y="2194702"/>
            <a:ext cx="882098" cy="2799810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1106" y="1844824"/>
            <a:ext cx="5672894" cy="425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Manual work time feeding</a:t>
            </a:r>
          </a:p>
        </p:txBody>
      </p:sp>
      <p:sp>
        <p:nvSpPr>
          <p:cNvPr id="1843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92E80E5-7C8E-4A64-8EC3-E47E0EF09C00}" type="datetime1">
              <a:rPr lang="fi-FI"/>
              <a:pPr/>
              <a:t>22.8.2016</a:t>
            </a:fld>
            <a:endParaRPr lang="fi-FI"/>
          </a:p>
        </p:txBody>
      </p:sp>
      <p:sp>
        <p:nvSpPr>
          <p:cNvPr id="1843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i-FI" dirty="0" smtClean="0">
                <a:ea typeface="ＭＳ Ｐゴシック" pitchFamily="34" charset="-128"/>
              </a:rPr>
              <a:t>Tuomo Moilanen</a:t>
            </a:r>
          </a:p>
        </p:txBody>
      </p:sp>
      <p:sp>
        <p:nvSpPr>
          <p:cNvPr id="184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6C256D-E33F-4F58-9C2D-90E063B0A5EE}" type="slidenum">
              <a:rPr lang="fi-FI"/>
              <a:pPr/>
              <a:t>24</a:t>
            </a:fld>
            <a:endParaRPr lang="fi-FI"/>
          </a:p>
        </p:txBody>
      </p:sp>
      <p:sp>
        <p:nvSpPr>
          <p:cNvPr id="9" name="Tekstikehys 8"/>
          <p:cNvSpPr txBox="1"/>
          <p:nvPr/>
        </p:nvSpPr>
        <p:spPr>
          <a:xfrm>
            <a:off x="179512" y="1846563"/>
            <a:ext cx="3240360" cy="353943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Select Action from the list box.</a:t>
            </a:r>
            <a:br>
              <a:rPr lang="en-US" sz="1600" dirty="0" smtClean="0"/>
            </a:b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Input starting and ending date and time.</a:t>
            </a:r>
            <a:br>
              <a:rPr lang="en-US" sz="1600" dirty="0" smtClean="0"/>
            </a:b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Click OK</a:t>
            </a:r>
            <a:br>
              <a:rPr lang="en-US" sz="1600" dirty="0" smtClean="0"/>
            </a:b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If you select “Reparation” or “Disturbance” then system ask to give also subcategories. Subcategories are the same than mentioned earlier. </a:t>
            </a:r>
            <a:endParaRPr lang="en-US" sz="1600" dirty="0"/>
          </a:p>
        </p:txBody>
      </p:sp>
      <p:sp>
        <p:nvSpPr>
          <p:cNvPr id="10" name="Pyöristetty suorakulmio 9"/>
          <p:cNvSpPr/>
          <p:nvPr/>
        </p:nvSpPr>
        <p:spPr bwMode="auto">
          <a:xfrm>
            <a:off x="5472100" y="4185084"/>
            <a:ext cx="1800200" cy="1512168"/>
          </a:xfrm>
          <a:prstGeom prst="roundRect">
            <a:avLst>
              <a:gd name="adj" fmla="val 5329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cxnSp>
        <p:nvCxnSpPr>
          <p:cNvPr id="15" name="Muoto 14"/>
          <p:cNvCxnSpPr>
            <a:stCxn id="9" idx="3"/>
            <a:endCxn id="10" idx="0"/>
          </p:cNvCxnSpPr>
          <p:nvPr/>
        </p:nvCxnSpPr>
        <p:spPr bwMode="auto">
          <a:xfrm>
            <a:off x="3419872" y="3616278"/>
            <a:ext cx="2952328" cy="568806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Pyöristetty suorakulmio 19"/>
          <p:cNvSpPr/>
          <p:nvPr/>
        </p:nvSpPr>
        <p:spPr bwMode="auto">
          <a:xfrm>
            <a:off x="215516" y="5517232"/>
            <a:ext cx="3168352" cy="61206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Now work time which has made is registered.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How to audit the system?</a:t>
            </a:r>
            <a:endParaRPr lang="en-US" sz="28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5800" y="1520788"/>
            <a:ext cx="7772400" cy="4575212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dirty="0" smtClean="0"/>
              <a:t>Make sure that </a:t>
            </a:r>
            <a:r>
              <a:rPr lang="en-US" dirty="0" err="1" smtClean="0"/>
              <a:t>OptiProgressControl</a:t>
            </a:r>
            <a:r>
              <a:rPr lang="en-US" dirty="0" smtClean="0"/>
              <a:t> is switched ON in the harvester.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Check from the reports that the system has been ON </a:t>
            </a:r>
            <a:endParaRPr lang="en-US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5A7D9-5F62-4426-96AF-E6C56BAC03CA}" type="datetime1">
              <a:rPr lang="fi-FI" smtClean="0"/>
              <a:pPr>
                <a:defRPr/>
              </a:pPr>
              <a:t>22.8.2016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Tuomo Moilanen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713500-47C2-45B6-92CE-C675E19C6333}" type="slidenum">
              <a:rPr lang="fi-FI" smtClean="0"/>
              <a:pPr>
                <a:defRPr/>
              </a:pPr>
              <a:t>25</a:t>
            </a:fld>
            <a:endParaRPr lang="fi-FI"/>
          </a:p>
        </p:txBody>
      </p:sp>
      <p:grpSp>
        <p:nvGrpSpPr>
          <p:cNvPr id="14" name="Ryhmä 13"/>
          <p:cNvGrpSpPr/>
          <p:nvPr/>
        </p:nvGrpSpPr>
        <p:grpSpPr>
          <a:xfrm>
            <a:off x="215516" y="2384884"/>
            <a:ext cx="8748972" cy="3676650"/>
            <a:chOff x="215516" y="2384884"/>
            <a:chExt cx="8748972" cy="3676650"/>
          </a:xfrm>
        </p:grpSpPr>
        <p:grpSp>
          <p:nvGrpSpPr>
            <p:cNvPr id="10" name="Ryhmä 9"/>
            <p:cNvGrpSpPr/>
            <p:nvPr/>
          </p:nvGrpSpPr>
          <p:grpSpPr>
            <a:xfrm>
              <a:off x="215516" y="2384884"/>
              <a:ext cx="6943725" cy="3676650"/>
              <a:chOff x="1079612" y="2420888"/>
              <a:chExt cx="6943725" cy="3676650"/>
            </a:xfrm>
          </p:grpSpPr>
          <p:pic>
            <p:nvPicPr>
              <p:cNvPr id="5122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79612" y="2420888"/>
                <a:ext cx="6943725" cy="3676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Pyöristetty suorakulmio 7"/>
              <p:cNvSpPr/>
              <p:nvPr/>
            </p:nvSpPr>
            <p:spPr bwMode="auto">
              <a:xfrm>
                <a:off x="1151620" y="3212976"/>
                <a:ext cx="1620180" cy="360040"/>
              </a:xfrm>
              <a:prstGeom prst="roundRect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i-FI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</p:grpSp>
        <p:sp>
          <p:nvSpPr>
            <p:cNvPr id="9" name="Pyöristetty suorakulmio 8"/>
            <p:cNvSpPr/>
            <p:nvPr/>
          </p:nvSpPr>
          <p:spPr bwMode="auto">
            <a:xfrm>
              <a:off x="5868144" y="3573016"/>
              <a:ext cx="3096344" cy="1188132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rPr>
                <a:t>Here the </a:t>
              </a:r>
              <a:r>
                <a:rPr kumimoji="0" lang="en-US" sz="1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rPr>
                <a:t>Opti</a:t>
              </a:r>
              <a:r>
                <a:rPr kumimoji="0" lang="en-US" sz="18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rPr>
                <a:t> Progress Control or the computer has switch off for 15 minutes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1" name="Puolivapaa piirto 10"/>
            <p:cNvSpPr/>
            <p:nvPr/>
          </p:nvSpPr>
          <p:spPr bwMode="auto">
            <a:xfrm>
              <a:off x="1943100" y="3292475"/>
              <a:ext cx="3905250" cy="869950"/>
            </a:xfrm>
            <a:custGeom>
              <a:avLst/>
              <a:gdLst>
                <a:gd name="connsiteX0" fmla="*/ 3905250 w 3905250"/>
                <a:gd name="connsiteY0" fmla="*/ 869950 h 869950"/>
                <a:gd name="connsiteX1" fmla="*/ 2457450 w 3905250"/>
                <a:gd name="connsiteY1" fmla="*/ 136525 h 869950"/>
                <a:gd name="connsiteX2" fmla="*/ 0 w 3905250"/>
                <a:gd name="connsiteY2" fmla="*/ 50800 h 86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05250" h="869950">
                  <a:moveTo>
                    <a:pt x="3905250" y="869950"/>
                  </a:moveTo>
                  <a:cubicBezTo>
                    <a:pt x="3506787" y="571500"/>
                    <a:pt x="3108325" y="273050"/>
                    <a:pt x="2457450" y="136525"/>
                  </a:cubicBezTo>
                  <a:cubicBezTo>
                    <a:pt x="1806575" y="0"/>
                    <a:pt x="903287" y="25400"/>
                    <a:pt x="0" y="50800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i-FI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2" name="Pyöristetty suorakulmio 11"/>
            <p:cNvSpPr/>
            <p:nvPr/>
          </p:nvSpPr>
          <p:spPr bwMode="auto">
            <a:xfrm>
              <a:off x="1475656" y="3176972"/>
              <a:ext cx="432048" cy="180020"/>
            </a:xfrm>
            <a:prstGeom prst="round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i-FI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3" name="Pyöristetty suorakulmio 12"/>
            <p:cNvSpPr/>
            <p:nvPr/>
          </p:nvSpPr>
          <p:spPr bwMode="auto">
            <a:xfrm>
              <a:off x="1007604" y="3329372"/>
              <a:ext cx="432048" cy="180020"/>
            </a:xfrm>
            <a:prstGeom prst="round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i-FI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2E7E749-E516-4C50-92AC-FA24CF1680B1}" type="datetime1">
              <a:rPr lang="fi-FI" smtClean="0"/>
              <a:pPr/>
              <a:t>22.8.2016</a:t>
            </a:fld>
            <a:endParaRPr lang="fi-FI" smtClean="0"/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i-FI" smtClean="0"/>
              <a:t>Author / Subject</a:t>
            </a:r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09B216-3076-4629-B876-EB12A1051C91}" type="slidenum">
              <a:rPr lang="fi-FI" smtClean="0"/>
              <a:pPr/>
              <a:t>26</a:t>
            </a:fld>
            <a:endParaRPr lang="fi-FI" smtClean="0"/>
          </a:p>
        </p:txBody>
      </p:sp>
      <p:pic>
        <p:nvPicPr>
          <p:cNvPr id="37893" name="Picture 4" descr="ergo8w_104 lores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2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1676400"/>
            <a:ext cx="7772400" cy="1143000"/>
          </a:xfrm>
          <a:noFill/>
        </p:spPr>
        <p:txBody>
          <a:bodyPr/>
          <a:lstStyle/>
          <a:p>
            <a:pPr algn="r" eaLnBrk="1" hangingPunct="1"/>
            <a:r>
              <a:rPr lang="fi-FI" smtClean="0">
                <a:solidFill>
                  <a:schemeClr val="bg1"/>
                </a:solidFill>
              </a:rPr>
              <a:t>A logger’s best friend</a:t>
            </a:r>
          </a:p>
        </p:txBody>
      </p:sp>
      <p:pic>
        <p:nvPicPr>
          <p:cNvPr id="37895" name="Picture 7" descr="Ponsse ppt alapalkki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6240463"/>
            <a:ext cx="9145588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8" descr="Ponsse logo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02475" y="0"/>
            <a:ext cx="14319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876800" y="2743200"/>
            <a:ext cx="3733800" cy="3962400"/>
          </a:xfrm>
          <a:noFill/>
        </p:spPr>
        <p:txBody>
          <a:bodyPr wrap="none"/>
          <a:lstStyle/>
          <a:p>
            <a:pPr algn="r"/>
            <a:r>
              <a:rPr lang="fi-FI" dirty="0" smtClean="0">
                <a:solidFill>
                  <a:schemeClr val="bg1"/>
                </a:solidFill>
              </a:rPr>
              <a:t>PONSSE PLC</a:t>
            </a:r>
          </a:p>
          <a:p>
            <a:pPr algn="r"/>
            <a:r>
              <a:rPr lang="fi-FI" dirty="0" err="1" smtClean="0">
                <a:solidFill>
                  <a:schemeClr val="bg1"/>
                </a:solidFill>
              </a:rPr>
              <a:t>Ponssentie</a:t>
            </a:r>
            <a:r>
              <a:rPr lang="fi-FI" dirty="0" smtClean="0">
                <a:solidFill>
                  <a:schemeClr val="bg1"/>
                </a:solidFill>
              </a:rPr>
              <a:t> 22</a:t>
            </a:r>
          </a:p>
          <a:p>
            <a:pPr algn="r"/>
            <a:r>
              <a:rPr lang="fi-FI" dirty="0" smtClean="0">
                <a:solidFill>
                  <a:schemeClr val="bg1"/>
                </a:solidFill>
              </a:rPr>
              <a:t>FI-74200 Vieremä, Finland</a:t>
            </a:r>
          </a:p>
          <a:p>
            <a:pPr algn="r"/>
            <a:r>
              <a:rPr lang="fi-FI" dirty="0" smtClean="0">
                <a:solidFill>
                  <a:schemeClr val="bg1"/>
                </a:solidFill>
              </a:rPr>
              <a:t>Tel. +358 20 768 800</a:t>
            </a:r>
          </a:p>
          <a:p>
            <a:pPr algn="r"/>
            <a:r>
              <a:rPr lang="fi-FI" dirty="0" err="1" smtClean="0">
                <a:solidFill>
                  <a:schemeClr val="bg1"/>
                </a:solidFill>
              </a:rPr>
              <a:t>Fax</a:t>
            </a:r>
            <a:r>
              <a:rPr lang="fi-FI" dirty="0" smtClean="0">
                <a:solidFill>
                  <a:schemeClr val="bg1"/>
                </a:solidFill>
              </a:rPr>
              <a:t> +358 20 768 8690</a:t>
            </a:r>
          </a:p>
          <a:p>
            <a:pPr algn="r"/>
            <a:r>
              <a:rPr lang="fi-FI" dirty="0" err="1" smtClean="0">
                <a:solidFill>
                  <a:schemeClr val="bg1"/>
                </a:solidFill>
              </a:rPr>
              <a:t>www.ponsse.com</a:t>
            </a:r>
            <a:endParaRPr lang="fi-FI" dirty="0" smtClean="0">
              <a:solidFill>
                <a:schemeClr val="bg1"/>
              </a:solidFill>
            </a:endParaRPr>
          </a:p>
          <a:p>
            <a:pPr algn="r" eaLnBrk="1" hangingPunct="1">
              <a:buNone/>
            </a:pPr>
            <a:endParaRPr lang="fi-FI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OPTI Progress Control OPC</a:t>
            </a:r>
            <a:endParaRPr lang="en-US" sz="28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1950" indent="-361950">
              <a:buFont typeface="Arial" pitchFamily="34" charset="0"/>
              <a:buChar char="•"/>
            </a:pPr>
            <a:r>
              <a:rPr lang="en-US" dirty="0" err="1" smtClean="0"/>
              <a:t>Opti</a:t>
            </a:r>
            <a:r>
              <a:rPr lang="en-US" dirty="0" smtClean="0"/>
              <a:t> </a:t>
            </a:r>
            <a:r>
              <a:rPr lang="en-US" dirty="0" err="1" smtClean="0"/>
              <a:t>ProgressControl</a:t>
            </a:r>
            <a:r>
              <a:rPr lang="en-US" dirty="0" smtClean="0"/>
              <a:t> is tool for operator working time and production  control. </a:t>
            </a:r>
            <a:br>
              <a:rPr lang="en-US" dirty="0" smtClean="0"/>
            </a:br>
            <a:endParaRPr lang="en-US" dirty="0" smtClean="0"/>
          </a:p>
          <a:p>
            <a:pPr marL="361950" indent="-361950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 err="1" smtClean="0"/>
              <a:t>Opti</a:t>
            </a:r>
            <a:r>
              <a:rPr lang="en-US" dirty="0" smtClean="0"/>
              <a:t> </a:t>
            </a:r>
            <a:r>
              <a:rPr lang="en-US" dirty="0" err="1" smtClean="0"/>
              <a:t>ProgressControl</a:t>
            </a:r>
            <a:r>
              <a:rPr lang="en-US" dirty="0" smtClean="0"/>
              <a:t> is standard part of the </a:t>
            </a:r>
            <a:r>
              <a:rPr lang="en-US" dirty="0" err="1" smtClean="0"/>
              <a:t>Opti</a:t>
            </a:r>
            <a:r>
              <a:rPr lang="en-US" dirty="0" smtClean="0"/>
              <a:t> 4G harvester measurement and information system.</a:t>
            </a:r>
            <a:br>
              <a:rPr lang="en-US" dirty="0" smtClean="0"/>
            </a:br>
            <a:endParaRPr lang="en-US" dirty="0" smtClean="0"/>
          </a:p>
          <a:p>
            <a:pPr marL="361950" indent="-361950">
              <a:buFont typeface="Arial" pitchFamily="34" charset="0"/>
              <a:buChar char="•"/>
            </a:pPr>
            <a:r>
              <a:rPr lang="en-US" dirty="0" smtClean="0"/>
              <a:t>Harvester operator can switch OFF or switch ON the program, but when the program is ON it follow up the working times accurately </a:t>
            </a:r>
            <a:br>
              <a:rPr lang="en-US" dirty="0" smtClean="0"/>
            </a:br>
            <a:endParaRPr lang="en-US" dirty="0" smtClean="0"/>
          </a:p>
          <a:p>
            <a:pPr marL="361950" indent="-361950">
              <a:buFont typeface="Arial" pitchFamily="34" charset="0"/>
              <a:buChar char="•"/>
            </a:pPr>
            <a:r>
              <a:rPr lang="en-US" dirty="0" smtClean="0"/>
              <a:t>The results of the </a:t>
            </a:r>
            <a:r>
              <a:rPr lang="en-US" dirty="0" err="1" smtClean="0"/>
              <a:t>OptiProgressControll</a:t>
            </a:r>
            <a:r>
              <a:rPr lang="en-US" dirty="0" smtClean="0"/>
              <a:t> are able to report in the </a:t>
            </a:r>
            <a:r>
              <a:rPr lang="en-US" dirty="0" err="1" smtClean="0"/>
              <a:t>Opti</a:t>
            </a:r>
            <a:r>
              <a:rPr lang="en-US" dirty="0" smtClean="0"/>
              <a:t> Report program</a:t>
            </a:r>
            <a:endParaRPr lang="en-US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5A7D9-5F62-4426-96AF-E6C56BAC03CA}" type="datetime1">
              <a:rPr lang="fi-FI" smtClean="0"/>
              <a:pPr>
                <a:defRPr/>
              </a:pPr>
              <a:t>22.8.2016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Tuomo Moilanen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713500-47C2-45B6-92CE-C675E19C6333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How to start the Ponsse OPC working time control in harvester</a:t>
            </a:r>
            <a:endParaRPr lang="fi-FI" sz="28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5A7D9-5F62-4426-96AF-E6C56BAC03CA}" type="datetime1">
              <a:rPr lang="fi-FI" smtClean="0"/>
              <a:pPr>
                <a:defRPr/>
              </a:pPr>
              <a:t>22.8.2016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Tuomo Moilanen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713500-47C2-45B6-92CE-C675E19C6333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5796" y="1556792"/>
            <a:ext cx="6208112" cy="4622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yöristetty suorakulmio 8"/>
          <p:cNvSpPr/>
          <p:nvPr/>
        </p:nvSpPr>
        <p:spPr bwMode="auto">
          <a:xfrm>
            <a:off x="7308304" y="3681028"/>
            <a:ext cx="1656184" cy="216024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1" name="Puolivapaa piirto 10"/>
          <p:cNvSpPr/>
          <p:nvPr/>
        </p:nvSpPr>
        <p:spPr bwMode="auto">
          <a:xfrm>
            <a:off x="6084168" y="2352675"/>
            <a:ext cx="2031132" cy="1314450"/>
          </a:xfrm>
          <a:custGeom>
            <a:avLst/>
            <a:gdLst>
              <a:gd name="connsiteX0" fmla="*/ 2076450 w 2076450"/>
              <a:gd name="connsiteY0" fmla="*/ 1314450 h 1314450"/>
              <a:gd name="connsiteX1" fmla="*/ 1524000 w 2076450"/>
              <a:gd name="connsiteY1" fmla="*/ 266700 h 1314450"/>
              <a:gd name="connsiteX2" fmla="*/ 0 w 2076450"/>
              <a:gd name="connsiteY2" fmla="*/ 0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6450" h="1314450">
                <a:moveTo>
                  <a:pt x="2076450" y="1314450"/>
                </a:moveTo>
                <a:cubicBezTo>
                  <a:pt x="1973262" y="900112"/>
                  <a:pt x="1870075" y="485775"/>
                  <a:pt x="1524000" y="266700"/>
                </a:cubicBezTo>
                <a:cubicBezTo>
                  <a:pt x="1177925" y="47625"/>
                  <a:pt x="300038" y="20638"/>
                  <a:pt x="0" y="0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grpSp>
        <p:nvGrpSpPr>
          <p:cNvPr id="13" name="Ryhmä 12"/>
          <p:cNvGrpSpPr/>
          <p:nvPr/>
        </p:nvGrpSpPr>
        <p:grpSpPr>
          <a:xfrm>
            <a:off x="0" y="1556792"/>
            <a:ext cx="6084168" cy="4428132"/>
            <a:chOff x="143508" y="1532393"/>
            <a:chExt cx="5940660" cy="445253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3508" y="1532393"/>
              <a:ext cx="5940660" cy="4452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Pyöristetty suorakulmio 9"/>
            <p:cNvSpPr/>
            <p:nvPr/>
          </p:nvSpPr>
          <p:spPr bwMode="auto">
            <a:xfrm>
              <a:off x="4283968" y="1844824"/>
              <a:ext cx="1656184" cy="216024"/>
            </a:xfrm>
            <a:prstGeom prst="round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i-FI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2" name="Pyöristetty suorakulmio 11"/>
            <p:cNvSpPr/>
            <p:nvPr/>
          </p:nvSpPr>
          <p:spPr bwMode="auto">
            <a:xfrm>
              <a:off x="2087724" y="2024844"/>
              <a:ext cx="1980220" cy="2484276"/>
            </a:xfrm>
            <a:prstGeom prst="roundRect">
              <a:avLst>
                <a:gd name="adj" fmla="val 7528"/>
              </a:avLst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i-FI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5A7D9-5F62-4426-96AF-E6C56BAC03CA}" type="datetime1">
              <a:rPr lang="fi-FI" smtClean="0"/>
              <a:pPr>
                <a:defRPr/>
              </a:pPr>
              <a:t>22.8.2016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Tuomo Moilanen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713500-47C2-45B6-92CE-C675E19C6333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  <p:sp>
        <p:nvSpPr>
          <p:cNvPr id="7" name="Otsikko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595536"/>
          </a:xfrm>
        </p:spPr>
        <p:txBody>
          <a:bodyPr/>
          <a:lstStyle/>
          <a:p>
            <a:r>
              <a:rPr lang="en-US" sz="2800" dirty="0" err="1" smtClean="0"/>
              <a:t>OptiProgressControl</a:t>
            </a:r>
            <a:r>
              <a:rPr lang="en-US" sz="2800" dirty="0" smtClean="0"/>
              <a:t> settings</a:t>
            </a:r>
            <a:endParaRPr lang="fi-FI" sz="2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6084168" cy="4428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yöristetty suorakulmio 11"/>
          <p:cNvSpPr/>
          <p:nvPr/>
        </p:nvSpPr>
        <p:spPr bwMode="auto">
          <a:xfrm>
            <a:off x="6156176" y="1124744"/>
            <a:ext cx="2987824" cy="57606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Select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Opti</a:t>
            </a:r>
            <a:r>
              <a:rPr lang="en-US" sz="1600" dirty="0" err="1" smtClean="0"/>
              <a:t>ProgressControl</a:t>
            </a:r>
            <a:r>
              <a:rPr lang="en-US" sz="1600" dirty="0" smtClean="0"/>
              <a:t> from the list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6" name="Pyöristetty suorakulmio 15"/>
          <p:cNvSpPr/>
          <p:nvPr/>
        </p:nvSpPr>
        <p:spPr bwMode="auto">
          <a:xfrm>
            <a:off x="6156176" y="1772816"/>
            <a:ext cx="2987824" cy="136815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If the downtime is shorter than this filter then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down time will be calculated to work time. Otherwise downtime is calculated as downtime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7" name="Pyöristetty suorakulmio 16"/>
          <p:cNvSpPr/>
          <p:nvPr/>
        </p:nvSpPr>
        <p:spPr bwMode="auto">
          <a:xfrm>
            <a:off x="6156176" y="3212976"/>
            <a:ext cx="2987824" cy="198022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If working (processing or driving) has continued with out breaks more than this filter time period, then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</a:t>
            </a:r>
            <a:r>
              <a:rPr lang="en-US" sz="1600" dirty="0" smtClean="0"/>
              <a:t>working time is valid and working mode has changed from previous to current one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cxnSp>
        <p:nvCxnSpPr>
          <p:cNvPr id="22" name="Kaareva yhdysviiva 21"/>
          <p:cNvCxnSpPr>
            <a:stCxn id="16" idx="1"/>
          </p:cNvCxnSpPr>
          <p:nvPr/>
        </p:nvCxnSpPr>
        <p:spPr bwMode="auto">
          <a:xfrm rot="10800000" flipV="1">
            <a:off x="3923928" y="2456892"/>
            <a:ext cx="2232248" cy="21602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Kaareva yhdysviiva 24"/>
          <p:cNvCxnSpPr>
            <a:stCxn id="12" idx="1"/>
          </p:cNvCxnSpPr>
          <p:nvPr/>
        </p:nvCxnSpPr>
        <p:spPr bwMode="auto">
          <a:xfrm rot="10800000" flipV="1">
            <a:off x="3923928" y="1412776"/>
            <a:ext cx="2232248" cy="97210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Kaareva yhdysviiva 28"/>
          <p:cNvCxnSpPr>
            <a:stCxn id="17" idx="1"/>
          </p:cNvCxnSpPr>
          <p:nvPr/>
        </p:nvCxnSpPr>
        <p:spPr bwMode="auto">
          <a:xfrm rot="10800000">
            <a:off x="3923928" y="2996952"/>
            <a:ext cx="2232248" cy="120613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5A7D9-5F62-4426-96AF-E6C56BAC03CA}" type="datetime1">
              <a:rPr lang="fi-FI" smtClean="0"/>
              <a:pPr>
                <a:defRPr/>
              </a:pPr>
              <a:t>22.8.2016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Tuomo Moilanen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713500-47C2-45B6-92CE-C675E19C6333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  <p:sp>
        <p:nvSpPr>
          <p:cNvPr id="7" name="Otsikko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595536"/>
          </a:xfrm>
        </p:spPr>
        <p:txBody>
          <a:bodyPr/>
          <a:lstStyle/>
          <a:p>
            <a:r>
              <a:rPr lang="en-US" sz="2800" dirty="0" err="1" smtClean="0"/>
              <a:t>OptiProgressControl</a:t>
            </a:r>
            <a:r>
              <a:rPr lang="en-US" sz="2800" dirty="0" smtClean="0"/>
              <a:t> settings</a:t>
            </a:r>
            <a:endParaRPr lang="fi-FI" sz="2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6084168" cy="4428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Pyöristetty suorakulmio 17"/>
          <p:cNvSpPr/>
          <p:nvPr/>
        </p:nvSpPr>
        <p:spPr bwMode="auto">
          <a:xfrm>
            <a:off x="6156176" y="1556792"/>
            <a:ext cx="2987824" cy="172819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The break time calculation starts if there are no pulses within this minimum filter time. Then time without pulses has to exceed “Down filter” time</a:t>
            </a:r>
          </a:p>
        </p:txBody>
      </p:sp>
      <p:sp>
        <p:nvSpPr>
          <p:cNvPr id="19" name="Pyöristetty suorakulmio 18"/>
          <p:cNvSpPr/>
          <p:nvPr/>
        </p:nvSpPr>
        <p:spPr bwMode="auto">
          <a:xfrm>
            <a:off x="6156176" y="3537012"/>
            <a:ext cx="2987824" cy="140415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Driving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changed after this filter from terrain driving to road driving. Short road driving are calculated as terrain diving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cxnSp>
        <p:nvCxnSpPr>
          <p:cNvPr id="21" name="Kaareva yhdysviiva 20"/>
          <p:cNvCxnSpPr>
            <a:stCxn id="18" idx="1"/>
          </p:cNvCxnSpPr>
          <p:nvPr/>
        </p:nvCxnSpPr>
        <p:spPr bwMode="auto">
          <a:xfrm rot="10800000" flipV="1">
            <a:off x="3923928" y="2420888"/>
            <a:ext cx="2232248" cy="9001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Kaareva yhdysviiva 23"/>
          <p:cNvCxnSpPr>
            <a:stCxn id="19" idx="1"/>
          </p:cNvCxnSpPr>
          <p:nvPr/>
        </p:nvCxnSpPr>
        <p:spPr bwMode="auto">
          <a:xfrm rot="10800000">
            <a:off x="3923928" y="3645024"/>
            <a:ext cx="2232248" cy="594066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Kaari 10"/>
          <p:cNvSpPr/>
          <p:nvPr/>
        </p:nvSpPr>
        <p:spPr bwMode="auto">
          <a:xfrm rot="10800000">
            <a:off x="1907704" y="2672916"/>
            <a:ext cx="432048" cy="648072"/>
          </a:xfrm>
          <a:prstGeom prst="arc">
            <a:avLst>
              <a:gd name="adj1" fmla="val 16200000"/>
              <a:gd name="adj2" fmla="val 5368998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Pop Up of </a:t>
            </a:r>
            <a:r>
              <a:rPr lang="en-US" sz="2800" dirty="0" err="1" smtClean="0"/>
              <a:t>OptiProgressControl</a:t>
            </a:r>
            <a:r>
              <a:rPr lang="en-US" sz="2800" dirty="0" smtClean="0"/>
              <a:t> settings</a:t>
            </a:r>
            <a:endParaRPr lang="fi-FI" sz="28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5A7D9-5F62-4426-96AF-E6C56BAC03CA}" type="datetime1">
              <a:rPr lang="fi-FI" smtClean="0"/>
              <a:pPr>
                <a:defRPr/>
              </a:pPr>
              <a:t>22.8.2016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Tuomo Moilanen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713500-47C2-45B6-92CE-C675E19C6333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1700" y="1899270"/>
            <a:ext cx="557212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yöristetty suorakulmio 7"/>
          <p:cNvSpPr/>
          <p:nvPr/>
        </p:nvSpPr>
        <p:spPr bwMode="auto">
          <a:xfrm>
            <a:off x="1007604" y="4941168"/>
            <a:ext cx="7452828" cy="1188132"/>
          </a:xfrm>
          <a:prstGeom prst="roundRect">
            <a:avLst>
              <a:gd name="adj" fmla="val 882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This pop up come</a:t>
            </a:r>
            <a:r>
              <a:rPr lang="en-US" sz="1800" dirty="0" smtClean="0"/>
              <a:t>s on display in order to ask reason for the delay of production. </a:t>
            </a:r>
            <a:r>
              <a:rPr lang="en-US" sz="1800" smtClean="0"/>
              <a:t>Pop </a:t>
            </a:r>
            <a:r>
              <a:rPr lang="en-US" sz="1800" smtClean="0"/>
              <a:t>up </a:t>
            </a:r>
            <a:r>
              <a:rPr lang="en-US" sz="1800" dirty="0" smtClean="0"/>
              <a:t>come after delay which is set by “Delay time filter”. Some  of reasons includes sub categories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703548"/>
          </a:xfrm>
        </p:spPr>
        <p:txBody>
          <a:bodyPr/>
          <a:lstStyle/>
          <a:p>
            <a:r>
              <a:rPr lang="en-US" sz="2800" dirty="0" smtClean="0"/>
              <a:t>Sub categories of Repairing</a:t>
            </a:r>
            <a:endParaRPr lang="en-US" sz="28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5A7D9-5F62-4426-96AF-E6C56BAC03CA}" type="datetime1">
              <a:rPr lang="fi-FI" smtClean="0"/>
              <a:pPr>
                <a:defRPr/>
              </a:pPr>
              <a:t>22.8.2016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Tuomo Moilanen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713500-47C2-45B6-92CE-C675E19C6333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196752"/>
            <a:ext cx="354724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978950"/>
            <a:ext cx="2215742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3788" y="2978950"/>
            <a:ext cx="2217940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79173" y="2978950"/>
            <a:ext cx="2229231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703548"/>
          </a:xfrm>
        </p:spPr>
        <p:txBody>
          <a:bodyPr/>
          <a:lstStyle/>
          <a:p>
            <a:r>
              <a:rPr lang="en-US" sz="2800" dirty="0" smtClean="0"/>
              <a:t>Sub categories of Repairing </a:t>
            </a:r>
            <a:r>
              <a:rPr lang="en-US" sz="2800" dirty="0" smtClean="0">
                <a:sym typeface="Wingdings" pitchFamily="2" charset="2"/>
              </a:rPr>
              <a:t>Carrier</a:t>
            </a:r>
            <a:endParaRPr lang="en-US" sz="28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5A7D9-5F62-4426-96AF-E6C56BAC03CA}" type="datetime1">
              <a:rPr lang="fi-FI" smtClean="0"/>
              <a:pPr>
                <a:defRPr/>
              </a:pPr>
              <a:t>22.8.2016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 smtClean="0"/>
              <a:t>Tuomo Moilanen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713500-47C2-45B6-92CE-C675E19C6333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08" y="1664804"/>
            <a:ext cx="2160000" cy="3158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8244" y="1664804"/>
            <a:ext cx="2160000" cy="31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0252" y="1664805"/>
            <a:ext cx="2160000" cy="316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Pyöristetty suorakulmio 22"/>
          <p:cNvSpPr/>
          <p:nvPr/>
        </p:nvSpPr>
        <p:spPr bwMode="auto">
          <a:xfrm>
            <a:off x="143748" y="4905164"/>
            <a:ext cx="2160000" cy="57606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/>
              <a:t>Carrier Electric</a:t>
            </a:r>
          </a:p>
          <a:p>
            <a:pPr algn="ctr"/>
            <a:r>
              <a:rPr lang="en-US" sz="1600" dirty="0" smtClean="0"/>
              <a:t> 14 sub categories</a:t>
            </a:r>
            <a:endParaRPr lang="en-US" sz="1600" dirty="0"/>
          </a:p>
        </p:txBody>
      </p:sp>
      <p:sp>
        <p:nvSpPr>
          <p:cNvPr id="24" name="Pyöristetty suorakulmio 23"/>
          <p:cNvSpPr/>
          <p:nvPr/>
        </p:nvSpPr>
        <p:spPr bwMode="auto">
          <a:xfrm>
            <a:off x="2375756" y="4905164"/>
            <a:ext cx="2160000" cy="57606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/>
              <a:t>Carrie Hydraulics</a:t>
            </a:r>
          </a:p>
          <a:p>
            <a:pPr algn="ctr"/>
            <a:r>
              <a:rPr lang="en-US" sz="1600" dirty="0" smtClean="0"/>
              <a:t> 8 sub categories</a:t>
            </a:r>
            <a:endParaRPr lang="en-US" sz="1600" dirty="0"/>
          </a:p>
        </p:txBody>
      </p:sp>
      <p:sp>
        <p:nvSpPr>
          <p:cNvPr id="25" name="Pyöristetty suorakulmio 24"/>
          <p:cNvSpPr/>
          <p:nvPr/>
        </p:nvSpPr>
        <p:spPr bwMode="auto">
          <a:xfrm>
            <a:off x="4608004" y="4905164"/>
            <a:ext cx="2160000" cy="57606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/>
              <a:t>Carrie mechanics</a:t>
            </a:r>
          </a:p>
          <a:p>
            <a:pPr algn="ctr"/>
            <a:r>
              <a:rPr lang="en-US" sz="1600" dirty="0" smtClean="0"/>
              <a:t> 14 sub categories</a:t>
            </a:r>
            <a:endParaRPr lang="en-US" sz="1600" dirty="0"/>
          </a:p>
        </p:txBody>
      </p:sp>
      <p:sp>
        <p:nvSpPr>
          <p:cNvPr id="26" name="Pyöristetty suorakulmio 25"/>
          <p:cNvSpPr/>
          <p:nvPr/>
        </p:nvSpPr>
        <p:spPr bwMode="auto">
          <a:xfrm>
            <a:off x="6840252" y="4905164"/>
            <a:ext cx="2160000" cy="57606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/>
              <a:t>Carrie Air</a:t>
            </a:r>
          </a:p>
          <a:p>
            <a:pPr algn="ctr"/>
            <a:r>
              <a:rPr lang="en-US" sz="1600" dirty="0" smtClean="0"/>
              <a:t> 5 sub categories</a:t>
            </a:r>
            <a:endParaRPr lang="en-US" sz="1600" dirty="0"/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75996" y="1661451"/>
            <a:ext cx="2160000" cy="3135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D400"/>
      </a:accent1>
      <a:accent2>
        <a:srgbClr val="A4A7A6"/>
      </a:accent2>
      <a:accent3>
        <a:srgbClr val="FFFFFF"/>
      </a:accent3>
      <a:accent4>
        <a:srgbClr val="000000"/>
      </a:accent4>
      <a:accent5>
        <a:srgbClr val="FFE6AA"/>
      </a:accent5>
      <a:accent6>
        <a:srgbClr val="949796"/>
      </a:accent6>
      <a:hlink>
        <a:srgbClr val="767878"/>
      </a:hlink>
      <a:folHlink>
        <a:srgbClr val="4F5150"/>
      </a:folHlink>
    </a:clrScheme>
    <a:fontScheme name="Blank Presentation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9C81B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BE0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9C81B"/>
        </a:accent1>
        <a:accent2>
          <a:srgbClr val="A4A7A6"/>
        </a:accent2>
        <a:accent3>
          <a:srgbClr val="FFFFFF"/>
        </a:accent3>
        <a:accent4>
          <a:srgbClr val="000000"/>
        </a:accent4>
        <a:accent5>
          <a:srgbClr val="FBE0AB"/>
        </a:accent5>
        <a:accent6>
          <a:srgbClr val="949796"/>
        </a:accent6>
        <a:hlink>
          <a:srgbClr val="767878"/>
        </a:hlink>
        <a:folHlink>
          <a:srgbClr val="4F515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04800F9B1FF64459234D48D8B3065FF" ma:contentTypeVersion="0" ma:contentTypeDescription="Luo uusi asiakirja." ma:contentTypeScope="" ma:versionID="b5ffe52dc3fb08b366b3e3a0774d8456">
  <xsd:schema xmlns:xsd="http://www.w3.org/2001/XMLSchema" xmlns:p="http://schemas.microsoft.com/office/2006/metadata/properties" targetNamespace="http://schemas.microsoft.com/office/2006/metadata/properties" ma:root="true" ma:fieldsID="cc9d933d584b39c56330772647b3c60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 ma:readOnly="true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D09E03-2EA7-46B2-A766-4F0AAA5B6867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EAF7AF9-25A0-432D-9695-1DE81CF741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9B76C2CC-F746-4898-9F9C-965E7FBAAB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4639</TotalTime>
  <Words>1052</Words>
  <Application>Microsoft Office PowerPoint</Application>
  <PresentationFormat>Näytössä katseltava diaesitys (4:3)</PresentationFormat>
  <Paragraphs>273</Paragraphs>
  <Slides>26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26</vt:i4>
      </vt:variant>
    </vt:vector>
  </HeadingPairs>
  <TitlesOfParts>
    <vt:vector size="27" baseType="lpstr">
      <vt:lpstr>Blank Presentation</vt:lpstr>
      <vt:lpstr>Opti Progress Control</vt:lpstr>
      <vt:lpstr>Opti Progress Control OPC</vt:lpstr>
      <vt:lpstr>OPTI Progress Control OPC</vt:lpstr>
      <vt:lpstr>How to start the Ponsse OPC working time control in harvester</vt:lpstr>
      <vt:lpstr>OptiProgressControl settings</vt:lpstr>
      <vt:lpstr>OptiProgressControl settings</vt:lpstr>
      <vt:lpstr>Pop Up of OptiProgressControl settings</vt:lpstr>
      <vt:lpstr>Sub categories of Repairing</vt:lpstr>
      <vt:lpstr>Sub categories of Repairing Carrier</vt:lpstr>
      <vt:lpstr>Sub categories of Repairing Loader</vt:lpstr>
      <vt:lpstr>Sub categories of Repairing  Harvester head</vt:lpstr>
      <vt:lpstr>Additional information </vt:lpstr>
      <vt:lpstr>Sub categories of Disturbance</vt:lpstr>
      <vt:lpstr>Time dividing according to standard </vt:lpstr>
      <vt:lpstr>Signals for work time</vt:lpstr>
      <vt:lpstr>Time concepts (page 2)</vt:lpstr>
      <vt:lpstr>Example 1</vt:lpstr>
      <vt:lpstr>Example 2</vt:lpstr>
      <vt:lpstr>Example 3</vt:lpstr>
      <vt:lpstr>Example 4</vt:lpstr>
      <vt:lpstr>Example 5</vt:lpstr>
      <vt:lpstr>Example 6</vt:lpstr>
      <vt:lpstr>Manual work time feeding</vt:lpstr>
      <vt:lpstr>Manual work time feeding</vt:lpstr>
      <vt:lpstr>How to audit the system?</vt:lpstr>
      <vt:lpstr>A logger’s best friend</vt:lpstr>
    </vt:vector>
  </TitlesOfParts>
  <Company>Ponsse Oyj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Ponsse Programs</dc:title>
  <dc:creator>Tuomo Moilanen</dc:creator>
  <cp:lastModifiedBy>Jurvanen Jussi</cp:lastModifiedBy>
  <cp:revision>452</cp:revision>
  <dcterms:created xsi:type="dcterms:W3CDTF">2010-03-25T12:46:35Z</dcterms:created>
  <dcterms:modified xsi:type="dcterms:W3CDTF">2016-08-22T04:59:18Z</dcterms:modified>
</cp:coreProperties>
</file>