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54" d="100"/>
          <a:sy n="54" d="100"/>
        </p:scale>
        <p:origin x="4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06AF9D-AF83-4935-B2EC-030783D90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12C3A3B-0EEF-4425-8DE4-79DFE8C5D8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4624B0-D6B9-4284-8B82-E46C34C6BB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93344C-FF93-40B2-A9AA-C8A0D65F8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5AEFF4-34B1-4510-B802-55174A9EC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3688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4CDF2D-EC10-424A-AF9B-FA94FA122D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A58617-FE26-4E1D-91D3-AEE85BC80B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A1A165-B895-4E80-B1E1-F91D931C1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2D309-095E-452D-8176-9E38D0F54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C1585-6198-4566-B79D-18A54775B1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276417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2B750E8-4B5E-45A3-B6DB-242E22176E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23C1FA-5F9E-4310-AB19-5867A11552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263880-C785-4C9C-832C-F84172B07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02A82B-1A12-4DC5-9734-861822810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F1005F-1BE8-4AF5-86FF-03E8466F0F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05383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CE475-44E1-45A3-9820-1DAF096F4A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6B9D5-FAA2-4D1B-950D-143DD52A0E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E3AF46-5750-44C6-89D3-968E1DFAC0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D62407-BE8F-406A-BFF4-778C63B970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1A1427-5E61-4BB2-9C17-FEF040FD6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95849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B05545-CF16-411F-961F-C8F0B8F79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7C11FB-B1A8-4007-92B0-880C71112B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F472A7-2609-402B-8B12-31C96156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FB2ED-D090-4EC1-B115-1C8F583352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5AE1B-9F4D-45E7-AE00-4FEAECDDC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839246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3AAF3-5D33-4331-B6D1-214FA690E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36C41-5C57-4864-B727-66CE448A6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9E60E9-1F9F-4B2F-8B9B-64F9E1F1E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2E22D9-9EB8-4E17-9643-43040ABE0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B01CBA-0BEF-4F06-A093-B2B938515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AFBA0C-F111-4BC4-AC49-5FF64D8CF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206214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B005F-F6B1-45A6-AFE0-1B9C52D04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B51F94-E707-471D-A629-53E783B016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F6F636-FB90-41AE-9B48-CB03CEB9A8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2188F6D-23D0-4DDA-BF0B-0DDF3A3AFB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7CC77A-532D-450F-A627-A5FC820EDA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D8DB766-F34D-475B-A7EB-7D772458F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F3E541A-E89B-462C-9420-5755250BE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B361696-42C8-46C0-A131-CB72571E5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9251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D8235-9AA9-482E-A739-CE75DB63C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0CD339-94E6-4DA5-B0EF-7972A5B149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86E6808-92B6-40E7-BEBD-1DC6C6242E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CE0C09B-63B2-4AD4-959D-018FA017D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46433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00DD00-51B4-4781-AB64-9AC492AA4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B40BC8-D301-4AAD-A65C-0CEA990FCE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ED66A-BE9F-4B50-9450-A515F870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3808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627B1-5350-4C87-955A-B5CB9B20DA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292BFE-DDE5-4EF2-A992-AF94DA20B7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F79A3D-C83A-4B2C-858B-768E916EC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0C2606-1205-4051-BF4E-F4C998AE2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86DDCB-73D0-47D6-90B2-BF82BFF93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BD68B6-4E2B-4BA8-9663-0349F31C7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9170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9C6A9-140E-475A-8B40-D06C8D5D9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5EF8A1-258A-4B91-B561-F3C3038157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5360C5-B863-475F-9AAD-AFF4A15A3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9A5341-BDE9-434C-840B-B63B58445C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282403-2B2D-4BCA-B43A-CA24AF7907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935476A-17F7-4280-BA50-468E1F6D5A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3541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40B1B9-F4C2-4CD3-94FE-D0453CD85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BDDC8E-9E88-493A-AB8D-3554AEE6B2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8FCE0-5977-40A3-8258-1F8195C627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099405-11A7-4C07-BBA1-CC418FF7917A}" type="datetimeFigureOut">
              <a:rPr lang="en-CA" smtClean="0"/>
              <a:t>2019-12-05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E6892F-7611-4978-B073-8E549E77167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D3776D-A39D-4090-86AE-73F64FEA53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E45D0-7782-46CA-B7DA-BD17550ED169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5859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hotos-public-domain.com/2011/03/08/garbage-cans-overflowing-with-trash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58418&amp;picture=&amp;jazyk=FR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dvidshub.net/image/783032/seabee-operates-backhoe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ickr.com/photos/usfwsmtnprairie/921630132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/3.0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bitatadvocate.com.au/?p=14634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nc-nd/3.0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File:2005_Ford_E-350_Midwood_Ambulance.jpg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creativecommons.org/licenses/by-sa/3.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C0C1131-B7DB-4922-BED3-69D5835EC6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CA" sz="4800" dirty="0"/>
              <a:t>FORESTRY OPERATIONS </a:t>
            </a:r>
            <a:br>
              <a:rPr lang="en-CA" sz="4800" dirty="0"/>
            </a:br>
            <a:r>
              <a:rPr lang="en-CA" sz="4800" dirty="0"/>
              <a:t>STANDARD OPERATING PROCEDURES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F393603-BBA9-4DAD-BE16-62A43F6604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35" y="1745117"/>
            <a:ext cx="7536873" cy="47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65153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CE9A537-F841-4D8E-AD8D-12DE9E3BC096}"/>
              </a:ext>
            </a:extLst>
          </p:cNvPr>
          <p:cNvSpPr/>
          <p:nvPr/>
        </p:nvSpPr>
        <p:spPr>
          <a:xfrm>
            <a:off x="124691" y="0"/>
            <a:ext cx="9144000" cy="760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Personal Protective Equipment: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Hard hat, safety boots, high visibility reflective clothing, and safety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glasses required by all (exception: tree planters in open block planting safety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boots only).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When operating a chainsaw: hearing, eye, leg, and hand protection is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required.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When operating a thinning saw: hearing, eye, and hand protection is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required.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When operating any machine hearing protection is required if noise is</a:t>
            </a:r>
            <a:r>
              <a:rPr lang="en-CA" sz="3200">
                <a:latin typeface="Arial Narrow" panose="020B0606020202030204" pitchFamily="34" charset="0"/>
              </a:rPr>
              <a:t>) excessive (&gt; 80 decibels</a:t>
            </a:r>
            <a:endParaRPr lang="en-CA" sz="3200"/>
          </a:p>
          <a:p>
            <a:endParaRPr lang="en-US" sz="3200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026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AF16544-49D0-4E2C-A7A4-AF982A6664CF}"/>
              </a:ext>
            </a:extLst>
          </p:cNvPr>
          <p:cNvSpPr/>
          <p:nvPr/>
        </p:nvSpPr>
        <p:spPr>
          <a:xfrm>
            <a:off x="0" y="1"/>
            <a:ext cx="121920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Fire Suppression on Site: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40 </a:t>
            </a:r>
            <a:r>
              <a:rPr lang="en-US" sz="3200" dirty="0" err="1">
                <a:latin typeface="Arial Narrow" panose="020B0606020202030204" pitchFamily="34" charset="0"/>
              </a:rPr>
              <a:t>lbs</a:t>
            </a:r>
            <a:r>
              <a:rPr lang="en-US" sz="3200" dirty="0">
                <a:latin typeface="Arial Narrow" panose="020B0606020202030204" pitchFamily="34" charset="0"/>
              </a:rPr>
              <a:t> of fire extinguisher are required on machines at all times.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Operator and Contractor are responsible to have prescribed fire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suppression equipment on site in good working order.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Smoking restricted as per supervisors instructions.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Operator is responsible to have ability to be pumping water on the fire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in 20 minutes, when the fire hazard is moderate or higher (a back tank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can be used for felling, processing,&amp; site prep machines working alone).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6074870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C94A19E-1A48-46A8-9360-3E9559E70C1F}"/>
              </a:ext>
            </a:extLst>
          </p:cNvPr>
          <p:cNvSpPr/>
          <p:nvPr/>
        </p:nvSpPr>
        <p:spPr>
          <a:xfrm>
            <a:off x="0" y="0"/>
            <a:ext cx="12192000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Accident Prevention and Preparedness: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Manufacturer’s safety features are in use on all equipment (including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lockout and tag-out process).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Follow proper fall protection procedures.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Follow proper excavation and trenching procedures.</a:t>
            </a:r>
          </a:p>
          <a:p>
            <a:r>
              <a:rPr lang="en-CA" sz="3200" b="0" i="0" u="none" strike="noStrike" baseline="0" dirty="0">
                <a:latin typeface="SymbolMT"/>
              </a:rPr>
              <a:t>• </a:t>
            </a:r>
            <a:r>
              <a:rPr lang="en-CA" sz="3200" dirty="0">
                <a:latin typeface="Arial Narrow" panose="020B0606020202030204" pitchFamily="34" charset="0"/>
              </a:rPr>
              <a:t>Follow </a:t>
            </a:r>
            <a:r>
              <a:rPr lang="en-CA" sz="3200" dirty="0" err="1">
                <a:latin typeface="Arial Narrow" panose="020B0606020202030204" pitchFamily="34" charset="0"/>
              </a:rPr>
              <a:t>Chicot</a:t>
            </a:r>
            <a:r>
              <a:rPr lang="en-CA" sz="3200" dirty="0">
                <a:latin typeface="Arial Narrow" panose="020B0606020202030204" pitchFamily="34" charset="0"/>
              </a:rPr>
              <a:t> work instructions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Have required number of First Aid trained people and First Aid kits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stocked.</a:t>
            </a:r>
          </a:p>
          <a:p>
            <a:r>
              <a:rPr lang="en-CA" sz="3200" b="0" i="0" u="none" strike="noStrike" baseline="0" dirty="0">
                <a:latin typeface="SymbolMT"/>
              </a:rPr>
              <a:t>• </a:t>
            </a:r>
            <a:r>
              <a:rPr lang="en-CA" sz="3200" dirty="0">
                <a:latin typeface="Arial Narrow" panose="020B0606020202030204" pitchFamily="34" charset="0"/>
              </a:rPr>
              <a:t>Follow working alone procedures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45662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6515DF-9DE5-4332-BAF8-EDE20B6FCA61}"/>
              </a:ext>
            </a:extLst>
          </p:cNvPr>
          <p:cNvSpPr/>
          <p:nvPr/>
        </p:nvSpPr>
        <p:spPr>
          <a:xfrm>
            <a:off x="0" y="0"/>
            <a:ext cx="940723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Garbage:</a:t>
            </a:r>
          </a:p>
          <a:p>
            <a:r>
              <a:rPr lang="en-US" sz="3600" b="0" i="0" u="none" strike="noStrike" baseline="0" dirty="0">
                <a:latin typeface="SymbolMT"/>
              </a:rPr>
              <a:t>• </a:t>
            </a:r>
            <a:r>
              <a:rPr lang="en-US" sz="3600" dirty="0">
                <a:latin typeface="Arial Narrow" panose="020B0606020202030204" pitchFamily="34" charset="0"/>
              </a:rPr>
              <a:t>Remove garbage from work-site and dispose in an approved location</a:t>
            </a:r>
            <a:r>
              <a:rPr lang="en-US" sz="3600" b="1" dirty="0">
                <a:latin typeface="Arial Narrow" panose="020B0606020202030204" pitchFamily="34" charset="0"/>
              </a:rPr>
              <a:t>.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1D0ECAD-08A2-4132-BC06-8CD02C4B67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952500" y="1815882"/>
            <a:ext cx="10287000" cy="504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0278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2CDE6BB-90ED-40C9-A8B9-1E7650AB7F01}"/>
              </a:ext>
            </a:extLst>
          </p:cNvPr>
          <p:cNvSpPr/>
          <p:nvPr/>
        </p:nvSpPr>
        <p:spPr>
          <a:xfrm>
            <a:off x="0" y="0"/>
            <a:ext cx="12192000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i="0" u="none" strike="noStrike" baseline="0" dirty="0">
                <a:latin typeface="Arial Narrow" panose="020B0606020202030204" pitchFamily="34" charset="0"/>
              </a:rPr>
              <a:t>Working Near Legal Boundary Lines: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No trees or brush can be cut or left on legal boundary lines</a:t>
            </a:r>
            <a:r>
              <a:rPr lang="en-US" sz="3200" b="1" dirty="0">
                <a:latin typeface="Arial Narrow" panose="020B0606020202030204" pitchFamily="34" charset="0"/>
              </a:rPr>
              <a:t>. </a:t>
            </a:r>
            <a:r>
              <a:rPr lang="en-US" sz="3200" dirty="0">
                <a:latin typeface="Arial Narrow" panose="020B0606020202030204" pitchFamily="34" charset="0"/>
              </a:rPr>
              <a:t>(unless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approved)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Machinery can only cross boundary lines where located on the map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and work order.</a:t>
            </a:r>
          </a:p>
          <a:p>
            <a:endParaRPr lang="en-CA" sz="3200" dirty="0">
              <a:latin typeface="Arial Narrow" panose="020B0606020202030204" pitchFamily="34" charset="0"/>
            </a:endParaRPr>
          </a:p>
          <a:p>
            <a:r>
              <a:rPr lang="en-US" sz="4000" b="1" i="0" u="none" strike="noStrike" baseline="0" dirty="0">
                <a:latin typeface="Arial Narrow" panose="020B0606020202030204" pitchFamily="34" charset="0"/>
              </a:rPr>
              <a:t>Working Near Plantations, </a:t>
            </a:r>
            <a:r>
              <a:rPr lang="en-US" sz="4000" b="1" i="0" u="none" strike="noStrike" baseline="0" dirty="0" err="1">
                <a:latin typeface="Arial Narrow" panose="020B0606020202030204" pitchFamily="34" charset="0"/>
              </a:rPr>
              <a:t>Thinnings</a:t>
            </a:r>
            <a:r>
              <a:rPr lang="en-US" sz="4000" b="1" i="0" u="none" strike="noStrike" baseline="0" dirty="0">
                <a:latin typeface="Arial Narrow" panose="020B0606020202030204" pitchFamily="34" charset="0"/>
              </a:rPr>
              <a:t>, and Residual</a:t>
            </a:r>
          </a:p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Trees: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Operations must work actively to avoid damage to planted and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residual trees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22689110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63BA7D-BDAF-4EEA-9282-0782C432B027}"/>
              </a:ext>
            </a:extLst>
          </p:cNvPr>
          <p:cNvSpPr/>
          <p:nvPr/>
        </p:nvSpPr>
        <p:spPr>
          <a:xfrm>
            <a:off x="96983" y="512618"/>
            <a:ext cx="1199803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Logging Slash Dispersal: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Slash and chipper debris must be managed to accommodate tree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planting and natural regeneration, avoid damage to standing trees, and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minimize fire risk.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Slash or chipper debris piles can not exceed 8 m (26ft) in height and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should be free of earth and rocks.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On Freehold Land – when there is a fire risk, a road or 5 m (17ft)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grubbed area is required next to plantations, </a:t>
            </a:r>
            <a:r>
              <a:rPr lang="en-US" sz="3200" dirty="0" err="1">
                <a:latin typeface="Arial Narrow" panose="020B0606020202030204" pitchFamily="34" charset="0"/>
              </a:rPr>
              <a:t>thinnings</a:t>
            </a:r>
            <a:r>
              <a:rPr lang="en-US" sz="3200" dirty="0">
                <a:latin typeface="Arial Narrow" panose="020B0606020202030204" pitchFamily="34" charset="0"/>
              </a:rPr>
              <a:t>, and standing or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piled timber (if not possible a minimum 15 m (50ft) separation zone is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required).</a:t>
            </a:r>
          </a:p>
        </p:txBody>
      </p:sp>
    </p:spTree>
    <p:extLst>
      <p:ext uri="{BB962C8B-B14F-4D97-AF65-F5344CB8AC3E}">
        <p14:creationId xmlns:p14="http://schemas.microsoft.com/office/powerpoint/2010/main" val="13307474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BF11BC-4618-4B04-AC5F-0074974E6E78}"/>
              </a:ext>
            </a:extLst>
          </p:cNvPr>
          <p:cNvSpPr/>
          <p:nvPr/>
        </p:nvSpPr>
        <p:spPr>
          <a:xfrm>
            <a:off x="263236" y="484909"/>
            <a:ext cx="1050174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On NB Crown Land – during fire season, chipper debris piles near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standing timber and </a:t>
            </a:r>
            <a:r>
              <a:rPr lang="en-US" sz="3200" dirty="0" err="1">
                <a:latin typeface="Arial Narrow" panose="020B0606020202030204" pitchFamily="34" charset="0"/>
              </a:rPr>
              <a:t>silviculturally</a:t>
            </a:r>
            <a:r>
              <a:rPr lang="en-US" sz="3200" dirty="0">
                <a:latin typeface="Arial Narrow" panose="020B0606020202030204" pitchFamily="34" charset="0"/>
              </a:rPr>
              <a:t> improved areas must be at least 15 m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away, and if closer than 30 m must be surrounded by a strip with no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burnable material at least 5 m wide.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All redistributed piles must occupy less than 10 to 15 m2 (110 to 160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ft2) of surface area and be at least 10 to 15m (33 to 50ft) apart.</a:t>
            </a:r>
          </a:p>
          <a:p>
            <a:r>
              <a:rPr lang="en-US" sz="320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Debris on Chipper D zone less than 20m from chipper setup, debris on main trails less than 6 meters wide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3345149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21DCAC-3981-4BDE-8BD4-7710D91101A6}"/>
              </a:ext>
            </a:extLst>
          </p:cNvPr>
          <p:cNvSpPr txBox="1"/>
          <p:nvPr/>
        </p:nvSpPr>
        <p:spPr>
          <a:xfrm>
            <a:off x="2244436" y="1773382"/>
            <a:ext cx="735707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6000" dirty="0"/>
              <a:t>QUESTIONS?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1234E5-4FCA-4F53-831B-D542A68322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993951" y="2964872"/>
            <a:ext cx="4204097" cy="389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50119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955593D-279D-4080-B128-4B795553EDDB}"/>
              </a:ext>
            </a:extLst>
          </p:cNvPr>
          <p:cNvSpPr/>
          <p:nvPr/>
        </p:nvSpPr>
        <p:spPr>
          <a:xfrm>
            <a:off x="2951018" y="166568"/>
            <a:ext cx="9753599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i="0" u="none" strike="noStrike" baseline="0" dirty="0">
                <a:latin typeface="Arial Narrow" panose="020B0606020202030204" pitchFamily="34" charset="0"/>
              </a:rPr>
              <a:t>Fuel and Oil Spill Procedure: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Spill Kit required on site at all times.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All machines must have spill response material on board.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Fuel tanks and trucks are certified and properly labeled.</a:t>
            </a:r>
          </a:p>
          <a:p>
            <a:r>
              <a:rPr lang="en-US" sz="3200" b="0" i="0" u="none" strike="noStrike" baseline="0" dirty="0">
                <a:latin typeface="SymbolMT"/>
              </a:rPr>
              <a:t>• </a:t>
            </a:r>
            <a:r>
              <a:rPr lang="en-US" sz="3200" dirty="0">
                <a:latin typeface="Arial Narrow" panose="020B0606020202030204" pitchFamily="34" charset="0"/>
              </a:rPr>
              <a:t>Operators are trained to transport dangerous goods if necessary.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In the event of a fuel or oil spill, the following action must be taken: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1. Begin clean-up with absorbent material.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2. Communicate the incident to the supervisor.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3. Dispose of contaminated soil in an approved location.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4. Supervisor immediately reports spills &gt;20 l (5 gal) to the appropriate environmental agency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543456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224E87E-5245-44ED-A1E0-3346816B783F}"/>
              </a:ext>
            </a:extLst>
          </p:cNvPr>
          <p:cNvSpPr/>
          <p:nvPr/>
        </p:nvSpPr>
        <p:spPr>
          <a:xfrm>
            <a:off x="1191491" y="593835"/>
            <a:ext cx="9642763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800" b="1" i="0" u="none" strike="noStrike" baseline="0" dirty="0">
                <a:latin typeface="Arial Narrow" panose="020B0606020202030204" pitchFamily="34" charset="0"/>
              </a:rPr>
              <a:t>Road and Culvert Damage Procedure</a:t>
            </a:r>
            <a:r>
              <a:rPr lang="en-US" sz="4800" b="0" i="0" u="none" strike="noStrike" baseline="0" dirty="0">
                <a:latin typeface="Arial Narrow" panose="020B0606020202030204" pitchFamily="34" charset="0"/>
              </a:rPr>
              <a:t>:</a:t>
            </a:r>
          </a:p>
          <a:p>
            <a:r>
              <a:rPr lang="en-US" sz="4000" dirty="0">
                <a:latin typeface="Arial Narrow" panose="020B0606020202030204" pitchFamily="34" charset="0"/>
              </a:rPr>
              <a:t>When damage to off-takes, culvert pipes or uncontrolled damage to road</a:t>
            </a:r>
          </a:p>
          <a:p>
            <a:r>
              <a:rPr lang="en-CA" sz="4000" dirty="0">
                <a:latin typeface="Arial Narrow" panose="020B0606020202030204" pitchFamily="34" charset="0"/>
              </a:rPr>
              <a:t>surfaces or shoulders occurs:</a:t>
            </a:r>
          </a:p>
          <a:p>
            <a:r>
              <a:rPr lang="en-US" sz="4000" b="0" i="0" u="none" strike="noStrike" baseline="0" dirty="0">
                <a:latin typeface="Arial Narrow" panose="020B0606020202030204" pitchFamily="34" charset="0"/>
              </a:rPr>
              <a:t>1. </a:t>
            </a:r>
            <a:r>
              <a:rPr lang="en-US" sz="4000" dirty="0">
                <a:latin typeface="Arial Narrow" panose="020B0606020202030204" pitchFamily="34" charset="0"/>
              </a:rPr>
              <a:t>Communicate the incident to the supervisor.</a:t>
            </a:r>
          </a:p>
          <a:p>
            <a:r>
              <a:rPr lang="en-US" sz="4000" b="0" i="0" u="none" strike="noStrike" baseline="0" dirty="0">
                <a:latin typeface="Arial Narrow" panose="020B0606020202030204" pitchFamily="34" charset="0"/>
              </a:rPr>
              <a:t>2. </a:t>
            </a:r>
            <a:r>
              <a:rPr lang="en-US" sz="4000" dirty="0">
                <a:latin typeface="Arial Narrow" panose="020B0606020202030204" pitchFamily="34" charset="0"/>
              </a:rPr>
              <a:t>Supervisor must take appropriate action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C433E96-93B8-44B8-8B5B-BAD53C43D2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549235" y="4385397"/>
            <a:ext cx="6567055" cy="2472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3035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D1CF151-12C7-423A-92AA-FAC2F5D35306}"/>
              </a:ext>
            </a:extLst>
          </p:cNvPr>
          <p:cNvSpPr/>
          <p:nvPr/>
        </p:nvSpPr>
        <p:spPr>
          <a:xfrm>
            <a:off x="0" y="-1"/>
            <a:ext cx="1219200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400" b="1" i="0" u="none" strike="noStrike" baseline="0" dirty="0">
                <a:latin typeface="Arial Narrow" panose="020B0606020202030204" pitchFamily="34" charset="0"/>
              </a:rPr>
              <a:t>Site Specific Habitat Procedure:</a:t>
            </a:r>
          </a:p>
          <a:p>
            <a:r>
              <a:rPr lang="en-US" sz="3600" dirty="0">
                <a:latin typeface="Arial Narrow" panose="020B0606020202030204" pitchFamily="34" charset="0"/>
              </a:rPr>
              <a:t>If an unexpected site specific habitat is encountered (e.g. stick nest, vernal, pool, bear den, legacy tree), the following action must be taken:</a:t>
            </a:r>
          </a:p>
          <a:p>
            <a:r>
              <a:rPr lang="en-CA" sz="3600" dirty="0">
                <a:latin typeface="Arial Narrow" panose="020B0606020202030204" pitchFamily="34" charset="0"/>
              </a:rPr>
              <a:t>1. Avoid the area.</a:t>
            </a:r>
          </a:p>
          <a:p>
            <a:r>
              <a:rPr lang="en-US" sz="3600" dirty="0">
                <a:latin typeface="Arial Narrow" panose="020B0606020202030204" pitchFamily="34" charset="0"/>
              </a:rPr>
              <a:t>2. Communicate the incident to the supervisor.</a:t>
            </a:r>
          </a:p>
          <a:p>
            <a:r>
              <a:rPr lang="en-CA" sz="3600" dirty="0">
                <a:latin typeface="Arial Narrow" panose="020B0606020202030204" pitchFamily="34" charset="0"/>
              </a:rPr>
              <a:t>3. Supervisor must follow proper procedures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677AE88-0139-497C-B373-1AF271FA4A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4093426"/>
            <a:ext cx="12192000" cy="276457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26366D2-5ADF-4823-8268-CB8920D0DE2E}"/>
              </a:ext>
            </a:extLst>
          </p:cNvPr>
          <p:cNvSpPr txBox="1"/>
          <p:nvPr/>
        </p:nvSpPr>
        <p:spPr>
          <a:xfrm>
            <a:off x="0" y="6858000"/>
            <a:ext cx="12192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://www.flickr.com/photos/usfwsmtnprairie/9216301323/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/3.0/"/>
              </a:rPr>
              <a:t>CC BY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1946696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C326FDC-49E3-4E3D-9C25-658B04F99A89}"/>
              </a:ext>
            </a:extLst>
          </p:cNvPr>
          <p:cNvSpPr/>
          <p:nvPr/>
        </p:nvSpPr>
        <p:spPr>
          <a:xfrm>
            <a:off x="-83128" y="-138545"/>
            <a:ext cx="12275128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Working near Watercourses:</a:t>
            </a:r>
          </a:p>
          <a:p>
            <a:r>
              <a:rPr lang="en-US" sz="2800" dirty="0">
                <a:latin typeface="SymbolMT"/>
              </a:rPr>
              <a:t>• </a:t>
            </a:r>
            <a:r>
              <a:rPr lang="en-US" sz="2800" dirty="0">
                <a:latin typeface="Arial Narrow" panose="020B0606020202030204" pitchFamily="34" charset="0"/>
              </a:rPr>
              <a:t>Communicate the non-conformance to the supervisor.</a:t>
            </a:r>
          </a:p>
          <a:p>
            <a:r>
              <a:rPr lang="en-US" sz="2800" dirty="0">
                <a:latin typeface="SymbolMT"/>
              </a:rPr>
              <a:t>• </a:t>
            </a:r>
            <a:r>
              <a:rPr lang="en-US" sz="2800" dirty="0">
                <a:latin typeface="Arial Narrow" panose="020B0606020202030204" pitchFamily="34" charset="0"/>
              </a:rPr>
              <a:t>No fueling machines or fuel storage within 30 m (100’).</a:t>
            </a:r>
          </a:p>
          <a:p>
            <a:r>
              <a:rPr lang="en-US" sz="2800" dirty="0">
                <a:latin typeface="SymbolMT"/>
              </a:rPr>
              <a:t>• </a:t>
            </a:r>
            <a:r>
              <a:rPr lang="en-US" sz="2800" dirty="0">
                <a:latin typeface="Arial Narrow" panose="020B0606020202030204" pitchFamily="34" charset="0"/>
              </a:rPr>
              <a:t>Appropriate permission is required (on site if necessary) when</a:t>
            </a:r>
          </a:p>
          <a:p>
            <a:r>
              <a:rPr lang="en-CA" sz="2800" dirty="0">
                <a:latin typeface="Arial Narrow" panose="020B0606020202030204" pitchFamily="34" charset="0"/>
              </a:rPr>
              <a:t>working near watercourses.</a:t>
            </a:r>
          </a:p>
          <a:p>
            <a:r>
              <a:rPr lang="en-US" sz="2800" dirty="0">
                <a:latin typeface="SymbolMT"/>
              </a:rPr>
              <a:t>• </a:t>
            </a:r>
            <a:r>
              <a:rPr lang="en-US" sz="2800" dirty="0">
                <a:latin typeface="Arial Narrow" panose="020B0606020202030204" pitchFamily="34" charset="0"/>
              </a:rPr>
              <a:t>Avoid felling or dragging trees through watercourse.</a:t>
            </a:r>
          </a:p>
          <a:p>
            <a:r>
              <a:rPr lang="en-US" sz="2800" dirty="0">
                <a:latin typeface="SymbolMT"/>
              </a:rPr>
              <a:t>• </a:t>
            </a:r>
            <a:r>
              <a:rPr lang="en-US" sz="2800" dirty="0">
                <a:latin typeface="Arial Narrow" panose="020B0606020202030204" pitchFamily="34" charset="0"/>
              </a:rPr>
              <a:t>No debris left in the watercourse.</a:t>
            </a:r>
          </a:p>
          <a:p>
            <a:r>
              <a:rPr lang="en-US" sz="2800" dirty="0">
                <a:latin typeface="SymbolMT"/>
              </a:rPr>
              <a:t>• </a:t>
            </a:r>
            <a:r>
              <a:rPr lang="en-US" sz="2800" dirty="0">
                <a:latin typeface="Arial Narrow" panose="020B0606020202030204" pitchFamily="34" charset="0"/>
              </a:rPr>
              <a:t>For watercourses &lt;0.5m(1.6ft) with intermittent flow, identify 7m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(25ft) no track zone with physical markings such as fence posts,</a:t>
            </a:r>
          </a:p>
          <a:p>
            <a:r>
              <a:rPr lang="en-US" sz="2800" dirty="0">
                <a:latin typeface="Arial Narrow" panose="020B0606020202030204" pitchFamily="34" charset="0"/>
              </a:rPr>
              <a:t>ribbons, or small trees placed in an X at the end of each trail.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29094639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DF1CA72-8C34-41D8-9627-2E0869EDC22F}"/>
              </a:ext>
            </a:extLst>
          </p:cNvPr>
          <p:cNvSpPr/>
          <p:nvPr/>
        </p:nvSpPr>
        <p:spPr>
          <a:xfrm>
            <a:off x="221673" y="0"/>
            <a:ext cx="11970327" cy="68018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CA" sz="400" b="0" i="0" u="none" strike="noStrike" baseline="0" dirty="0">
              <a:latin typeface="Times New Roman" panose="02020603050405020304" pitchFamily="18" charset="0"/>
            </a:endParaRPr>
          </a:p>
          <a:p>
            <a:pPr marR="1470" lvl="1" algn="ctr"/>
            <a:r>
              <a:rPr lang="en-US" sz="3600" b="1" i="0" u="none" strike="noStrike" baseline="0" dirty="0">
                <a:latin typeface="Arial Narrow" panose="020B0606020202030204" pitchFamily="34" charset="0"/>
              </a:rPr>
              <a:t>Watercourse Size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	</a:t>
            </a:r>
            <a:r>
              <a:rPr lang="en-US" sz="3600" b="1" i="0" u="none" strike="noStrike" baseline="0" dirty="0">
                <a:latin typeface="Arial Narrow" panose="020B0606020202030204" pitchFamily="34" charset="0"/>
              </a:rPr>
              <a:t>&gt; 0.5m (1.6ft) or Year Round Flow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	</a:t>
            </a:r>
            <a:r>
              <a:rPr lang="en-US" sz="3600" b="1" i="0" u="none" strike="noStrike" baseline="0" dirty="0">
                <a:latin typeface="Arial Narrow" panose="020B0606020202030204" pitchFamily="34" charset="0"/>
              </a:rPr>
              <a:t>&lt; 0.5m (1.6ft) and Intermittent Flow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	</a:t>
            </a:r>
          </a:p>
          <a:p>
            <a:pPr marR="1470" lvl="1" algn="ctr"/>
            <a:r>
              <a:rPr lang="en-US" sz="3600" b="1" i="0" u="none" strike="noStrike" baseline="0" dirty="0">
                <a:latin typeface="Arial Narrow" panose="020B0606020202030204" pitchFamily="34" charset="0"/>
              </a:rPr>
              <a:t>Riparian Zone Width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	30 m (100 ft) NB and Maine, 20m</a:t>
            </a:r>
          </a:p>
          <a:p>
            <a:pPr marR="1470" lvl="1" algn="ctr"/>
            <a:r>
              <a:rPr lang="en-US" sz="3600" b="0" i="0" u="none" strike="noStrike" baseline="0" dirty="0">
                <a:latin typeface="Arial Narrow" panose="020B0606020202030204" pitchFamily="34" charset="0"/>
              </a:rPr>
              <a:t>in NS	7 m (25ft)	</a:t>
            </a:r>
          </a:p>
          <a:p>
            <a:pPr marR="1470" lvl="1" algn="ctr"/>
            <a:r>
              <a:rPr lang="en-US" sz="3600" dirty="0">
                <a:latin typeface="Arial Narrow" panose="020B0606020202030204" pitchFamily="34" charset="0"/>
              </a:rPr>
              <a:t>   </a:t>
            </a:r>
            <a:r>
              <a:rPr lang="en-US" sz="3600" b="1" i="0" u="none" strike="noStrike" baseline="0" dirty="0">
                <a:latin typeface="Arial Narrow" panose="020B0606020202030204" pitchFamily="34" charset="0"/>
              </a:rPr>
              <a:t>No Mineral Soil Exposure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	30 m (100 ft) NB, 15m(50ft) in Maine and NS	7 m (25ft)	</a:t>
            </a:r>
          </a:p>
          <a:p>
            <a:pPr marR="1470" lvl="1" algn="ctr"/>
            <a:r>
              <a:rPr lang="en-US" sz="3600" dirty="0">
                <a:latin typeface="Arial Narrow" panose="020B0606020202030204" pitchFamily="34" charset="0"/>
              </a:rPr>
              <a:t>    </a:t>
            </a:r>
            <a:r>
              <a:rPr lang="en-US" sz="3600" b="1" i="0" u="none" strike="noStrike" baseline="0" dirty="0">
                <a:latin typeface="Arial Narrow" panose="020B0606020202030204" pitchFamily="34" charset="0"/>
              </a:rPr>
              <a:t>No Track Zone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	15 m (50 ft) NB, 7m(25ft) in Maine</a:t>
            </a:r>
          </a:p>
          <a:p>
            <a:pPr marR="1470" lvl="1" algn="ctr"/>
            <a:r>
              <a:rPr lang="en-US" sz="3600" b="0" i="0" u="none" strike="noStrike" baseline="0" dirty="0">
                <a:latin typeface="Arial Narrow" panose="020B0606020202030204" pitchFamily="34" charset="0"/>
              </a:rPr>
              <a:t> and NS	7 m (25ft)	</a:t>
            </a:r>
          </a:p>
          <a:p>
            <a:pPr marR="1470" lvl="1" algn="ctr"/>
            <a:r>
              <a:rPr lang="en-US" sz="3600" dirty="0">
                <a:latin typeface="Arial Narrow" panose="020B0606020202030204" pitchFamily="34" charset="0"/>
              </a:rPr>
              <a:t>   </a:t>
            </a:r>
            <a:r>
              <a:rPr lang="en-US" sz="3600" b="1" i="0" u="none" strike="noStrike" baseline="0" dirty="0">
                <a:latin typeface="Arial Narrow" panose="020B0606020202030204" pitchFamily="34" charset="0"/>
              </a:rPr>
              <a:t>Forest Products Piled Roadside</a:t>
            </a:r>
            <a:r>
              <a:rPr lang="en-US" sz="3600" dirty="0">
                <a:latin typeface="Arial Narrow" panose="020B0606020202030204" pitchFamily="34" charset="0"/>
              </a:rPr>
              <a:t>  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30 m (100 ft)	30 m (100 ft)	</a:t>
            </a:r>
          </a:p>
          <a:p>
            <a:pPr marR="1470" lvl="1" algn="ctr"/>
            <a:r>
              <a:rPr lang="en-US" sz="3600" dirty="0">
                <a:latin typeface="Arial Narrow" panose="020B0606020202030204" pitchFamily="34" charset="0"/>
              </a:rPr>
              <a:t>   </a:t>
            </a:r>
            <a:r>
              <a:rPr lang="en-US" sz="3600" b="1" i="0" u="none" strike="noStrike" baseline="0" dirty="0">
                <a:latin typeface="Arial Narrow" panose="020B0606020202030204" pitchFamily="34" charset="0"/>
              </a:rPr>
              <a:t>Forest Products Piled in Woods</a:t>
            </a:r>
            <a:r>
              <a:rPr lang="en-US" sz="3600" dirty="0">
                <a:latin typeface="Arial Narrow" panose="020B0606020202030204" pitchFamily="34" charset="0"/>
              </a:rPr>
              <a:t>   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15 m (50ft), 7m(25ft)</a:t>
            </a:r>
          </a:p>
          <a:p>
            <a:pPr marR="1470" lvl="1" algn="ctr"/>
            <a:r>
              <a:rPr lang="en-US" sz="3600" dirty="0">
                <a:latin typeface="Arial Narrow" panose="020B0606020202030204" pitchFamily="34" charset="0"/>
              </a:rPr>
              <a:t>     </a:t>
            </a:r>
            <a:r>
              <a:rPr lang="en-US" sz="3600" b="0" i="0" u="none" strike="noStrike" baseline="0" dirty="0">
                <a:latin typeface="Arial Narrow" panose="020B0606020202030204" pitchFamily="34" charset="0"/>
              </a:rPr>
              <a:t> in Maine	7 m (25ft)</a:t>
            </a:r>
            <a:r>
              <a:rPr lang="en-US" sz="400" b="0" i="0" u="none" strike="noStrike" baseline="0" dirty="0">
                <a:latin typeface="Arial Narrow" panose="020B060602020203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347587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96AA9F2-8A21-45B6-98E3-89B0DFB542C9}"/>
              </a:ext>
            </a:extLst>
          </p:cNvPr>
          <p:cNvSpPr/>
          <p:nvPr/>
        </p:nvSpPr>
        <p:spPr>
          <a:xfrm>
            <a:off x="0" y="0"/>
            <a:ext cx="12192000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Site Disturbance Procedure: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When the risk of rutting is high; follow the Harvesting and Forwarding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on Soft Ground BMP for Cut to Length operations, brush trails, or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move to low risk areas.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If a rut 12”(30cm) deep and 60 ft (20m) long occurs {Commercial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Thinning standard is 6”(15cm) deep and 15 ft (5m) long}, the</a:t>
            </a:r>
          </a:p>
          <a:p>
            <a:r>
              <a:rPr lang="en-US" sz="3200" i="1" dirty="0">
                <a:latin typeface="Arial Narrow" panose="020B0606020202030204" pitchFamily="34" charset="0"/>
              </a:rPr>
              <a:t>following action must be taken: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1. Take action to minimize disturbance.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2. Communicate the incident to the supervisor.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3. Make any necessary repairs if there is a risk of siltation entering a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natural watercourse (slopes greater than 35% need to have a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water management system employed).</a:t>
            </a:r>
          </a:p>
          <a:p>
            <a:r>
              <a:rPr lang="en-US" sz="3200" dirty="0">
                <a:latin typeface="Arial Narrow" panose="020B0606020202030204" pitchFamily="34" charset="0"/>
              </a:rPr>
              <a:t>Any harvest area where more than 30% of the trails contain a rut, will</a:t>
            </a:r>
          </a:p>
          <a:p>
            <a:r>
              <a:rPr lang="en-CA" sz="3200" dirty="0">
                <a:latin typeface="Arial Narrow" panose="020B0606020202030204" pitchFamily="34" charset="0"/>
              </a:rPr>
              <a:t>be considered a management non-conformance.</a:t>
            </a:r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42188983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438B6F0-9B7C-4D2C-8A2E-4684CC2EBA0F}"/>
              </a:ext>
            </a:extLst>
          </p:cNvPr>
          <p:cNvSpPr/>
          <p:nvPr/>
        </p:nvSpPr>
        <p:spPr>
          <a:xfrm>
            <a:off x="0" y="0"/>
            <a:ext cx="91440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Trained Operators:</a:t>
            </a:r>
          </a:p>
          <a:p>
            <a:r>
              <a:rPr lang="en-US" sz="3600" dirty="0">
                <a:latin typeface="SymbolMT"/>
              </a:rPr>
              <a:t>• </a:t>
            </a:r>
            <a:r>
              <a:rPr lang="en-US" sz="3600" dirty="0">
                <a:latin typeface="Arial Narrow" panose="020B0606020202030204" pitchFamily="34" charset="0"/>
              </a:rPr>
              <a:t>Operators must be trained to implement the Work Order and</a:t>
            </a:r>
          </a:p>
          <a:p>
            <a:r>
              <a:rPr lang="en-CA" sz="3600" dirty="0">
                <a:latin typeface="Arial Narrow" panose="020B0606020202030204" pitchFamily="34" charset="0"/>
              </a:rPr>
              <a:t>Standard Operating Procedures</a:t>
            </a:r>
            <a:r>
              <a:rPr lang="en-CA" sz="3600" b="1" dirty="0">
                <a:latin typeface="Arial Narrow" panose="020B0606020202030204" pitchFamily="34" charset="0"/>
              </a:rPr>
              <a:t>.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240A9E-0039-4D22-8003-EA12388F80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233055" y="2369880"/>
            <a:ext cx="9587345" cy="42503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03A29A3-9F09-4725-B508-6E8A213D6498}"/>
              </a:ext>
            </a:extLst>
          </p:cNvPr>
          <p:cNvSpPr txBox="1"/>
          <p:nvPr/>
        </p:nvSpPr>
        <p:spPr>
          <a:xfrm>
            <a:off x="1233055" y="4932217"/>
            <a:ext cx="958734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s://www.habitatadvocate.com.au/?p=14634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nc-nd/3.0/"/>
              </a:rPr>
              <a:t>CC BY-NC-ND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2345158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406C25C4-73A0-43CA-9DC1-609313416DA1}"/>
              </a:ext>
            </a:extLst>
          </p:cNvPr>
          <p:cNvSpPr/>
          <p:nvPr/>
        </p:nvSpPr>
        <p:spPr>
          <a:xfrm>
            <a:off x="0" y="0"/>
            <a:ext cx="9739745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4000" b="1" i="0" u="none" strike="noStrike" baseline="0" dirty="0">
                <a:latin typeface="Arial Narrow" panose="020B0606020202030204" pitchFamily="34" charset="0"/>
              </a:rPr>
              <a:t>Emergency Reporting Procedure:</a:t>
            </a:r>
          </a:p>
          <a:p>
            <a:r>
              <a:rPr lang="en-US" sz="3600" dirty="0">
                <a:latin typeface="Arial Narrow" panose="020B0606020202030204" pitchFamily="34" charset="0"/>
              </a:rPr>
              <a:t>1. Report Emergency to Woodlands or Scale office or Dial 911 if radio communication in not available</a:t>
            </a:r>
          </a:p>
          <a:p>
            <a:r>
              <a:rPr lang="en-CA" sz="3600" dirty="0">
                <a:latin typeface="Arial Narrow" panose="020B0606020202030204" pitchFamily="34" charset="0"/>
              </a:rPr>
              <a:t>2. Request </a:t>
            </a:r>
            <a:r>
              <a:rPr lang="en-CA" sz="3600">
                <a:latin typeface="Arial Narrow" panose="020B0606020202030204" pitchFamily="34" charset="0"/>
              </a:rPr>
              <a:t>Emergency Response</a:t>
            </a:r>
          </a:p>
          <a:p>
            <a:r>
              <a:rPr lang="en-CA" sz="3600">
                <a:latin typeface="Arial Narrow" panose="020B0606020202030204" pitchFamily="34" charset="0"/>
              </a:rPr>
              <a:t>.</a:t>
            </a:r>
            <a:endParaRPr lang="en-CA"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E752CEC-E122-4AAC-BE34-58F4D152F7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633472" y="2923876"/>
            <a:ext cx="6925056" cy="4107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0B29CD5-AE27-4231-8684-BDA7A9489375}"/>
              </a:ext>
            </a:extLst>
          </p:cNvPr>
          <p:cNvSpPr txBox="1"/>
          <p:nvPr/>
        </p:nvSpPr>
        <p:spPr>
          <a:xfrm>
            <a:off x="2633472" y="6025896"/>
            <a:ext cx="692505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900">
                <a:hlinkClick r:id="rId3" tooltip="http://en.wikipedia.org/wiki/File:2005_Ford_E-350_Midwood_Ambulance.jpg"/>
              </a:rPr>
              <a:t>This Photo</a:t>
            </a:r>
            <a:r>
              <a:rPr lang="en-CA" sz="900"/>
              <a:t> by Unknown Author is licensed under </a:t>
            </a:r>
            <a:r>
              <a:rPr lang="en-CA" sz="900">
                <a:hlinkClick r:id="rId4" tooltip="https://creativecommons.org/licenses/by-sa/3.0/"/>
              </a:rPr>
              <a:t>CC BY-SA</a:t>
            </a:r>
            <a:endParaRPr lang="en-CA" sz="900"/>
          </a:p>
        </p:txBody>
      </p:sp>
    </p:spTree>
    <p:extLst>
      <p:ext uri="{BB962C8B-B14F-4D97-AF65-F5344CB8AC3E}">
        <p14:creationId xmlns:p14="http://schemas.microsoft.com/office/powerpoint/2010/main" val="3099241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1225</Words>
  <Application>Microsoft Office PowerPoint</Application>
  <PresentationFormat>Widescreen</PresentationFormat>
  <Paragraphs>121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SymbolMT</vt:lpstr>
      <vt:lpstr>Times New Roman</vt:lpstr>
      <vt:lpstr>Office Theme</vt:lpstr>
      <vt:lpstr>FORESTRY OPERATIONS  STANDARD OPERATING PROCEDURES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FORESTRY OPERATIONS  STANDARD OPERATING PROCEDURES</dc:title>
  <dc:creator>Jeremy Jones</dc:creator>
  <cp:lastModifiedBy>Jeremy Jones</cp:lastModifiedBy>
  <cp:revision>7</cp:revision>
  <dcterms:created xsi:type="dcterms:W3CDTF">2019-08-28T12:24:17Z</dcterms:created>
  <dcterms:modified xsi:type="dcterms:W3CDTF">2019-12-05T15:53:50Z</dcterms:modified>
</cp:coreProperties>
</file>