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30"/>
              <a:t>www.gatesprograms.com/safehydraulics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pPr marL="8128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 spc="40" b="1">
                <a:latin typeface="Book Antiqua"/>
                <a:cs typeface="Book Antiqua"/>
              </a:rPr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30"/>
              <a:t>www.gatesprograms.com/safehydraulics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pPr marL="8128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 spc="40" b="1">
                <a:latin typeface="Book Antiqua"/>
                <a:cs typeface="Book Antiqua"/>
              </a:rPr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30"/>
              <a:t>www.gatesprograms.com/safehydraulics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pPr marL="8128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 spc="40" b="1">
                <a:latin typeface="Book Antiqua"/>
                <a:cs typeface="Book Antiqua"/>
              </a:rPr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30"/>
              <a:t>www.gatesprograms.com/safehydraulics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pPr marL="8128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 spc="40" b="1">
                <a:latin typeface="Book Antiqua"/>
                <a:cs typeface="Book Antiqua"/>
              </a:rPr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30"/>
              <a:t>www.gatesprograms.com/safehydraulics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pPr marL="8128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 spc="40" b="1">
                <a:latin typeface="Book Antiqua"/>
                <a:cs typeface="Book Antiqua"/>
              </a:rPr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86138" y="9803281"/>
            <a:ext cx="2052320" cy="144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1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30"/>
              <a:t>www.gatesprograms.com/safehydraulics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028898" y="9803281"/>
            <a:ext cx="163829" cy="144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1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pPr marL="8128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 spc="40" b="1">
                <a:latin typeface="Book Antiqua"/>
                <a:cs typeface="Book Antiqua"/>
              </a:rPr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hyperlink" Target="http://www.gatesprograms.com/safehydraulics" TargetMode="Externa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gatesprograms.com/safehydraulics" TargetMode="Externa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gatesprograms.com/safehydraulics" TargetMode="Externa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hyperlink" Target="http://www.gatesprograms.com/safehydraulics" TargetMode="Externa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hyperlink" Target="http://www.gatesprograms.com/safehydraulics" TargetMode="Externa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hyperlink" Target="http://www.gatesprograms.com/safehydraulics" TargetMode="Externa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gatesprograms.com/safehydraulics" TargetMode="External"/><Relationship Id="rId3" Type="http://schemas.openxmlformats.org/officeDocument/2006/relationships/hyperlink" Target="mailto:contactpa0000@gates.com" TargetMode="External"/><Relationship Id="rId4" Type="http://schemas.openxmlformats.org/officeDocument/2006/relationships/hyperlink" Target="http://www.gatesprograms.com/hydraulics" TargetMode="Externa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hyperlink" Target="http://www.gatesprograms.com/safehydraulics" TargetMode="Externa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jpg"/><Relationship Id="rId5" Type="http://schemas.openxmlformats.org/officeDocument/2006/relationships/hyperlink" Target="http://www.gatesprograms.com/safehydraulics" TargetMode="Externa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Relationship Id="rId3" Type="http://schemas.openxmlformats.org/officeDocument/2006/relationships/image" Target="../media/image35.jpg"/><Relationship Id="rId4" Type="http://schemas.openxmlformats.org/officeDocument/2006/relationships/image" Target="../media/image36.png"/><Relationship Id="rId5" Type="http://schemas.openxmlformats.org/officeDocument/2006/relationships/hyperlink" Target="http://www.gatesprograms.com/safehydraulics" TargetMode="Externa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hyperlink" Target="http://www.gatesprograms.com/safehydraulics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gatesprograms.com/safehydraulics" TargetMode="Externa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hyperlink" Target="http://www.gatesprograms.com/safehydraulics" TargetMode="Externa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hyperlink" Target="http://www.gatesprograms.com/safehydraulics" TargetMode="Externa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hyperlink" Target="http://www.gatesprograms.com/safehydraulics" TargetMode="Externa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gatesprograms.com/safehydraulics" TargetMode="Externa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jpg"/><Relationship Id="rId3" Type="http://schemas.openxmlformats.org/officeDocument/2006/relationships/image" Target="../media/image54.jpg"/><Relationship Id="rId4" Type="http://schemas.openxmlformats.org/officeDocument/2006/relationships/image" Target="../media/image55.png"/><Relationship Id="rId5" Type="http://schemas.openxmlformats.org/officeDocument/2006/relationships/hyperlink" Target="http://www.gatesprograms.com/safehydraulics" TargetMode="Externa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gatesprograms.com/safehydraulics" TargetMode="External"/><Relationship Id="rId3" Type="http://schemas.openxmlformats.org/officeDocument/2006/relationships/hyperlink" Target="mailto:contactpa0000@gates.com" TargetMode="External"/><Relationship Id="rId4" Type="http://schemas.openxmlformats.org/officeDocument/2006/relationships/hyperlink" Target="http://www.gatesprograms.com/hydraulics" TargetMode="External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9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0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gatesprograms.com/hosesystems" TargetMode="Externa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gates.com/" TargetMode="External"/><Relationship Id="rId3" Type="http://schemas.openxmlformats.org/officeDocument/2006/relationships/image" Target="../media/image3.jpg"/><Relationship Id="rId4" Type="http://schemas.openxmlformats.org/officeDocument/2006/relationships/hyperlink" Target="http://www.gatesprograms.com/safehydraulics" TargetMode="Externa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gatesprograms.com/hosesystems" TargetMode="External"/><Relationship Id="rId3" Type="http://schemas.openxmlformats.org/officeDocument/2006/relationships/hyperlink" Target="http://gatesprograms.com/hydraulics" TargetMode="External"/><Relationship Id="rId4" Type="http://schemas.openxmlformats.org/officeDocument/2006/relationships/hyperlink" Target="mailto:pa0000@gates.com" TargetMode="Externa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gatesprograms.com/safehydraulics" TargetMode="Externa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hyperlink" Target="http://www.gatesprograms.com/safehydraulics" TargetMode="Externa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hyperlink" Target="http://www.gatesprograms.com/safehydraulics" TargetMode="Externa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gatesprograms.com/safehydraulics" TargetMode="External"/><Relationship Id="rId3" Type="http://schemas.openxmlformats.org/officeDocument/2006/relationships/hyperlink" Target="mailto:contactpa0000@gates.com" TargetMode="External"/><Relationship Id="rId4" Type="http://schemas.openxmlformats.org/officeDocument/2006/relationships/hyperlink" Target="http://www.gatesprograms.com/hydraulics" TargetMode="External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hyperlink" Target="http://www.gatesprograms.com/safehydraulics" TargetMode="Externa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hyperlink" Target="http://www.gatesprograms.com/safehydraulics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87600" y="1985428"/>
            <a:ext cx="4940935" cy="2875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28200"/>
              </a:lnSpc>
            </a:pPr>
            <a:r>
              <a:rPr dirty="0" sz="1300" spc="-30">
                <a:solidFill>
                  <a:srgbClr val="3D3E3E"/>
                </a:solidFill>
                <a:latin typeface="Times New Roman"/>
                <a:cs typeface="Times New Roman"/>
              </a:rPr>
              <a:t>A </a:t>
            </a:r>
            <a:r>
              <a:rPr dirty="0" sz="1300" spc="15">
                <a:solidFill>
                  <a:srgbClr val="3D3E3E"/>
                </a:solidFill>
                <a:latin typeface="Times New Roman"/>
                <a:cs typeface="Times New Roman"/>
              </a:rPr>
              <a:t>solid </a:t>
            </a:r>
            <a:r>
              <a:rPr dirty="0" sz="1300" spc="30">
                <a:solidFill>
                  <a:srgbClr val="3D3E3E"/>
                </a:solidFill>
                <a:latin typeface="Times New Roman"/>
                <a:cs typeface="Times New Roman"/>
              </a:rPr>
              <a:t>preventive </a:t>
            </a:r>
            <a:r>
              <a:rPr dirty="0" sz="1300" spc="65">
                <a:solidFill>
                  <a:srgbClr val="3D3E3E"/>
                </a:solidFill>
                <a:latin typeface="Times New Roman"/>
                <a:cs typeface="Times New Roman"/>
              </a:rPr>
              <a:t>maintenance </a:t>
            </a:r>
            <a:r>
              <a:rPr dirty="0" sz="1300" spc="-35">
                <a:solidFill>
                  <a:srgbClr val="3D3E3E"/>
                </a:solidFill>
                <a:latin typeface="Times New Roman"/>
                <a:cs typeface="Times New Roman"/>
              </a:rPr>
              <a:t>(PM) </a:t>
            </a:r>
            <a:r>
              <a:rPr dirty="0" sz="1300" spc="35">
                <a:solidFill>
                  <a:srgbClr val="3D3E3E"/>
                </a:solidFill>
                <a:latin typeface="Times New Roman"/>
                <a:cs typeface="Times New Roman"/>
              </a:rPr>
              <a:t>program </a:t>
            </a:r>
            <a:r>
              <a:rPr dirty="0" sz="1300" spc="25">
                <a:solidFill>
                  <a:srgbClr val="3D3E3E"/>
                </a:solidFill>
                <a:latin typeface="Times New Roman"/>
                <a:cs typeface="Times New Roman"/>
              </a:rPr>
              <a:t>is critical </a:t>
            </a:r>
            <a:r>
              <a:rPr dirty="0" sz="1300" spc="30">
                <a:solidFill>
                  <a:srgbClr val="3D3E3E"/>
                </a:solidFill>
                <a:latin typeface="Times New Roman"/>
                <a:cs typeface="Times New Roman"/>
              </a:rPr>
              <a:t>to </a:t>
            </a:r>
            <a:r>
              <a:rPr dirty="0" sz="1300" spc="65">
                <a:solidFill>
                  <a:srgbClr val="3D3E3E"/>
                </a:solidFill>
                <a:latin typeface="Times New Roman"/>
                <a:cs typeface="Times New Roman"/>
              </a:rPr>
              <a:t>the </a:t>
            </a:r>
            <a:r>
              <a:rPr dirty="0" sz="1300" spc="40">
                <a:solidFill>
                  <a:srgbClr val="3D3E3E"/>
                </a:solidFill>
                <a:latin typeface="Times New Roman"/>
                <a:cs typeface="Times New Roman"/>
              </a:rPr>
              <a:t>safe  </a:t>
            </a:r>
            <a:r>
              <a:rPr dirty="0" sz="1300" spc="75">
                <a:solidFill>
                  <a:srgbClr val="3D3E3E"/>
                </a:solidFill>
                <a:latin typeface="Times New Roman"/>
                <a:cs typeface="Times New Roman"/>
              </a:rPr>
              <a:t>and </a:t>
            </a:r>
            <a:r>
              <a:rPr dirty="0" sz="1300" spc="30">
                <a:solidFill>
                  <a:srgbClr val="3D3E3E"/>
                </a:solidFill>
                <a:latin typeface="Times New Roman"/>
                <a:cs typeface="Times New Roman"/>
              </a:rPr>
              <a:t>productive </a:t>
            </a:r>
            <a:r>
              <a:rPr dirty="0" sz="1300" spc="35">
                <a:solidFill>
                  <a:srgbClr val="3D3E3E"/>
                </a:solidFill>
                <a:latin typeface="Times New Roman"/>
                <a:cs typeface="Times New Roman"/>
              </a:rPr>
              <a:t>operation </a:t>
            </a:r>
            <a:r>
              <a:rPr dirty="0" sz="1300" spc="-35">
                <a:solidFill>
                  <a:srgbClr val="3D3E3E"/>
                </a:solidFill>
                <a:latin typeface="Times New Roman"/>
                <a:cs typeface="Times New Roman"/>
              </a:rPr>
              <a:t>of </a:t>
            </a:r>
            <a:r>
              <a:rPr dirty="0" sz="1300" spc="30">
                <a:solidFill>
                  <a:srgbClr val="3D3E3E"/>
                </a:solidFill>
                <a:latin typeface="Times New Roman"/>
                <a:cs typeface="Times New Roman"/>
              </a:rPr>
              <a:t>hydraulic </a:t>
            </a:r>
            <a:r>
              <a:rPr dirty="0" sz="1300" spc="75">
                <a:solidFill>
                  <a:srgbClr val="3D3E3E"/>
                </a:solidFill>
                <a:latin typeface="Times New Roman"/>
                <a:cs typeface="Times New Roman"/>
              </a:rPr>
              <a:t>and </a:t>
            </a:r>
            <a:r>
              <a:rPr dirty="0" sz="1300" spc="35">
                <a:solidFill>
                  <a:srgbClr val="3D3E3E"/>
                </a:solidFill>
                <a:latin typeface="Times New Roman"/>
                <a:cs typeface="Times New Roman"/>
              </a:rPr>
              <a:t>industrial </a:t>
            </a:r>
            <a:r>
              <a:rPr dirty="0" sz="1300" spc="45">
                <a:solidFill>
                  <a:srgbClr val="3D3E3E"/>
                </a:solidFill>
                <a:latin typeface="Times New Roman"/>
                <a:cs typeface="Times New Roman"/>
              </a:rPr>
              <a:t>hose systems.  </a:t>
            </a:r>
            <a:r>
              <a:rPr dirty="0" sz="1300" spc="20">
                <a:solidFill>
                  <a:srgbClr val="3D3E3E"/>
                </a:solidFill>
                <a:latin typeface="Times New Roman"/>
                <a:cs typeface="Times New Roman"/>
              </a:rPr>
              <a:t>This </a:t>
            </a:r>
            <a:r>
              <a:rPr dirty="0" sz="1300" spc="40">
                <a:solidFill>
                  <a:srgbClr val="3D3E3E"/>
                </a:solidFill>
                <a:latin typeface="Times New Roman"/>
                <a:cs typeface="Times New Roman"/>
              </a:rPr>
              <a:t>multi-chapter </a:t>
            </a:r>
            <a:r>
              <a:rPr dirty="0" sz="1300" spc="55">
                <a:solidFill>
                  <a:srgbClr val="3D3E3E"/>
                </a:solidFill>
                <a:latin typeface="Times New Roman"/>
                <a:cs typeface="Times New Roman"/>
              </a:rPr>
              <a:t>Gates </a:t>
            </a:r>
            <a:r>
              <a:rPr dirty="0" sz="1300" spc="15">
                <a:solidFill>
                  <a:srgbClr val="3D3E3E"/>
                </a:solidFill>
                <a:latin typeface="Times New Roman"/>
                <a:cs typeface="Times New Roman"/>
              </a:rPr>
              <a:t>Fluid Power </a:t>
            </a:r>
            <a:r>
              <a:rPr dirty="0" sz="1300" spc="-5">
                <a:solidFill>
                  <a:srgbClr val="3D3E3E"/>
                </a:solidFill>
                <a:latin typeface="Times New Roman"/>
                <a:cs typeface="Times New Roman"/>
              </a:rPr>
              <a:t>eBook </a:t>
            </a:r>
            <a:r>
              <a:rPr dirty="0" sz="1300">
                <a:solidFill>
                  <a:srgbClr val="3D3E3E"/>
                </a:solidFill>
                <a:latin typeface="Times New Roman"/>
                <a:cs typeface="Times New Roman"/>
              </a:rPr>
              <a:t>will </a:t>
            </a:r>
            <a:r>
              <a:rPr dirty="0" sz="1300" spc="25">
                <a:solidFill>
                  <a:srgbClr val="3D3E3E"/>
                </a:solidFill>
                <a:latin typeface="Times New Roman"/>
                <a:cs typeface="Times New Roman"/>
              </a:rPr>
              <a:t>delve </a:t>
            </a:r>
            <a:r>
              <a:rPr dirty="0" sz="1300" spc="30">
                <a:solidFill>
                  <a:srgbClr val="3D3E3E"/>
                </a:solidFill>
                <a:latin typeface="Times New Roman"/>
                <a:cs typeface="Times New Roman"/>
              </a:rPr>
              <a:t>into </a:t>
            </a:r>
            <a:r>
              <a:rPr dirty="0" sz="1300" spc="65">
                <a:solidFill>
                  <a:srgbClr val="3D3E3E"/>
                </a:solidFill>
                <a:latin typeface="Times New Roman"/>
                <a:cs typeface="Times New Roman"/>
              </a:rPr>
              <a:t>the </a:t>
            </a:r>
            <a:r>
              <a:rPr dirty="0" sz="1300" spc="50">
                <a:solidFill>
                  <a:srgbClr val="3D3E3E"/>
                </a:solidFill>
                <a:latin typeface="Times New Roman"/>
                <a:cs typeface="Times New Roman"/>
              </a:rPr>
              <a:t>many  </a:t>
            </a:r>
            <a:r>
              <a:rPr dirty="0" sz="1300" spc="65">
                <a:solidFill>
                  <a:srgbClr val="3D3E3E"/>
                </a:solidFill>
                <a:latin typeface="Times New Roman"/>
                <a:cs typeface="Times New Roman"/>
              </a:rPr>
              <a:t>advantages</a:t>
            </a:r>
            <a:r>
              <a:rPr dirty="0" sz="1300" spc="-60">
                <a:solidFill>
                  <a:srgbClr val="3D3E3E"/>
                </a:solidFill>
                <a:latin typeface="Times New Roman"/>
                <a:cs typeface="Times New Roman"/>
              </a:rPr>
              <a:t> </a:t>
            </a:r>
            <a:r>
              <a:rPr dirty="0" sz="1300" spc="55">
                <a:solidFill>
                  <a:srgbClr val="3D3E3E"/>
                </a:solidFill>
                <a:latin typeface="Times New Roman"/>
                <a:cs typeface="Times New Roman"/>
              </a:rPr>
              <a:t>gained</a:t>
            </a:r>
            <a:r>
              <a:rPr dirty="0" sz="1300" spc="-60">
                <a:solidFill>
                  <a:srgbClr val="3D3E3E"/>
                </a:solidFill>
                <a:latin typeface="Times New Roman"/>
                <a:cs typeface="Times New Roman"/>
              </a:rPr>
              <a:t> </a:t>
            </a:r>
            <a:r>
              <a:rPr dirty="0" sz="1300" spc="15">
                <a:solidFill>
                  <a:srgbClr val="3D3E3E"/>
                </a:solidFill>
                <a:latin typeface="Times New Roman"/>
                <a:cs typeface="Times New Roman"/>
              </a:rPr>
              <a:t>by</a:t>
            </a:r>
            <a:r>
              <a:rPr dirty="0" sz="1300" spc="-60">
                <a:solidFill>
                  <a:srgbClr val="3D3E3E"/>
                </a:solidFill>
                <a:latin typeface="Times New Roman"/>
                <a:cs typeface="Times New Roman"/>
              </a:rPr>
              <a:t> </a:t>
            </a:r>
            <a:r>
              <a:rPr dirty="0" sz="1300" spc="45">
                <a:solidFill>
                  <a:srgbClr val="3D3E3E"/>
                </a:solidFill>
                <a:latin typeface="Times New Roman"/>
                <a:cs typeface="Times New Roman"/>
              </a:rPr>
              <a:t>taking</a:t>
            </a:r>
            <a:r>
              <a:rPr dirty="0" sz="1300" spc="-60">
                <a:solidFill>
                  <a:srgbClr val="3D3E3E"/>
                </a:solidFill>
                <a:latin typeface="Times New Roman"/>
                <a:cs typeface="Times New Roman"/>
              </a:rPr>
              <a:t> </a:t>
            </a:r>
            <a:r>
              <a:rPr dirty="0" sz="1300" spc="25">
                <a:solidFill>
                  <a:srgbClr val="3D3E3E"/>
                </a:solidFill>
                <a:latin typeface="Times New Roman"/>
                <a:cs typeface="Times New Roman"/>
              </a:rPr>
              <a:t>proper</a:t>
            </a:r>
            <a:r>
              <a:rPr dirty="0" sz="1300" spc="-60">
                <a:solidFill>
                  <a:srgbClr val="3D3E3E"/>
                </a:solidFill>
                <a:latin typeface="Times New Roman"/>
                <a:cs typeface="Times New Roman"/>
              </a:rPr>
              <a:t> </a:t>
            </a:r>
            <a:r>
              <a:rPr dirty="0" sz="1300" spc="30">
                <a:solidFill>
                  <a:srgbClr val="3D3E3E"/>
                </a:solidFill>
                <a:latin typeface="Times New Roman"/>
                <a:cs typeface="Times New Roman"/>
              </a:rPr>
              <a:t>safety</a:t>
            </a:r>
            <a:r>
              <a:rPr dirty="0" sz="1300" spc="-60">
                <a:solidFill>
                  <a:srgbClr val="3D3E3E"/>
                </a:solidFill>
                <a:latin typeface="Times New Roman"/>
                <a:cs typeface="Times New Roman"/>
              </a:rPr>
              <a:t> </a:t>
            </a:r>
            <a:r>
              <a:rPr dirty="0" sz="1300" spc="45">
                <a:solidFill>
                  <a:srgbClr val="3D3E3E"/>
                </a:solidFill>
                <a:latin typeface="Times New Roman"/>
                <a:cs typeface="Times New Roman"/>
              </a:rPr>
              <a:t>precautions</a:t>
            </a:r>
            <a:r>
              <a:rPr dirty="0" sz="1300" spc="-60">
                <a:solidFill>
                  <a:srgbClr val="3D3E3E"/>
                </a:solidFill>
                <a:latin typeface="Times New Roman"/>
                <a:cs typeface="Times New Roman"/>
              </a:rPr>
              <a:t> </a:t>
            </a:r>
            <a:r>
              <a:rPr dirty="0" sz="1300" spc="75">
                <a:solidFill>
                  <a:srgbClr val="3D3E3E"/>
                </a:solidFill>
                <a:latin typeface="Times New Roman"/>
                <a:cs typeface="Times New Roman"/>
              </a:rPr>
              <a:t>and</a:t>
            </a:r>
            <a:r>
              <a:rPr dirty="0" sz="1300" spc="-60">
                <a:solidFill>
                  <a:srgbClr val="3D3E3E"/>
                </a:solidFill>
                <a:latin typeface="Times New Roman"/>
                <a:cs typeface="Times New Roman"/>
              </a:rPr>
              <a:t> </a:t>
            </a:r>
            <a:r>
              <a:rPr dirty="0" sz="1300" spc="25">
                <a:solidFill>
                  <a:srgbClr val="3D3E3E"/>
                </a:solidFill>
                <a:latin typeface="Times New Roman"/>
                <a:cs typeface="Times New Roman"/>
              </a:rPr>
              <a:t>identifying  </a:t>
            </a:r>
            <a:r>
              <a:rPr dirty="0" sz="1300" spc="45">
                <a:solidFill>
                  <a:srgbClr val="3D3E3E"/>
                </a:solidFill>
                <a:latin typeface="Times New Roman"/>
                <a:cs typeface="Times New Roman"/>
              </a:rPr>
              <a:t>system </a:t>
            </a:r>
            <a:r>
              <a:rPr dirty="0" sz="1300" spc="60">
                <a:solidFill>
                  <a:srgbClr val="3D3E3E"/>
                </a:solidFill>
                <a:latin typeface="Times New Roman"/>
                <a:cs typeface="Times New Roman"/>
              </a:rPr>
              <a:t>weaknesses </a:t>
            </a:r>
            <a:r>
              <a:rPr dirty="0" sz="1300" spc="15">
                <a:solidFill>
                  <a:srgbClr val="3D3E3E"/>
                </a:solidFill>
                <a:latin typeface="Times New Roman"/>
                <a:cs typeface="Times New Roman"/>
              </a:rPr>
              <a:t>before failure </a:t>
            </a:r>
            <a:r>
              <a:rPr dirty="0" sz="1300" spc="30">
                <a:solidFill>
                  <a:srgbClr val="3D3E3E"/>
                </a:solidFill>
                <a:latin typeface="Times New Roman"/>
                <a:cs typeface="Times New Roman"/>
              </a:rPr>
              <a:t>occurs. </a:t>
            </a:r>
            <a:r>
              <a:rPr dirty="0" sz="1300" spc="20">
                <a:solidFill>
                  <a:srgbClr val="3D3E3E"/>
                </a:solidFill>
                <a:latin typeface="Times New Roman"/>
                <a:cs typeface="Times New Roman"/>
              </a:rPr>
              <a:t>It </a:t>
            </a:r>
            <a:r>
              <a:rPr dirty="0" sz="1300">
                <a:solidFill>
                  <a:srgbClr val="3D3E3E"/>
                </a:solidFill>
                <a:latin typeface="Times New Roman"/>
                <a:cs typeface="Times New Roman"/>
              </a:rPr>
              <a:t>will </a:t>
            </a:r>
            <a:r>
              <a:rPr dirty="0" sz="1300" spc="30">
                <a:solidFill>
                  <a:srgbClr val="3D3E3E"/>
                </a:solidFill>
                <a:latin typeface="Times New Roman"/>
                <a:cs typeface="Times New Roman"/>
              </a:rPr>
              <a:t>also </a:t>
            </a:r>
            <a:r>
              <a:rPr dirty="0" sz="1300" spc="55">
                <a:solidFill>
                  <a:srgbClr val="3D3E3E"/>
                </a:solidFill>
                <a:latin typeface="Times New Roman"/>
                <a:cs typeface="Times New Roman"/>
              </a:rPr>
              <a:t>take </a:t>
            </a:r>
            <a:r>
              <a:rPr dirty="0" sz="1300" spc="95">
                <a:solidFill>
                  <a:srgbClr val="3D3E3E"/>
                </a:solidFill>
                <a:latin typeface="Times New Roman"/>
                <a:cs typeface="Times New Roman"/>
              </a:rPr>
              <a:t>a </a:t>
            </a:r>
            <a:r>
              <a:rPr dirty="0" sz="1300" spc="30">
                <a:solidFill>
                  <a:srgbClr val="3D3E3E"/>
                </a:solidFill>
                <a:latin typeface="Times New Roman"/>
                <a:cs typeface="Times New Roman"/>
              </a:rPr>
              <a:t>step-by- </a:t>
            </a:r>
            <a:r>
              <a:rPr dirty="0" sz="1300" spc="385">
                <a:solidFill>
                  <a:srgbClr val="3D3E3E"/>
                </a:solidFill>
                <a:latin typeface="Times New Roman"/>
                <a:cs typeface="Times New Roman"/>
              </a:rPr>
              <a:t> </a:t>
            </a:r>
            <a:r>
              <a:rPr dirty="0" sz="1300" spc="60">
                <a:solidFill>
                  <a:srgbClr val="3D3E3E"/>
                </a:solidFill>
                <a:latin typeface="Times New Roman"/>
                <a:cs typeface="Times New Roman"/>
              </a:rPr>
              <a:t>step </a:t>
            </a:r>
            <a:r>
              <a:rPr dirty="0" sz="1300" spc="50">
                <a:solidFill>
                  <a:srgbClr val="3D3E3E"/>
                </a:solidFill>
                <a:latin typeface="Times New Roman"/>
                <a:cs typeface="Times New Roman"/>
              </a:rPr>
              <a:t>approach </a:t>
            </a:r>
            <a:r>
              <a:rPr dirty="0" sz="1300" spc="30">
                <a:solidFill>
                  <a:srgbClr val="3D3E3E"/>
                </a:solidFill>
                <a:latin typeface="Times New Roman"/>
                <a:cs typeface="Times New Roman"/>
              </a:rPr>
              <a:t>to </a:t>
            </a:r>
            <a:r>
              <a:rPr dirty="0" sz="1300" spc="45">
                <a:solidFill>
                  <a:srgbClr val="3D3E3E"/>
                </a:solidFill>
                <a:latin typeface="Times New Roman"/>
                <a:cs typeface="Times New Roman"/>
              </a:rPr>
              <a:t>hose </a:t>
            </a:r>
            <a:r>
              <a:rPr dirty="0" sz="1300" spc="75">
                <a:solidFill>
                  <a:srgbClr val="3D3E3E"/>
                </a:solidFill>
                <a:latin typeface="Times New Roman"/>
                <a:cs typeface="Times New Roman"/>
              </a:rPr>
              <a:t>and </a:t>
            </a:r>
            <a:r>
              <a:rPr dirty="0" sz="1300" spc="35">
                <a:solidFill>
                  <a:srgbClr val="3D3E3E"/>
                </a:solidFill>
                <a:latin typeface="Times New Roman"/>
                <a:cs typeface="Times New Roman"/>
              </a:rPr>
              <a:t>coupling selection, </a:t>
            </a:r>
            <a:r>
              <a:rPr dirty="0" sz="1300" spc="25">
                <a:solidFill>
                  <a:srgbClr val="3D3E3E"/>
                </a:solidFill>
                <a:latin typeface="Times New Roman"/>
                <a:cs typeface="Times New Roman"/>
              </a:rPr>
              <a:t>assembly, </a:t>
            </a:r>
            <a:r>
              <a:rPr dirty="0" sz="1300" spc="40">
                <a:solidFill>
                  <a:srgbClr val="3D3E3E"/>
                </a:solidFill>
                <a:latin typeface="Times New Roman"/>
                <a:cs typeface="Times New Roman"/>
              </a:rPr>
              <a:t>installation  </a:t>
            </a:r>
            <a:r>
              <a:rPr dirty="0" sz="1300" spc="75">
                <a:solidFill>
                  <a:srgbClr val="3D3E3E"/>
                </a:solidFill>
                <a:latin typeface="Times New Roman"/>
                <a:cs typeface="Times New Roman"/>
              </a:rPr>
              <a:t>and</a:t>
            </a:r>
            <a:r>
              <a:rPr dirty="0" sz="1300" spc="-95">
                <a:solidFill>
                  <a:srgbClr val="3D3E3E"/>
                </a:solidFill>
                <a:latin typeface="Times New Roman"/>
                <a:cs typeface="Times New Roman"/>
              </a:rPr>
              <a:t> </a:t>
            </a:r>
            <a:r>
              <a:rPr dirty="0" sz="1300" spc="35">
                <a:solidFill>
                  <a:srgbClr val="3D3E3E"/>
                </a:solidFill>
                <a:latin typeface="Times New Roman"/>
                <a:cs typeface="Times New Roman"/>
              </a:rPr>
              <a:t>troubleshooting.</a:t>
            </a:r>
            <a:endParaRPr sz="13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28200"/>
              </a:lnSpc>
              <a:spcBef>
                <a:spcPts val="500"/>
              </a:spcBef>
            </a:pPr>
            <a:r>
              <a:rPr dirty="0" sz="1300" spc="20">
                <a:solidFill>
                  <a:srgbClr val="3D3E3E"/>
                </a:solidFill>
                <a:latin typeface="Times New Roman"/>
                <a:cs typeface="Times New Roman"/>
              </a:rPr>
              <a:t>This </a:t>
            </a:r>
            <a:r>
              <a:rPr dirty="0" sz="1300" spc="25">
                <a:solidFill>
                  <a:srgbClr val="3D3E3E"/>
                </a:solidFill>
                <a:latin typeface="Times New Roman"/>
                <a:cs typeface="Times New Roman"/>
              </a:rPr>
              <a:t>initial </a:t>
            </a:r>
            <a:r>
              <a:rPr dirty="0" sz="1300" spc="55">
                <a:solidFill>
                  <a:srgbClr val="3D3E3E"/>
                </a:solidFill>
                <a:latin typeface="Times New Roman"/>
                <a:cs typeface="Times New Roman"/>
              </a:rPr>
              <a:t>chapter </a:t>
            </a:r>
            <a:r>
              <a:rPr dirty="0" sz="1300" spc="35">
                <a:solidFill>
                  <a:srgbClr val="3D3E3E"/>
                </a:solidFill>
                <a:latin typeface="Times New Roman"/>
                <a:cs typeface="Times New Roman"/>
              </a:rPr>
              <a:t>focuses on </a:t>
            </a:r>
            <a:r>
              <a:rPr dirty="0" sz="1300" spc="30">
                <a:solidFill>
                  <a:srgbClr val="3D3E3E"/>
                </a:solidFill>
                <a:latin typeface="Times New Roman"/>
                <a:cs typeface="Times New Roman"/>
              </a:rPr>
              <a:t>hydraulic </a:t>
            </a:r>
            <a:r>
              <a:rPr dirty="0" sz="1300" spc="45">
                <a:solidFill>
                  <a:srgbClr val="3D3E3E"/>
                </a:solidFill>
                <a:latin typeface="Times New Roman"/>
                <a:cs typeface="Times New Roman"/>
              </a:rPr>
              <a:t>assemblies, </a:t>
            </a:r>
            <a:r>
              <a:rPr dirty="0" sz="1300" spc="35">
                <a:solidFill>
                  <a:srgbClr val="3D3E3E"/>
                </a:solidFill>
                <a:latin typeface="Times New Roman"/>
                <a:cs typeface="Times New Roman"/>
              </a:rPr>
              <a:t>introducing </a:t>
            </a:r>
            <a:r>
              <a:rPr dirty="0" sz="1300" spc="65">
                <a:solidFill>
                  <a:srgbClr val="3D3E3E"/>
                </a:solidFill>
                <a:latin typeface="Times New Roman"/>
                <a:cs typeface="Times New Roman"/>
              </a:rPr>
              <a:t>the  </a:t>
            </a:r>
            <a:r>
              <a:rPr dirty="0" sz="1300" spc="50">
                <a:solidFill>
                  <a:srgbClr val="3D3E3E"/>
                </a:solidFill>
                <a:latin typeface="Times New Roman"/>
                <a:cs typeface="Times New Roman"/>
              </a:rPr>
              <a:t>reasons </a:t>
            </a:r>
            <a:r>
              <a:rPr dirty="0" sz="1300" spc="-25">
                <a:solidFill>
                  <a:srgbClr val="3D3E3E"/>
                </a:solidFill>
                <a:latin typeface="Times New Roman"/>
                <a:cs typeface="Times New Roman"/>
              </a:rPr>
              <a:t>for </a:t>
            </a:r>
            <a:r>
              <a:rPr dirty="0" sz="1300" spc="45">
                <a:solidFill>
                  <a:srgbClr val="3D3E3E"/>
                </a:solidFill>
                <a:latin typeface="Times New Roman"/>
                <a:cs typeface="Times New Roman"/>
              </a:rPr>
              <a:t>establishing </a:t>
            </a:r>
            <a:r>
              <a:rPr dirty="0" sz="1300" spc="95">
                <a:solidFill>
                  <a:srgbClr val="3D3E3E"/>
                </a:solidFill>
                <a:latin typeface="Times New Roman"/>
                <a:cs typeface="Times New Roman"/>
              </a:rPr>
              <a:t>a </a:t>
            </a:r>
            <a:r>
              <a:rPr dirty="0" sz="1300" spc="5">
                <a:solidFill>
                  <a:srgbClr val="3D3E3E"/>
                </a:solidFill>
                <a:latin typeface="Times New Roman"/>
                <a:cs typeface="Times New Roman"/>
              </a:rPr>
              <a:t>PM </a:t>
            </a:r>
            <a:r>
              <a:rPr dirty="0" sz="1300" spc="35">
                <a:solidFill>
                  <a:srgbClr val="3D3E3E"/>
                </a:solidFill>
                <a:latin typeface="Times New Roman"/>
                <a:cs typeface="Times New Roman"/>
              </a:rPr>
              <a:t>program </a:t>
            </a:r>
            <a:r>
              <a:rPr dirty="0" sz="1300" spc="75">
                <a:solidFill>
                  <a:srgbClr val="3D3E3E"/>
                </a:solidFill>
                <a:latin typeface="Times New Roman"/>
                <a:cs typeface="Times New Roman"/>
              </a:rPr>
              <a:t>and </a:t>
            </a:r>
            <a:r>
              <a:rPr dirty="0" sz="1300" spc="30">
                <a:solidFill>
                  <a:srgbClr val="3D3E3E"/>
                </a:solidFill>
                <a:latin typeface="Times New Roman"/>
                <a:cs typeface="Times New Roman"/>
              </a:rPr>
              <a:t>outlining </a:t>
            </a:r>
            <a:r>
              <a:rPr dirty="0" sz="1300" spc="65">
                <a:solidFill>
                  <a:srgbClr val="3D3E3E"/>
                </a:solidFill>
                <a:latin typeface="Times New Roman"/>
                <a:cs typeface="Times New Roman"/>
              </a:rPr>
              <a:t>the </a:t>
            </a:r>
            <a:r>
              <a:rPr dirty="0" sz="1300" spc="55">
                <a:solidFill>
                  <a:srgbClr val="3D3E3E"/>
                </a:solidFill>
                <a:latin typeface="Times New Roman"/>
                <a:cs typeface="Times New Roman"/>
              </a:rPr>
              <a:t>necessary  </a:t>
            </a:r>
            <a:r>
              <a:rPr dirty="0" sz="1300" spc="60">
                <a:solidFill>
                  <a:srgbClr val="3D3E3E"/>
                </a:solidFill>
                <a:latin typeface="Times New Roman"/>
                <a:cs typeface="Times New Roman"/>
              </a:rPr>
              <a:t>steps</a:t>
            </a:r>
            <a:r>
              <a:rPr dirty="0" sz="1300">
                <a:solidFill>
                  <a:srgbClr val="3D3E3E"/>
                </a:solidFill>
                <a:latin typeface="Times New Roman"/>
                <a:cs typeface="Times New Roman"/>
              </a:rPr>
              <a:t> – </a:t>
            </a:r>
            <a:r>
              <a:rPr dirty="0" sz="1300" spc="-5">
                <a:solidFill>
                  <a:srgbClr val="3D3E3E"/>
                </a:solidFill>
                <a:latin typeface="Times New Roman"/>
                <a:cs typeface="Times New Roman"/>
              </a:rPr>
              <a:t>from</a:t>
            </a:r>
            <a:r>
              <a:rPr dirty="0" sz="1300">
                <a:solidFill>
                  <a:srgbClr val="3D3E3E"/>
                </a:solidFill>
                <a:latin typeface="Times New Roman"/>
                <a:cs typeface="Times New Roman"/>
              </a:rPr>
              <a:t> </a:t>
            </a:r>
            <a:r>
              <a:rPr dirty="0" sz="1300" spc="40">
                <a:solidFill>
                  <a:srgbClr val="3D3E3E"/>
                </a:solidFill>
                <a:latin typeface="Times New Roman"/>
                <a:cs typeface="Times New Roman"/>
              </a:rPr>
              <a:t>inspection</a:t>
            </a:r>
            <a:r>
              <a:rPr dirty="0" sz="1300">
                <a:solidFill>
                  <a:srgbClr val="3D3E3E"/>
                </a:solidFill>
                <a:latin typeface="Times New Roman"/>
                <a:cs typeface="Times New Roman"/>
              </a:rPr>
              <a:t> </a:t>
            </a:r>
            <a:r>
              <a:rPr dirty="0" sz="1300" spc="30">
                <a:solidFill>
                  <a:srgbClr val="3D3E3E"/>
                </a:solidFill>
                <a:latin typeface="Times New Roman"/>
                <a:cs typeface="Times New Roman"/>
              </a:rPr>
              <a:t>to</a:t>
            </a:r>
            <a:r>
              <a:rPr dirty="0" sz="1300">
                <a:solidFill>
                  <a:srgbClr val="3D3E3E"/>
                </a:solidFill>
                <a:latin typeface="Times New Roman"/>
                <a:cs typeface="Times New Roman"/>
              </a:rPr>
              <a:t> </a:t>
            </a:r>
            <a:r>
              <a:rPr dirty="0" sz="1300" spc="35">
                <a:solidFill>
                  <a:srgbClr val="3D3E3E"/>
                </a:solidFill>
                <a:latin typeface="Times New Roman"/>
                <a:cs typeface="Times New Roman"/>
              </a:rPr>
              <a:t>troubleshooting</a:t>
            </a:r>
            <a:r>
              <a:rPr dirty="0" sz="1300">
                <a:solidFill>
                  <a:srgbClr val="3D3E3E"/>
                </a:solidFill>
                <a:latin typeface="Times New Roman"/>
                <a:cs typeface="Times New Roman"/>
              </a:rPr>
              <a:t> – </a:t>
            </a:r>
            <a:r>
              <a:rPr dirty="0" sz="1300" spc="30">
                <a:solidFill>
                  <a:srgbClr val="3D3E3E"/>
                </a:solidFill>
                <a:latin typeface="Times New Roman"/>
                <a:cs typeface="Times New Roman"/>
              </a:rPr>
              <a:t>to</a:t>
            </a:r>
            <a:r>
              <a:rPr dirty="0" sz="1300">
                <a:solidFill>
                  <a:srgbClr val="3D3E3E"/>
                </a:solidFill>
                <a:latin typeface="Times New Roman"/>
                <a:cs typeface="Times New Roman"/>
              </a:rPr>
              <a:t> </a:t>
            </a:r>
            <a:r>
              <a:rPr dirty="0" sz="1300" spc="45">
                <a:solidFill>
                  <a:srgbClr val="3D3E3E"/>
                </a:solidFill>
                <a:latin typeface="Times New Roman"/>
                <a:cs typeface="Times New Roman"/>
              </a:rPr>
              <a:t>keep</a:t>
            </a:r>
            <a:r>
              <a:rPr dirty="0" sz="1300">
                <a:solidFill>
                  <a:srgbClr val="3D3E3E"/>
                </a:solidFill>
                <a:latin typeface="Times New Roman"/>
                <a:cs typeface="Times New Roman"/>
              </a:rPr>
              <a:t> </a:t>
            </a:r>
            <a:r>
              <a:rPr dirty="0" sz="1300" spc="40">
                <a:solidFill>
                  <a:srgbClr val="3D3E3E"/>
                </a:solidFill>
                <a:latin typeface="Times New Roman"/>
                <a:cs typeface="Times New Roman"/>
              </a:rPr>
              <a:t>safe</a:t>
            </a:r>
            <a:r>
              <a:rPr dirty="0" sz="1300">
                <a:solidFill>
                  <a:srgbClr val="3D3E3E"/>
                </a:solidFill>
                <a:latin typeface="Times New Roman"/>
                <a:cs typeface="Times New Roman"/>
              </a:rPr>
              <a:t> </a:t>
            </a:r>
            <a:r>
              <a:rPr dirty="0" sz="1300" spc="50">
                <a:solidFill>
                  <a:srgbClr val="3D3E3E"/>
                </a:solidFill>
                <a:latin typeface="Times New Roman"/>
                <a:cs typeface="Times New Roman"/>
              </a:rPr>
              <a:t>systems</a:t>
            </a:r>
            <a:r>
              <a:rPr dirty="0" sz="1300">
                <a:solidFill>
                  <a:srgbClr val="3D3E3E"/>
                </a:solidFill>
                <a:latin typeface="Times New Roman"/>
                <a:cs typeface="Times New Roman"/>
              </a:rPr>
              <a:t> </a:t>
            </a:r>
            <a:r>
              <a:rPr dirty="0" sz="1300" spc="45">
                <a:solidFill>
                  <a:srgbClr val="3D3E3E"/>
                </a:solidFill>
                <a:latin typeface="Times New Roman"/>
                <a:cs typeface="Times New Roman"/>
              </a:rPr>
              <a:t>run-  </a:t>
            </a:r>
            <a:r>
              <a:rPr dirty="0" sz="1300" spc="50">
                <a:solidFill>
                  <a:srgbClr val="3D3E3E"/>
                </a:solidFill>
                <a:latin typeface="Times New Roman"/>
                <a:cs typeface="Times New Roman"/>
              </a:rPr>
              <a:t>ning </a:t>
            </a:r>
            <a:r>
              <a:rPr dirty="0" sz="1300" spc="80">
                <a:solidFill>
                  <a:srgbClr val="3D3E3E"/>
                </a:solidFill>
                <a:latin typeface="Times New Roman"/>
                <a:cs typeface="Times New Roman"/>
              </a:rPr>
              <a:t>at </a:t>
            </a:r>
            <a:r>
              <a:rPr dirty="0" sz="1300" spc="45">
                <a:solidFill>
                  <a:srgbClr val="3D3E3E"/>
                </a:solidFill>
                <a:latin typeface="Times New Roman"/>
                <a:cs typeface="Times New Roman"/>
              </a:rPr>
              <a:t>maximum</a:t>
            </a:r>
            <a:r>
              <a:rPr dirty="0" sz="1300" spc="-215">
                <a:solidFill>
                  <a:srgbClr val="3D3E3E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3D3E3E"/>
                </a:solidFill>
                <a:latin typeface="Times New Roman"/>
                <a:cs typeface="Times New Roman"/>
              </a:rPr>
              <a:t>efficiency.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5247920"/>
            <a:ext cx="3347085" cy="2360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14935">
              <a:lnSpc>
                <a:spcPct val="78400"/>
              </a:lnSpc>
            </a:pPr>
            <a:r>
              <a:rPr dirty="0" sz="1700" spc="300" b="1">
                <a:solidFill>
                  <a:srgbClr val="CE5C1B"/>
                </a:solidFill>
                <a:latin typeface="Book Antiqua"/>
                <a:cs typeface="Book Antiqua"/>
              </a:rPr>
              <a:t>Preventive</a:t>
            </a:r>
            <a:r>
              <a:rPr dirty="0" sz="1700" spc="100" b="1">
                <a:solidFill>
                  <a:srgbClr val="CE5C1B"/>
                </a:solidFill>
                <a:latin typeface="Book Antiqua"/>
                <a:cs typeface="Book Antiqua"/>
              </a:rPr>
              <a:t> </a:t>
            </a:r>
            <a:r>
              <a:rPr dirty="0" sz="1700" spc="290" b="1">
                <a:solidFill>
                  <a:srgbClr val="CE5C1B"/>
                </a:solidFill>
                <a:latin typeface="Book Antiqua"/>
                <a:cs typeface="Book Antiqua"/>
              </a:rPr>
              <a:t>Maintenance  </a:t>
            </a:r>
            <a:r>
              <a:rPr dirty="0" sz="1700" spc="375" b="1">
                <a:solidFill>
                  <a:srgbClr val="CE5C1B"/>
                </a:solidFill>
                <a:latin typeface="Book Antiqua"/>
                <a:cs typeface="Book Antiqua"/>
              </a:rPr>
              <a:t>as</a:t>
            </a:r>
            <a:r>
              <a:rPr dirty="0" sz="1700" b="1">
                <a:solidFill>
                  <a:srgbClr val="CE5C1B"/>
                </a:solidFill>
                <a:latin typeface="Book Antiqua"/>
                <a:cs typeface="Book Antiqua"/>
              </a:rPr>
              <a:t> </a:t>
            </a:r>
            <a:r>
              <a:rPr dirty="0" sz="1700" spc="470" b="1">
                <a:solidFill>
                  <a:srgbClr val="CE5C1B"/>
                </a:solidFill>
                <a:latin typeface="Book Antiqua"/>
                <a:cs typeface="Book Antiqua"/>
              </a:rPr>
              <a:t>a</a:t>
            </a:r>
            <a:r>
              <a:rPr dirty="0" sz="1700" b="1">
                <a:solidFill>
                  <a:srgbClr val="CE5C1B"/>
                </a:solidFill>
                <a:latin typeface="Book Antiqua"/>
                <a:cs typeface="Book Antiqua"/>
              </a:rPr>
              <a:t> </a:t>
            </a:r>
            <a:r>
              <a:rPr dirty="0" sz="1700" spc="315" b="1">
                <a:solidFill>
                  <a:srgbClr val="CE5C1B"/>
                </a:solidFill>
                <a:latin typeface="Book Antiqua"/>
                <a:cs typeface="Book Antiqua"/>
              </a:rPr>
              <a:t>necessity</a:t>
            </a:r>
            <a:endParaRPr sz="1700">
              <a:latin typeface="Book Antiqua"/>
              <a:cs typeface="Book Antiqua"/>
            </a:endParaRPr>
          </a:p>
          <a:p>
            <a:pPr algn="just" marL="12700" marR="5080">
              <a:lnSpc>
                <a:spcPct val="116700"/>
              </a:lnSpc>
              <a:spcBef>
                <a:spcPts val="760"/>
              </a:spcBef>
            </a:pP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Even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toughest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economic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climate,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no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business should 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cut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corners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when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it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comes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preventive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maintenance.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Avoid- 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ing costly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emergency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repairs,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production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downtime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 compromised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worker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safety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strong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incentive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for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following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careful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maintenance</a:t>
            </a:r>
            <a:r>
              <a:rPr dirty="0" sz="1000" spc="-4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plans.</a:t>
            </a:r>
            <a:endParaRPr sz="1000">
              <a:latin typeface="Tahoma"/>
              <a:cs typeface="Tahoma"/>
            </a:endParaRPr>
          </a:p>
          <a:p>
            <a:pPr algn="just" marL="12700" marR="6350">
              <a:lnSpc>
                <a:spcPct val="116700"/>
              </a:lnSpc>
              <a:spcBef>
                <a:spcPts val="500"/>
              </a:spcBef>
            </a:pP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</a:t>
            </a:r>
            <a:r>
              <a:rPr dirty="0" sz="1000" spc="-6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main</a:t>
            </a:r>
            <a:r>
              <a:rPr dirty="0" sz="1000" spc="-6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objective</a:t>
            </a:r>
            <a:r>
              <a:rPr dirty="0" sz="1000" spc="-6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</a:t>
            </a:r>
            <a:r>
              <a:rPr dirty="0" sz="1000" spc="-6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</a:t>
            </a:r>
            <a:r>
              <a:rPr dirty="0" sz="1000" spc="-6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60">
                <a:solidFill>
                  <a:srgbClr val="3D3E3E"/>
                </a:solidFill>
                <a:latin typeface="Tahoma"/>
                <a:cs typeface="Tahoma"/>
              </a:rPr>
              <a:t>PM</a:t>
            </a:r>
            <a:r>
              <a:rPr dirty="0" sz="1000" spc="-6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program</a:t>
            </a:r>
            <a:r>
              <a:rPr dirty="0" sz="1000" spc="-6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</a:t>
            </a:r>
            <a:r>
              <a:rPr dirty="0" sz="1000" spc="-6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</a:t>
            </a:r>
            <a:r>
              <a:rPr dirty="0" sz="1000" spc="-6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identify</a:t>
            </a:r>
            <a:r>
              <a:rPr dirty="0" sz="1000" spc="-6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component 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weaknesses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before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failure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loss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production.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In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case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hydraulics,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high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pressures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temperatures make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27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fitting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maintenance,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as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well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component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selection,  particularly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important.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81450" y="5247920"/>
            <a:ext cx="3346450" cy="4088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326390">
              <a:lnSpc>
                <a:spcPct val="78400"/>
              </a:lnSpc>
            </a:pPr>
            <a:r>
              <a:rPr dirty="0" sz="1700" spc="280" b="1">
                <a:solidFill>
                  <a:srgbClr val="CE5C1B"/>
                </a:solidFill>
                <a:latin typeface="Book Antiqua"/>
                <a:cs typeface="Book Antiqua"/>
              </a:rPr>
              <a:t>Benefits </a:t>
            </a:r>
            <a:r>
              <a:rPr dirty="0" sz="1700" spc="420" b="1">
                <a:solidFill>
                  <a:srgbClr val="CE5C1B"/>
                </a:solidFill>
                <a:latin typeface="Book Antiqua"/>
                <a:cs typeface="Book Antiqua"/>
              </a:rPr>
              <a:t>of</a:t>
            </a:r>
            <a:r>
              <a:rPr dirty="0" sz="1700" spc="-240" b="1">
                <a:solidFill>
                  <a:srgbClr val="CE5C1B"/>
                </a:solidFill>
                <a:latin typeface="Book Antiqua"/>
                <a:cs typeface="Book Antiqua"/>
              </a:rPr>
              <a:t> </a:t>
            </a:r>
            <a:r>
              <a:rPr dirty="0" sz="1700" spc="320" b="1">
                <a:solidFill>
                  <a:srgbClr val="CE5C1B"/>
                </a:solidFill>
                <a:latin typeface="Book Antiqua"/>
                <a:cs typeface="Book Antiqua"/>
              </a:rPr>
              <a:t>Preventive  </a:t>
            </a:r>
            <a:r>
              <a:rPr dirty="0" sz="1700" spc="305" b="1">
                <a:solidFill>
                  <a:srgbClr val="CE5C1B"/>
                </a:solidFill>
                <a:latin typeface="Book Antiqua"/>
                <a:cs typeface="Book Antiqua"/>
              </a:rPr>
              <a:t>Maintenance</a:t>
            </a:r>
            <a:endParaRPr sz="1700">
              <a:latin typeface="Book Antiqua"/>
              <a:cs typeface="Book Antiqua"/>
            </a:endParaRPr>
          </a:p>
          <a:p>
            <a:pPr algn="just" marL="12700" marR="5080">
              <a:lnSpc>
                <a:spcPct val="116700"/>
              </a:lnSpc>
              <a:spcBef>
                <a:spcPts val="359"/>
              </a:spcBef>
            </a:pP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From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cost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savings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protecting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workers,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every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organization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has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much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gain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from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solid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preventive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maintenance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pro-  gram.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Here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are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some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examples:</a:t>
            </a:r>
            <a:endParaRPr sz="1000">
              <a:latin typeface="Tahoma"/>
              <a:cs typeface="Tahoma"/>
            </a:endParaRPr>
          </a:p>
          <a:p>
            <a:pPr marL="228600" marR="194945" indent="-101600">
              <a:lnSpc>
                <a:spcPct val="111100"/>
              </a:lnSpc>
              <a:spcBef>
                <a:spcPts val="640"/>
              </a:spcBef>
              <a:buClr>
                <a:srgbClr val="3D3E3E"/>
              </a:buClr>
              <a:buSzPct val="83333"/>
              <a:buFont typeface="Tahoma"/>
              <a:buChar char="•"/>
              <a:tabLst>
                <a:tab pos="229235" algn="l"/>
              </a:tabLst>
            </a:pPr>
            <a:r>
              <a:rPr dirty="0" sz="1200" spc="5">
                <a:solidFill>
                  <a:srgbClr val="2187B0"/>
                </a:solidFill>
                <a:latin typeface="Times New Roman"/>
                <a:cs typeface="Times New Roman"/>
              </a:rPr>
              <a:t>Efficient </a:t>
            </a:r>
            <a:r>
              <a:rPr dirty="0" sz="1200" spc="30">
                <a:solidFill>
                  <a:srgbClr val="2187B0"/>
                </a:solidFill>
                <a:latin typeface="Times New Roman"/>
                <a:cs typeface="Times New Roman"/>
              </a:rPr>
              <a:t>production,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since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equipment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in</a:t>
            </a:r>
            <a:r>
              <a:rPr dirty="0" sz="1000" spc="-8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prime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operating</a:t>
            </a:r>
            <a:r>
              <a:rPr dirty="0" sz="1000" spc="-10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condition.</a:t>
            </a:r>
            <a:endParaRPr sz="1000">
              <a:latin typeface="Tahoma"/>
              <a:cs typeface="Tahoma"/>
            </a:endParaRPr>
          </a:p>
          <a:p>
            <a:pPr marL="229235" indent="-102870">
              <a:lnSpc>
                <a:spcPct val="100000"/>
              </a:lnSpc>
              <a:spcBef>
                <a:spcPts val="750"/>
              </a:spcBef>
              <a:buClr>
                <a:srgbClr val="3D3E3E"/>
              </a:buClr>
              <a:buSzPct val="83333"/>
              <a:buFont typeface="Tahoma"/>
              <a:buChar char="•"/>
              <a:tabLst>
                <a:tab pos="229235" algn="l"/>
              </a:tabLst>
            </a:pPr>
            <a:r>
              <a:rPr dirty="0" sz="1200" spc="25">
                <a:solidFill>
                  <a:srgbClr val="2187B0"/>
                </a:solidFill>
                <a:latin typeface="Times New Roman"/>
                <a:cs typeface="Times New Roman"/>
              </a:rPr>
              <a:t>Better </a:t>
            </a:r>
            <a:r>
              <a:rPr dirty="0" sz="1200" spc="60">
                <a:solidFill>
                  <a:srgbClr val="2187B0"/>
                </a:solidFill>
                <a:latin typeface="Times New Roman"/>
                <a:cs typeface="Times New Roman"/>
              </a:rPr>
              <a:t>use </a:t>
            </a:r>
            <a:r>
              <a:rPr dirty="0" sz="1200" spc="-30">
                <a:solidFill>
                  <a:srgbClr val="2187B0"/>
                </a:solidFill>
                <a:latin typeface="Times New Roman"/>
                <a:cs typeface="Times New Roman"/>
              </a:rPr>
              <a:t>of </a:t>
            </a:r>
            <a:r>
              <a:rPr dirty="0" sz="1200" spc="30">
                <a:solidFill>
                  <a:srgbClr val="2187B0"/>
                </a:solidFill>
                <a:latin typeface="Times New Roman"/>
                <a:cs typeface="Times New Roman"/>
              </a:rPr>
              <a:t>in-shop </a:t>
            </a:r>
            <a:r>
              <a:rPr dirty="0" sz="1200" spc="60">
                <a:solidFill>
                  <a:srgbClr val="2187B0"/>
                </a:solidFill>
                <a:latin typeface="Times New Roman"/>
                <a:cs typeface="Times New Roman"/>
              </a:rPr>
              <a:t>maintenance</a:t>
            </a:r>
            <a:r>
              <a:rPr dirty="0" sz="1200" spc="-90">
                <a:solidFill>
                  <a:srgbClr val="2187B0"/>
                </a:solidFill>
                <a:latin typeface="Times New Roman"/>
                <a:cs typeface="Times New Roman"/>
              </a:rPr>
              <a:t> </a:t>
            </a:r>
            <a:r>
              <a:rPr dirty="0" sz="1200" spc="35">
                <a:solidFill>
                  <a:srgbClr val="2187B0"/>
                </a:solidFill>
                <a:latin typeface="Times New Roman"/>
                <a:cs typeface="Times New Roman"/>
              </a:rPr>
              <a:t>personnel</a:t>
            </a:r>
            <a:endParaRPr sz="1200">
              <a:latin typeface="Times New Roman"/>
              <a:cs typeface="Times New Roman"/>
            </a:endParaRPr>
          </a:p>
          <a:p>
            <a:pPr marL="228600">
              <a:lnSpc>
                <a:spcPct val="100000"/>
              </a:lnSpc>
              <a:spcBef>
                <a:spcPts val="160"/>
              </a:spcBef>
            </a:pP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with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less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emergency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work.</a:t>
            </a:r>
            <a:endParaRPr sz="1000">
              <a:latin typeface="Tahoma"/>
              <a:cs typeface="Tahoma"/>
            </a:endParaRPr>
          </a:p>
          <a:p>
            <a:pPr marL="228600" marR="428625" indent="-101600">
              <a:lnSpc>
                <a:spcPct val="111100"/>
              </a:lnSpc>
              <a:spcBef>
                <a:spcPts val="590"/>
              </a:spcBef>
              <a:buClr>
                <a:srgbClr val="3D3E3E"/>
              </a:buClr>
              <a:buSzPct val="83333"/>
              <a:buFont typeface="Tahoma"/>
              <a:buChar char="•"/>
              <a:tabLst>
                <a:tab pos="229235" algn="l"/>
              </a:tabLst>
            </a:pPr>
            <a:r>
              <a:rPr dirty="0" sz="1200" spc="20">
                <a:solidFill>
                  <a:srgbClr val="2187B0"/>
                </a:solidFill>
                <a:latin typeface="Times New Roman"/>
                <a:cs typeface="Times New Roman"/>
              </a:rPr>
              <a:t>Improved control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spare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parts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inventory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 reduced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parts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usage.</a:t>
            </a:r>
            <a:endParaRPr sz="1000">
              <a:latin typeface="Tahoma"/>
              <a:cs typeface="Tahoma"/>
            </a:endParaRPr>
          </a:p>
          <a:p>
            <a:pPr marL="229235" marR="315595" indent="-102235">
              <a:lnSpc>
                <a:spcPct val="111100"/>
              </a:lnSpc>
              <a:spcBef>
                <a:spcPts val="590"/>
              </a:spcBef>
              <a:buClr>
                <a:srgbClr val="3D3E3E"/>
              </a:buClr>
              <a:buSzPct val="83333"/>
              <a:buFont typeface="Tahoma"/>
              <a:buChar char="•"/>
              <a:tabLst>
                <a:tab pos="229235" algn="l"/>
              </a:tabLst>
            </a:pPr>
            <a:r>
              <a:rPr dirty="0" sz="1200" spc="25">
                <a:solidFill>
                  <a:srgbClr val="2187B0"/>
                </a:solidFill>
                <a:latin typeface="Times New Roman"/>
                <a:cs typeface="Times New Roman"/>
              </a:rPr>
              <a:t>Less </a:t>
            </a:r>
            <a:r>
              <a:rPr dirty="0" sz="1200" spc="50">
                <a:solidFill>
                  <a:srgbClr val="2187B0"/>
                </a:solidFill>
                <a:latin typeface="Times New Roman"/>
                <a:cs typeface="Times New Roman"/>
              </a:rPr>
              <a:t>equipment </a:t>
            </a:r>
            <a:r>
              <a:rPr dirty="0" sz="1200" spc="40">
                <a:solidFill>
                  <a:srgbClr val="2187B0"/>
                </a:solidFill>
                <a:latin typeface="Times New Roman"/>
                <a:cs typeface="Times New Roman"/>
              </a:rPr>
              <a:t>downtime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through</a:t>
            </a:r>
            <a:r>
              <a:rPr dirty="0" sz="1000" spc="-11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scheduled 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inspections.</a:t>
            </a:r>
            <a:endParaRPr sz="1000">
              <a:latin typeface="Tahoma"/>
              <a:cs typeface="Tahoma"/>
            </a:endParaRPr>
          </a:p>
          <a:p>
            <a:pPr marL="229235" indent="-102235">
              <a:lnSpc>
                <a:spcPct val="100000"/>
              </a:lnSpc>
              <a:spcBef>
                <a:spcPts val="750"/>
              </a:spcBef>
              <a:buClr>
                <a:srgbClr val="3D3E3E"/>
              </a:buClr>
              <a:buSzPct val="83333"/>
              <a:buFont typeface="Tahoma"/>
              <a:buChar char="•"/>
              <a:tabLst>
                <a:tab pos="229235" algn="l"/>
              </a:tabLst>
            </a:pPr>
            <a:r>
              <a:rPr dirty="0" sz="1200" spc="20">
                <a:solidFill>
                  <a:srgbClr val="2187B0"/>
                </a:solidFill>
                <a:latin typeface="Times New Roman"/>
                <a:cs typeface="Times New Roman"/>
              </a:rPr>
              <a:t>Safety </a:t>
            </a:r>
            <a:r>
              <a:rPr dirty="0" sz="1200" spc="45">
                <a:solidFill>
                  <a:srgbClr val="2187B0"/>
                </a:solidFill>
                <a:latin typeface="Times New Roman"/>
                <a:cs typeface="Times New Roman"/>
              </a:rPr>
              <a:t>hazards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are</a:t>
            </a:r>
            <a:r>
              <a:rPr dirty="0" sz="1000" spc="-12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minimized.</a:t>
            </a:r>
            <a:endParaRPr sz="1000">
              <a:latin typeface="Tahoma"/>
              <a:cs typeface="Tahoma"/>
            </a:endParaRPr>
          </a:p>
          <a:p>
            <a:pPr marL="229235" indent="-102235">
              <a:lnSpc>
                <a:spcPct val="100000"/>
              </a:lnSpc>
              <a:spcBef>
                <a:spcPts val="710"/>
              </a:spcBef>
              <a:buClr>
                <a:srgbClr val="3D3E3E"/>
              </a:buClr>
              <a:buSzPct val="83333"/>
              <a:buFont typeface="Tahoma"/>
              <a:buChar char="•"/>
              <a:tabLst>
                <a:tab pos="229235" algn="l"/>
              </a:tabLst>
            </a:pPr>
            <a:r>
              <a:rPr dirty="0" sz="1200" spc="45">
                <a:solidFill>
                  <a:srgbClr val="2187B0"/>
                </a:solidFill>
                <a:latin typeface="Times New Roman"/>
                <a:cs typeface="Times New Roman"/>
              </a:rPr>
              <a:t>Increased </a:t>
            </a:r>
            <a:r>
              <a:rPr dirty="0" sz="1200" spc="-10">
                <a:solidFill>
                  <a:srgbClr val="2187B0"/>
                </a:solidFill>
                <a:latin typeface="Times New Roman"/>
                <a:cs typeface="Times New Roman"/>
              </a:rPr>
              <a:t>life </a:t>
            </a:r>
            <a:r>
              <a:rPr dirty="0" sz="1200" spc="40">
                <a:solidFill>
                  <a:srgbClr val="2187B0"/>
                </a:solidFill>
                <a:latin typeface="Times New Roman"/>
                <a:cs typeface="Times New Roman"/>
              </a:rPr>
              <a:t>expectancy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</a:t>
            </a:r>
            <a:r>
              <a:rPr dirty="0" sz="1000" spc="-7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equipment.</a:t>
            </a:r>
            <a:endParaRPr sz="1000">
              <a:latin typeface="Tahoma"/>
              <a:cs typeface="Tahoma"/>
            </a:endParaRPr>
          </a:p>
          <a:p>
            <a:pPr marL="229235" marR="339725" indent="-102235">
              <a:lnSpc>
                <a:spcPct val="111100"/>
              </a:lnSpc>
              <a:spcBef>
                <a:spcPts val="550"/>
              </a:spcBef>
              <a:buClr>
                <a:srgbClr val="3D3E3E"/>
              </a:buClr>
              <a:buSzPct val="83333"/>
              <a:buFont typeface="Tahoma"/>
              <a:buChar char="•"/>
              <a:tabLst>
                <a:tab pos="229235" algn="l"/>
              </a:tabLst>
            </a:pPr>
            <a:r>
              <a:rPr dirty="0" sz="1200" spc="15">
                <a:solidFill>
                  <a:srgbClr val="2187B0"/>
                </a:solidFill>
                <a:latin typeface="Times New Roman"/>
                <a:cs typeface="Times New Roman"/>
              </a:rPr>
              <a:t>Fewer </a:t>
            </a:r>
            <a:r>
              <a:rPr dirty="0" sz="1200" spc="40">
                <a:solidFill>
                  <a:srgbClr val="2187B0"/>
                </a:solidFill>
                <a:latin typeface="Times New Roman"/>
                <a:cs typeface="Times New Roman"/>
              </a:rPr>
              <a:t>capital </a:t>
            </a:r>
            <a:r>
              <a:rPr dirty="0" sz="1200" spc="30">
                <a:solidFill>
                  <a:srgbClr val="2187B0"/>
                </a:solidFill>
                <a:latin typeface="Times New Roman"/>
                <a:cs typeface="Times New Roman"/>
              </a:rPr>
              <a:t>outlays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for premature</a:t>
            </a:r>
            <a:r>
              <a:rPr dirty="0" sz="1000" spc="-8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purchases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new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equipment.</a:t>
            </a:r>
            <a:endParaRPr sz="1000">
              <a:latin typeface="Tahoma"/>
              <a:cs typeface="Tahoma"/>
            </a:endParaRPr>
          </a:p>
          <a:p>
            <a:pPr marL="228600" indent="-101600">
              <a:lnSpc>
                <a:spcPct val="100000"/>
              </a:lnSpc>
              <a:spcBef>
                <a:spcPts val="750"/>
              </a:spcBef>
              <a:buClr>
                <a:srgbClr val="3D3E3E"/>
              </a:buClr>
              <a:buSzPct val="83333"/>
              <a:buFont typeface="Tahoma"/>
              <a:buChar char="•"/>
              <a:tabLst>
                <a:tab pos="229235" algn="l"/>
              </a:tabLst>
            </a:pPr>
            <a:r>
              <a:rPr dirty="0" sz="1200" spc="35">
                <a:solidFill>
                  <a:srgbClr val="2187B0"/>
                </a:solidFill>
                <a:latin typeface="Times New Roman"/>
                <a:cs typeface="Times New Roman"/>
              </a:rPr>
              <a:t>Reduced </a:t>
            </a:r>
            <a:r>
              <a:rPr dirty="0" sz="1200" spc="30">
                <a:solidFill>
                  <a:srgbClr val="2187B0"/>
                </a:solidFill>
                <a:latin typeface="Times New Roman"/>
                <a:cs typeface="Times New Roman"/>
              </a:rPr>
              <a:t>repair </a:t>
            </a:r>
            <a:r>
              <a:rPr dirty="0" sz="1200" spc="40">
                <a:solidFill>
                  <a:srgbClr val="2187B0"/>
                </a:solidFill>
                <a:latin typeface="Times New Roman"/>
                <a:cs typeface="Times New Roman"/>
              </a:rPr>
              <a:t>costs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from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fewer</a:t>
            </a:r>
            <a:r>
              <a:rPr dirty="0" sz="1000" spc="-10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breakdowns.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2028138"/>
            <a:ext cx="1359535" cy="15532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409" b="1">
                <a:solidFill>
                  <a:srgbClr val="2187B0"/>
                </a:solidFill>
                <a:latin typeface="Book Antiqua"/>
                <a:cs typeface="Book Antiqua"/>
              </a:rPr>
              <a:t>chaPter</a:t>
            </a:r>
            <a:r>
              <a:rPr dirty="0" sz="1800" spc="-20" b="1">
                <a:solidFill>
                  <a:srgbClr val="2187B0"/>
                </a:solidFill>
                <a:latin typeface="Book Antiqua"/>
                <a:cs typeface="Book Antiqua"/>
              </a:rPr>
              <a:t> </a:t>
            </a:r>
            <a:r>
              <a:rPr dirty="0" sz="1800" spc="100" b="1">
                <a:solidFill>
                  <a:srgbClr val="2187B0"/>
                </a:solidFill>
                <a:latin typeface="Book Antiqua"/>
                <a:cs typeface="Book Antiqua"/>
              </a:rPr>
              <a:t>1</a:t>
            </a:r>
            <a:endParaRPr sz="1800">
              <a:latin typeface="Book Antiqua"/>
              <a:cs typeface="Book Antiqua"/>
            </a:endParaRPr>
          </a:p>
          <a:p>
            <a:pPr marL="12700" marR="152400">
              <a:lnSpc>
                <a:spcPct val="113100"/>
              </a:lnSpc>
              <a:spcBef>
                <a:spcPts val="420"/>
              </a:spcBef>
            </a:pPr>
            <a:r>
              <a:rPr dirty="0" sz="1400" spc="60" b="1">
                <a:solidFill>
                  <a:srgbClr val="35AFD2"/>
                </a:solidFill>
                <a:latin typeface="Book Antiqua"/>
                <a:cs typeface="Book Antiqua"/>
              </a:rPr>
              <a:t>hydraulic  </a:t>
            </a:r>
            <a:r>
              <a:rPr dirty="0" sz="1400" spc="70" b="1">
                <a:solidFill>
                  <a:srgbClr val="35AFD2"/>
                </a:solidFill>
                <a:latin typeface="Book Antiqua"/>
                <a:cs typeface="Book Antiqua"/>
              </a:rPr>
              <a:t>Preventive  </a:t>
            </a:r>
            <a:r>
              <a:rPr dirty="0" sz="1400" spc="55" b="1">
                <a:solidFill>
                  <a:srgbClr val="35AFD2"/>
                </a:solidFill>
                <a:latin typeface="Book Antiqua"/>
                <a:cs typeface="Book Antiqua"/>
              </a:rPr>
              <a:t>Maintenance:</a:t>
            </a:r>
            <a:endParaRPr sz="1400">
              <a:latin typeface="Book Antiqua"/>
              <a:cs typeface="Book Antiqua"/>
            </a:endParaRPr>
          </a:p>
          <a:p>
            <a:pPr marL="12700" marR="318770">
              <a:lnSpc>
                <a:spcPct val="113100"/>
              </a:lnSpc>
            </a:pPr>
            <a:r>
              <a:rPr dirty="0" sz="1400" spc="-15">
                <a:solidFill>
                  <a:srgbClr val="35AFD2"/>
                </a:solidFill>
                <a:latin typeface="Century"/>
                <a:cs typeface="Century"/>
              </a:rPr>
              <a:t>Establishing  </a:t>
            </a:r>
            <a:r>
              <a:rPr dirty="0" sz="1400" spc="-20">
                <a:solidFill>
                  <a:srgbClr val="35AFD2"/>
                </a:solidFill>
                <a:latin typeface="Century"/>
                <a:cs typeface="Century"/>
              </a:rPr>
              <a:t>a</a:t>
            </a:r>
            <a:r>
              <a:rPr dirty="0" sz="1400" spc="-105">
                <a:solidFill>
                  <a:srgbClr val="35AFD2"/>
                </a:solidFill>
                <a:latin typeface="Century"/>
                <a:cs typeface="Century"/>
              </a:rPr>
              <a:t> </a:t>
            </a:r>
            <a:r>
              <a:rPr dirty="0" sz="1400" spc="-45">
                <a:solidFill>
                  <a:srgbClr val="35AFD2"/>
                </a:solidFill>
                <a:latin typeface="Century"/>
                <a:cs typeface="Century"/>
              </a:rPr>
              <a:t>Program</a:t>
            </a:r>
            <a:endParaRPr sz="1400">
              <a:latin typeface="Century"/>
              <a:cs typeface="Century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7350" y="0"/>
            <a:ext cx="6981825" cy="1677670"/>
          </a:xfrm>
          <a:custGeom>
            <a:avLst/>
            <a:gdLst/>
            <a:ahLst/>
            <a:cxnLst/>
            <a:rect l="l" t="t" r="r" b="b"/>
            <a:pathLst>
              <a:path w="6981825" h="1677670">
                <a:moveTo>
                  <a:pt x="0" y="0"/>
                </a:moveTo>
                <a:lnTo>
                  <a:pt x="6981443" y="0"/>
                </a:lnTo>
                <a:lnTo>
                  <a:pt x="6981443" y="1677060"/>
                </a:lnTo>
                <a:lnTo>
                  <a:pt x="0" y="167706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7198" y="0"/>
            <a:ext cx="4926330" cy="1609090"/>
          </a:xfrm>
          <a:custGeom>
            <a:avLst/>
            <a:gdLst/>
            <a:ahLst/>
            <a:cxnLst/>
            <a:rect l="l" t="t" r="r" b="b"/>
            <a:pathLst>
              <a:path w="4926330" h="1609090">
                <a:moveTo>
                  <a:pt x="4926304" y="0"/>
                </a:moveTo>
                <a:lnTo>
                  <a:pt x="0" y="0"/>
                </a:lnTo>
                <a:lnTo>
                  <a:pt x="0" y="1503255"/>
                </a:lnTo>
                <a:lnTo>
                  <a:pt x="8339" y="1544290"/>
                </a:lnTo>
                <a:lnTo>
                  <a:pt x="31046" y="1577891"/>
                </a:lnTo>
                <a:lnTo>
                  <a:pt x="64652" y="1600594"/>
                </a:lnTo>
                <a:lnTo>
                  <a:pt x="105689" y="1608932"/>
                </a:lnTo>
                <a:lnTo>
                  <a:pt x="4820627" y="1608932"/>
                </a:lnTo>
                <a:lnTo>
                  <a:pt x="4861662" y="1600594"/>
                </a:lnTo>
                <a:lnTo>
                  <a:pt x="4895264" y="1577891"/>
                </a:lnTo>
                <a:lnTo>
                  <a:pt x="4917966" y="1544290"/>
                </a:lnTo>
                <a:lnTo>
                  <a:pt x="4926304" y="1503255"/>
                </a:lnTo>
                <a:lnTo>
                  <a:pt x="4926304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7203" y="0"/>
            <a:ext cx="6844030" cy="1609090"/>
          </a:xfrm>
          <a:custGeom>
            <a:avLst/>
            <a:gdLst/>
            <a:ahLst/>
            <a:cxnLst/>
            <a:rect l="l" t="t" r="r" b="b"/>
            <a:pathLst>
              <a:path w="6844030" h="1609090">
                <a:moveTo>
                  <a:pt x="6843991" y="0"/>
                </a:moveTo>
                <a:lnTo>
                  <a:pt x="0" y="0"/>
                </a:lnTo>
                <a:lnTo>
                  <a:pt x="0" y="1503255"/>
                </a:lnTo>
                <a:lnTo>
                  <a:pt x="8337" y="1544290"/>
                </a:lnTo>
                <a:lnTo>
                  <a:pt x="31040" y="1577891"/>
                </a:lnTo>
                <a:lnTo>
                  <a:pt x="64642" y="1600594"/>
                </a:lnTo>
                <a:lnTo>
                  <a:pt x="105676" y="1608932"/>
                </a:lnTo>
                <a:lnTo>
                  <a:pt x="6738315" y="1608932"/>
                </a:lnTo>
                <a:lnTo>
                  <a:pt x="6779349" y="1600594"/>
                </a:lnTo>
                <a:lnTo>
                  <a:pt x="6812951" y="1577891"/>
                </a:lnTo>
                <a:lnTo>
                  <a:pt x="6835654" y="1544290"/>
                </a:lnTo>
                <a:lnTo>
                  <a:pt x="6843991" y="1503255"/>
                </a:lnTo>
                <a:lnTo>
                  <a:pt x="6843991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64876" y="662940"/>
            <a:ext cx="1178223" cy="645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387600" y="648436"/>
            <a:ext cx="4309110" cy="777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000"/>
              </a:lnSpc>
            </a:pPr>
            <a:r>
              <a:rPr dirty="0" sz="1900" spc="455" b="1">
                <a:solidFill>
                  <a:srgbClr val="FFFFFF"/>
                </a:solidFill>
                <a:latin typeface="Book Antiqua"/>
                <a:cs typeface="Book Antiqua"/>
              </a:rPr>
              <a:t>Preventive </a:t>
            </a:r>
            <a:r>
              <a:rPr dirty="0" sz="1900" spc="440" b="1">
                <a:solidFill>
                  <a:srgbClr val="FFFFFF"/>
                </a:solidFill>
                <a:latin typeface="Book Antiqua"/>
                <a:cs typeface="Book Antiqua"/>
              </a:rPr>
              <a:t>Maintenance  </a:t>
            </a:r>
            <a:r>
              <a:rPr dirty="0" sz="1900" spc="590" b="1">
                <a:solidFill>
                  <a:srgbClr val="FFFFFF"/>
                </a:solidFill>
                <a:latin typeface="Book Antiqua"/>
                <a:cs typeface="Book Antiqua"/>
              </a:rPr>
              <a:t>for </a:t>
            </a:r>
            <a:r>
              <a:rPr dirty="0" sz="1900" spc="465" b="1">
                <a:solidFill>
                  <a:srgbClr val="FFFFFF"/>
                </a:solidFill>
                <a:latin typeface="Book Antiqua"/>
                <a:cs typeface="Book Antiqua"/>
              </a:rPr>
              <a:t>industrial</a:t>
            </a:r>
            <a:r>
              <a:rPr dirty="0" sz="1900" spc="-185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900" spc="-105" b="1">
                <a:solidFill>
                  <a:srgbClr val="FFFFFF"/>
                </a:solidFill>
                <a:latin typeface="Book Antiqua"/>
                <a:cs typeface="Book Antiqua"/>
              </a:rPr>
              <a:t>&amp; </a:t>
            </a:r>
            <a:r>
              <a:rPr dirty="0" sz="1900" spc="420" b="1">
                <a:solidFill>
                  <a:srgbClr val="FFFFFF"/>
                </a:solidFill>
                <a:latin typeface="Book Antiqua"/>
                <a:cs typeface="Book Antiqua"/>
              </a:rPr>
              <a:t>Hydraulic  </a:t>
            </a:r>
            <a:r>
              <a:rPr dirty="0" sz="1900" spc="305" b="1">
                <a:solidFill>
                  <a:srgbClr val="FFFFFF"/>
                </a:solidFill>
                <a:latin typeface="Book Antiqua"/>
                <a:cs typeface="Book Antiqua"/>
              </a:rPr>
              <a:t>Hose</a:t>
            </a:r>
            <a:r>
              <a:rPr dirty="0" sz="1900" spc="175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900" spc="395" b="1">
                <a:solidFill>
                  <a:srgbClr val="FFFFFF"/>
                </a:solidFill>
                <a:latin typeface="Book Antiqua"/>
                <a:cs typeface="Book Antiqua"/>
              </a:rPr>
              <a:t>systeMs</a:t>
            </a:r>
            <a:endParaRPr sz="1900">
              <a:latin typeface="Book Antiqua"/>
              <a:cs typeface="Book Antiqu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7203" y="5039359"/>
            <a:ext cx="6844030" cy="0"/>
          </a:xfrm>
          <a:custGeom>
            <a:avLst/>
            <a:gdLst/>
            <a:ahLst/>
            <a:cxnLst/>
            <a:rect l="l" t="t" r="r" b="b"/>
            <a:pathLst>
              <a:path w="6844030" h="0">
                <a:moveTo>
                  <a:pt x="684399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2187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05180" y="7736713"/>
            <a:ext cx="3429000" cy="1915795"/>
          </a:xfrm>
          <a:custGeom>
            <a:avLst/>
            <a:gdLst/>
            <a:ahLst/>
            <a:cxnLst/>
            <a:rect l="l" t="t" r="r" b="b"/>
            <a:pathLst>
              <a:path w="3429000" h="1915795">
                <a:moveTo>
                  <a:pt x="0" y="0"/>
                </a:moveTo>
                <a:lnTo>
                  <a:pt x="3429000" y="0"/>
                </a:lnTo>
                <a:lnTo>
                  <a:pt x="3429000" y="1915667"/>
                </a:lnTo>
                <a:lnTo>
                  <a:pt x="0" y="1915667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7205" y="7788728"/>
            <a:ext cx="3324410" cy="1812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87350" y="9636700"/>
            <a:ext cx="6981825" cy="422275"/>
          </a:xfrm>
          <a:custGeom>
            <a:avLst/>
            <a:gdLst/>
            <a:ahLst/>
            <a:cxnLst/>
            <a:rect l="l" t="t" r="r" b="b"/>
            <a:pathLst>
              <a:path w="6981825" h="422275">
                <a:moveTo>
                  <a:pt x="0" y="421699"/>
                </a:moveTo>
                <a:lnTo>
                  <a:pt x="6981443" y="421699"/>
                </a:lnTo>
                <a:lnTo>
                  <a:pt x="6981443" y="0"/>
                </a:lnTo>
                <a:lnTo>
                  <a:pt x="0" y="0"/>
                </a:lnTo>
                <a:lnTo>
                  <a:pt x="0" y="421699"/>
                </a:lnTo>
                <a:close/>
              </a:path>
            </a:pathLst>
          </a:custGeom>
          <a:solidFill>
            <a:srgbClr val="231F20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7198" y="9706556"/>
            <a:ext cx="4926330" cy="352425"/>
          </a:xfrm>
          <a:custGeom>
            <a:avLst/>
            <a:gdLst/>
            <a:ahLst/>
            <a:cxnLst/>
            <a:rect l="l" t="t" r="r" b="b"/>
            <a:pathLst>
              <a:path w="4926330" h="352425">
                <a:moveTo>
                  <a:pt x="4820627" y="0"/>
                </a:moveTo>
                <a:lnTo>
                  <a:pt x="105689" y="0"/>
                </a:lnTo>
                <a:lnTo>
                  <a:pt x="64652" y="8337"/>
                </a:lnTo>
                <a:lnTo>
                  <a:pt x="31046" y="31040"/>
                </a:lnTo>
                <a:lnTo>
                  <a:pt x="8339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4926304" y="351843"/>
                </a:lnTo>
                <a:lnTo>
                  <a:pt x="4926304" y="105676"/>
                </a:lnTo>
                <a:lnTo>
                  <a:pt x="4917966" y="64642"/>
                </a:lnTo>
                <a:lnTo>
                  <a:pt x="4895264" y="31040"/>
                </a:lnTo>
                <a:lnTo>
                  <a:pt x="4861662" y="8337"/>
                </a:lnTo>
                <a:lnTo>
                  <a:pt x="4820627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7203" y="9706556"/>
            <a:ext cx="6844030" cy="352425"/>
          </a:xfrm>
          <a:custGeom>
            <a:avLst/>
            <a:gdLst/>
            <a:ahLst/>
            <a:cxnLst/>
            <a:rect l="l" t="t" r="r" b="b"/>
            <a:pathLst>
              <a:path w="6844030" h="352425">
                <a:moveTo>
                  <a:pt x="6738315" y="0"/>
                </a:moveTo>
                <a:lnTo>
                  <a:pt x="105676" y="0"/>
                </a:lnTo>
                <a:lnTo>
                  <a:pt x="64642" y="8337"/>
                </a:lnTo>
                <a:lnTo>
                  <a:pt x="31040" y="31040"/>
                </a:lnTo>
                <a:lnTo>
                  <a:pt x="8337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6843991" y="351843"/>
                </a:lnTo>
                <a:lnTo>
                  <a:pt x="6843991" y="105676"/>
                </a:lnTo>
                <a:lnTo>
                  <a:pt x="6835654" y="64642"/>
                </a:lnTo>
                <a:lnTo>
                  <a:pt x="6812951" y="31040"/>
                </a:lnTo>
                <a:lnTo>
                  <a:pt x="6779349" y="8337"/>
                </a:lnTo>
                <a:lnTo>
                  <a:pt x="6738315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30">
                <a:hlinkClick r:id="rId4"/>
              </a:rPr>
              <a:t>www.gatesprograms.com/safehydraulics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8128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 spc="40" b="1">
                <a:latin typeface="Book Antiqua"/>
                <a:cs typeface="Book Antiqua"/>
              </a:rPr>
              <a:t>1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8800" y="403301"/>
            <a:ext cx="3214370" cy="21367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9050">
              <a:lnSpc>
                <a:spcPct val="116700"/>
              </a:lnSpc>
            </a:pP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routing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protection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from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abrasion,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snagging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kinking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provide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leak-resistant</a:t>
            </a:r>
            <a:r>
              <a:rPr dirty="0" sz="1000" spc="-8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connections.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1200" spc="-45" b="1">
                <a:solidFill>
                  <a:srgbClr val="CE5C1B"/>
                </a:solidFill>
                <a:latin typeface="Bookman Old Style"/>
                <a:cs typeface="Bookman Old Style"/>
              </a:rPr>
              <a:t>Hose</a:t>
            </a:r>
            <a:r>
              <a:rPr dirty="0" sz="1200" spc="-175" b="1">
                <a:solidFill>
                  <a:srgbClr val="CE5C1B"/>
                </a:solidFill>
                <a:latin typeface="Bookman Old Style"/>
                <a:cs typeface="Bookman Old Style"/>
              </a:rPr>
              <a:t> </a:t>
            </a:r>
            <a:r>
              <a:rPr dirty="0" sz="1200" spc="-35" b="1">
                <a:solidFill>
                  <a:srgbClr val="CE5C1B"/>
                </a:solidFill>
                <a:latin typeface="Bookman Old Style"/>
                <a:cs typeface="Bookman Old Style"/>
              </a:rPr>
              <a:t>Length</a:t>
            </a:r>
            <a:endParaRPr sz="1200">
              <a:latin typeface="Bookman Old Style"/>
              <a:cs typeface="Bookman Old Style"/>
            </a:endParaRPr>
          </a:p>
          <a:p>
            <a:pPr marL="12700" marR="132080">
              <a:lnSpc>
                <a:spcPts val="1400"/>
              </a:lnSpc>
              <a:spcBef>
                <a:spcPts val="40"/>
              </a:spcBef>
            </a:pP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Correct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length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determinations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include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consid-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erations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for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length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changes under pressure,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machine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vibration and motion,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as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well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as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assembly</a:t>
            </a:r>
            <a:r>
              <a:rPr dirty="0" sz="1000" spc="2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routing.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dirty="0" sz="1200" spc="-45" b="1">
                <a:solidFill>
                  <a:srgbClr val="CE5C1B"/>
                </a:solidFill>
                <a:latin typeface="Bookman Old Style"/>
                <a:cs typeface="Bookman Old Style"/>
              </a:rPr>
              <a:t>Hose</a:t>
            </a:r>
            <a:r>
              <a:rPr dirty="0" sz="1200" spc="-155" b="1">
                <a:solidFill>
                  <a:srgbClr val="CE5C1B"/>
                </a:solidFill>
                <a:latin typeface="Bookman Old Style"/>
                <a:cs typeface="Bookman Old Style"/>
              </a:rPr>
              <a:t> </a:t>
            </a:r>
            <a:r>
              <a:rPr dirty="0" sz="1200" spc="-35" b="1">
                <a:solidFill>
                  <a:srgbClr val="CE5C1B"/>
                </a:solidFill>
                <a:latin typeface="Bookman Old Style"/>
                <a:cs typeface="Bookman Old Style"/>
              </a:rPr>
              <a:t>Applications</a:t>
            </a:r>
            <a:endParaRPr sz="1200">
              <a:latin typeface="Bookman Old Style"/>
              <a:cs typeface="Bookman Old Style"/>
            </a:endParaRPr>
          </a:p>
          <a:p>
            <a:pPr marL="12700" marR="5080">
              <a:lnSpc>
                <a:spcPts val="1400"/>
              </a:lnSpc>
              <a:spcBef>
                <a:spcPts val="40"/>
              </a:spcBef>
            </a:pP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Select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proper hose for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application.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Vacuum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ser-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vice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special fluid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high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temperature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capabilities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are  among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applications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requiring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particular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consideration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specific</a:t>
            </a:r>
            <a:r>
              <a:rPr dirty="0" sz="1000" spc="-5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hose.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2790952"/>
            <a:ext cx="3347085" cy="1031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700" spc="-75" b="1">
                <a:solidFill>
                  <a:srgbClr val="CE5C1B"/>
                </a:solidFill>
                <a:latin typeface="Bookman Old Style"/>
                <a:cs typeface="Bookman Old Style"/>
              </a:rPr>
              <a:t>HOSE</a:t>
            </a:r>
            <a:r>
              <a:rPr dirty="0" sz="1700" spc="-180" b="1">
                <a:solidFill>
                  <a:srgbClr val="CE5C1B"/>
                </a:solidFill>
                <a:latin typeface="Bookman Old Style"/>
                <a:cs typeface="Bookman Old Style"/>
              </a:rPr>
              <a:t> </a:t>
            </a:r>
            <a:r>
              <a:rPr dirty="0" sz="1700" spc="-45" b="1">
                <a:solidFill>
                  <a:srgbClr val="CE5C1B"/>
                </a:solidFill>
                <a:latin typeface="Bookman Old Style"/>
                <a:cs typeface="Bookman Old Style"/>
              </a:rPr>
              <a:t>SELECTION</a:t>
            </a:r>
            <a:endParaRPr sz="1700">
              <a:latin typeface="Bookman Old Style"/>
              <a:cs typeface="Bookman Old Style"/>
            </a:endParaRPr>
          </a:p>
          <a:p>
            <a:pPr algn="just" marL="12700" marR="5080">
              <a:lnSpc>
                <a:spcPct val="116700"/>
              </a:lnSpc>
              <a:spcBef>
                <a:spcPts val="359"/>
              </a:spcBef>
            </a:pPr>
            <a:r>
              <a:rPr dirty="0" sz="1000" spc="-8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take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into account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performance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characteristics </a:t>
            </a:r>
            <a:r>
              <a:rPr dirty="0" sz="1000" spc="32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the demands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particular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application,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simple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easy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method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used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properly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select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hydraulic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hose: 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STAMPED.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6943852"/>
            <a:ext cx="3345179" cy="1920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0" b="1">
                <a:solidFill>
                  <a:srgbClr val="CE5C1B"/>
                </a:solidFill>
                <a:latin typeface="Bookman Old Style"/>
                <a:cs typeface="Bookman Old Style"/>
              </a:rPr>
              <a:t>Size</a:t>
            </a:r>
            <a:endParaRPr sz="1200">
              <a:latin typeface="Bookman Old Style"/>
              <a:cs typeface="Bookman Old Style"/>
            </a:endParaRPr>
          </a:p>
          <a:p>
            <a:pPr marL="12700" marR="5080">
              <a:lnSpc>
                <a:spcPct val="116700"/>
              </a:lnSpc>
              <a:spcBef>
                <a:spcPts val="459"/>
              </a:spcBef>
            </a:pP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inside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diameter of the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must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be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adequate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keep 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pressure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loss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to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minimum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and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avoid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damage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to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the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hose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due 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heat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generation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by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excessive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turbulence.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Velocity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hydrau-  </a:t>
            </a:r>
            <a:r>
              <a:rPr dirty="0" sz="1000" spc="30">
                <a:solidFill>
                  <a:srgbClr val="3D3E3E"/>
                </a:solidFill>
                <a:latin typeface="Tahoma"/>
                <a:cs typeface="Tahoma"/>
              </a:rPr>
              <a:t>lic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fluid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in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suction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lines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should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always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fall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within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specific  </a:t>
            </a:r>
            <a:r>
              <a:rPr dirty="0" sz="1000" spc="-45">
                <a:solidFill>
                  <a:srgbClr val="3D3E3E"/>
                </a:solidFill>
                <a:latin typeface="Tahoma"/>
                <a:cs typeface="Tahoma"/>
              </a:rPr>
              <a:t>range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recommended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to ensure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efficient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pump</a:t>
            </a:r>
            <a:r>
              <a:rPr dirty="0" sz="1000" spc="-1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operation.</a:t>
            </a:r>
            <a:endParaRPr sz="1000">
              <a:latin typeface="Tahoma"/>
              <a:cs typeface="Tahoma"/>
            </a:endParaRPr>
          </a:p>
          <a:p>
            <a:pPr marL="12700" marR="8890">
              <a:lnSpc>
                <a:spcPct val="116700"/>
              </a:lnSpc>
              <a:spcBef>
                <a:spcPts val="500"/>
              </a:spcBef>
            </a:pPr>
            <a:r>
              <a:rPr dirty="0" sz="1000" spc="-9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determine the replacement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size,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read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layline</a:t>
            </a:r>
            <a:r>
              <a:rPr dirty="0" sz="1000" spc="-1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print-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ing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on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side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of 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original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hose.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If 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original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layline 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is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painted </a:t>
            </a:r>
            <a:r>
              <a:rPr dirty="0" sz="1000" spc="-55">
                <a:solidFill>
                  <a:srgbClr val="3D3E3E"/>
                </a:solidFill>
                <a:latin typeface="Tahoma"/>
                <a:cs typeface="Tahoma"/>
              </a:rPr>
              <a:t>over 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-55">
                <a:solidFill>
                  <a:srgbClr val="3D3E3E"/>
                </a:solidFill>
                <a:latin typeface="Tahoma"/>
                <a:cs typeface="Tahoma"/>
              </a:rPr>
              <a:t>worn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off,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original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must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be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cut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and 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inside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diameter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measured for</a:t>
            </a:r>
            <a:r>
              <a:rPr dirty="0" sz="1000" spc="-18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size.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04994" y="598881"/>
            <a:ext cx="3310254" cy="1407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3175">
              <a:lnSpc>
                <a:spcPct val="100000"/>
              </a:lnSpc>
            </a:pPr>
            <a:r>
              <a:rPr dirty="0" sz="1200" spc="-65" b="1">
                <a:solidFill>
                  <a:srgbClr val="67A135"/>
                </a:solidFill>
                <a:latin typeface="Book Antiqua"/>
                <a:cs typeface="Book Antiqua"/>
              </a:rPr>
              <a:t>QUICK</a:t>
            </a:r>
            <a:r>
              <a:rPr dirty="0" sz="1200" spc="-40" b="1">
                <a:solidFill>
                  <a:srgbClr val="67A135"/>
                </a:solidFill>
                <a:latin typeface="Book Antiqua"/>
                <a:cs typeface="Book Antiqua"/>
              </a:rPr>
              <a:t> </a:t>
            </a:r>
            <a:r>
              <a:rPr dirty="0" sz="1200" spc="-25" b="1">
                <a:solidFill>
                  <a:srgbClr val="67A135"/>
                </a:solidFill>
                <a:latin typeface="Book Antiqua"/>
                <a:cs typeface="Book Antiqua"/>
              </a:rPr>
              <a:t>TIP:</a:t>
            </a:r>
            <a:endParaRPr sz="1200">
              <a:latin typeface="Book Antiqua"/>
              <a:cs typeface="Book Antiqua"/>
            </a:endParaRPr>
          </a:p>
          <a:p>
            <a:pPr marL="12700" marR="15875" indent="301625">
              <a:lnSpc>
                <a:spcPct val="118100"/>
              </a:lnSpc>
            </a:pP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Before </a:t>
            </a:r>
            <a:r>
              <a:rPr dirty="0" sz="1200" spc="50">
                <a:solidFill>
                  <a:srgbClr val="231F20"/>
                </a:solidFill>
                <a:latin typeface="Times New Roman"/>
                <a:cs typeface="Times New Roman"/>
              </a:rPr>
              <a:t>cutting </a:t>
            </a:r>
            <a:r>
              <a:rPr dirty="0" sz="1200" spc="80">
                <a:solidFill>
                  <a:srgbClr val="231F20"/>
                </a:solidFill>
                <a:latin typeface="Times New Roman"/>
                <a:cs typeface="Times New Roman"/>
              </a:rPr>
              <a:t>an </a:t>
            </a:r>
            <a:r>
              <a:rPr dirty="0" sz="1200" spc="20">
                <a:solidFill>
                  <a:srgbClr val="231F20"/>
                </a:solidFill>
                <a:latin typeface="Times New Roman"/>
                <a:cs typeface="Times New Roman"/>
              </a:rPr>
              <a:t>original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hose </a:t>
            </a:r>
            <a:r>
              <a:rPr dirty="0" sz="1200" spc="25">
                <a:solidFill>
                  <a:srgbClr val="231F20"/>
                </a:solidFill>
                <a:latin typeface="Times New Roman"/>
                <a:cs typeface="Times New Roman"/>
              </a:rPr>
              <a:t>assembly,  </a:t>
            </a:r>
            <a:r>
              <a:rPr dirty="0" sz="1200" spc="55">
                <a:solidFill>
                  <a:srgbClr val="231F20"/>
                </a:solidFill>
                <a:latin typeface="Times New Roman"/>
                <a:cs typeface="Times New Roman"/>
              </a:rPr>
              <a:t>measure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10">
                <a:solidFill>
                  <a:srgbClr val="231F20"/>
                </a:solidFill>
                <a:latin typeface="Times New Roman"/>
                <a:cs typeface="Times New Roman"/>
              </a:rPr>
              <a:t>overall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assembly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length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7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coupling</a:t>
            </a:r>
            <a:endParaRPr sz="1200">
              <a:latin typeface="Times New Roman"/>
              <a:cs typeface="Times New Roman"/>
            </a:endParaRPr>
          </a:p>
          <a:p>
            <a:pPr algn="ctr" marL="94615" marR="97790">
              <a:lnSpc>
                <a:spcPct val="118100"/>
              </a:lnSpc>
            </a:pP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orientation. </a:t>
            </a:r>
            <a:r>
              <a:rPr dirty="0" sz="1200" spc="15">
                <a:solidFill>
                  <a:srgbClr val="231F20"/>
                </a:solidFill>
                <a:latin typeface="Times New Roman"/>
                <a:cs typeface="Times New Roman"/>
              </a:rPr>
              <a:t>This </a:t>
            </a:r>
            <a:r>
              <a:rPr dirty="0" sz="1200" spc="55">
                <a:solidFill>
                  <a:srgbClr val="231F20"/>
                </a:solidFill>
                <a:latin typeface="Times New Roman"/>
                <a:cs typeface="Times New Roman"/>
              </a:rPr>
              <a:t>measurement </a:t>
            </a:r>
            <a:r>
              <a:rPr dirty="0" sz="1200">
                <a:solidFill>
                  <a:srgbClr val="231F20"/>
                </a:solidFill>
                <a:latin typeface="Times New Roman"/>
                <a:cs typeface="Times New Roman"/>
              </a:rPr>
              <a:t>will </a:t>
            </a:r>
            <a:r>
              <a:rPr dirty="0" sz="1200" spc="55">
                <a:solidFill>
                  <a:srgbClr val="231F20"/>
                </a:solidFill>
                <a:latin typeface="Times New Roman"/>
                <a:cs typeface="Times New Roman"/>
              </a:rPr>
              <a:t>be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required  to </a:t>
            </a:r>
            <a:r>
              <a:rPr dirty="0" sz="1200" spc="25">
                <a:solidFill>
                  <a:srgbClr val="231F20"/>
                </a:solidFill>
                <a:latin typeface="Times New Roman"/>
                <a:cs typeface="Times New Roman"/>
              </a:rPr>
              <a:t>build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replacement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assembly 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or </a:t>
            </a:r>
            <a:r>
              <a:rPr dirty="0" sz="1200" spc="65">
                <a:solidFill>
                  <a:srgbClr val="231F20"/>
                </a:solidFill>
                <a:latin typeface="Times New Roman"/>
                <a:cs typeface="Times New Roman"/>
              </a:rPr>
              <a:t>match</a:t>
            </a:r>
            <a:r>
              <a:rPr dirty="0" sz="1200" spc="-1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the 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hose </a:t>
            </a:r>
            <a:r>
              <a:rPr dirty="0" sz="1200" spc="-20">
                <a:solidFill>
                  <a:srgbClr val="231F20"/>
                </a:solidFill>
                <a:latin typeface="Times New Roman"/>
                <a:cs typeface="Times New Roman"/>
              </a:rPr>
              <a:t>I.D.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to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port</a:t>
            </a:r>
            <a:r>
              <a:rPr dirty="0" sz="1200" spc="-1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20">
                <a:solidFill>
                  <a:srgbClr val="231F20"/>
                </a:solidFill>
                <a:latin typeface="Times New Roman"/>
                <a:cs typeface="Times New Roman"/>
              </a:rPr>
              <a:t>size.</a:t>
            </a:r>
            <a:endParaRPr sz="1200">
              <a:latin typeface="Times New Roman"/>
              <a:cs typeface="Times New Roman"/>
            </a:endParaRPr>
          </a:p>
          <a:p>
            <a:pPr algn="ctr" marL="635">
              <a:lnSpc>
                <a:spcPts val="1019"/>
              </a:lnSpc>
              <a:tabLst>
                <a:tab pos="3284220" algn="l"/>
              </a:tabLst>
            </a:pPr>
            <a:r>
              <a:rPr dirty="0" sz="1000" spc="-10" u="sng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 u="sng">
                <a:solidFill>
                  <a:srgbClr val="3D3E3E"/>
                </a:solidFill>
                <a:latin typeface="Tahoma"/>
                <a:cs typeface="Tahoma"/>
              </a:rPr>
              <a:t>	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81450" y="2205380"/>
            <a:ext cx="3341370" cy="4206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98755">
              <a:lnSpc>
                <a:spcPct val="116700"/>
              </a:lnSpc>
            </a:pP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O.D.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should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not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used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identify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I.D. of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hose.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Different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constructions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will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vary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with the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wall 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thickness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</a:t>
            </a:r>
            <a:r>
              <a:rPr dirty="0" sz="1000" spc="-10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O.D.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6700"/>
              </a:lnSpc>
              <a:spcBef>
                <a:spcPts val="500"/>
              </a:spcBef>
            </a:pP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hydraulics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industry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has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adopted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measuring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system 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called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Dash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Numbers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indicate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coupling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size. 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number that precedes 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coupling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descrip-  tion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dash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size. This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industry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standard number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denotes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I.D.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sixteenths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an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inch.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(Exceptions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are  </a:t>
            </a:r>
            <a:r>
              <a:rPr dirty="0" sz="1000" spc="45">
                <a:solidFill>
                  <a:srgbClr val="3D3E3E"/>
                </a:solidFill>
                <a:latin typeface="Tahoma"/>
                <a:cs typeface="Tahoma"/>
              </a:rPr>
              <a:t>SAE100R5, </a:t>
            </a:r>
            <a:r>
              <a:rPr dirty="0" sz="1000" spc="50">
                <a:solidFill>
                  <a:srgbClr val="3D3E3E"/>
                </a:solidFill>
                <a:latin typeface="Tahoma"/>
                <a:cs typeface="Tahoma"/>
              </a:rPr>
              <a:t>SAE100R14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refrigerant hoses,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where</a:t>
            </a:r>
            <a:r>
              <a:rPr dirty="0" sz="1000" spc="-9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dash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sizes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denote hose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I.D. compared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equivalent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tube</a:t>
            </a:r>
            <a:r>
              <a:rPr dirty="0" sz="1000" spc="5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O.D.)</a:t>
            </a:r>
            <a:endParaRPr sz="1000">
              <a:latin typeface="Tahoma"/>
              <a:cs typeface="Tahoma"/>
            </a:endParaRPr>
          </a:p>
          <a:p>
            <a:pPr marL="12700" marR="25400">
              <a:lnSpc>
                <a:spcPct val="116700"/>
              </a:lnSpc>
              <a:spcBef>
                <a:spcPts val="500"/>
              </a:spcBef>
            </a:pP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O.D.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can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critical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factor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when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routing 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clamps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are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used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when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routed through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bulkheads.  Check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manufacturer’s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individual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specification 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tables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for</a:t>
            </a:r>
            <a:r>
              <a:rPr dirty="0" sz="1000" spc="-7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O.D.s.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200" spc="-50" b="1">
                <a:solidFill>
                  <a:srgbClr val="CE5C1B"/>
                </a:solidFill>
                <a:latin typeface="Bookman Old Style"/>
                <a:cs typeface="Bookman Old Style"/>
              </a:rPr>
              <a:t>Temperature</a:t>
            </a:r>
            <a:endParaRPr sz="1200">
              <a:latin typeface="Bookman Old Style"/>
              <a:cs typeface="Bookman Old Style"/>
            </a:endParaRPr>
          </a:p>
          <a:p>
            <a:pPr marL="12700" marR="96520">
              <a:lnSpc>
                <a:spcPct val="116700"/>
              </a:lnSpc>
              <a:spcBef>
                <a:spcPts val="459"/>
              </a:spcBef>
            </a:pP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When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selecting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replacement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assembly,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two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areas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temperature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must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considered.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These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are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fluid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tempera-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ture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ambient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temperature.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 hose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selected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must</a:t>
            </a:r>
            <a:endParaRPr sz="1000">
              <a:latin typeface="Tahoma"/>
              <a:cs typeface="Tahoma"/>
            </a:endParaRPr>
          </a:p>
          <a:p>
            <a:pPr marL="12700" marR="177800">
              <a:lnSpc>
                <a:spcPct val="116700"/>
              </a:lnSpc>
            </a:pP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capable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withstanding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minimum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maximum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temperatures of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system.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Care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must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 taken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when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routing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near hot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manifolds,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in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extreme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cases,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heat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shield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</a:t>
            </a:r>
            <a:r>
              <a:rPr dirty="0" sz="1000" spc="-7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advisable.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23516" y="6663131"/>
            <a:ext cx="3262629" cy="1560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200" spc="-65" b="1">
                <a:solidFill>
                  <a:srgbClr val="67A135"/>
                </a:solidFill>
                <a:latin typeface="Book Antiqua"/>
                <a:cs typeface="Book Antiqua"/>
              </a:rPr>
              <a:t>QUICK</a:t>
            </a:r>
            <a:r>
              <a:rPr dirty="0" sz="1200" spc="-40" b="1">
                <a:solidFill>
                  <a:srgbClr val="67A135"/>
                </a:solidFill>
                <a:latin typeface="Book Antiqua"/>
                <a:cs typeface="Book Antiqua"/>
              </a:rPr>
              <a:t> </a:t>
            </a:r>
            <a:r>
              <a:rPr dirty="0" sz="1200" spc="-25" b="1">
                <a:solidFill>
                  <a:srgbClr val="67A135"/>
                </a:solidFill>
                <a:latin typeface="Book Antiqua"/>
                <a:cs typeface="Book Antiqua"/>
              </a:rPr>
              <a:t>TIP:</a:t>
            </a:r>
            <a:endParaRPr sz="1200">
              <a:latin typeface="Book Antiqua"/>
              <a:cs typeface="Book Antiqua"/>
            </a:endParaRPr>
          </a:p>
          <a:p>
            <a:pPr algn="ctr" marL="12700" marR="5080" indent="-635">
              <a:lnSpc>
                <a:spcPct val="118100"/>
              </a:lnSpc>
              <a:spcBef>
                <a:spcPts val="500"/>
              </a:spcBef>
            </a:pPr>
            <a:r>
              <a:rPr dirty="0" sz="1200" spc="-80">
                <a:solidFill>
                  <a:srgbClr val="231F20"/>
                </a:solidFill>
                <a:latin typeface="Times New Roman"/>
                <a:cs typeface="Times New Roman"/>
              </a:rPr>
              <a:t>To </a:t>
            </a:r>
            <a:r>
              <a:rPr dirty="0" sz="1200" spc="20">
                <a:solidFill>
                  <a:srgbClr val="231F20"/>
                </a:solidFill>
                <a:latin typeface="Times New Roman"/>
                <a:cs typeface="Times New Roman"/>
              </a:rPr>
              <a:t>avoid </a:t>
            </a:r>
            <a:r>
              <a:rPr dirty="0" sz="1200" spc="50">
                <a:solidFill>
                  <a:srgbClr val="231F20"/>
                </a:solidFill>
                <a:latin typeface="Times New Roman"/>
                <a:cs typeface="Times New Roman"/>
              </a:rPr>
              <a:t>equipment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breakdown </a:t>
            </a:r>
            <a:r>
              <a:rPr dirty="0" sz="1200" spc="70">
                <a:solidFill>
                  <a:srgbClr val="231F20"/>
                </a:solidFill>
                <a:latin typeface="Times New Roman"/>
                <a:cs typeface="Times New Roman"/>
              </a:rPr>
              <a:t>and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possible  </a:t>
            </a:r>
            <a:r>
              <a:rPr dirty="0" sz="1200" spc="-10">
                <a:solidFill>
                  <a:srgbClr val="231F20"/>
                </a:solidFill>
                <a:latin typeface="Times New Roman"/>
                <a:cs typeface="Times New Roman"/>
              </a:rPr>
              <a:t>injury,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1200">
                <a:solidFill>
                  <a:srgbClr val="231F20"/>
                </a:solidFill>
                <a:latin typeface="Times New Roman"/>
                <a:cs typeface="Times New Roman"/>
              </a:rPr>
              <a:t>fluid </a:t>
            </a:r>
            <a:r>
              <a:rPr dirty="0" sz="1200" spc="35">
                <a:solidFill>
                  <a:srgbClr val="231F20"/>
                </a:solidFill>
                <a:latin typeface="Times New Roman"/>
                <a:cs typeface="Times New Roman"/>
              </a:rPr>
              <a:t>manufacturer’s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recommended 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maximum operating </a:t>
            </a:r>
            <a:r>
              <a:rPr dirty="0" sz="1200" spc="50">
                <a:solidFill>
                  <a:srgbClr val="231F20"/>
                </a:solidFill>
                <a:latin typeface="Times New Roman"/>
                <a:cs typeface="Times New Roman"/>
              </a:rPr>
              <a:t>temperature </a:t>
            </a:r>
            <a:r>
              <a:rPr dirty="0" sz="1200" spc="-25">
                <a:solidFill>
                  <a:srgbClr val="231F20"/>
                </a:solidFill>
                <a:latin typeface="Times New Roman"/>
                <a:cs typeface="Times New Roman"/>
              </a:rPr>
              <a:t>for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any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given  </a:t>
            </a:r>
            <a:r>
              <a:rPr dirty="0" sz="1200">
                <a:solidFill>
                  <a:srgbClr val="231F20"/>
                </a:solidFill>
                <a:latin typeface="Times New Roman"/>
                <a:cs typeface="Times New Roman"/>
              </a:rPr>
              <a:t>fluid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must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not </a:t>
            </a:r>
            <a:r>
              <a:rPr dirty="0" sz="1200" spc="55">
                <a:solidFill>
                  <a:srgbClr val="231F20"/>
                </a:solidFill>
                <a:latin typeface="Times New Roman"/>
                <a:cs typeface="Times New Roman"/>
              </a:rPr>
              <a:t>be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exceeded. </a:t>
            </a:r>
            <a:r>
              <a:rPr dirty="0" sz="1200" spc="-40">
                <a:solidFill>
                  <a:srgbClr val="231F20"/>
                </a:solidFill>
                <a:latin typeface="Times New Roman"/>
                <a:cs typeface="Times New Roman"/>
              </a:rPr>
              <a:t>If </a:t>
            </a:r>
            <a:r>
              <a:rPr dirty="0" sz="1200" spc="25">
                <a:solidFill>
                  <a:srgbClr val="231F20"/>
                </a:solidFill>
                <a:latin typeface="Times New Roman"/>
                <a:cs typeface="Times New Roman"/>
              </a:rPr>
              <a:t>it </a:t>
            </a:r>
            <a:r>
              <a:rPr dirty="0" sz="1200" spc="20">
                <a:solidFill>
                  <a:srgbClr val="231F20"/>
                </a:solidFill>
                <a:latin typeface="Times New Roman"/>
                <a:cs typeface="Times New Roman"/>
              </a:rPr>
              <a:t>is </a:t>
            </a:r>
            <a:r>
              <a:rPr dirty="0" sz="1200" spc="15">
                <a:solidFill>
                  <a:srgbClr val="231F20"/>
                </a:solidFill>
                <a:latin typeface="Times New Roman"/>
                <a:cs typeface="Times New Roman"/>
              </a:rPr>
              <a:t>different 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from 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listed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hose temperatures,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200" spc="-2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15">
                <a:solidFill>
                  <a:srgbClr val="231F20"/>
                </a:solidFill>
                <a:latin typeface="Times New Roman"/>
                <a:cs typeface="Times New Roman"/>
              </a:rPr>
              <a:t>lower limit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must  </a:t>
            </a:r>
            <a:r>
              <a:rPr dirty="0" sz="1200" spc="50">
                <a:solidFill>
                  <a:srgbClr val="231F20"/>
                </a:solidFill>
                <a:latin typeface="Times New Roman"/>
                <a:cs typeface="Times New Roman"/>
              </a:rPr>
              <a:t>take</a:t>
            </a:r>
            <a:r>
              <a:rPr dirty="0" sz="12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precedence.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81450" y="8485530"/>
            <a:ext cx="3322954" cy="1082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</a:pP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Actual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service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life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at temperatures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approaching 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recom-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mended </a:t>
            </a:r>
            <a:r>
              <a:rPr dirty="0" sz="1000" spc="25">
                <a:solidFill>
                  <a:srgbClr val="3D3E3E"/>
                </a:solidFill>
                <a:latin typeface="Tahoma"/>
                <a:cs typeface="Tahoma"/>
              </a:rPr>
              <a:t>limit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will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depend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on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particular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application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 the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fluid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being used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hose.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Intermittent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(up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65">
                <a:solidFill>
                  <a:srgbClr val="3D3E3E"/>
                </a:solidFill>
                <a:latin typeface="Tahoma"/>
                <a:cs typeface="Tahoma"/>
              </a:rPr>
              <a:t>10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percent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operating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time)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refers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momentary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temperature  surges.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Detrimental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effects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increase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with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increased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expo-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sure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elevated</a:t>
            </a:r>
            <a:r>
              <a:rPr dirty="0" sz="1000" spc="-4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temperatures.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7203" y="4089400"/>
            <a:ext cx="3315335" cy="2625090"/>
          </a:xfrm>
          <a:custGeom>
            <a:avLst/>
            <a:gdLst/>
            <a:ahLst/>
            <a:cxnLst/>
            <a:rect l="l" t="t" r="r" b="b"/>
            <a:pathLst>
              <a:path w="3315335" h="2625090">
                <a:moveTo>
                  <a:pt x="3209315" y="0"/>
                </a:moveTo>
                <a:lnTo>
                  <a:pt x="105676" y="0"/>
                </a:lnTo>
                <a:lnTo>
                  <a:pt x="64642" y="8337"/>
                </a:lnTo>
                <a:lnTo>
                  <a:pt x="31040" y="31040"/>
                </a:lnTo>
                <a:lnTo>
                  <a:pt x="8337" y="64642"/>
                </a:lnTo>
                <a:lnTo>
                  <a:pt x="0" y="105676"/>
                </a:lnTo>
                <a:lnTo>
                  <a:pt x="0" y="2519222"/>
                </a:lnTo>
                <a:lnTo>
                  <a:pt x="8337" y="2560252"/>
                </a:lnTo>
                <a:lnTo>
                  <a:pt x="31040" y="2593854"/>
                </a:lnTo>
                <a:lnTo>
                  <a:pt x="64642" y="2616559"/>
                </a:lnTo>
                <a:lnTo>
                  <a:pt x="105676" y="2624899"/>
                </a:lnTo>
                <a:lnTo>
                  <a:pt x="3209315" y="2624899"/>
                </a:lnTo>
                <a:lnTo>
                  <a:pt x="3250350" y="2616559"/>
                </a:lnTo>
                <a:lnTo>
                  <a:pt x="3283951" y="2593854"/>
                </a:lnTo>
                <a:lnTo>
                  <a:pt x="3306654" y="2560252"/>
                </a:lnTo>
                <a:lnTo>
                  <a:pt x="3314992" y="2519222"/>
                </a:lnTo>
                <a:lnTo>
                  <a:pt x="3314992" y="105676"/>
                </a:lnTo>
                <a:lnTo>
                  <a:pt x="3306654" y="64642"/>
                </a:lnTo>
                <a:lnTo>
                  <a:pt x="3283951" y="31040"/>
                </a:lnTo>
                <a:lnTo>
                  <a:pt x="3250350" y="8337"/>
                </a:lnTo>
                <a:lnTo>
                  <a:pt x="3209315" y="0"/>
                </a:lnTo>
                <a:close/>
              </a:path>
            </a:pathLst>
          </a:custGeom>
          <a:solidFill>
            <a:srgbClr val="D7DA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17113" y="4254585"/>
            <a:ext cx="1758314" cy="2216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-70" b="1">
                <a:solidFill>
                  <a:srgbClr val="2187B0"/>
                </a:solidFill>
                <a:latin typeface="Book Antiqua"/>
                <a:cs typeface="Book Antiqua"/>
              </a:rPr>
              <a:t>STAMPED</a:t>
            </a:r>
            <a:endParaRPr sz="17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dirty="0" sz="1100" spc="-65" i="1">
                <a:solidFill>
                  <a:srgbClr val="231F20"/>
                </a:solidFill>
                <a:latin typeface="Arial"/>
                <a:cs typeface="Arial"/>
              </a:rPr>
              <a:t>S </a:t>
            </a:r>
            <a:r>
              <a:rPr dirty="0" sz="1100" spc="15" i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100" spc="3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Size</a:t>
            </a:r>
            <a:endParaRPr sz="1100">
              <a:latin typeface="Arial"/>
              <a:cs typeface="Arial"/>
            </a:endParaRPr>
          </a:p>
          <a:p>
            <a:pPr marL="12700" marR="735330">
              <a:lnSpc>
                <a:spcPct val="166700"/>
              </a:lnSpc>
            </a:pPr>
            <a:r>
              <a:rPr dirty="0" sz="1100" spc="-65" i="1">
                <a:solidFill>
                  <a:srgbClr val="231F20"/>
                </a:solidFill>
                <a:latin typeface="Arial"/>
                <a:cs typeface="Arial"/>
              </a:rPr>
              <a:t>T </a:t>
            </a:r>
            <a:r>
              <a:rPr dirty="0" sz="1100" spc="15" i="1">
                <a:solidFill>
                  <a:srgbClr val="231F20"/>
                </a:solidFill>
                <a:latin typeface="Arial"/>
                <a:cs typeface="Arial"/>
              </a:rPr>
              <a:t>=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Temperature  </a:t>
            </a:r>
            <a:r>
              <a:rPr dirty="0" sz="1100" spc="-65" i="1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dirty="0" sz="1100" spc="15" i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100" spc="2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5" i="1">
                <a:solidFill>
                  <a:srgbClr val="231F20"/>
                </a:solidFill>
                <a:latin typeface="Arial"/>
                <a:cs typeface="Arial"/>
              </a:rPr>
              <a:t>Application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66700"/>
              </a:lnSpc>
            </a:pPr>
            <a:r>
              <a:rPr dirty="0" sz="1100" i="1">
                <a:solidFill>
                  <a:srgbClr val="231F20"/>
                </a:solidFill>
                <a:latin typeface="Arial"/>
                <a:cs typeface="Arial"/>
              </a:rPr>
              <a:t>M </a:t>
            </a:r>
            <a:r>
              <a:rPr dirty="0" sz="1100" spc="15" i="1">
                <a:solidFill>
                  <a:srgbClr val="231F20"/>
                </a:solidFill>
                <a:latin typeface="Arial"/>
                <a:cs typeface="Arial"/>
              </a:rPr>
              <a:t>=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Material to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be </a:t>
            </a:r>
            <a:r>
              <a:rPr dirty="0" sz="1100" spc="-40" i="1">
                <a:solidFill>
                  <a:srgbClr val="231F20"/>
                </a:solidFill>
                <a:latin typeface="Arial"/>
                <a:cs typeface="Arial"/>
              </a:rPr>
              <a:t>conveyed  </a:t>
            </a:r>
            <a:r>
              <a:rPr dirty="0" sz="1100" spc="-65" i="1">
                <a:solidFill>
                  <a:srgbClr val="231F20"/>
                </a:solidFill>
                <a:latin typeface="Arial"/>
                <a:cs typeface="Arial"/>
              </a:rPr>
              <a:t>P </a:t>
            </a:r>
            <a:r>
              <a:rPr dirty="0" sz="1100" spc="15" i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100" spc="3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40" i="1">
                <a:solidFill>
                  <a:srgbClr val="231F20"/>
                </a:solidFill>
                <a:latin typeface="Arial"/>
                <a:cs typeface="Arial"/>
              </a:rPr>
              <a:t>Pressure</a:t>
            </a:r>
            <a:endParaRPr sz="1100">
              <a:latin typeface="Arial"/>
              <a:cs typeface="Arial"/>
            </a:endParaRPr>
          </a:p>
          <a:p>
            <a:pPr marL="12700" marR="396240">
              <a:lnSpc>
                <a:spcPct val="166700"/>
              </a:lnSpc>
            </a:pPr>
            <a:r>
              <a:rPr dirty="0" sz="1100" spc="-65" i="1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dirty="0" sz="1100" spc="15" i="1">
                <a:solidFill>
                  <a:srgbClr val="231F20"/>
                </a:solidFill>
                <a:latin typeface="Arial"/>
                <a:cs typeface="Arial"/>
              </a:rPr>
              <a:t>=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Ends or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couplings  </a:t>
            </a:r>
            <a:r>
              <a:rPr dirty="0" sz="1100" spc="-65" i="1">
                <a:solidFill>
                  <a:srgbClr val="231F20"/>
                </a:solidFill>
                <a:latin typeface="Arial"/>
                <a:cs typeface="Arial"/>
              </a:rPr>
              <a:t>D </a:t>
            </a:r>
            <a:r>
              <a:rPr dirty="0" sz="1100" spc="15" i="1">
                <a:solidFill>
                  <a:srgbClr val="231F20"/>
                </a:solidFill>
                <a:latin typeface="Arial"/>
                <a:cs typeface="Arial"/>
              </a:rPr>
              <a:t>=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Delivery</a:t>
            </a:r>
            <a:r>
              <a:rPr dirty="0" sz="1100" spc="8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0" i="1">
                <a:solidFill>
                  <a:srgbClr val="231F20"/>
                </a:solidFill>
                <a:latin typeface="Arial"/>
                <a:cs typeface="Arial"/>
              </a:rPr>
              <a:t>(volume)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031348" y="463550"/>
            <a:ext cx="3284220" cy="0"/>
          </a:xfrm>
          <a:custGeom>
            <a:avLst/>
            <a:gdLst/>
            <a:ahLst/>
            <a:cxnLst/>
            <a:rect l="l" t="t" r="r" b="b"/>
            <a:pathLst>
              <a:path w="3284220" h="0">
                <a:moveTo>
                  <a:pt x="328385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67A1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031348" y="6559550"/>
            <a:ext cx="3284220" cy="0"/>
          </a:xfrm>
          <a:custGeom>
            <a:avLst/>
            <a:gdLst/>
            <a:ahLst/>
            <a:cxnLst/>
            <a:rect l="l" t="t" r="r" b="b"/>
            <a:pathLst>
              <a:path w="3284220" h="0">
                <a:moveTo>
                  <a:pt x="328385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67A1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031348" y="8337537"/>
            <a:ext cx="3284220" cy="0"/>
          </a:xfrm>
          <a:custGeom>
            <a:avLst/>
            <a:gdLst/>
            <a:ahLst/>
            <a:cxnLst/>
            <a:rect l="l" t="t" r="r" b="b"/>
            <a:pathLst>
              <a:path w="3284220" h="0">
                <a:moveTo>
                  <a:pt x="328385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67A1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87350" y="9636700"/>
            <a:ext cx="6981825" cy="422275"/>
          </a:xfrm>
          <a:custGeom>
            <a:avLst/>
            <a:gdLst/>
            <a:ahLst/>
            <a:cxnLst/>
            <a:rect l="l" t="t" r="r" b="b"/>
            <a:pathLst>
              <a:path w="6981825" h="422275">
                <a:moveTo>
                  <a:pt x="0" y="421699"/>
                </a:moveTo>
                <a:lnTo>
                  <a:pt x="6981443" y="421699"/>
                </a:lnTo>
                <a:lnTo>
                  <a:pt x="6981443" y="0"/>
                </a:lnTo>
                <a:lnTo>
                  <a:pt x="0" y="0"/>
                </a:lnTo>
                <a:lnTo>
                  <a:pt x="0" y="421699"/>
                </a:lnTo>
                <a:close/>
              </a:path>
            </a:pathLst>
          </a:custGeom>
          <a:solidFill>
            <a:srgbClr val="231F20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7198" y="9706556"/>
            <a:ext cx="4926330" cy="352425"/>
          </a:xfrm>
          <a:custGeom>
            <a:avLst/>
            <a:gdLst/>
            <a:ahLst/>
            <a:cxnLst/>
            <a:rect l="l" t="t" r="r" b="b"/>
            <a:pathLst>
              <a:path w="4926330" h="352425">
                <a:moveTo>
                  <a:pt x="4820627" y="0"/>
                </a:moveTo>
                <a:lnTo>
                  <a:pt x="105689" y="0"/>
                </a:lnTo>
                <a:lnTo>
                  <a:pt x="64652" y="8337"/>
                </a:lnTo>
                <a:lnTo>
                  <a:pt x="31046" y="31040"/>
                </a:lnTo>
                <a:lnTo>
                  <a:pt x="8339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4926304" y="351843"/>
                </a:lnTo>
                <a:lnTo>
                  <a:pt x="4926304" y="105676"/>
                </a:lnTo>
                <a:lnTo>
                  <a:pt x="4917966" y="64642"/>
                </a:lnTo>
                <a:lnTo>
                  <a:pt x="4895264" y="31040"/>
                </a:lnTo>
                <a:lnTo>
                  <a:pt x="4861662" y="8337"/>
                </a:lnTo>
                <a:lnTo>
                  <a:pt x="4820627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7203" y="9706556"/>
            <a:ext cx="6844030" cy="352425"/>
          </a:xfrm>
          <a:custGeom>
            <a:avLst/>
            <a:gdLst/>
            <a:ahLst/>
            <a:cxnLst/>
            <a:rect l="l" t="t" r="r" b="b"/>
            <a:pathLst>
              <a:path w="6844030" h="352425">
                <a:moveTo>
                  <a:pt x="6738315" y="0"/>
                </a:moveTo>
                <a:lnTo>
                  <a:pt x="105676" y="0"/>
                </a:lnTo>
                <a:lnTo>
                  <a:pt x="64642" y="8337"/>
                </a:lnTo>
                <a:lnTo>
                  <a:pt x="31040" y="31040"/>
                </a:lnTo>
                <a:lnTo>
                  <a:pt x="8337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6843991" y="351843"/>
                </a:lnTo>
                <a:lnTo>
                  <a:pt x="6843991" y="105676"/>
                </a:lnTo>
                <a:lnTo>
                  <a:pt x="6835654" y="64642"/>
                </a:lnTo>
                <a:lnTo>
                  <a:pt x="6812951" y="31040"/>
                </a:lnTo>
                <a:lnTo>
                  <a:pt x="6779349" y="8337"/>
                </a:lnTo>
                <a:lnTo>
                  <a:pt x="6738315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85528" y="9810902"/>
            <a:ext cx="1996439" cy="14605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800" spc="15" b="1">
                <a:solidFill>
                  <a:srgbClr val="FFFFFF"/>
                </a:solidFill>
                <a:latin typeface="Book Antiqua"/>
                <a:cs typeface="Book Antiqua"/>
                <a:hlinkClick r:id="rId2"/>
              </a:rPr>
              <a:t>www.gatesprograms.com/safehydraulics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86653" y="9810902"/>
            <a:ext cx="106680" cy="14605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r>
              <a:rPr dirty="0" sz="800" spc="35" b="1">
                <a:solidFill>
                  <a:srgbClr val="FFFFFF"/>
                </a:solidFill>
                <a:latin typeface="Book Antiqua"/>
                <a:cs typeface="Book Antiqua"/>
              </a:rPr>
              <a:t>3</a:t>
            </a:r>
            <a:endParaRPr sz="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22452"/>
            <a:ext cx="3284854" cy="5603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35" b="1">
                <a:solidFill>
                  <a:srgbClr val="CE5C1B"/>
                </a:solidFill>
                <a:latin typeface="Bookman Old Style"/>
                <a:cs typeface="Bookman Old Style"/>
              </a:rPr>
              <a:t>Application</a:t>
            </a:r>
            <a:endParaRPr sz="1200">
              <a:latin typeface="Bookman Old Style"/>
              <a:cs typeface="Bookman Old Style"/>
            </a:endParaRPr>
          </a:p>
          <a:p>
            <a:pPr marL="12700" marR="5080">
              <a:lnSpc>
                <a:spcPct val="116700"/>
              </a:lnSpc>
              <a:spcBef>
                <a:spcPts val="409"/>
              </a:spcBef>
            </a:pP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Determine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where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how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replacement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assembly 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used.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Most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often,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only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duplicate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original 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will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have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 made, provided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original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assembly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gave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acceptable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service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life.</a:t>
            </a:r>
            <a:endParaRPr sz="1000">
              <a:latin typeface="Tahoma"/>
              <a:cs typeface="Tahoma"/>
            </a:endParaRPr>
          </a:p>
          <a:p>
            <a:pPr marL="12700" marR="8255">
              <a:lnSpc>
                <a:spcPct val="116700"/>
              </a:lnSpc>
              <a:spcBef>
                <a:spcPts val="450"/>
              </a:spcBef>
            </a:pPr>
            <a:r>
              <a:rPr dirty="0" sz="1000" spc="-8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fulfill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requirements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application, additional 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questions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may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need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answered,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such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following:</a:t>
            </a:r>
            <a:endParaRPr sz="1000">
              <a:latin typeface="Tahoma"/>
              <a:cs typeface="Tahoma"/>
            </a:endParaRPr>
          </a:p>
          <a:p>
            <a:pPr marL="229235" indent="-102235">
              <a:lnSpc>
                <a:spcPct val="100000"/>
              </a:lnSpc>
              <a:spcBef>
                <a:spcPts val="650"/>
              </a:spcBef>
              <a:buChar char="•"/>
              <a:tabLst>
                <a:tab pos="229235" algn="l"/>
              </a:tabLst>
            </a:pP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Where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will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used?</a:t>
            </a:r>
            <a:endParaRPr sz="1000">
              <a:latin typeface="Tahoma"/>
              <a:cs typeface="Tahoma"/>
            </a:endParaRPr>
          </a:p>
          <a:p>
            <a:pPr marL="229235" indent="-102235">
              <a:lnSpc>
                <a:spcPct val="100000"/>
              </a:lnSpc>
              <a:spcBef>
                <a:spcPts val="650"/>
              </a:spcBef>
              <a:buChar char="•"/>
              <a:tabLst>
                <a:tab pos="229235" algn="l"/>
              </a:tabLst>
            </a:pP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What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type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equipment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this?</a:t>
            </a:r>
            <a:endParaRPr sz="1000">
              <a:latin typeface="Tahoma"/>
              <a:cs typeface="Tahoma"/>
            </a:endParaRPr>
          </a:p>
          <a:p>
            <a:pPr marL="229235" indent="-102235">
              <a:lnSpc>
                <a:spcPct val="100000"/>
              </a:lnSpc>
              <a:spcBef>
                <a:spcPts val="650"/>
              </a:spcBef>
              <a:buChar char="•"/>
              <a:tabLst>
                <a:tab pos="229235" algn="l"/>
              </a:tabLst>
            </a:pP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What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are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working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surge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pressures?</a:t>
            </a:r>
            <a:endParaRPr sz="1000">
              <a:latin typeface="Tahoma"/>
              <a:cs typeface="Tahoma"/>
            </a:endParaRPr>
          </a:p>
          <a:p>
            <a:pPr marL="229235" indent="-102235">
              <a:lnSpc>
                <a:spcPct val="100000"/>
              </a:lnSpc>
              <a:spcBef>
                <a:spcPts val="650"/>
              </a:spcBef>
              <a:buChar char="•"/>
              <a:tabLst>
                <a:tab pos="229235" algn="l"/>
              </a:tabLst>
            </a:pP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Is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this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suction</a:t>
            </a:r>
            <a:r>
              <a:rPr dirty="0" sz="1000" spc="-8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application?</a:t>
            </a:r>
            <a:endParaRPr sz="1000">
              <a:latin typeface="Tahoma"/>
              <a:cs typeface="Tahoma"/>
            </a:endParaRPr>
          </a:p>
          <a:p>
            <a:pPr marL="229235" indent="-102235">
              <a:lnSpc>
                <a:spcPct val="100000"/>
              </a:lnSpc>
              <a:spcBef>
                <a:spcPts val="650"/>
              </a:spcBef>
              <a:buChar char="•"/>
              <a:tabLst>
                <a:tab pos="229235" algn="l"/>
              </a:tabLst>
            </a:pP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What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are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fluid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ambient</a:t>
            </a:r>
            <a:r>
              <a:rPr dirty="0" sz="1000" spc="2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temperatures?</a:t>
            </a:r>
            <a:endParaRPr sz="1000">
              <a:latin typeface="Tahoma"/>
              <a:cs typeface="Tahoma"/>
            </a:endParaRPr>
          </a:p>
          <a:p>
            <a:pPr marL="229235" indent="-102235">
              <a:lnSpc>
                <a:spcPct val="100000"/>
              </a:lnSpc>
              <a:spcBef>
                <a:spcPts val="650"/>
              </a:spcBef>
              <a:buChar char="•"/>
              <a:tabLst>
                <a:tab pos="229235" algn="l"/>
              </a:tabLst>
            </a:pP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Have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I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considered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fluid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compatibility?</a:t>
            </a:r>
            <a:endParaRPr sz="1000">
              <a:latin typeface="Tahoma"/>
              <a:cs typeface="Tahoma"/>
            </a:endParaRPr>
          </a:p>
          <a:p>
            <a:pPr marL="229235" indent="-102235">
              <a:lnSpc>
                <a:spcPct val="100000"/>
              </a:lnSpc>
              <a:spcBef>
                <a:spcPts val="650"/>
              </a:spcBef>
              <a:buChar char="•"/>
              <a:tabLst>
                <a:tab pos="229235" algn="l"/>
              </a:tabLst>
            </a:pP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What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are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environmental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conditions?</a:t>
            </a:r>
            <a:endParaRPr sz="1000">
              <a:latin typeface="Tahoma"/>
              <a:cs typeface="Tahoma"/>
            </a:endParaRPr>
          </a:p>
          <a:p>
            <a:pPr marL="229235" indent="-102235">
              <a:lnSpc>
                <a:spcPct val="100000"/>
              </a:lnSpc>
              <a:spcBef>
                <a:spcPts val="650"/>
              </a:spcBef>
              <a:buChar char="•"/>
              <a:tabLst>
                <a:tab pos="229235" algn="l"/>
              </a:tabLst>
            </a:pP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What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are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routing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requirements?</a:t>
            </a:r>
            <a:endParaRPr sz="1000">
              <a:latin typeface="Tahoma"/>
              <a:cs typeface="Tahoma"/>
            </a:endParaRPr>
          </a:p>
          <a:p>
            <a:pPr marL="229235" indent="-102235">
              <a:lnSpc>
                <a:spcPct val="100000"/>
              </a:lnSpc>
              <a:spcBef>
                <a:spcPts val="650"/>
              </a:spcBef>
              <a:buChar char="•"/>
              <a:tabLst>
                <a:tab pos="229235" algn="l"/>
              </a:tabLst>
            </a:pP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Are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government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industry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standards being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met?</a:t>
            </a:r>
            <a:endParaRPr sz="1000">
              <a:latin typeface="Tahoma"/>
              <a:cs typeface="Tahoma"/>
            </a:endParaRPr>
          </a:p>
          <a:p>
            <a:pPr marL="229235" indent="-102235">
              <a:lnSpc>
                <a:spcPct val="100000"/>
              </a:lnSpc>
              <a:spcBef>
                <a:spcPts val="650"/>
              </a:spcBef>
              <a:buChar char="•"/>
              <a:tabLst>
                <a:tab pos="229235" algn="l"/>
              </a:tabLst>
            </a:pP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Am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I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contending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with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unusual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mechanical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 loads?</a:t>
            </a:r>
            <a:endParaRPr sz="1000">
              <a:latin typeface="Tahoma"/>
              <a:cs typeface="Tahoma"/>
            </a:endParaRPr>
          </a:p>
          <a:p>
            <a:pPr marL="229235" indent="-102235">
              <a:lnSpc>
                <a:spcPct val="100000"/>
              </a:lnSpc>
              <a:spcBef>
                <a:spcPts val="650"/>
              </a:spcBef>
              <a:buChar char="•"/>
              <a:tabLst>
                <a:tab pos="229235" algn="l"/>
              </a:tabLst>
            </a:pP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What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construction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will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work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best?</a:t>
            </a:r>
            <a:endParaRPr sz="1000">
              <a:latin typeface="Tahoma"/>
              <a:cs typeface="Tahoma"/>
            </a:endParaRPr>
          </a:p>
          <a:p>
            <a:pPr marL="229235" indent="-102235">
              <a:lnSpc>
                <a:spcPct val="100000"/>
              </a:lnSpc>
              <a:spcBef>
                <a:spcPts val="650"/>
              </a:spcBef>
              <a:buChar char="•"/>
              <a:tabLst>
                <a:tab pos="229235" algn="l"/>
              </a:tabLst>
            </a:pP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What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thread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end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connection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type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should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I</a:t>
            </a:r>
            <a:r>
              <a:rPr dirty="0" sz="1000" spc="-7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use?</a:t>
            </a:r>
            <a:endParaRPr sz="1000">
              <a:latin typeface="Tahoma"/>
              <a:cs typeface="Tahoma"/>
            </a:endParaRPr>
          </a:p>
          <a:p>
            <a:pPr marL="229235" indent="-102235">
              <a:lnSpc>
                <a:spcPct val="100000"/>
              </a:lnSpc>
              <a:spcBef>
                <a:spcPts val="650"/>
              </a:spcBef>
              <a:buChar char="•"/>
              <a:tabLst>
                <a:tab pos="229235" algn="l"/>
              </a:tabLst>
            </a:pP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What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thread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type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right?</a:t>
            </a:r>
            <a:endParaRPr sz="1000">
              <a:latin typeface="Tahoma"/>
              <a:cs typeface="Tahoma"/>
            </a:endParaRPr>
          </a:p>
          <a:p>
            <a:pPr marL="229235" indent="-102235">
              <a:lnSpc>
                <a:spcPct val="100000"/>
              </a:lnSpc>
              <a:spcBef>
                <a:spcPts val="650"/>
              </a:spcBef>
              <a:buChar char="•"/>
              <a:tabLst>
                <a:tab pos="229235" algn="l"/>
              </a:tabLst>
            </a:pP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Should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I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use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permanent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field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attachable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couplings?</a:t>
            </a:r>
            <a:endParaRPr sz="1000">
              <a:latin typeface="Tahoma"/>
              <a:cs typeface="Tahoma"/>
            </a:endParaRPr>
          </a:p>
          <a:p>
            <a:pPr marL="229235" indent="-102235">
              <a:lnSpc>
                <a:spcPct val="100000"/>
              </a:lnSpc>
              <a:spcBef>
                <a:spcPts val="650"/>
              </a:spcBef>
              <a:buChar char="•"/>
              <a:tabLst>
                <a:tab pos="229235" algn="l"/>
              </a:tabLst>
            </a:pP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What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minimum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bend</a:t>
            </a:r>
            <a:r>
              <a:rPr dirty="0" sz="1000" spc="-11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radius?</a:t>
            </a:r>
            <a:endParaRPr sz="1000">
              <a:latin typeface="Tahoma"/>
              <a:cs typeface="Tahoma"/>
            </a:endParaRPr>
          </a:p>
          <a:p>
            <a:pPr marL="229235" indent="-102235">
              <a:lnSpc>
                <a:spcPct val="100000"/>
              </a:lnSpc>
              <a:spcBef>
                <a:spcPts val="650"/>
              </a:spcBef>
              <a:buChar char="•"/>
              <a:tabLst>
                <a:tab pos="229235" algn="l"/>
              </a:tabLst>
            </a:pP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Is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non-conductive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 required?</a:t>
            </a:r>
            <a:endParaRPr sz="1000">
              <a:latin typeface="Tahoma"/>
              <a:cs typeface="Tahoma"/>
            </a:endParaRPr>
          </a:p>
          <a:p>
            <a:pPr marL="229235" indent="-102235">
              <a:lnSpc>
                <a:spcPct val="100000"/>
              </a:lnSpc>
              <a:spcBef>
                <a:spcPts val="650"/>
              </a:spcBef>
              <a:buChar char="•"/>
              <a:tabLst>
                <a:tab pos="229235" algn="l"/>
              </a:tabLst>
            </a:pP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Will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there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 excessive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abrasion?</a:t>
            </a:r>
            <a:endParaRPr sz="1000">
              <a:latin typeface="Tahoma"/>
              <a:cs typeface="Tahoma"/>
            </a:endParaRPr>
          </a:p>
          <a:p>
            <a:pPr marL="229235" indent="-102235">
              <a:lnSpc>
                <a:spcPct val="100000"/>
              </a:lnSpc>
              <a:spcBef>
                <a:spcPts val="650"/>
              </a:spcBef>
              <a:buChar char="•"/>
              <a:tabLst>
                <a:tab pos="229235" algn="l"/>
              </a:tabLst>
            </a:pP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What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expected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service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life?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6150152"/>
            <a:ext cx="3333750" cy="3317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30" b="1">
                <a:solidFill>
                  <a:srgbClr val="CE5C1B"/>
                </a:solidFill>
                <a:latin typeface="Bookman Old Style"/>
                <a:cs typeface="Bookman Old Style"/>
              </a:rPr>
              <a:t>Material </a:t>
            </a:r>
            <a:r>
              <a:rPr dirty="0" sz="1200" spc="-85" b="1">
                <a:solidFill>
                  <a:srgbClr val="CE5C1B"/>
                </a:solidFill>
                <a:latin typeface="Bookman Old Style"/>
                <a:cs typeface="Bookman Old Style"/>
              </a:rPr>
              <a:t>to </a:t>
            </a:r>
            <a:r>
              <a:rPr dirty="0" sz="1200" spc="-50" b="1">
                <a:solidFill>
                  <a:srgbClr val="CE5C1B"/>
                </a:solidFill>
                <a:latin typeface="Bookman Old Style"/>
                <a:cs typeface="Bookman Old Style"/>
              </a:rPr>
              <a:t>Be</a:t>
            </a:r>
            <a:r>
              <a:rPr dirty="0" sz="1200" spc="-145" b="1">
                <a:solidFill>
                  <a:srgbClr val="CE5C1B"/>
                </a:solidFill>
                <a:latin typeface="Bookman Old Style"/>
                <a:cs typeface="Bookman Old Style"/>
              </a:rPr>
              <a:t> </a:t>
            </a:r>
            <a:r>
              <a:rPr dirty="0" sz="1200" spc="-30" b="1">
                <a:solidFill>
                  <a:srgbClr val="CE5C1B"/>
                </a:solidFill>
                <a:latin typeface="Bookman Old Style"/>
                <a:cs typeface="Bookman Old Style"/>
              </a:rPr>
              <a:t>Conveyed</a:t>
            </a:r>
            <a:endParaRPr sz="1200">
              <a:latin typeface="Bookman Old Style"/>
              <a:cs typeface="Bookman Old Style"/>
            </a:endParaRPr>
          </a:p>
          <a:p>
            <a:pPr marL="12700" marR="191770">
              <a:lnSpc>
                <a:spcPct val="116700"/>
              </a:lnSpc>
              <a:spcBef>
                <a:spcPts val="409"/>
              </a:spcBef>
            </a:pP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Some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applications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require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specialized oils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chemicals 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conveyed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through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system.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selection</a:t>
            </a:r>
            <a:r>
              <a:rPr dirty="0" sz="1000" spc="7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must</a:t>
            </a:r>
            <a:endParaRPr sz="1000">
              <a:latin typeface="Tahoma"/>
              <a:cs typeface="Tahoma"/>
            </a:endParaRPr>
          </a:p>
          <a:p>
            <a:pPr marL="12700" marR="39370">
              <a:lnSpc>
                <a:spcPct val="116700"/>
              </a:lnSpc>
            </a:pP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ensure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compatibility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tube,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cover,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couplings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O-rings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with the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fluid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used.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Additional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caution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must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exercised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in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selection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for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gaseous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applications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where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permeation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can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occur.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6700"/>
              </a:lnSpc>
              <a:spcBef>
                <a:spcPts val="450"/>
              </a:spcBef>
            </a:pP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Permeation,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effusion,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seepage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through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result- 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ing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in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loss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fluid.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This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may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occur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when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used with 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fluids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including</a:t>
            </a:r>
            <a:r>
              <a:rPr dirty="0" sz="1000" spc="-4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these:</a:t>
            </a:r>
            <a:endParaRPr sz="1000">
              <a:latin typeface="Tahoma"/>
              <a:cs typeface="Tahoma"/>
            </a:endParaRPr>
          </a:p>
          <a:p>
            <a:pPr marL="229235" indent="-102235">
              <a:lnSpc>
                <a:spcPct val="100000"/>
              </a:lnSpc>
              <a:spcBef>
                <a:spcPts val="650"/>
              </a:spcBef>
              <a:buChar char="•"/>
              <a:tabLst>
                <a:tab pos="229235" algn="l"/>
              </a:tabLst>
            </a:pPr>
            <a:r>
              <a:rPr dirty="0" sz="1000" spc="25">
                <a:solidFill>
                  <a:srgbClr val="3D3E3E"/>
                </a:solidFill>
                <a:latin typeface="Tahoma"/>
                <a:cs typeface="Tahoma"/>
              </a:rPr>
              <a:t>Liquid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gas</a:t>
            </a:r>
            <a:r>
              <a:rPr dirty="0" sz="1000" spc="-11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fuels</a:t>
            </a:r>
            <a:endParaRPr sz="1000">
              <a:latin typeface="Tahoma"/>
              <a:cs typeface="Tahoma"/>
            </a:endParaRPr>
          </a:p>
          <a:p>
            <a:pPr marL="229235" indent="-102235">
              <a:lnSpc>
                <a:spcPct val="100000"/>
              </a:lnSpc>
              <a:spcBef>
                <a:spcPts val="650"/>
              </a:spcBef>
              <a:buChar char="•"/>
              <a:tabLst>
                <a:tab pos="229235" algn="l"/>
              </a:tabLst>
            </a:pP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Refrigerants</a:t>
            </a:r>
            <a:endParaRPr sz="1000">
              <a:latin typeface="Tahoma"/>
              <a:cs typeface="Tahoma"/>
            </a:endParaRPr>
          </a:p>
          <a:p>
            <a:pPr marL="229235" indent="-102235">
              <a:lnSpc>
                <a:spcPct val="100000"/>
              </a:lnSpc>
              <a:spcBef>
                <a:spcPts val="650"/>
              </a:spcBef>
              <a:buChar char="•"/>
              <a:tabLst>
                <a:tab pos="229235" algn="l"/>
              </a:tabLst>
            </a:pP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Helium</a:t>
            </a:r>
            <a:endParaRPr sz="1000">
              <a:latin typeface="Tahoma"/>
              <a:cs typeface="Tahoma"/>
            </a:endParaRPr>
          </a:p>
          <a:p>
            <a:pPr marL="229235" indent="-102235">
              <a:lnSpc>
                <a:spcPct val="100000"/>
              </a:lnSpc>
              <a:spcBef>
                <a:spcPts val="650"/>
              </a:spcBef>
              <a:buChar char="•"/>
              <a:tabLst>
                <a:tab pos="229235" algn="l"/>
              </a:tabLst>
            </a:pP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Fuel</a:t>
            </a:r>
            <a:r>
              <a:rPr dirty="0" sz="1000" spc="-8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oil</a:t>
            </a:r>
            <a:endParaRPr sz="1000">
              <a:latin typeface="Tahoma"/>
              <a:cs typeface="Tahoma"/>
            </a:endParaRPr>
          </a:p>
          <a:p>
            <a:pPr marL="229235" indent="-102235">
              <a:lnSpc>
                <a:spcPct val="100000"/>
              </a:lnSpc>
              <a:spcBef>
                <a:spcPts val="650"/>
              </a:spcBef>
              <a:buChar char="•"/>
              <a:tabLst>
                <a:tab pos="229235" algn="l"/>
              </a:tabLst>
            </a:pP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Natural</a:t>
            </a:r>
            <a:r>
              <a:rPr dirty="0" sz="1000" spc="-8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gas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Consider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whether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there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are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potential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hazardous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effects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81450" y="403301"/>
            <a:ext cx="3291840" cy="1616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</a:pP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permeation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through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hose,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such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explosions, fires and  toxicity.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Refer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applicable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standards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for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specific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applica-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tions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such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as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fuels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refrigerants. If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gas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permeates  through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tube, consider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pin-perforated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covers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prevent 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gas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build-up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under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cover.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Also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consider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compat- 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ibility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system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fluid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not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only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with the tube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but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also  with the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braid,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cover,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fittings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other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components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since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permeation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may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expose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entire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assembly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system</a:t>
            </a:r>
            <a:r>
              <a:rPr dirty="0" sz="1000" spc="-8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fluid.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81450" y="2143252"/>
            <a:ext cx="3299460" cy="2085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25" b="1">
                <a:solidFill>
                  <a:srgbClr val="CE5C1B"/>
                </a:solidFill>
                <a:latin typeface="Bookman Old Style"/>
                <a:cs typeface="Bookman Old Style"/>
              </a:rPr>
              <a:t>Pressure</a:t>
            </a:r>
            <a:endParaRPr sz="1200">
              <a:latin typeface="Bookman Old Style"/>
              <a:cs typeface="Bookman Old Style"/>
            </a:endParaRPr>
          </a:p>
          <a:p>
            <a:pPr marL="12700" marR="37465">
              <a:lnSpc>
                <a:spcPct val="116700"/>
              </a:lnSpc>
              <a:spcBef>
                <a:spcPts val="409"/>
              </a:spcBef>
            </a:pP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It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essential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selection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process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know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system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pressure,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including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pressure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spikes.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Published 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working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pressures of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must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equal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greater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than 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system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pressure.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Pressure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spikes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greater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than the 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published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working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pressure shorten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life.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6700"/>
              </a:lnSpc>
              <a:spcBef>
                <a:spcPts val="450"/>
              </a:spcBef>
            </a:pP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Burst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pressures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are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reference pressures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intended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for 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destructive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testing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purposes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design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safety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factors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only.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Typically,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for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dynamic hydraulic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applications,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minimum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burst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pressure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rating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four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times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that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maximum 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working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pressure</a:t>
            </a:r>
            <a:r>
              <a:rPr dirty="0" sz="1000" spc="-4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rating.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79843" y="4343400"/>
            <a:ext cx="3892550" cy="5715000"/>
          </a:xfrm>
          <a:custGeom>
            <a:avLst/>
            <a:gdLst/>
            <a:ahLst/>
            <a:cxnLst/>
            <a:rect l="l" t="t" r="r" b="b"/>
            <a:pathLst>
              <a:path w="3892550" h="5715000">
                <a:moveTo>
                  <a:pt x="3892556" y="0"/>
                </a:moveTo>
                <a:lnTo>
                  <a:pt x="105689" y="0"/>
                </a:lnTo>
                <a:lnTo>
                  <a:pt x="64652" y="8337"/>
                </a:lnTo>
                <a:lnTo>
                  <a:pt x="31046" y="31040"/>
                </a:lnTo>
                <a:lnTo>
                  <a:pt x="8339" y="64642"/>
                </a:lnTo>
                <a:lnTo>
                  <a:pt x="0" y="105676"/>
                </a:lnTo>
                <a:lnTo>
                  <a:pt x="0" y="5715000"/>
                </a:lnTo>
                <a:lnTo>
                  <a:pt x="3892556" y="5715000"/>
                </a:lnTo>
                <a:lnTo>
                  <a:pt x="3892556" y="0"/>
                </a:lnTo>
                <a:close/>
              </a:path>
            </a:pathLst>
          </a:custGeom>
          <a:solidFill>
            <a:srgbClr val="D7DA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981450" y="4406531"/>
            <a:ext cx="3328670" cy="519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35" b="1">
                <a:solidFill>
                  <a:srgbClr val="2187B0"/>
                </a:solidFill>
                <a:latin typeface="Book Antiqua"/>
                <a:cs typeface="Book Antiqua"/>
              </a:rPr>
              <a:t>What </a:t>
            </a:r>
            <a:r>
              <a:rPr dirty="0" sz="1700" spc="-20" b="1">
                <a:solidFill>
                  <a:srgbClr val="2187B0"/>
                </a:solidFill>
                <a:latin typeface="Book Antiqua"/>
                <a:cs typeface="Book Antiqua"/>
              </a:rPr>
              <a:t>Is </a:t>
            </a:r>
            <a:r>
              <a:rPr dirty="0" sz="1700" spc="40" b="1">
                <a:solidFill>
                  <a:srgbClr val="2187B0"/>
                </a:solidFill>
                <a:latin typeface="Book Antiqua"/>
                <a:cs typeface="Book Antiqua"/>
              </a:rPr>
              <a:t>Pressure </a:t>
            </a:r>
            <a:r>
              <a:rPr dirty="0" sz="1700" spc="-5" b="1">
                <a:solidFill>
                  <a:srgbClr val="2187B0"/>
                </a:solidFill>
                <a:latin typeface="Book Antiqua"/>
                <a:cs typeface="Book Antiqua"/>
              </a:rPr>
              <a:t>Drop?</a:t>
            </a:r>
            <a:endParaRPr sz="1700">
              <a:latin typeface="Book Antiqua"/>
              <a:cs typeface="Book Antiqua"/>
            </a:endParaRPr>
          </a:p>
          <a:p>
            <a:pPr marL="12700" marR="99060">
              <a:lnSpc>
                <a:spcPct val="109800"/>
              </a:lnSpc>
              <a:spcBef>
                <a:spcPts val="330"/>
              </a:spcBef>
            </a:pPr>
            <a:r>
              <a:rPr dirty="0" sz="1100" spc="-40" i="1">
                <a:solidFill>
                  <a:srgbClr val="231F20"/>
                </a:solidFill>
                <a:latin typeface="Arial"/>
                <a:cs typeface="Arial"/>
              </a:rPr>
              <a:t>Pressure </a:t>
            </a:r>
            <a:r>
              <a:rPr dirty="0" sz="1100" spc="-20" i="1">
                <a:solidFill>
                  <a:srgbClr val="231F20"/>
                </a:solidFill>
                <a:latin typeface="Arial"/>
                <a:cs typeface="Arial"/>
              </a:rPr>
              <a:t>drop </a:t>
            </a:r>
            <a:r>
              <a:rPr dirty="0" sz="1100" i="1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the difference </a:t>
            </a:r>
            <a:r>
              <a:rPr dirty="0" sz="1100" spc="-30" i="1">
                <a:solidFill>
                  <a:srgbClr val="231F20"/>
                </a:solidFill>
                <a:latin typeface="Arial"/>
                <a:cs typeface="Arial"/>
              </a:rPr>
              <a:t>between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pressure 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dirty="0" sz="1100" spc="-65" i="1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dirty="0" sz="1100" spc="20" i="1">
                <a:solidFill>
                  <a:srgbClr val="231F20"/>
                </a:solidFill>
                <a:latin typeface="Arial"/>
                <a:cs typeface="Arial"/>
              </a:rPr>
              <a:t>fluid </a:t>
            </a:r>
            <a:r>
              <a:rPr dirty="0" sz="1100" spc="-65" i="1">
                <a:solidFill>
                  <a:srgbClr val="231F20"/>
                </a:solidFill>
                <a:latin typeface="Arial"/>
                <a:cs typeface="Arial"/>
              </a:rPr>
              <a:t>as </a:t>
            </a:r>
            <a:r>
              <a:rPr dirty="0" sz="1100" spc="60" i="1">
                <a:solidFill>
                  <a:srgbClr val="231F20"/>
                </a:solidFill>
                <a:latin typeface="Arial"/>
                <a:cs typeface="Arial"/>
              </a:rPr>
              <a:t>it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enters </a:t>
            </a:r>
            <a:r>
              <a:rPr dirty="0" sz="1100" spc="-45" i="1">
                <a:solidFill>
                  <a:srgbClr val="231F20"/>
                </a:solidFill>
                <a:latin typeface="Arial"/>
                <a:cs typeface="Arial"/>
              </a:rPr>
              <a:t>one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end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dirty="0" sz="1100" spc="-65" i="1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hydraulic </a:t>
            </a:r>
            <a:r>
              <a:rPr dirty="0" sz="1100" spc="-50" i="1">
                <a:solidFill>
                  <a:srgbClr val="231F20"/>
                </a:solidFill>
                <a:latin typeface="Arial"/>
                <a:cs typeface="Arial"/>
              </a:rPr>
              <a:t>hose 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assembly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pressure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dirty="0" sz="1100" spc="10" i="1">
                <a:solidFill>
                  <a:srgbClr val="231F20"/>
                </a:solidFill>
                <a:latin typeface="Arial"/>
                <a:cs typeface="Arial"/>
              </a:rPr>
              <a:t>that </a:t>
            </a:r>
            <a:r>
              <a:rPr dirty="0" sz="1100" spc="20" i="1">
                <a:solidFill>
                  <a:srgbClr val="231F20"/>
                </a:solidFill>
                <a:latin typeface="Arial"/>
                <a:cs typeface="Arial"/>
              </a:rPr>
              <a:t>fluid </a:t>
            </a:r>
            <a:r>
              <a:rPr dirty="0" sz="1100" spc="-65" i="1">
                <a:solidFill>
                  <a:srgbClr val="231F20"/>
                </a:solidFill>
                <a:latin typeface="Arial"/>
                <a:cs typeface="Arial"/>
              </a:rPr>
              <a:t>as </a:t>
            </a:r>
            <a:r>
              <a:rPr dirty="0" sz="1100" spc="60" i="1">
                <a:solidFill>
                  <a:srgbClr val="231F20"/>
                </a:solidFill>
                <a:latin typeface="Arial"/>
                <a:cs typeface="Arial"/>
              </a:rPr>
              <a:t>it </a:t>
            </a:r>
            <a:r>
              <a:rPr dirty="0" sz="1100" spc="-45" i="1">
                <a:solidFill>
                  <a:srgbClr val="231F20"/>
                </a:solidFill>
                <a:latin typeface="Arial"/>
                <a:cs typeface="Arial"/>
              </a:rPr>
              <a:t>leaves 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other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end.</a:t>
            </a:r>
            <a:endParaRPr sz="1100">
              <a:latin typeface="Arial"/>
              <a:cs typeface="Arial"/>
            </a:endParaRPr>
          </a:p>
          <a:p>
            <a:pPr marL="12700" marR="95250">
              <a:lnSpc>
                <a:spcPct val="109800"/>
              </a:lnSpc>
              <a:spcBef>
                <a:spcPts val="450"/>
              </a:spcBef>
            </a:pP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Here </a:t>
            </a:r>
            <a:r>
              <a:rPr dirty="0" sz="1100" spc="-45" i="1">
                <a:solidFill>
                  <a:srgbClr val="231F20"/>
                </a:solidFill>
                <a:latin typeface="Arial"/>
                <a:cs typeface="Arial"/>
              </a:rPr>
              <a:t>are </a:t>
            </a:r>
            <a:r>
              <a:rPr dirty="0" sz="1100" spc="-50" i="1">
                <a:solidFill>
                  <a:srgbClr val="231F20"/>
                </a:solidFill>
                <a:latin typeface="Arial"/>
                <a:cs typeface="Arial"/>
              </a:rPr>
              <a:t>some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factors </a:t>
            </a:r>
            <a:r>
              <a:rPr dirty="0" sz="1100" spc="10" i="1">
                <a:solidFill>
                  <a:srgbClr val="231F20"/>
                </a:solidFill>
                <a:latin typeface="Arial"/>
                <a:cs typeface="Arial"/>
              </a:rPr>
              <a:t>that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can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influence the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amount 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pressure</a:t>
            </a:r>
            <a:r>
              <a:rPr dirty="0" sz="1100" spc="1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drop:</a:t>
            </a:r>
            <a:endParaRPr sz="1100">
              <a:latin typeface="Arial"/>
              <a:cs typeface="Arial"/>
            </a:endParaRPr>
          </a:p>
          <a:p>
            <a:pPr marL="239395" marR="198120" indent="-112395">
              <a:lnSpc>
                <a:spcPct val="109800"/>
              </a:lnSpc>
              <a:spcBef>
                <a:spcPts val="45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1100" spc="5" b="1" i="1">
                <a:solidFill>
                  <a:srgbClr val="231F20"/>
                </a:solidFill>
                <a:latin typeface="Gill Sans MT"/>
                <a:cs typeface="Gill Sans MT"/>
              </a:rPr>
              <a:t>Friction: </a:t>
            </a:r>
            <a:r>
              <a:rPr dirty="0" sz="1100" spc="-20" i="1">
                <a:solidFill>
                  <a:srgbClr val="231F20"/>
                </a:solidFill>
                <a:latin typeface="Arial"/>
                <a:cs typeface="Arial"/>
              </a:rPr>
              <a:t>This </a:t>
            </a:r>
            <a:r>
              <a:rPr dirty="0" sz="1100" i="1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the rubbing of </a:t>
            </a:r>
            <a:r>
              <a:rPr dirty="0" sz="1100" spc="20" i="1">
                <a:solidFill>
                  <a:srgbClr val="231F20"/>
                </a:solidFill>
                <a:latin typeface="Arial"/>
                <a:cs typeface="Arial"/>
              </a:rPr>
              <a:t>fluid </a:t>
            </a:r>
            <a:r>
              <a:rPr dirty="0" sz="1100" spc="-20" i="1">
                <a:solidFill>
                  <a:srgbClr val="231F20"/>
                </a:solidFill>
                <a:latin typeface="Arial"/>
                <a:cs typeface="Arial"/>
              </a:rPr>
              <a:t>against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the 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inside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walls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of the </a:t>
            </a:r>
            <a:r>
              <a:rPr dirty="0" sz="1100" spc="-50" i="1">
                <a:solidFill>
                  <a:srgbClr val="231F20"/>
                </a:solidFill>
                <a:latin typeface="Arial"/>
                <a:cs typeface="Arial"/>
              </a:rPr>
              <a:t>hose</a:t>
            </a:r>
            <a:r>
              <a:rPr dirty="0" sz="1100" spc="14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assembly.</a:t>
            </a:r>
            <a:endParaRPr sz="1100">
              <a:latin typeface="Arial"/>
              <a:cs typeface="Arial"/>
            </a:endParaRPr>
          </a:p>
          <a:p>
            <a:pPr marL="239395" marR="33655" indent="-112395">
              <a:lnSpc>
                <a:spcPct val="109800"/>
              </a:lnSpc>
              <a:spcBef>
                <a:spcPts val="45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1100" spc="10" b="1" i="1">
                <a:solidFill>
                  <a:srgbClr val="231F20"/>
                </a:solidFill>
                <a:latin typeface="Gill Sans MT"/>
                <a:cs typeface="Gill Sans MT"/>
              </a:rPr>
              <a:t>Viscosity: </a:t>
            </a:r>
            <a:r>
              <a:rPr dirty="0" sz="1100" spc="5" i="1">
                <a:solidFill>
                  <a:srgbClr val="231F20"/>
                </a:solidFill>
                <a:latin typeface="Arial"/>
                <a:cs typeface="Arial"/>
              </a:rPr>
              <a:t>Different </a:t>
            </a:r>
            <a:r>
              <a:rPr dirty="0" sz="1100" spc="10" i="1">
                <a:solidFill>
                  <a:srgbClr val="231F20"/>
                </a:solidFill>
                <a:latin typeface="Arial"/>
                <a:cs typeface="Arial"/>
              </a:rPr>
              <a:t>fluids </a:t>
            </a:r>
            <a:r>
              <a:rPr dirty="0" sz="1100" spc="-45" i="1">
                <a:solidFill>
                  <a:srgbClr val="231F20"/>
                </a:solidFill>
                <a:latin typeface="Arial"/>
                <a:cs typeface="Arial"/>
              </a:rPr>
              <a:t>behave </a:t>
            </a:r>
            <a:r>
              <a:rPr dirty="0" sz="1100" spc="10" i="1">
                <a:solidFill>
                  <a:srgbClr val="231F20"/>
                </a:solidFill>
                <a:latin typeface="Arial"/>
                <a:cs typeface="Arial"/>
              </a:rPr>
              <a:t>differently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under 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pressure.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Thicker </a:t>
            </a:r>
            <a:r>
              <a:rPr dirty="0" sz="1100" spc="10" i="1">
                <a:solidFill>
                  <a:srgbClr val="231F20"/>
                </a:solidFill>
                <a:latin typeface="Arial"/>
                <a:cs typeface="Arial"/>
              </a:rPr>
              <a:t>fluids </a:t>
            </a:r>
            <a:r>
              <a:rPr dirty="0" sz="1100" spc="-45" i="1">
                <a:solidFill>
                  <a:srgbClr val="231F20"/>
                </a:solidFill>
                <a:latin typeface="Arial"/>
                <a:cs typeface="Arial"/>
              </a:rPr>
              <a:t>are </a:t>
            </a:r>
            <a:r>
              <a:rPr dirty="0" sz="1100" spc="-40" i="1">
                <a:solidFill>
                  <a:srgbClr val="231F20"/>
                </a:solidFill>
                <a:latin typeface="Arial"/>
                <a:cs typeface="Arial"/>
              </a:rPr>
              <a:t>moved </a:t>
            </a:r>
            <a:r>
              <a:rPr dirty="0" sz="1100" spc="15" i="1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dirty="0" sz="1100" spc="-30" i="1">
                <a:solidFill>
                  <a:srgbClr val="231F20"/>
                </a:solidFill>
                <a:latin typeface="Arial"/>
                <a:cs typeface="Arial"/>
              </a:rPr>
              <a:t>greater  </a:t>
            </a:r>
            <a:r>
              <a:rPr dirty="0" sz="1100" spc="20" i="1">
                <a:solidFill>
                  <a:srgbClr val="231F20"/>
                </a:solidFill>
                <a:latin typeface="Arial"/>
                <a:cs typeface="Arial"/>
              </a:rPr>
              <a:t>difficulty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dirty="0" sz="1100" spc="30" i="1">
                <a:solidFill>
                  <a:srgbClr val="231F20"/>
                </a:solidFill>
                <a:latin typeface="Arial"/>
                <a:cs typeface="Arial"/>
              </a:rPr>
              <a:t>will </a:t>
            </a:r>
            <a:r>
              <a:rPr dirty="0" sz="1100" spc="5" i="1">
                <a:solidFill>
                  <a:srgbClr val="231F20"/>
                </a:solidFill>
                <a:latin typeface="Arial"/>
                <a:cs typeface="Arial"/>
              </a:rPr>
              <a:t>exhibit </a:t>
            </a:r>
            <a:r>
              <a:rPr dirty="0" sz="1100" spc="-30" i="1">
                <a:solidFill>
                  <a:srgbClr val="231F20"/>
                </a:solidFill>
                <a:latin typeface="Arial"/>
                <a:cs typeface="Arial"/>
              </a:rPr>
              <a:t>greater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pressure</a:t>
            </a:r>
            <a:r>
              <a:rPr dirty="0" sz="1100" spc="204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drop.</a:t>
            </a:r>
            <a:endParaRPr sz="1100">
              <a:latin typeface="Arial"/>
              <a:cs typeface="Arial"/>
            </a:endParaRPr>
          </a:p>
          <a:p>
            <a:pPr marL="239395" marR="120014" indent="-112395">
              <a:lnSpc>
                <a:spcPct val="109800"/>
              </a:lnSpc>
              <a:spcBef>
                <a:spcPts val="45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1100" spc="5" b="1" i="1">
                <a:solidFill>
                  <a:srgbClr val="231F20"/>
                </a:solidFill>
                <a:latin typeface="Gill Sans MT"/>
                <a:cs typeface="Gill Sans MT"/>
              </a:rPr>
              <a:t>Fluid </a:t>
            </a:r>
            <a:r>
              <a:rPr dirty="0" sz="1100" spc="-50" b="1" i="1">
                <a:solidFill>
                  <a:srgbClr val="231F20"/>
                </a:solidFill>
                <a:latin typeface="Gill Sans MT"/>
                <a:cs typeface="Gill Sans MT"/>
              </a:rPr>
              <a:t>Temperature: </a:t>
            </a:r>
            <a:r>
              <a:rPr dirty="0" sz="1100" spc="-55" i="1">
                <a:solidFill>
                  <a:srgbClr val="231F20"/>
                </a:solidFill>
                <a:latin typeface="Arial"/>
                <a:cs typeface="Arial"/>
              </a:rPr>
              <a:t>Warming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fluids thins </a:t>
            </a:r>
            <a:r>
              <a:rPr dirty="0" sz="1100" spc="-20" i="1">
                <a:solidFill>
                  <a:srgbClr val="231F20"/>
                </a:solidFill>
                <a:latin typeface="Arial"/>
                <a:cs typeface="Arial"/>
              </a:rPr>
              <a:t>them </a:t>
            </a:r>
            <a:r>
              <a:rPr dirty="0" sz="1100" spc="-75" i="1">
                <a:solidFill>
                  <a:srgbClr val="231F20"/>
                </a:solidFill>
                <a:latin typeface="Arial"/>
                <a:cs typeface="Arial"/>
              </a:rPr>
              <a:t>so 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they </a:t>
            </a:r>
            <a:r>
              <a:rPr dirty="0" sz="1100" spc="-60" i="1">
                <a:solidFill>
                  <a:srgbClr val="231F20"/>
                </a:solidFill>
                <a:latin typeface="Arial"/>
                <a:cs typeface="Arial"/>
              </a:rPr>
              <a:t>are moved </a:t>
            </a:r>
            <a:r>
              <a:rPr dirty="0" sz="1100" spc="-50" i="1">
                <a:solidFill>
                  <a:srgbClr val="231F20"/>
                </a:solidFill>
                <a:latin typeface="Arial"/>
                <a:cs typeface="Arial"/>
              </a:rPr>
              <a:t>more easily, </a:t>
            </a:r>
            <a:r>
              <a:rPr dirty="0" sz="1100" spc="-75" i="1">
                <a:solidFill>
                  <a:srgbClr val="231F20"/>
                </a:solidFill>
                <a:latin typeface="Arial"/>
                <a:cs typeface="Arial"/>
              </a:rPr>
              <a:t>as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dirty="0" sz="1100" spc="-40" i="1">
                <a:solidFill>
                  <a:srgbClr val="231F20"/>
                </a:solidFill>
                <a:latin typeface="Arial"/>
                <a:cs typeface="Arial"/>
              </a:rPr>
              <a:t>automotive </a:t>
            </a:r>
            <a:r>
              <a:rPr dirty="0" sz="1100" spc="-3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231F20"/>
                </a:solidFill>
                <a:latin typeface="Arial"/>
                <a:cs typeface="Arial"/>
              </a:rPr>
              <a:t>oil.</a:t>
            </a:r>
            <a:endParaRPr sz="1100">
              <a:latin typeface="Arial"/>
              <a:cs typeface="Arial"/>
            </a:endParaRPr>
          </a:p>
          <a:p>
            <a:pPr marL="239395" marR="59055" indent="-112395">
              <a:lnSpc>
                <a:spcPct val="109800"/>
              </a:lnSpc>
              <a:spcBef>
                <a:spcPts val="45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1100" spc="-25" b="1" i="1">
                <a:solidFill>
                  <a:srgbClr val="231F20"/>
                </a:solidFill>
                <a:latin typeface="Gill Sans MT"/>
                <a:cs typeface="Gill Sans MT"/>
              </a:rPr>
              <a:t>Length </a:t>
            </a:r>
            <a:r>
              <a:rPr dirty="0" sz="1100" spc="-50" b="1" i="1">
                <a:solidFill>
                  <a:srgbClr val="231F20"/>
                </a:solidFill>
                <a:latin typeface="Gill Sans MT"/>
                <a:cs typeface="Gill Sans MT"/>
              </a:rPr>
              <a:t>of </a:t>
            </a:r>
            <a:r>
              <a:rPr dirty="0" sz="1100" spc="-40" b="1" i="1">
                <a:solidFill>
                  <a:srgbClr val="231F20"/>
                </a:solidFill>
                <a:latin typeface="Gill Sans MT"/>
                <a:cs typeface="Gill Sans MT"/>
              </a:rPr>
              <a:t>Hose </a:t>
            </a:r>
            <a:r>
              <a:rPr dirty="0" sz="1100" spc="-5" b="1" i="1">
                <a:solidFill>
                  <a:srgbClr val="231F20"/>
                </a:solidFill>
                <a:latin typeface="Gill Sans MT"/>
                <a:cs typeface="Gill Sans MT"/>
              </a:rPr>
              <a:t>Assembly: </a:t>
            </a:r>
            <a:r>
              <a:rPr dirty="0" sz="1100" spc="-60" i="1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dirty="0" sz="1100" spc="-45" i="1">
                <a:solidFill>
                  <a:srgbClr val="231F20"/>
                </a:solidFill>
                <a:latin typeface="Arial"/>
                <a:cs typeface="Arial"/>
              </a:rPr>
              <a:t>longer </a:t>
            </a:r>
            <a:r>
              <a:rPr dirty="0" sz="1100" spc="45" i="1">
                <a:solidFill>
                  <a:srgbClr val="231F20"/>
                </a:solidFill>
                <a:latin typeface="Arial"/>
                <a:cs typeface="Arial"/>
              </a:rPr>
              <a:t>it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is, </a:t>
            </a:r>
            <a:r>
              <a:rPr dirty="0" sz="1100" spc="-20" i="1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dirty="0" sz="1100" spc="-50" i="1">
                <a:solidFill>
                  <a:srgbClr val="231F20"/>
                </a:solidFill>
                <a:latin typeface="Arial"/>
                <a:cs typeface="Arial"/>
              </a:rPr>
              <a:t>more  </a:t>
            </a:r>
            <a:r>
              <a:rPr dirty="0" sz="1100" spc="-40" i="1">
                <a:solidFill>
                  <a:srgbClr val="231F20"/>
                </a:solidFill>
                <a:latin typeface="Arial"/>
                <a:cs typeface="Arial"/>
              </a:rPr>
              <a:t>surface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there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dirty="0" sz="1100" spc="-20" i="1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dirty="0" sz="1100" i="1">
                <a:solidFill>
                  <a:srgbClr val="231F20"/>
                </a:solidFill>
                <a:latin typeface="Arial"/>
                <a:cs typeface="Arial"/>
              </a:rPr>
              <a:t>friction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dirty="0" sz="1100" spc="-65" i="1">
                <a:solidFill>
                  <a:srgbClr val="231F20"/>
                </a:solidFill>
                <a:latin typeface="Arial"/>
                <a:cs typeface="Arial"/>
              </a:rPr>
              <a:t>decrease</a:t>
            </a:r>
            <a:r>
              <a:rPr dirty="0" sz="1100" spc="3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50" i="1">
                <a:solidFill>
                  <a:srgbClr val="231F20"/>
                </a:solidFill>
                <a:latin typeface="Arial"/>
                <a:cs typeface="Arial"/>
              </a:rPr>
              <a:t>pressure.</a:t>
            </a:r>
            <a:endParaRPr sz="1100">
              <a:latin typeface="Arial"/>
              <a:cs typeface="Arial"/>
            </a:endParaRPr>
          </a:p>
          <a:p>
            <a:pPr marL="239395" marR="5080" indent="-112395">
              <a:lnSpc>
                <a:spcPct val="109800"/>
              </a:lnSpc>
              <a:spcBef>
                <a:spcPts val="45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1100" spc="20" b="1" i="1">
                <a:solidFill>
                  <a:srgbClr val="231F20"/>
                </a:solidFill>
                <a:latin typeface="Gill Sans MT"/>
                <a:cs typeface="Gill Sans MT"/>
              </a:rPr>
              <a:t>Size </a:t>
            </a:r>
            <a:r>
              <a:rPr dirty="0" sz="1100" b="1" i="1">
                <a:solidFill>
                  <a:srgbClr val="231F20"/>
                </a:solidFill>
                <a:latin typeface="Gill Sans MT"/>
                <a:cs typeface="Gill Sans MT"/>
              </a:rPr>
              <a:t>(I.D.) </a:t>
            </a:r>
            <a:r>
              <a:rPr dirty="0" sz="1100" spc="-35" b="1" i="1">
                <a:solidFill>
                  <a:srgbClr val="231F20"/>
                </a:solidFill>
                <a:latin typeface="Gill Sans MT"/>
                <a:cs typeface="Gill Sans MT"/>
              </a:rPr>
              <a:t>of </a:t>
            </a:r>
            <a:r>
              <a:rPr dirty="0" sz="1100" spc="-10" b="1" i="1">
                <a:solidFill>
                  <a:srgbClr val="231F20"/>
                </a:solidFill>
                <a:latin typeface="Gill Sans MT"/>
                <a:cs typeface="Gill Sans MT"/>
              </a:rPr>
              <a:t>Hose: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Size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affects the </a:t>
            </a:r>
            <a:r>
              <a:rPr dirty="0" sz="1100" spc="20" i="1">
                <a:solidFill>
                  <a:srgbClr val="231F20"/>
                </a:solidFill>
                <a:latin typeface="Arial"/>
                <a:cs typeface="Arial"/>
              </a:rPr>
              <a:t>fluid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velocity 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dirty="0" sz="1100" spc="-65" i="1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given </a:t>
            </a:r>
            <a:r>
              <a:rPr dirty="0" sz="1100" spc="-20" i="1">
                <a:solidFill>
                  <a:srgbClr val="231F20"/>
                </a:solidFill>
                <a:latin typeface="Arial"/>
                <a:cs typeface="Arial"/>
              </a:rPr>
              <a:t>flow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rate.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Higher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velocities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result </a:t>
            </a:r>
            <a:r>
              <a:rPr dirty="0" sz="1100" spc="30" i="1">
                <a:solidFill>
                  <a:srgbClr val="231F20"/>
                </a:solidFill>
                <a:latin typeface="Arial"/>
                <a:cs typeface="Arial"/>
              </a:rPr>
              <a:t>in  </a:t>
            </a:r>
            <a:r>
              <a:rPr dirty="0" sz="1100" spc="-30" i="1">
                <a:solidFill>
                  <a:srgbClr val="231F20"/>
                </a:solidFill>
                <a:latin typeface="Arial"/>
                <a:cs typeface="Arial"/>
              </a:rPr>
              <a:t>greater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pressure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drop.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Therefore, </a:t>
            </a:r>
            <a:r>
              <a:rPr dirty="0" sz="1100" spc="-65" i="1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larger </a:t>
            </a:r>
            <a:r>
              <a:rPr dirty="0" sz="1100" spc="15" i="1">
                <a:solidFill>
                  <a:srgbClr val="231F20"/>
                </a:solidFill>
                <a:latin typeface="Arial"/>
                <a:cs typeface="Arial"/>
              </a:rPr>
              <a:t>I.D. </a:t>
            </a:r>
            <a:r>
              <a:rPr dirty="0" sz="1100" spc="-50" i="1">
                <a:solidFill>
                  <a:srgbClr val="231F20"/>
                </a:solidFill>
                <a:latin typeface="Arial"/>
                <a:cs typeface="Arial"/>
              </a:rPr>
              <a:t>hose  </a:t>
            </a:r>
            <a:r>
              <a:rPr dirty="0" sz="1100" spc="30" i="1">
                <a:solidFill>
                  <a:srgbClr val="231F20"/>
                </a:solidFill>
                <a:latin typeface="Arial"/>
                <a:cs typeface="Arial"/>
              </a:rPr>
              <a:t>will </a:t>
            </a:r>
            <a:r>
              <a:rPr dirty="0" sz="1100" spc="-20" i="1">
                <a:solidFill>
                  <a:srgbClr val="231F20"/>
                </a:solidFill>
                <a:latin typeface="Arial"/>
                <a:cs typeface="Arial"/>
              </a:rPr>
              <a:t>produce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less pressure</a:t>
            </a:r>
            <a:r>
              <a:rPr dirty="0" sz="1100" spc="11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drop.</a:t>
            </a:r>
            <a:endParaRPr sz="1100">
              <a:latin typeface="Arial"/>
              <a:cs typeface="Arial"/>
            </a:endParaRPr>
          </a:p>
          <a:p>
            <a:pPr marL="239395" marR="8255" indent="-112395">
              <a:lnSpc>
                <a:spcPct val="109800"/>
              </a:lnSpc>
              <a:spcBef>
                <a:spcPts val="45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1100" spc="-10" b="1" i="1">
                <a:solidFill>
                  <a:srgbClr val="231F20"/>
                </a:solidFill>
                <a:latin typeface="Gill Sans MT"/>
                <a:cs typeface="Gill Sans MT"/>
              </a:rPr>
              <a:t>Couplings </a:t>
            </a:r>
            <a:r>
              <a:rPr dirty="0" sz="1100" spc="-15" b="1" i="1">
                <a:solidFill>
                  <a:srgbClr val="231F20"/>
                </a:solidFill>
                <a:latin typeface="Gill Sans MT"/>
                <a:cs typeface="Gill Sans MT"/>
              </a:rPr>
              <a:t>and </a:t>
            </a:r>
            <a:r>
              <a:rPr dirty="0" sz="1100" spc="-5" b="1" i="1">
                <a:solidFill>
                  <a:srgbClr val="231F20"/>
                </a:solidFill>
                <a:latin typeface="Gill Sans MT"/>
                <a:cs typeface="Gill Sans MT"/>
              </a:rPr>
              <a:t>Adapters: </a:t>
            </a:r>
            <a:r>
              <a:rPr dirty="0" sz="1100" spc="-45" i="1">
                <a:solidFill>
                  <a:srgbClr val="231F20"/>
                </a:solidFill>
                <a:latin typeface="Arial"/>
                <a:cs typeface="Arial"/>
              </a:rPr>
              <a:t>Any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change </a:t>
            </a:r>
            <a:r>
              <a:rPr dirty="0" sz="1100" spc="30" i="1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bore or 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change </a:t>
            </a:r>
            <a:r>
              <a:rPr dirty="0" sz="1100" spc="30" i="1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dirty="0" sz="1100" spc="5" i="1">
                <a:solidFill>
                  <a:srgbClr val="231F20"/>
                </a:solidFill>
                <a:latin typeface="Arial"/>
                <a:cs typeface="Arial"/>
              </a:rPr>
              <a:t>direction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(such </a:t>
            </a:r>
            <a:r>
              <a:rPr dirty="0" sz="1100" spc="-65" i="1">
                <a:solidFill>
                  <a:srgbClr val="231F20"/>
                </a:solidFill>
                <a:latin typeface="Arial"/>
                <a:cs typeface="Arial"/>
              </a:rPr>
              <a:t>as </a:t>
            </a:r>
            <a:r>
              <a:rPr dirty="0" sz="1100" spc="15" i="1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dirty="0" sz="1100" spc="40" i="1">
                <a:solidFill>
                  <a:srgbClr val="231F20"/>
                </a:solidFill>
                <a:latin typeface="Arial"/>
                <a:cs typeface="Arial"/>
              </a:rPr>
              <a:t>45°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dirty="0" sz="1100" spc="40" i="1">
                <a:solidFill>
                  <a:srgbClr val="231F20"/>
                </a:solidFill>
                <a:latin typeface="Arial"/>
                <a:cs typeface="Arial"/>
              </a:rPr>
              <a:t>90°  </a:t>
            </a:r>
            <a:r>
              <a:rPr dirty="0" sz="1100" spc="-30" i="1">
                <a:solidFill>
                  <a:srgbClr val="231F20"/>
                </a:solidFill>
                <a:latin typeface="Arial"/>
                <a:cs typeface="Arial"/>
              </a:rPr>
              <a:t>elbows)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can increase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amount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pressure </a:t>
            </a:r>
            <a:r>
              <a:rPr dirty="0" sz="1100" spc="6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drop.</a:t>
            </a:r>
            <a:endParaRPr sz="1100">
              <a:latin typeface="Arial"/>
              <a:cs typeface="Arial"/>
            </a:endParaRPr>
          </a:p>
          <a:p>
            <a:pPr marL="239395" marR="93345" indent="-112395">
              <a:lnSpc>
                <a:spcPct val="109800"/>
              </a:lnSpc>
              <a:spcBef>
                <a:spcPts val="45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1100" spc="-15" b="1" i="1">
                <a:solidFill>
                  <a:srgbClr val="231F20"/>
                </a:solidFill>
                <a:latin typeface="Gill Sans MT"/>
                <a:cs typeface="Gill Sans MT"/>
              </a:rPr>
              <a:t>Flow </a:t>
            </a:r>
            <a:r>
              <a:rPr dirty="0" sz="1100" spc="-10" b="1" i="1">
                <a:solidFill>
                  <a:srgbClr val="231F20"/>
                </a:solidFill>
                <a:latin typeface="Gill Sans MT"/>
                <a:cs typeface="Gill Sans MT"/>
              </a:rPr>
              <a:t>Rate: </a:t>
            </a:r>
            <a:r>
              <a:rPr dirty="0" sz="1100" spc="-40" i="1">
                <a:solidFill>
                  <a:srgbClr val="231F20"/>
                </a:solidFill>
                <a:latin typeface="Arial"/>
                <a:cs typeface="Arial"/>
              </a:rPr>
              <a:t>Pressure </a:t>
            </a:r>
            <a:r>
              <a:rPr dirty="0" sz="1100" spc="-20" i="1">
                <a:solidFill>
                  <a:srgbClr val="231F20"/>
                </a:solidFill>
                <a:latin typeface="Arial"/>
                <a:cs typeface="Arial"/>
              </a:rPr>
              <a:t>drop </a:t>
            </a:r>
            <a:r>
              <a:rPr dirty="0" sz="1100" spc="-30" i="1">
                <a:solidFill>
                  <a:srgbClr val="231F20"/>
                </a:solidFill>
                <a:latin typeface="Arial"/>
                <a:cs typeface="Arial"/>
              </a:rPr>
              <a:t>increases </a:t>
            </a:r>
            <a:r>
              <a:rPr dirty="0" sz="1100" spc="15" i="1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dirty="0" sz="1100" spc="-20" i="1">
                <a:solidFill>
                  <a:srgbClr val="231F20"/>
                </a:solidFill>
                <a:latin typeface="Arial"/>
                <a:cs typeface="Arial"/>
              </a:rPr>
              <a:t>flow rate 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for the </a:t>
            </a:r>
            <a:r>
              <a:rPr dirty="0" sz="1100" spc="-50" i="1">
                <a:solidFill>
                  <a:srgbClr val="231F20"/>
                </a:solidFill>
                <a:latin typeface="Arial"/>
                <a:cs typeface="Arial"/>
              </a:rPr>
              <a:t>same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size</a:t>
            </a:r>
            <a:r>
              <a:rPr dirty="0" sz="1100" spc="13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hose.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7350" y="9636700"/>
            <a:ext cx="6981825" cy="422275"/>
          </a:xfrm>
          <a:custGeom>
            <a:avLst/>
            <a:gdLst/>
            <a:ahLst/>
            <a:cxnLst/>
            <a:rect l="l" t="t" r="r" b="b"/>
            <a:pathLst>
              <a:path w="6981825" h="422275">
                <a:moveTo>
                  <a:pt x="0" y="421699"/>
                </a:moveTo>
                <a:lnTo>
                  <a:pt x="6981443" y="421699"/>
                </a:lnTo>
                <a:lnTo>
                  <a:pt x="6981443" y="0"/>
                </a:lnTo>
                <a:lnTo>
                  <a:pt x="0" y="0"/>
                </a:lnTo>
                <a:lnTo>
                  <a:pt x="0" y="421699"/>
                </a:lnTo>
                <a:close/>
              </a:path>
            </a:pathLst>
          </a:custGeom>
          <a:solidFill>
            <a:srgbClr val="231F20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7198" y="9706556"/>
            <a:ext cx="4926330" cy="352425"/>
          </a:xfrm>
          <a:custGeom>
            <a:avLst/>
            <a:gdLst/>
            <a:ahLst/>
            <a:cxnLst/>
            <a:rect l="l" t="t" r="r" b="b"/>
            <a:pathLst>
              <a:path w="4926330" h="352425">
                <a:moveTo>
                  <a:pt x="4820627" y="0"/>
                </a:moveTo>
                <a:lnTo>
                  <a:pt x="105689" y="0"/>
                </a:lnTo>
                <a:lnTo>
                  <a:pt x="64652" y="8337"/>
                </a:lnTo>
                <a:lnTo>
                  <a:pt x="31046" y="31040"/>
                </a:lnTo>
                <a:lnTo>
                  <a:pt x="8339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4926304" y="351843"/>
                </a:lnTo>
                <a:lnTo>
                  <a:pt x="4926304" y="105676"/>
                </a:lnTo>
                <a:lnTo>
                  <a:pt x="4917966" y="64642"/>
                </a:lnTo>
                <a:lnTo>
                  <a:pt x="4895264" y="31040"/>
                </a:lnTo>
                <a:lnTo>
                  <a:pt x="4861662" y="8337"/>
                </a:lnTo>
                <a:lnTo>
                  <a:pt x="4820627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7203" y="9706556"/>
            <a:ext cx="6844030" cy="352425"/>
          </a:xfrm>
          <a:custGeom>
            <a:avLst/>
            <a:gdLst/>
            <a:ahLst/>
            <a:cxnLst/>
            <a:rect l="l" t="t" r="r" b="b"/>
            <a:pathLst>
              <a:path w="6844030" h="352425">
                <a:moveTo>
                  <a:pt x="6738315" y="0"/>
                </a:moveTo>
                <a:lnTo>
                  <a:pt x="105676" y="0"/>
                </a:lnTo>
                <a:lnTo>
                  <a:pt x="64642" y="8337"/>
                </a:lnTo>
                <a:lnTo>
                  <a:pt x="31040" y="31040"/>
                </a:lnTo>
                <a:lnTo>
                  <a:pt x="8337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6843991" y="351843"/>
                </a:lnTo>
                <a:lnTo>
                  <a:pt x="6843991" y="105676"/>
                </a:lnTo>
                <a:lnTo>
                  <a:pt x="6835654" y="64642"/>
                </a:lnTo>
                <a:lnTo>
                  <a:pt x="6812951" y="31040"/>
                </a:lnTo>
                <a:lnTo>
                  <a:pt x="6779349" y="8337"/>
                </a:lnTo>
                <a:lnTo>
                  <a:pt x="6738315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85528" y="9810902"/>
            <a:ext cx="1996439" cy="14605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800" spc="15" b="1">
                <a:solidFill>
                  <a:srgbClr val="FFFFFF"/>
                </a:solidFill>
                <a:latin typeface="Book Antiqua"/>
                <a:cs typeface="Book Antiqua"/>
                <a:hlinkClick r:id="rId2"/>
              </a:rPr>
              <a:t>www.gatesprograms.com/safehydraulics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86653" y="9810902"/>
            <a:ext cx="106680" cy="14605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r>
              <a:rPr dirty="0" sz="800" spc="35" b="1">
                <a:solidFill>
                  <a:srgbClr val="FFFFFF"/>
                </a:solidFill>
                <a:latin typeface="Book Antiqua"/>
                <a:cs typeface="Book Antiqua"/>
              </a:rPr>
              <a:t>4</a:t>
            </a:r>
            <a:endParaRPr sz="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03500"/>
            <a:ext cx="3816350" cy="2495550"/>
          </a:xfrm>
          <a:custGeom>
            <a:avLst/>
            <a:gdLst/>
            <a:ahLst/>
            <a:cxnLst/>
            <a:rect l="l" t="t" r="r" b="b"/>
            <a:pathLst>
              <a:path w="3816350" h="2495550">
                <a:moveTo>
                  <a:pt x="3710668" y="0"/>
                </a:moveTo>
                <a:lnTo>
                  <a:pt x="25255" y="0"/>
                </a:lnTo>
                <a:lnTo>
                  <a:pt x="0" y="5131"/>
                </a:lnTo>
                <a:lnTo>
                  <a:pt x="0" y="2490214"/>
                </a:lnTo>
                <a:lnTo>
                  <a:pt x="25255" y="2495346"/>
                </a:lnTo>
                <a:lnTo>
                  <a:pt x="3710668" y="2495346"/>
                </a:lnTo>
                <a:lnTo>
                  <a:pt x="3751702" y="2487007"/>
                </a:lnTo>
                <a:lnTo>
                  <a:pt x="3785304" y="2464301"/>
                </a:lnTo>
                <a:lnTo>
                  <a:pt x="3808007" y="2430699"/>
                </a:lnTo>
                <a:lnTo>
                  <a:pt x="3816344" y="2389670"/>
                </a:lnTo>
                <a:lnTo>
                  <a:pt x="3816344" y="105676"/>
                </a:lnTo>
                <a:lnTo>
                  <a:pt x="3808007" y="64642"/>
                </a:lnTo>
                <a:lnTo>
                  <a:pt x="3785304" y="31040"/>
                </a:lnTo>
                <a:lnTo>
                  <a:pt x="3751702" y="8337"/>
                </a:lnTo>
                <a:lnTo>
                  <a:pt x="3710668" y="0"/>
                </a:lnTo>
                <a:close/>
              </a:path>
            </a:pathLst>
          </a:custGeom>
          <a:solidFill>
            <a:srgbClr val="D7DA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422452"/>
            <a:ext cx="3309620" cy="962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35" b="1">
                <a:solidFill>
                  <a:srgbClr val="CE5C1B"/>
                </a:solidFill>
                <a:latin typeface="Bookman Old Style"/>
                <a:cs typeface="Bookman Old Style"/>
              </a:rPr>
              <a:t>Ends </a:t>
            </a:r>
            <a:r>
              <a:rPr dirty="0" sz="1200" spc="-50" b="1">
                <a:solidFill>
                  <a:srgbClr val="CE5C1B"/>
                </a:solidFill>
                <a:latin typeface="Bookman Old Style"/>
                <a:cs typeface="Bookman Old Style"/>
              </a:rPr>
              <a:t>or</a:t>
            </a:r>
            <a:r>
              <a:rPr dirty="0" sz="1200" spc="-175" b="1">
                <a:solidFill>
                  <a:srgbClr val="CE5C1B"/>
                </a:solidFill>
                <a:latin typeface="Bookman Old Style"/>
                <a:cs typeface="Bookman Old Style"/>
              </a:rPr>
              <a:t> </a:t>
            </a:r>
            <a:r>
              <a:rPr dirty="0" sz="1200" spc="-30" b="1">
                <a:solidFill>
                  <a:srgbClr val="CE5C1B"/>
                </a:solidFill>
                <a:latin typeface="Bookman Old Style"/>
                <a:cs typeface="Bookman Old Style"/>
              </a:rPr>
              <a:t>Couplings</a:t>
            </a:r>
            <a:endParaRPr sz="1200">
              <a:latin typeface="Bookman Old Style"/>
              <a:cs typeface="Bookman Old Style"/>
            </a:endParaRPr>
          </a:p>
          <a:p>
            <a:pPr marL="12700" marR="5080">
              <a:lnSpc>
                <a:spcPct val="116700"/>
              </a:lnSpc>
              <a:spcBef>
                <a:spcPts val="409"/>
              </a:spcBef>
            </a:pP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Identifying 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proper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end connectors, 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barb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end  and 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port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connecting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end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for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assembly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critical. 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Find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details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“Coupling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Selection”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section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this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chapter.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1508302"/>
            <a:ext cx="3210560" cy="962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200" spc="-15" b="1">
                <a:solidFill>
                  <a:srgbClr val="CE5C1B"/>
                </a:solidFill>
                <a:latin typeface="Bookman Old Style"/>
                <a:cs typeface="Bookman Old Style"/>
              </a:rPr>
              <a:t>Delivery</a:t>
            </a:r>
            <a:endParaRPr sz="1200">
              <a:latin typeface="Bookman Old Style"/>
              <a:cs typeface="Bookman Old Style"/>
            </a:endParaRPr>
          </a:p>
          <a:p>
            <a:pPr algn="just" marL="12700" marR="5080">
              <a:lnSpc>
                <a:spcPct val="116700"/>
              </a:lnSpc>
              <a:spcBef>
                <a:spcPts val="409"/>
              </a:spcBef>
            </a:pP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amount of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fluid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that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must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pass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through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deter-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mines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size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needed.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Undersizing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leads 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increased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pressure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loss,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while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oversizing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adds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unnecessary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cost,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weight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bulk.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5950" y="2702102"/>
            <a:ext cx="3101975" cy="2260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-25" b="1">
                <a:solidFill>
                  <a:srgbClr val="2187B0"/>
                </a:solidFill>
                <a:latin typeface="Book Antiqua"/>
                <a:cs typeface="Book Antiqua"/>
              </a:rPr>
              <a:t>SAE</a:t>
            </a:r>
            <a:endParaRPr sz="1700">
              <a:latin typeface="Book Antiqua"/>
              <a:cs typeface="Book Antiqua"/>
            </a:endParaRPr>
          </a:p>
          <a:p>
            <a:pPr marL="12700" marR="39370">
              <a:lnSpc>
                <a:spcPct val="128800"/>
              </a:lnSpc>
              <a:spcBef>
                <a:spcPts val="330"/>
              </a:spcBef>
            </a:pPr>
            <a:r>
              <a:rPr dirty="0" sz="1100" spc="-45" i="1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dirty="0" sz="1100" spc="-20" i="1">
                <a:solidFill>
                  <a:srgbClr val="231F20"/>
                </a:solidFill>
                <a:latin typeface="Arial"/>
                <a:cs typeface="Arial"/>
              </a:rPr>
              <a:t>Society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Automotive </a:t>
            </a:r>
            <a:r>
              <a:rPr dirty="0" sz="1100" spc="-30" i="1">
                <a:solidFill>
                  <a:srgbClr val="231F20"/>
                </a:solidFill>
                <a:latin typeface="Arial"/>
                <a:cs typeface="Arial"/>
              </a:rPr>
              <a:t>Engineers </a:t>
            </a:r>
            <a:r>
              <a:rPr dirty="0" sz="1100" spc="-40" i="1">
                <a:solidFill>
                  <a:srgbClr val="231F20"/>
                </a:solidFill>
                <a:latin typeface="Arial"/>
                <a:cs typeface="Arial"/>
              </a:rPr>
              <a:t>(SAE)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estab- 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lishes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dirty="0" sz="1100" spc="-20" i="1">
                <a:solidFill>
                  <a:srgbClr val="231F20"/>
                </a:solidFill>
                <a:latin typeface="Arial"/>
                <a:cs typeface="Arial"/>
              </a:rPr>
              <a:t>American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standards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dirty="0" sz="1100" spc="-20" i="1">
                <a:solidFill>
                  <a:srgbClr val="231F20"/>
                </a:solidFill>
                <a:latin typeface="Arial"/>
                <a:cs typeface="Arial"/>
              </a:rPr>
              <a:t>most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hydraulic 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hose. </a:t>
            </a:r>
            <a:r>
              <a:rPr dirty="0" sz="1100" spc="-65" i="1">
                <a:solidFill>
                  <a:srgbClr val="231F20"/>
                </a:solidFill>
                <a:latin typeface="Arial"/>
                <a:cs typeface="Arial"/>
              </a:rPr>
              <a:t>SAE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guidelines </a:t>
            </a:r>
            <a:r>
              <a:rPr dirty="0" sz="1100" spc="-20" i="1">
                <a:solidFill>
                  <a:srgbClr val="231F20"/>
                </a:solidFill>
                <a:latin typeface="Arial"/>
                <a:cs typeface="Arial"/>
              </a:rPr>
              <a:t>provide </a:t>
            </a:r>
            <a:r>
              <a:rPr dirty="0" sz="1100" spc="-30" i="1">
                <a:solidFill>
                  <a:srgbClr val="231F20"/>
                </a:solidFill>
                <a:latin typeface="Arial"/>
                <a:cs typeface="Arial"/>
              </a:rPr>
              <a:t>general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properties 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dirty="0" sz="1100" spc="-20" i="1">
                <a:solidFill>
                  <a:srgbClr val="231F20"/>
                </a:solidFill>
                <a:latin typeface="Arial"/>
                <a:cs typeface="Arial"/>
              </a:rPr>
              <a:t>size, tolerances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dirty="0" sz="1100" spc="15" i="1">
                <a:solidFill>
                  <a:srgbClr val="231F20"/>
                </a:solidFill>
                <a:latin typeface="Arial"/>
                <a:cs typeface="Arial"/>
              </a:rPr>
              <a:t>minimum</a:t>
            </a:r>
            <a:r>
              <a:rPr dirty="0" sz="1100" spc="18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0" i="1">
                <a:solidFill>
                  <a:srgbClr val="231F20"/>
                </a:solidFill>
                <a:latin typeface="Arial"/>
                <a:cs typeface="Arial"/>
              </a:rPr>
              <a:t>performance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28800"/>
              </a:lnSpc>
            </a:pP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characteristics of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each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major </a:t>
            </a:r>
            <a:r>
              <a:rPr dirty="0" sz="1100" spc="-50" i="1">
                <a:solidFill>
                  <a:srgbClr val="231F20"/>
                </a:solidFill>
                <a:latin typeface="Arial"/>
                <a:cs typeface="Arial"/>
              </a:rPr>
              <a:t>hose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type. </a:t>
            </a:r>
            <a:r>
              <a:rPr dirty="0" sz="1100" spc="-30" i="1">
                <a:solidFill>
                  <a:srgbClr val="231F20"/>
                </a:solidFill>
                <a:latin typeface="Arial"/>
                <a:cs typeface="Arial"/>
              </a:rPr>
              <a:t>SAE-rated  </a:t>
            </a:r>
            <a:r>
              <a:rPr dirty="0" sz="1100" spc="-50" i="1">
                <a:solidFill>
                  <a:srgbClr val="231F20"/>
                </a:solidFill>
                <a:latin typeface="Arial"/>
                <a:cs typeface="Arial"/>
              </a:rPr>
              <a:t>hoses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from </a:t>
            </a:r>
            <a:r>
              <a:rPr dirty="0" sz="1100" spc="10" i="1">
                <a:solidFill>
                  <a:srgbClr val="231F20"/>
                </a:solidFill>
                <a:latin typeface="Arial"/>
                <a:cs typeface="Arial"/>
              </a:rPr>
              <a:t>different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manufacturers </a:t>
            </a:r>
            <a:r>
              <a:rPr dirty="0" sz="1100" spc="-45" i="1">
                <a:solidFill>
                  <a:srgbClr val="231F20"/>
                </a:solidFill>
                <a:latin typeface="Arial"/>
                <a:cs typeface="Arial"/>
              </a:rPr>
              <a:t>are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not </a:t>
            </a:r>
            <a:r>
              <a:rPr dirty="0" sz="1100" spc="-20" i="1">
                <a:solidFill>
                  <a:srgbClr val="231F20"/>
                </a:solidFill>
                <a:latin typeface="Arial"/>
                <a:cs typeface="Arial"/>
              </a:rPr>
              <a:t>exactly 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dirty="0" sz="1100" spc="-50" i="1">
                <a:solidFill>
                  <a:srgbClr val="231F20"/>
                </a:solidFill>
                <a:latin typeface="Arial"/>
                <a:cs typeface="Arial"/>
              </a:rPr>
              <a:t>same </a:t>
            </a:r>
            <a:r>
              <a:rPr dirty="0" sz="1100" spc="20" i="1">
                <a:solidFill>
                  <a:srgbClr val="231F20"/>
                </a:solidFill>
                <a:latin typeface="Arial"/>
                <a:cs typeface="Arial"/>
              </a:rPr>
              <a:t>but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tend to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be </a:t>
            </a:r>
            <a:r>
              <a:rPr dirty="0" sz="1100" i="1">
                <a:solidFill>
                  <a:srgbClr val="231F20"/>
                </a:solidFill>
                <a:latin typeface="Arial"/>
                <a:cs typeface="Arial"/>
              </a:rPr>
              <a:t>similar. </a:t>
            </a:r>
            <a:r>
              <a:rPr dirty="0" sz="1100" spc="-65" i="1">
                <a:solidFill>
                  <a:srgbClr val="231F20"/>
                </a:solidFill>
                <a:latin typeface="Arial"/>
                <a:cs typeface="Arial"/>
              </a:rPr>
              <a:t>SAE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documents  </a:t>
            </a:r>
            <a:r>
              <a:rPr dirty="0" sz="1100" spc="-45" i="1">
                <a:solidFill>
                  <a:srgbClr val="231F20"/>
                </a:solidFill>
                <a:latin typeface="Arial"/>
                <a:cs typeface="Arial"/>
              </a:rPr>
              <a:t>are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available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through </a:t>
            </a:r>
            <a:r>
              <a:rPr dirty="0" sz="1100" spc="-65" i="1">
                <a:solidFill>
                  <a:srgbClr val="231F20"/>
                </a:solidFill>
                <a:latin typeface="Arial"/>
                <a:cs typeface="Arial"/>
              </a:rPr>
              <a:t>SAE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Customer </a:t>
            </a:r>
            <a:r>
              <a:rPr dirty="0" sz="1100" spc="-30" i="1">
                <a:solidFill>
                  <a:srgbClr val="231F20"/>
                </a:solidFill>
                <a:latin typeface="Arial"/>
                <a:cs typeface="Arial"/>
              </a:rPr>
              <a:t>Service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at  </a:t>
            </a:r>
            <a:r>
              <a:rPr dirty="0" sz="1100" spc="45" i="1">
                <a:solidFill>
                  <a:srgbClr val="231F20"/>
                </a:solidFill>
                <a:latin typeface="Arial"/>
                <a:cs typeface="Arial"/>
              </a:rPr>
              <a:t>724-776-4970.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5248452"/>
            <a:ext cx="3338195" cy="2384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-15" b="1">
                <a:solidFill>
                  <a:srgbClr val="CE5C1B"/>
                </a:solidFill>
                <a:latin typeface="Bookman Old Style"/>
                <a:cs typeface="Bookman Old Style"/>
              </a:rPr>
              <a:t>COUPLING</a:t>
            </a:r>
            <a:r>
              <a:rPr dirty="0" sz="1700" spc="-170" b="1">
                <a:solidFill>
                  <a:srgbClr val="CE5C1B"/>
                </a:solidFill>
                <a:latin typeface="Bookman Old Style"/>
                <a:cs typeface="Bookman Old Style"/>
              </a:rPr>
              <a:t> </a:t>
            </a:r>
            <a:r>
              <a:rPr dirty="0" sz="1700" spc="-45" b="1">
                <a:solidFill>
                  <a:srgbClr val="CE5C1B"/>
                </a:solidFill>
                <a:latin typeface="Bookman Old Style"/>
                <a:cs typeface="Bookman Old Style"/>
              </a:rPr>
              <a:t>SELECTION</a:t>
            </a:r>
            <a:endParaRPr sz="1700">
              <a:latin typeface="Bookman Old Style"/>
              <a:cs typeface="Bookman Old Style"/>
            </a:endParaRPr>
          </a:p>
          <a:p>
            <a:pPr marL="12700" marR="5080">
              <a:lnSpc>
                <a:spcPct val="116700"/>
              </a:lnSpc>
              <a:spcBef>
                <a:spcPts val="309"/>
              </a:spcBef>
            </a:pP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There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are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two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types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hydraulic couplings 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–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permanent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field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attachable.</a:t>
            </a:r>
            <a:endParaRPr sz="1000">
              <a:latin typeface="Tahoma"/>
              <a:cs typeface="Tahoma"/>
            </a:endParaRPr>
          </a:p>
          <a:p>
            <a:pPr marL="12700" marR="110489">
              <a:lnSpc>
                <a:spcPct val="116700"/>
              </a:lnSpc>
              <a:spcBef>
                <a:spcPts val="450"/>
              </a:spcBef>
            </a:pP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Permanent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couplings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require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crimping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swaging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equip-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ment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assemble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a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hose.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They are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available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either  preassembled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two-piece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configurations.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Preassembled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couplings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are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made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with the ferrule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permanently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attached 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stem.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Two-piece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couplings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consist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stem and 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separate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ferrule.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When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using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two-piece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couplings,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it is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important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match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ferrule with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its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appropriate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stem  and</a:t>
            </a:r>
            <a:r>
              <a:rPr dirty="0" sz="1000" spc="-10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hose.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There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are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also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two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types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ferrules 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–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skive and</a:t>
            </a:r>
            <a:r>
              <a:rPr dirty="0" sz="1000" spc="17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no-skive.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30382" y="7616952"/>
            <a:ext cx="1432560" cy="1851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</a:pP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Skive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ferrules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have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blunt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serrations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(teeth),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while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serrations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on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no-skive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are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sharp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bite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through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</a:t>
            </a:r>
            <a:r>
              <a:rPr dirty="0" sz="1000" spc="-9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cover.</a:t>
            </a:r>
            <a:endParaRPr sz="1000">
              <a:latin typeface="Tahoma"/>
              <a:cs typeface="Tahoma"/>
            </a:endParaRPr>
          </a:p>
          <a:p>
            <a:pPr marL="12700" marR="15240">
              <a:lnSpc>
                <a:spcPct val="116700"/>
              </a:lnSpc>
              <a:spcBef>
                <a:spcPts val="450"/>
              </a:spcBef>
            </a:pP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None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these compo-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nents 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–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hose,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stem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ferrule 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–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reusable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once 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it’s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been part of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another  assembly.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83962" y="598881"/>
            <a:ext cx="3342004" cy="8489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200" spc="-65" b="1">
                <a:solidFill>
                  <a:srgbClr val="67A135"/>
                </a:solidFill>
                <a:latin typeface="Book Antiqua"/>
                <a:cs typeface="Book Antiqua"/>
              </a:rPr>
              <a:t>QUICK</a:t>
            </a:r>
            <a:r>
              <a:rPr dirty="0" sz="1200" spc="-40" b="1">
                <a:solidFill>
                  <a:srgbClr val="67A135"/>
                </a:solidFill>
                <a:latin typeface="Book Antiqua"/>
                <a:cs typeface="Book Antiqua"/>
              </a:rPr>
              <a:t> </a:t>
            </a:r>
            <a:r>
              <a:rPr dirty="0" sz="1200" spc="-25" b="1">
                <a:solidFill>
                  <a:srgbClr val="67A135"/>
                </a:solidFill>
                <a:latin typeface="Book Antiqua"/>
                <a:cs typeface="Book Antiqua"/>
              </a:rPr>
              <a:t>TIP:</a:t>
            </a:r>
            <a:endParaRPr sz="1200">
              <a:latin typeface="Book Antiqua"/>
              <a:cs typeface="Book Antiqua"/>
            </a:endParaRPr>
          </a:p>
          <a:p>
            <a:pPr algn="ctr" marL="12065" marR="5080">
              <a:lnSpc>
                <a:spcPct val="118100"/>
              </a:lnSpc>
            </a:pPr>
            <a:r>
              <a:rPr dirty="0" sz="1200" spc="20">
                <a:solidFill>
                  <a:srgbClr val="231F20"/>
                </a:solidFill>
                <a:latin typeface="Times New Roman"/>
                <a:cs typeface="Times New Roman"/>
              </a:rPr>
              <a:t>Never </a:t>
            </a:r>
            <a:r>
              <a:rPr dirty="0" sz="1200" spc="5">
                <a:solidFill>
                  <a:srgbClr val="231F20"/>
                </a:solidFill>
                <a:latin typeface="Times New Roman"/>
                <a:cs typeface="Times New Roman"/>
              </a:rPr>
              <a:t>mix </a:t>
            </a:r>
            <a:r>
              <a:rPr dirty="0" sz="1200" spc="35">
                <a:solidFill>
                  <a:srgbClr val="231F20"/>
                </a:solidFill>
                <a:latin typeface="Times New Roman"/>
                <a:cs typeface="Times New Roman"/>
              </a:rPr>
              <a:t>couplings </a:t>
            </a:r>
            <a:r>
              <a:rPr dirty="0" sz="1200" spc="70">
                <a:solidFill>
                  <a:srgbClr val="231F20"/>
                </a:solidFill>
                <a:latin typeface="Times New Roman"/>
                <a:cs typeface="Times New Roman"/>
              </a:rPr>
              <a:t>and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hoses 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from </a:t>
            </a:r>
            <a:r>
              <a:rPr dirty="0" sz="1200" spc="15">
                <a:solidFill>
                  <a:srgbClr val="231F20"/>
                </a:solidFill>
                <a:latin typeface="Times New Roman"/>
                <a:cs typeface="Times New Roman"/>
              </a:rPr>
              <a:t>different 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manufacturers, </a:t>
            </a:r>
            <a:r>
              <a:rPr dirty="0" sz="1200" spc="70">
                <a:solidFill>
                  <a:srgbClr val="231F20"/>
                </a:solidFill>
                <a:latin typeface="Times New Roman"/>
                <a:cs typeface="Times New Roman"/>
              </a:rPr>
              <a:t>and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never </a:t>
            </a:r>
            <a:r>
              <a:rPr dirty="0" sz="1200" spc="25">
                <a:solidFill>
                  <a:srgbClr val="231F20"/>
                </a:solidFill>
                <a:latin typeface="Times New Roman"/>
                <a:cs typeface="Times New Roman"/>
              </a:rPr>
              <a:t>recrimp 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or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recouple</a:t>
            </a:r>
            <a:r>
              <a:rPr dirty="0" sz="1200" spc="-1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231F20"/>
                </a:solidFill>
                <a:latin typeface="Times New Roman"/>
                <a:cs typeface="Times New Roman"/>
              </a:rPr>
              <a:t>used 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hose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with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permanent 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or </a:t>
            </a:r>
            <a:r>
              <a:rPr dirty="0" sz="1200">
                <a:solidFill>
                  <a:srgbClr val="231F20"/>
                </a:solidFill>
                <a:latin typeface="Times New Roman"/>
                <a:cs typeface="Times New Roman"/>
              </a:rPr>
              <a:t>field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attachable</a:t>
            </a:r>
            <a:r>
              <a:rPr dirty="0" sz="1200" spc="-1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couplings.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81450" y="1824380"/>
            <a:ext cx="3329940" cy="549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</a:pP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Finally,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there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are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also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different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types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field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attachable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fit- 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tings 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–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skive,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no-skive,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mandrel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type,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lock-on, </a:t>
            </a:r>
            <a:r>
              <a:rPr dirty="0" sz="1000" spc="35">
                <a:solidFill>
                  <a:srgbClr val="3D3E3E"/>
                </a:solidFill>
                <a:latin typeface="Tahoma"/>
                <a:cs typeface="Tahoma"/>
              </a:rPr>
              <a:t>C5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those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that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are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stamped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for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Department of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Transportation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use.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81450" y="2611831"/>
            <a:ext cx="3260090" cy="955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30" b="1">
                <a:solidFill>
                  <a:srgbClr val="CE5C1B"/>
                </a:solidFill>
                <a:latin typeface="Bookman Old Style"/>
                <a:cs typeface="Bookman Old Style"/>
              </a:rPr>
              <a:t>Coupling</a:t>
            </a:r>
            <a:r>
              <a:rPr dirty="0" sz="1200" spc="-145" b="1">
                <a:solidFill>
                  <a:srgbClr val="CE5C1B"/>
                </a:solidFill>
                <a:latin typeface="Bookman Old Style"/>
                <a:cs typeface="Bookman Old Style"/>
              </a:rPr>
              <a:t> </a:t>
            </a:r>
            <a:r>
              <a:rPr dirty="0" sz="1200" spc="-50" b="1">
                <a:solidFill>
                  <a:srgbClr val="CE5C1B"/>
                </a:solidFill>
                <a:latin typeface="Bookman Old Style"/>
                <a:cs typeface="Bookman Old Style"/>
              </a:rPr>
              <a:t>Identification</a:t>
            </a:r>
            <a:endParaRPr sz="120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hydraulic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coupling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stem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consists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two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functional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ends:</a:t>
            </a:r>
            <a:endParaRPr sz="1000">
              <a:latin typeface="Tahoma"/>
              <a:cs typeface="Tahoma"/>
            </a:endParaRPr>
          </a:p>
          <a:p>
            <a:pPr marL="281940" indent="-154940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282575" algn="l"/>
              </a:tabLst>
            </a:pP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 hose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end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for hose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attachment.</a:t>
            </a:r>
            <a:endParaRPr sz="1000">
              <a:latin typeface="Tahoma"/>
              <a:cs typeface="Tahoma"/>
            </a:endParaRPr>
          </a:p>
          <a:p>
            <a:pPr marL="281940" indent="-154940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282575" algn="l"/>
              </a:tabLst>
            </a:pP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thread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end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for port</a:t>
            </a:r>
            <a:r>
              <a:rPr dirty="0" sz="1000" spc="-4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attachment.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81450" y="5208930"/>
            <a:ext cx="3305810" cy="149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</a:pP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 hose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end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identified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by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size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type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which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it is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attached.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Serration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patterns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are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specified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by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manufacturer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meet hose</a:t>
            </a:r>
            <a:r>
              <a:rPr dirty="0" sz="1000" spc="4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performance.</a:t>
            </a:r>
            <a:endParaRPr sz="1000">
              <a:latin typeface="Tahoma"/>
              <a:cs typeface="Tahoma"/>
            </a:endParaRPr>
          </a:p>
          <a:p>
            <a:pPr marL="12700" marR="194945">
              <a:lnSpc>
                <a:spcPct val="116700"/>
              </a:lnSpc>
              <a:spcBef>
                <a:spcPts val="450"/>
              </a:spcBef>
            </a:pP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thread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end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coupling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(or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adapter)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can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identi- 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fied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by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comparing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it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with the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coupling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being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replaced 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by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measuring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port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thread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end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which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it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will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attached.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thread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end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may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also come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in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different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configurations.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5180" y="7669580"/>
            <a:ext cx="1884045" cy="1811020"/>
          </a:xfrm>
          <a:custGeom>
            <a:avLst/>
            <a:gdLst/>
            <a:ahLst/>
            <a:cxnLst/>
            <a:rect l="l" t="t" r="r" b="b"/>
            <a:pathLst>
              <a:path w="1884045" h="1811020">
                <a:moveTo>
                  <a:pt x="0" y="0"/>
                </a:moveTo>
                <a:lnTo>
                  <a:pt x="1883664" y="0"/>
                </a:lnTo>
                <a:lnTo>
                  <a:pt x="1883664" y="1810512"/>
                </a:lnTo>
                <a:lnTo>
                  <a:pt x="0" y="1810512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7194" y="7721600"/>
            <a:ext cx="1782445" cy="1706880"/>
          </a:xfrm>
          <a:custGeom>
            <a:avLst/>
            <a:gdLst/>
            <a:ahLst/>
            <a:cxnLst/>
            <a:rect l="l" t="t" r="r" b="b"/>
            <a:pathLst>
              <a:path w="1782445" h="1706879">
                <a:moveTo>
                  <a:pt x="1635531" y="0"/>
                </a:moveTo>
                <a:lnTo>
                  <a:pt x="146926" y="0"/>
                </a:lnTo>
                <a:lnTo>
                  <a:pt x="100614" y="7834"/>
                </a:lnTo>
                <a:lnTo>
                  <a:pt x="60298" y="29626"/>
                </a:lnTo>
                <a:lnTo>
                  <a:pt x="28444" y="62805"/>
                </a:lnTo>
                <a:lnTo>
                  <a:pt x="7522" y="104802"/>
                </a:lnTo>
                <a:lnTo>
                  <a:pt x="0" y="153047"/>
                </a:lnTo>
                <a:lnTo>
                  <a:pt x="0" y="1553743"/>
                </a:lnTo>
                <a:lnTo>
                  <a:pt x="7522" y="1601982"/>
                </a:lnTo>
                <a:lnTo>
                  <a:pt x="28444" y="1643975"/>
                </a:lnTo>
                <a:lnTo>
                  <a:pt x="60298" y="1677152"/>
                </a:lnTo>
                <a:lnTo>
                  <a:pt x="100614" y="1698943"/>
                </a:lnTo>
                <a:lnTo>
                  <a:pt x="146926" y="1706778"/>
                </a:lnTo>
                <a:lnTo>
                  <a:pt x="1635531" y="1706778"/>
                </a:lnTo>
                <a:lnTo>
                  <a:pt x="1681836" y="1698943"/>
                </a:lnTo>
                <a:lnTo>
                  <a:pt x="1722149" y="1677152"/>
                </a:lnTo>
                <a:lnTo>
                  <a:pt x="1754001" y="1643975"/>
                </a:lnTo>
                <a:lnTo>
                  <a:pt x="1774922" y="1601982"/>
                </a:lnTo>
                <a:lnTo>
                  <a:pt x="1782445" y="1553743"/>
                </a:lnTo>
                <a:lnTo>
                  <a:pt x="1782445" y="153047"/>
                </a:lnTo>
                <a:lnTo>
                  <a:pt x="1774922" y="104802"/>
                </a:lnTo>
                <a:lnTo>
                  <a:pt x="1754001" y="62805"/>
                </a:lnTo>
                <a:lnTo>
                  <a:pt x="1722149" y="29626"/>
                </a:lnTo>
                <a:lnTo>
                  <a:pt x="1681836" y="7834"/>
                </a:lnTo>
                <a:lnTo>
                  <a:pt x="16355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37654" y="7721600"/>
            <a:ext cx="1701990" cy="1706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994155" y="463550"/>
            <a:ext cx="3284220" cy="0"/>
          </a:xfrm>
          <a:custGeom>
            <a:avLst/>
            <a:gdLst/>
            <a:ahLst/>
            <a:cxnLst/>
            <a:rect l="l" t="t" r="r" b="b"/>
            <a:pathLst>
              <a:path w="3284220" h="0">
                <a:moveTo>
                  <a:pt x="328385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67A1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994155" y="1606550"/>
            <a:ext cx="3284220" cy="0"/>
          </a:xfrm>
          <a:custGeom>
            <a:avLst/>
            <a:gdLst/>
            <a:ahLst/>
            <a:cxnLst/>
            <a:rect l="l" t="t" r="r" b="b"/>
            <a:pathLst>
              <a:path w="3284220" h="0">
                <a:moveTo>
                  <a:pt x="328385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67A1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336580" y="3694480"/>
            <a:ext cx="2633980" cy="1262380"/>
          </a:xfrm>
          <a:custGeom>
            <a:avLst/>
            <a:gdLst/>
            <a:ahLst/>
            <a:cxnLst/>
            <a:rect l="l" t="t" r="r" b="b"/>
            <a:pathLst>
              <a:path w="2633979" h="1262379">
                <a:moveTo>
                  <a:pt x="0" y="0"/>
                </a:moveTo>
                <a:lnTo>
                  <a:pt x="2633472" y="0"/>
                </a:lnTo>
                <a:lnTo>
                  <a:pt x="2633472" y="1261872"/>
                </a:lnTo>
                <a:lnTo>
                  <a:pt x="0" y="1261872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388596" y="3746500"/>
            <a:ext cx="2532164" cy="1158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54055" y="6986320"/>
            <a:ext cx="2999740" cy="2139950"/>
          </a:xfrm>
          <a:custGeom>
            <a:avLst/>
            <a:gdLst/>
            <a:ahLst/>
            <a:cxnLst/>
            <a:rect l="l" t="t" r="r" b="b"/>
            <a:pathLst>
              <a:path w="2999740" h="2139950">
                <a:moveTo>
                  <a:pt x="0" y="0"/>
                </a:moveTo>
                <a:lnTo>
                  <a:pt x="2999231" y="0"/>
                </a:lnTo>
                <a:lnTo>
                  <a:pt x="2999231" y="2139695"/>
                </a:lnTo>
                <a:lnTo>
                  <a:pt x="0" y="2139695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206078" y="7038340"/>
            <a:ext cx="2897196" cy="2038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87350" y="9636700"/>
            <a:ext cx="6981825" cy="422275"/>
          </a:xfrm>
          <a:custGeom>
            <a:avLst/>
            <a:gdLst/>
            <a:ahLst/>
            <a:cxnLst/>
            <a:rect l="l" t="t" r="r" b="b"/>
            <a:pathLst>
              <a:path w="6981825" h="422275">
                <a:moveTo>
                  <a:pt x="0" y="421699"/>
                </a:moveTo>
                <a:lnTo>
                  <a:pt x="6981443" y="421699"/>
                </a:lnTo>
                <a:lnTo>
                  <a:pt x="6981443" y="0"/>
                </a:lnTo>
                <a:lnTo>
                  <a:pt x="0" y="0"/>
                </a:lnTo>
                <a:lnTo>
                  <a:pt x="0" y="421699"/>
                </a:lnTo>
                <a:close/>
              </a:path>
            </a:pathLst>
          </a:custGeom>
          <a:solidFill>
            <a:srgbClr val="231F20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7198" y="9706556"/>
            <a:ext cx="4926330" cy="352425"/>
          </a:xfrm>
          <a:custGeom>
            <a:avLst/>
            <a:gdLst/>
            <a:ahLst/>
            <a:cxnLst/>
            <a:rect l="l" t="t" r="r" b="b"/>
            <a:pathLst>
              <a:path w="4926330" h="352425">
                <a:moveTo>
                  <a:pt x="4820627" y="0"/>
                </a:moveTo>
                <a:lnTo>
                  <a:pt x="105689" y="0"/>
                </a:lnTo>
                <a:lnTo>
                  <a:pt x="64652" y="8337"/>
                </a:lnTo>
                <a:lnTo>
                  <a:pt x="31046" y="31040"/>
                </a:lnTo>
                <a:lnTo>
                  <a:pt x="8339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4926304" y="351843"/>
                </a:lnTo>
                <a:lnTo>
                  <a:pt x="4926304" y="105676"/>
                </a:lnTo>
                <a:lnTo>
                  <a:pt x="4917966" y="64642"/>
                </a:lnTo>
                <a:lnTo>
                  <a:pt x="4895264" y="31040"/>
                </a:lnTo>
                <a:lnTo>
                  <a:pt x="4861662" y="8337"/>
                </a:lnTo>
                <a:lnTo>
                  <a:pt x="4820627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57203" y="9706556"/>
            <a:ext cx="6844030" cy="352425"/>
          </a:xfrm>
          <a:custGeom>
            <a:avLst/>
            <a:gdLst/>
            <a:ahLst/>
            <a:cxnLst/>
            <a:rect l="l" t="t" r="r" b="b"/>
            <a:pathLst>
              <a:path w="6844030" h="352425">
                <a:moveTo>
                  <a:pt x="6738315" y="0"/>
                </a:moveTo>
                <a:lnTo>
                  <a:pt x="105676" y="0"/>
                </a:lnTo>
                <a:lnTo>
                  <a:pt x="64642" y="8337"/>
                </a:lnTo>
                <a:lnTo>
                  <a:pt x="31040" y="31040"/>
                </a:lnTo>
                <a:lnTo>
                  <a:pt x="8337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6843991" y="351843"/>
                </a:lnTo>
                <a:lnTo>
                  <a:pt x="6843991" y="105676"/>
                </a:lnTo>
                <a:lnTo>
                  <a:pt x="6835654" y="64642"/>
                </a:lnTo>
                <a:lnTo>
                  <a:pt x="6812951" y="31040"/>
                </a:lnTo>
                <a:lnTo>
                  <a:pt x="6779349" y="8337"/>
                </a:lnTo>
                <a:lnTo>
                  <a:pt x="6738315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85528" y="9810902"/>
            <a:ext cx="1996439" cy="14605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800" spc="15" b="1">
                <a:solidFill>
                  <a:srgbClr val="FFFFFF"/>
                </a:solidFill>
                <a:latin typeface="Book Antiqua"/>
                <a:cs typeface="Book Antiqua"/>
                <a:hlinkClick r:id="rId5"/>
              </a:rPr>
              <a:t>www.gatesprograms.com/safehydraulics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86653" y="9810902"/>
            <a:ext cx="106680" cy="14605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r>
              <a:rPr dirty="0" sz="800" spc="35" b="1">
                <a:solidFill>
                  <a:srgbClr val="FFFFFF"/>
                </a:solidFill>
                <a:latin typeface="Book Antiqua"/>
                <a:cs typeface="Book Antiqua"/>
              </a:rPr>
              <a:t>5</a:t>
            </a:r>
            <a:endParaRPr sz="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22452"/>
            <a:ext cx="3207385" cy="962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45" b="1">
                <a:solidFill>
                  <a:srgbClr val="CE5C1B"/>
                </a:solidFill>
                <a:latin typeface="Bookman Old Style"/>
                <a:cs typeface="Bookman Old Style"/>
              </a:rPr>
              <a:t>North </a:t>
            </a:r>
            <a:r>
              <a:rPr dirty="0" sz="1200" spc="-30" b="1">
                <a:solidFill>
                  <a:srgbClr val="CE5C1B"/>
                </a:solidFill>
                <a:latin typeface="Bookman Old Style"/>
                <a:cs typeface="Bookman Old Style"/>
              </a:rPr>
              <a:t>American</a:t>
            </a:r>
            <a:r>
              <a:rPr dirty="0" sz="1200" spc="-145" b="1">
                <a:solidFill>
                  <a:srgbClr val="CE5C1B"/>
                </a:solidFill>
                <a:latin typeface="Bookman Old Style"/>
                <a:cs typeface="Bookman Old Style"/>
              </a:rPr>
              <a:t> </a:t>
            </a:r>
            <a:r>
              <a:rPr dirty="0" sz="1200" spc="-40" b="1">
                <a:solidFill>
                  <a:srgbClr val="CE5C1B"/>
                </a:solidFill>
                <a:latin typeface="Bookman Old Style"/>
                <a:cs typeface="Bookman Old Style"/>
              </a:rPr>
              <a:t>Standards</a:t>
            </a:r>
            <a:endParaRPr sz="1200">
              <a:latin typeface="Bookman Old Style"/>
              <a:cs typeface="Bookman Old Style"/>
            </a:endParaRPr>
          </a:p>
          <a:p>
            <a:pPr marL="12700" marR="5080">
              <a:lnSpc>
                <a:spcPct val="116700"/>
              </a:lnSpc>
              <a:spcBef>
                <a:spcPts val="409"/>
              </a:spcBef>
            </a:pP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Listed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below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are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common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North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American hydraulic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thread types.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While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all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these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couplings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are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widely used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in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30">
                <a:solidFill>
                  <a:srgbClr val="3D3E3E"/>
                </a:solidFill>
                <a:latin typeface="Tahoma"/>
                <a:cs typeface="Tahoma"/>
              </a:rPr>
              <a:t>U.S.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Canada,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they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are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also found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on a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worldwide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basis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in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variety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applications.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1635302"/>
            <a:ext cx="3305810" cy="1082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35">
                <a:solidFill>
                  <a:srgbClr val="2187B0"/>
                </a:solidFill>
                <a:latin typeface="Times New Roman"/>
                <a:cs typeface="Times New Roman"/>
              </a:rPr>
              <a:t>National </a:t>
            </a:r>
            <a:r>
              <a:rPr dirty="0" sz="1200" spc="30">
                <a:solidFill>
                  <a:srgbClr val="2187B0"/>
                </a:solidFill>
                <a:latin typeface="Times New Roman"/>
                <a:cs typeface="Times New Roman"/>
              </a:rPr>
              <a:t>Pipe</a:t>
            </a:r>
            <a:r>
              <a:rPr dirty="0" sz="1200" spc="-95">
                <a:solidFill>
                  <a:srgbClr val="2187B0"/>
                </a:solidFill>
                <a:latin typeface="Times New Roman"/>
                <a:cs typeface="Times New Roman"/>
              </a:rPr>
              <a:t> </a:t>
            </a:r>
            <a:r>
              <a:rPr dirty="0" sz="1200" spc="35">
                <a:solidFill>
                  <a:srgbClr val="2187B0"/>
                </a:solidFill>
                <a:latin typeface="Times New Roman"/>
                <a:cs typeface="Times New Roman"/>
              </a:rPr>
              <a:t>Thread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1400"/>
              </a:lnSpc>
              <a:spcBef>
                <a:spcPts val="40"/>
              </a:spcBef>
            </a:pP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These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threads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are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available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in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several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varieties: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National 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Pipe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Tapered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for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Fuels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(NPTF),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National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Pipe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Straight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for 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Fuels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(NPSF)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National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Pipe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Straight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for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Mechanical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Joints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(NPSM).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30">
                <a:solidFill>
                  <a:srgbClr val="3D3E3E"/>
                </a:solidFill>
                <a:latin typeface="Tahoma"/>
                <a:cs typeface="Tahoma"/>
              </a:rPr>
              <a:t>NPTF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male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coupling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will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mate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with</a:t>
            </a:r>
            <a:r>
              <a:rPr dirty="0" sz="1000" spc="-114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NPTF, </a:t>
            </a:r>
            <a:r>
              <a:rPr dirty="0" sz="1000" spc="50">
                <a:solidFill>
                  <a:srgbClr val="3D3E3E"/>
                </a:solidFill>
                <a:latin typeface="Tahoma"/>
                <a:cs typeface="Tahoma"/>
              </a:rPr>
              <a:t>NPSF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55">
                <a:solidFill>
                  <a:srgbClr val="3D3E3E"/>
                </a:solidFill>
                <a:latin typeface="Tahoma"/>
                <a:cs typeface="Tahoma"/>
              </a:rPr>
              <a:t>NPSM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female</a:t>
            </a:r>
            <a:r>
              <a:rPr dirty="0" sz="1000" spc="-1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coupling.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5559602"/>
            <a:ext cx="3310254" cy="1438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20">
                <a:solidFill>
                  <a:srgbClr val="2187B0"/>
                </a:solidFill>
                <a:latin typeface="Times New Roman"/>
                <a:cs typeface="Times New Roman"/>
              </a:rPr>
              <a:t>JIC </a:t>
            </a:r>
            <a:r>
              <a:rPr dirty="0" sz="1200" spc="-30">
                <a:solidFill>
                  <a:srgbClr val="2187B0"/>
                </a:solidFill>
                <a:latin typeface="Times New Roman"/>
                <a:cs typeface="Times New Roman"/>
              </a:rPr>
              <a:t>37°</a:t>
            </a:r>
            <a:r>
              <a:rPr dirty="0" sz="1200" spc="-95">
                <a:solidFill>
                  <a:srgbClr val="2187B0"/>
                </a:solidFill>
                <a:latin typeface="Times New Roman"/>
                <a:cs typeface="Times New Roman"/>
              </a:rPr>
              <a:t> </a:t>
            </a:r>
            <a:r>
              <a:rPr dirty="0" sz="1200" spc="25">
                <a:solidFill>
                  <a:srgbClr val="2187B0"/>
                </a:solidFill>
                <a:latin typeface="Times New Roman"/>
                <a:cs typeface="Times New Roman"/>
              </a:rPr>
              <a:t>Flare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1400"/>
              </a:lnSpc>
              <a:spcBef>
                <a:spcPts val="40"/>
              </a:spcBef>
            </a:pP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Joint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Industrial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Conference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(JIC)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now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defunct,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this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standard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included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as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part of </a:t>
            </a:r>
            <a:r>
              <a:rPr dirty="0" sz="1000" spc="35">
                <a:solidFill>
                  <a:srgbClr val="3D3E3E"/>
                </a:solidFill>
                <a:latin typeface="Tahoma"/>
                <a:cs typeface="Tahoma"/>
              </a:rPr>
              <a:t>SAE </a:t>
            </a:r>
            <a:r>
              <a:rPr dirty="0" sz="1000" spc="45">
                <a:solidFill>
                  <a:srgbClr val="3D3E3E"/>
                </a:solidFill>
                <a:latin typeface="Tahoma"/>
                <a:cs typeface="Tahoma"/>
              </a:rPr>
              <a:t>J516.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JIC 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37°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flare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male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coupling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will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mate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with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JIC female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only. 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JIC male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female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have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straight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threads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37°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flare seat.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seal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made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on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37°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flare seat.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Some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sizes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have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same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threads as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35">
                <a:solidFill>
                  <a:srgbClr val="3D3E3E"/>
                </a:solidFill>
                <a:latin typeface="Tahoma"/>
                <a:cs typeface="Tahoma"/>
              </a:rPr>
              <a:t>SAE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45°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flare.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Carefully 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measure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seat angle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differentiate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between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</a:t>
            </a:r>
            <a:r>
              <a:rPr dirty="0" sz="1000" spc="7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two.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81450" y="421234"/>
            <a:ext cx="3288029" cy="1260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0">
                <a:solidFill>
                  <a:srgbClr val="2187B0"/>
                </a:solidFill>
                <a:latin typeface="Times New Roman"/>
                <a:cs typeface="Times New Roman"/>
              </a:rPr>
              <a:t>SAE </a:t>
            </a:r>
            <a:r>
              <a:rPr dirty="0" sz="1200" spc="-30">
                <a:solidFill>
                  <a:srgbClr val="2187B0"/>
                </a:solidFill>
                <a:latin typeface="Times New Roman"/>
                <a:cs typeface="Times New Roman"/>
              </a:rPr>
              <a:t>45°</a:t>
            </a:r>
            <a:r>
              <a:rPr dirty="0" sz="1200" spc="-75">
                <a:solidFill>
                  <a:srgbClr val="2187B0"/>
                </a:solidFill>
                <a:latin typeface="Times New Roman"/>
                <a:cs typeface="Times New Roman"/>
              </a:rPr>
              <a:t> </a:t>
            </a:r>
            <a:r>
              <a:rPr dirty="0" sz="1200" spc="25">
                <a:solidFill>
                  <a:srgbClr val="2187B0"/>
                </a:solidFill>
                <a:latin typeface="Times New Roman"/>
                <a:cs typeface="Times New Roman"/>
              </a:rPr>
              <a:t>Flare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1400"/>
              </a:lnSpc>
              <a:spcBef>
                <a:spcPts val="40"/>
              </a:spcBef>
            </a:pP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35">
                <a:solidFill>
                  <a:srgbClr val="3D3E3E"/>
                </a:solidFill>
                <a:latin typeface="Tahoma"/>
                <a:cs typeface="Tahoma"/>
              </a:rPr>
              <a:t>SAE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45°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flare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will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only mate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with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35">
                <a:solidFill>
                  <a:srgbClr val="3D3E3E"/>
                </a:solidFill>
                <a:latin typeface="Tahoma"/>
                <a:cs typeface="Tahoma"/>
              </a:rPr>
              <a:t>SAE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45°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flare 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female.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Both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male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female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couplings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have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straight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threads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45°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flare seat.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seal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made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on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45°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flare seat.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Once again, because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some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sizes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this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coupling 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have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same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threads as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JIC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37°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flare,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carefully 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measure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seat angle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identify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correct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coupling.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81450" y="3761334"/>
            <a:ext cx="3305810" cy="1082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0">
                <a:solidFill>
                  <a:srgbClr val="2187B0"/>
                </a:solidFill>
                <a:latin typeface="Times New Roman"/>
                <a:cs typeface="Times New Roman"/>
              </a:rPr>
              <a:t>SAE </a:t>
            </a:r>
            <a:r>
              <a:rPr dirty="0" sz="1200" spc="35">
                <a:solidFill>
                  <a:srgbClr val="2187B0"/>
                </a:solidFill>
                <a:latin typeface="Times New Roman"/>
                <a:cs typeface="Times New Roman"/>
              </a:rPr>
              <a:t>Straight Thread </a:t>
            </a:r>
            <a:r>
              <a:rPr dirty="0" sz="1200" spc="20">
                <a:solidFill>
                  <a:srgbClr val="2187B0"/>
                </a:solidFill>
                <a:latin typeface="Times New Roman"/>
                <a:cs typeface="Times New Roman"/>
              </a:rPr>
              <a:t>O-ring</a:t>
            </a:r>
            <a:r>
              <a:rPr dirty="0" sz="1200" spc="-100">
                <a:solidFill>
                  <a:srgbClr val="2187B0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2187B0"/>
                </a:solidFill>
                <a:latin typeface="Times New Roman"/>
                <a:cs typeface="Times New Roman"/>
              </a:rPr>
              <a:t>Boss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1400"/>
              </a:lnSpc>
              <a:spcBef>
                <a:spcPts val="40"/>
              </a:spcBef>
            </a:pP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 O-ring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boss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male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will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only mate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with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an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O-ring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boss 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female,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the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female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generally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found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on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ports.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 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male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has straight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threads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an O-ring.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female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has  straight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threads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sealing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face.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seal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made at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O-ring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on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male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the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sealing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face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on vthe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female.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81450" y="6866484"/>
            <a:ext cx="3336925" cy="904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20">
                <a:solidFill>
                  <a:srgbClr val="2187B0"/>
                </a:solidFill>
                <a:latin typeface="Times New Roman"/>
                <a:cs typeface="Times New Roman"/>
              </a:rPr>
              <a:t>O-ring Face</a:t>
            </a:r>
            <a:r>
              <a:rPr dirty="0" sz="1200" spc="-120">
                <a:solidFill>
                  <a:srgbClr val="2187B0"/>
                </a:solidFill>
                <a:latin typeface="Times New Roman"/>
                <a:cs typeface="Times New Roman"/>
              </a:rPr>
              <a:t> </a:t>
            </a:r>
            <a:r>
              <a:rPr dirty="0" sz="1200" spc="30">
                <a:solidFill>
                  <a:srgbClr val="2187B0"/>
                </a:solidFill>
                <a:latin typeface="Times New Roman"/>
                <a:cs typeface="Times New Roman"/>
              </a:rPr>
              <a:t>Seal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1400"/>
              </a:lnSpc>
              <a:spcBef>
                <a:spcPts val="40"/>
              </a:spcBef>
            </a:pP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solid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male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O-ring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face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seal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fitting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will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mate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with a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swivel 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female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O-ring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face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seal </a:t>
            </a:r>
            <a:r>
              <a:rPr dirty="0" sz="1000" spc="-45">
                <a:solidFill>
                  <a:srgbClr val="3D3E3E"/>
                </a:solidFill>
                <a:latin typeface="Tahoma"/>
                <a:cs typeface="Tahoma"/>
              </a:rPr>
              <a:t>only.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O-ring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rests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in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O-ring  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groove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in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the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male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coupling.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The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seal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is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made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3D3E3E"/>
                </a:solidFill>
                <a:latin typeface="Tahoma"/>
                <a:cs typeface="Tahoma"/>
              </a:rPr>
              <a:t>when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the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O-ring 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in</a:t>
            </a:r>
            <a:r>
              <a:rPr dirty="0" sz="1000" spc="-5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the</a:t>
            </a:r>
            <a:r>
              <a:rPr dirty="0" sz="1000" spc="-5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male</a:t>
            </a:r>
            <a:r>
              <a:rPr dirty="0" sz="1000" spc="-5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contacts</a:t>
            </a:r>
            <a:r>
              <a:rPr dirty="0" sz="1000" spc="-5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the</a:t>
            </a:r>
            <a:r>
              <a:rPr dirty="0" sz="1000" spc="-5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flat</a:t>
            </a:r>
            <a:r>
              <a:rPr dirty="0" sz="1000" spc="-5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face</a:t>
            </a:r>
            <a:r>
              <a:rPr dirty="0" sz="1000" spc="-5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on</a:t>
            </a:r>
            <a:r>
              <a:rPr dirty="0" sz="1000" spc="-5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the</a:t>
            </a:r>
            <a:r>
              <a:rPr dirty="0" sz="1000" spc="-5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female</a:t>
            </a:r>
            <a:r>
              <a:rPr dirty="0" sz="1000" spc="-5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coupling.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33920" y="2862630"/>
            <a:ext cx="2565400" cy="2528570"/>
          </a:xfrm>
          <a:custGeom>
            <a:avLst/>
            <a:gdLst/>
            <a:ahLst/>
            <a:cxnLst/>
            <a:rect l="l" t="t" r="r" b="b"/>
            <a:pathLst>
              <a:path w="2565400" h="2528570">
                <a:moveTo>
                  <a:pt x="0" y="0"/>
                </a:moveTo>
                <a:lnTo>
                  <a:pt x="2564891" y="0"/>
                </a:lnTo>
                <a:lnTo>
                  <a:pt x="2564891" y="2528316"/>
                </a:lnTo>
                <a:lnTo>
                  <a:pt x="0" y="2528316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85943" y="2914650"/>
            <a:ext cx="2463800" cy="2425700"/>
          </a:xfrm>
          <a:custGeom>
            <a:avLst/>
            <a:gdLst/>
            <a:ahLst/>
            <a:cxnLst/>
            <a:rect l="l" t="t" r="r" b="b"/>
            <a:pathLst>
              <a:path w="2463800" h="2425700">
                <a:moveTo>
                  <a:pt x="2301227" y="0"/>
                </a:moveTo>
                <a:lnTo>
                  <a:pt x="162331" y="0"/>
                </a:lnTo>
                <a:lnTo>
                  <a:pt x="119306" y="6067"/>
                </a:lnTo>
                <a:lnTo>
                  <a:pt x="80565" y="23174"/>
                </a:lnTo>
                <a:lnTo>
                  <a:pt x="47685" y="49676"/>
                </a:lnTo>
                <a:lnTo>
                  <a:pt x="22245" y="83929"/>
                </a:lnTo>
                <a:lnTo>
                  <a:pt x="5824" y="124289"/>
                </a:lnTo>
                <a:lnTo>
                  <a:pt x="0" y="169113"/>
                </a:lnTo>
                <a:lnTo>
                  <a:pt x="0" y="2256129"/>
                </a:lnTo>
                <a:lnTo>
                  <a:pt x="5824" y="2300953"/>
                </a:lnTo>
                <a:lnTo>
                  <a:pt x="22245" y="2341313"/>
                </a:lnTo>
                <a:lnTo>
                  <a:pt x="47685" y="2375566"/>
                </a:lnTo>
                <a:lnTo>
                  <a:pt x="80565" y="2402068"/>
                </a:lnTo>
                <a:lnTo>
                  <a:pt x="119306" y="2419175"/>
                </a:lnTo>
                <a:lnTo>
                  <a:pt x="162331" y="2425242"/>
                </a:lnTo>
                <a:lnTo>
                  <a:pt x="2301227" y="2425242"/>
                </a:lnTo>
                <a:lnTo>
                  <a:pt x="2344253" y="2419175"/>
                </a:lnTo>
                <a:lnTo>
                  <a:pt x="2382996" y="2402068"/>
                </a:lnTo>
                <a:lnTo>
                  <a:pt x="2415879" y="2375566"/>
                </a:lnTo>
                <a:lnTo>
                  <a:pt x="2441322" y="2341313"/>
                </a:lnTo>
                <a:lnTo>
                  <a:pt x="2457745" y="2300953"/>
                </a:lnTo>
                <a:lnTo>
                  <a:pt x="2463571" y="2256129"/>
                </a:lnTo>
                <a:lnTo>
                  <a:pt x="2463571" y="169113"/>
                </a:lnTo>
                <a:lnTo>
                  <a:pt x="2457745" y="124289"/>
                </a:lnTo>
                <a:lnTo>
                  <a:pt x="2441322" y="83929"/>
                </a:lnTo>
                <a:lnTo>
                  <a:pt x="2415879" y="49676"/>
                </a:lnTo>
                <a:lnTo>
                  <a:pt x="2382996" y="23174"/>
                </a:lnTo>
                <a:lnTo>
                  <a:pt x="2344253" y="6067"/>
                </a:lnTo>
                <a:lnTo>
                  <a:pt x="23012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98641" y="2940050"/>
            <a:ext cx="2312744" cy="23998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33920" y="7110780"/>
            <a:ext cx="2565400" cy="1811020"/>
          </a:xfrm>
          <a:custGeom>
            <a:avLst/>
            <a:gdLst/>
            <a:ahLst/>
            <a:cxnLst/>
            <a:rect l="l" t="t" r="r" b="b"/>
            <a:pathLst>
              <a:path w="2565400" h="1811020">
                <a:moveTo>
                  <a:pt x="0" y="0"/>
                </a:moveTo>
                <a:lnTo>
                  <a:pt x="2564891" y="0"/>
                </a:lnTo>
                <a:lnTo>
                  <a:pt x="2564891" y="1810512"/>
                </a:lnTo>
                <a:lnTo>
                  <a:pt x="0" y="1810512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85943" y="7162800"/>
            <a:ext cx="2463571" cy="1705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370870" y="1764080"/>
            <a:ext cx="2565400" cy="1811020"/>
          </a:xfrm>
          <a:custGeom>
            <a:avLst/>
            <a:gdLst/>
            <a:ahLst/>
            <a:cxnLst/>
            <a:rect l="l" t="t" r="r" b="b"/>
            <a:pathLst>
              <a:path w="2565400" h="1811020">
                <a:moveTo>
                  <a:pt x="0" y="0"/>
                </a:moveTo>
                <a:lnTo>
                  <a:pt x="2564892" y="0"/>
                </a:lnTo>
                <a:lnTo>
                  <a:pt x="2564892" y="1810512"/>
                </a:lnTo>
                <a:lnTo>
                  <a:pt x="0" y="1810512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422893" y="1816100"/>
            <a:ext cx="2463571" cy="17058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370870" y="4926380"/>
            <a:ext cx="2565400" cy="1811020"/>
          </a:xfrm>
          <a:custGeom>
            <a:avLst/>
            <a:gdLst/>
            <a:ahLst/>
            <a:cxnLst/>
            <a:rect l="l" t="t" r="r" b="b"/>
            <a:pathLst>
              <a:path w="2565400" h="1811020">
                <a:moveTo>
                  <a:pt x="0" y="0"/>
                </a:moveTo>
                <a:lnTo>
                  <a:pt x="2564892" y="0"/>
                </a:lnTo>
                <a:lnTo>
                  <a:pt x="2564892" y="1810512"/>
                </a:lnTo>
                <a:lnTo>
                  <a:pt x="0" y="1810512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422893" y="4978400"/>
            <a:ext cx="2463800" cy="1706245"/>
          </a:xfrm>
          <a:custGeom>
            <a:avLst/>
            <a:gdLst/>
            <a:ahLst/>
            <a:cxnLst/>
            <a:rect l="l" t="t" r="r" b="b"/>
            <a:pathLst>
              <a:path w="2463800" h="1706245">
                <a:moveTo>
                  <a:pt x="2301227" y="0"/>
                </a:moveTo>
                <a:lnTo>
                  <a:pt x="162331" y="0"/>
                </a:lnTo>
                <a:lnTo>
                  <a:pt x="119306" y="6067"/>
                </a:lnTo>
                <a:lnTo>
                  <a:pt x="80565" y="23174"/>
                </a:lnTo>
                <a:lnTo>
                  <a:pt x="47685" y="49676"/>
                </a:lnTo>
                <a:lnTo>
                  <a:pt x="22245" y="83929"/>
                </a:lnTo>
                <a:lnTo>
                  <a:pt x="5824" y="124289"/>
                </a:lnTo>
                <a:lnTo>
                  <a:pt x="0" y="169113"/>
                </a:lnTo>
                <a:lnTo>
                  <a:pt x="0" y="1536700"/>
                </a:lnTo>
                <a:lnTo>
                  <a:pt x="5824" y="1581519"/>
                </a:lnTo>
                <a:lnTo>
                  <a:pt x="22245" y="1621878"/>
                </a:lnTo>
                <a:lnTo>
                  <a:pt x="47685" y="1656132"/>
                </a:lnTo>
                <a:lnTo>
                  <a:pt x="80565" y="1682636"/>
                </a:lnTo>
                <a:lnTo>
                  <a:pt x="119306" y="1699744"/>
                </a:lnTo>
                <a:lnTo>
                  <a:pt x="162331" y="1705813"/>
                </a:lnTo>
                <a:lnTo>
                  <a:pt x="2301227" y="1705813"/>
                </a:lnTo>
                <a:lnTo>
                  <a:pt x="2344253" y="1699744"/>
                </a:lnTo>
                <a:lnTo>
                  <a:pt x="2382996" y="1682636"/>
                </a:lnTo>
                <a:lnTo>
                  <a:pt x="2415879" y="1656132"/>
                </a:lnTo>
                <a:lnTo>
                  <a:pt x="2441322" y="1621878"/>
                </a:lnTo>
                <a:lnTo>
                  <a:pt x="2457745" y="1581519"/>
                </a:lnTo>
                <a:lnTo>
                  <a:pt x="2463571" y="1536700"/>
                </a:lnTo>
                <a:lnTo>
                  <a:pt x="2463571" y="169113"/>
                </a:lnTo>
                <a:lnTo>
                  <a:pt x="2457745" y="124289"/>
                </a:lnTo>
                <a:lnTo>
                  <a:pt x="2441322" y="83929"/>
                </a:lnTo>
                <a:lnTo>
                  <a:pt x="2415879" y="49676"/>
                </a:lnTo>
                <a:lnTo>
                  <a:pt x="2382996" y="23174"/>
                </a:lnTo>
                <a:lnTo>
                  <a:pt x="2344253" y="6067"/>
                </a:lnTo>
                <a:lnTo>
                  <a:pt x="23012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7191" y="5029200"/>
            <a:ext cx="2260559" cy="16217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370870" y="7847126"/>
            <a:ext cx="2565400" cy="1790064"/>
          </a:xfrm>
          <a:custGeom>
            <a:avLst/>
            <a:gdLst/>
            <a:ahLst/>
            <a:cxnLst/>
            <a:rect l="l" t="t" r="r" b="b"/>
            <a:pathLst>
              <a:path w="2565400" h="1790065">
                <a:moveTo>
                  <a:pt x="0" y="1789573"/>
                </a:moveTo>
                <a:lnTo>
                  <a:pt x="2564892" y="1789573"/>
                </a:lnTo>
                <a:lnTo>
                  <a:pt x="2564892" y="0"/>
                </a:lnTo>
                <a:lnTo>
                  <a:pt x="0" y="0"/>
                </a:lnTo>
                <a:lnTo>
                  <a:pt x="0" y="1789573"/>
                </a:lnTo>
                <a:close/>
              </a:path>
            </a:pathLst>
          </a:custGeom>
          <a:solidFill>
            <a:srgbClr val="231F20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422889" y="7899143"/>
            <a:ext cx="2463575" cy="17058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87350" y="9636700"/>
            <a:ext cx="6981825" cy="422275"/>
          </a:xfrm>
          <a:custGeom>
            <a:avLst/>
            <a:gdLst/>
            <a:ahLst/>
            <a:cxnLst/>
            <a:rect l="l" t="t" r="r" b="b"/>
            <a:pathLst>
              <a:path w="6981825" h="422275">
                <a:moveTo>
                  <a:pt x="0" y="421699"/>
                </a:moveTo>
                <a:lnTo>
                  <a:pt x="6981443" y="421699"/>
                </a:lnTo>
                <a:lnTo>
                  <a:pt x="6981443" y="0"/>
                </a:lnTo>
                <a:lnTo>
                  <a:pt x="0" y="0"/>
                </a:lnTo>
                <a:lnTo>
                  <a:pt x="0" y="421699"/>
                </a:lnTo>
                <a:close/>
              </a:path>
            </a:pathLst>
          </a:custGeom>
          <a:solidFill>
            <a:srgbClr val="231F20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57198" y="9706556"/>
            <a:ext cx="4926330" cy="352425"/>
          </a:xfrm>
          <a:custGeom>
            <a:avLst/>
            <a:gdLst/>
            <a:ahLst/>
            <a:cxnLst/>
            <a:rect l="l" t="t" r="r" b="b"/>
            <a:pathLst>
              <a:path w="4926330" h="352425">
                <a:moveTo>
                  <a:pt x="4820627" y="0"/>
                </a:moveTo>
                <a:lnTo>
                  <a:pt x="105689" y="0"/>
                </a:lnTo>
                <a:lnTo>
                  <a:pt x="64652" y="8337"/>
                </a:lnTo>
                <a:lnTo>
                  <a:pt x="31046" y="31040"/>
                </a:lnTo>
                <a:lnTo>
                  <a:pt x="8339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4926304" y="351843"/>
                </a:lnTo>
                <a:lnTo>
                  <a:pt x="4926304" y="105676"/>
                </a:lnTo>
                <a:lnTo>
                  <a:pt x="4917966" y="64642"/>
                </a:lnTo>
                <a:lnTo>
                  <a:pt x="4895264" y="31040"/>
                </a:lnTo>
                <a:lnTo>
                  <a:pt x="4861662" y="8337"/>
                </a:lnTo>
                <a:lnTo>
                  <a:pt x="4820627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7203" y="9706556"/>
            <a:ext cx="6844030" cy="352425"/>
          </a:xfrm>
          <a:custGeom>
            <a:avLst/>
            <a:gdLst/>
            <a:ahLst/>
            <a:cxnLst/>
            <a:rect l="l" t="t" r="r" b="b"/>
            <a:pathLst>
              <a:path w="6844030" h="352425">
                <a:moveTo>
                  <a:pt x="6738315" y="0"/>
                </a:moveTo>
                <a:lnTo>
                  <a:pt x="105676" y="0"/>
                </a:lnTo>
                <a:lnTo>
                  <a:pt x="64642" y="8337"/>
                </a:lnTo>
                <a:lnTo>
                  <a:pt x="31040" y="31040"/>
                </a:lnTo>
                <a:lnTo>
                  <a:pt x="8337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6843991" y="351843"/>
                </a:lnTo>
                <a:lnTo>
                  <a:pt x="6843991" y="105676"/>
                </a:lnTo>
                <a:lnTo>
                  <a:pt x="6835654" y="64642"/>
                </a:lnTo>
                <a:lnTo>
                  <a:pt x="6812951" y="31040"/>
                </a:lnTo>
                <a:lnTo>
                  <a:pt x="6779349" y="8337"/>
                </a:lnTo>
                <a:lnTo>
                  <a:pt x="6738315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585528" y="9810902"/>
            <a:ext cx="1996439" cy="14605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800" spc="15" b="1">
                <a:solidFill>
                  <a:srgbClr val="FFFFFF"/>
                </a:solidFill>
                <a:latin typeface="Book Antiqua"/>
                <a:cs typeface="Book Antiqua"/>
                <a:hlinkClick r:id="rId7"/>
              </a:rPr>
              <a:t>www.gatesprograms.com/safehydraulics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086653" y="9810902"/>
            <a:ext cx="106680" cy="14605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r>
              <a:rPr dirty="0" sz="800" spc="35" b="1">
                <a:solidFill>
                  <a:srgbClr val="FFFFFF"/>
                </a:solidFill>
                <a:latin typeface="Book Antiqua"/>
                <a:cs typeface="Book Antiqua"/>
              </a:rPr>
              <a:t>6</a:t>
            </a:r>
            <a:endParaRPr sz="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21234"/>
            <a:ext cx="3281045" cy="1438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30">
                <a:solidFill>
                  <a:srgbClr val="2187B0"/>
                </a:solidFill>
                <a:latin typeface="Times New Roman"/>
                <a:cs typeface="Times New Roman"/>
              </a:rPr>
              <a:t>Flareless</a:t>
            </a:r>
            <a:r>
              <a:rPr dirty="0" sz="1200" spc="-70">
                <a:solidFill>
                  <a:srgbClr val="2187B0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2187B0"/>
                </a:solidFill>
                <a:latin typeface="Times New Roman"/>
                <a:cs typeface="Times New Roman"/>
              </a:rPr>
              <a:t>Tube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1400"/>
              </a:lnSpc>
              <a:spcBef>
                <a:spcPts val="40"/>
              </a:spcBef>
            </a:pP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flareless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solid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male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only mates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with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female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flareless 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nut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compression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sleeve.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male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has straight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threads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24°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seat.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female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has straight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threads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compression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sleeve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for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sealing surface.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seal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made 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between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compression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sleeve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the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24°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seat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on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male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between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compression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sleeve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the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tubing 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on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</a:t>
            </a:r>
            <a:r>
              <a:rPr dirty="0" sz="1000" spc="-7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female.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3894684"/>
            <a:ext cx="3338829" cy="1082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0">
                <a:solidFill>
                  <a:srgbClr val="2187B0"/>
                </a:solidFill>
                <a:latin typeface="Times New Roman"/>
                <a:cs typeface="Times New Roman"/>
              </a:rPr>
              <a:t>SAE </a:t>
            </a:r>
            <a:r>
              <a:rPr dirty="0" sz="1200" spc="35">
                <a:solidFill>
                  <a:srgbClr val="2187B0"/>
                </a:solidFill>
                <a:latin typeface="Times New Roman"/>
                <a:cs typeface="Times New Roman"/>
              </a:rPr>
              <a:t>Inverted</a:t>
            </a:r>
            <a:r>
              <a:rPr dirty="0" sz="1200" spc="-85">
                <a:solidFill>
                  <a:srgbClr val="2187B0"/>
                </a:solidFill>
                <a:latin typeface="Times New Roman"/>
                <a:cs typeface="Times New Roman"/>
              </a:rPr>
              <a:t> </a:t>
            </a:r>
            <a:r>
              <a:rPr dirty="0" sz="1200" spc="25">
                <a:solidFill>
                  <a:srgbClr val="2187B0"/>
                </a:solidFill>
                <a:latin typeface="Times New Roman"/>
                <a:cs typeface="Times New Roman"/>
              </a:rPr>
              <a:t>Flare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1400"/>
              </a:lnSpc>
              <a:spcBef>
                <a:spcPts val="40"/>
              </a:spcBef>
            </a:pP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35">
                <a:solidFill>
                  <a:srgbClr val="3D3E3E"/>
                </a:solidFill>
                <a:latin typeface="Tahoma"/>
                <a:cs typeface="Tahoma"/>
              </a:rPr>
              <a:t>SAE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45°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inverted flare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male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will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only mate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with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an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35">
                <a:solidFill>
                  <a:srgbClr val="3D3E3E"/>
                </a:solidFill>
                <a:latin typeface="Tahoma"/>
                <a:cs typeface="Tahoma"/>
              </a:rPr>
              <a:t>SAE 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42°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inverted flare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female.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male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has straight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threads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45°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inverted flare.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female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has straight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threads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42°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inverted flare.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seal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made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on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45°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flare  seat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on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male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the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42°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flare seat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on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female.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7171284"/>
            <a:ext cx="3249930" cy="727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200" spc="-10">
                <a:solidFill>
                  <a:srgbClr val="2187B0"/>
                </a:solidFill>
                <a:latin typeface="Times New Roman"/>
                <a:cs typeface="Times New Roman"/>
              </a:rPr>
              <a:t>SAE </a:t>
            </a:r>
            <a:r>
              <a:rPr dirty="0" sz="1200" spc="25">
                <a:solidFill>
                  <a:srgbClr val="2187B0"/>
                </a:solidFill>
                <a:latin typeface="Times New Roman"/>
                <a:cs typeface="Times New Roman"/>
              </a:rPr>
              <a:t>Code </a:t>
            </a:r>
            <a:r>
              <a:rPr dirty="0" sz="1200">
                <a:solidFill>
                  <a:srgbClr val="2187B0"/>
                </a:solidFill>
                <a:latin typeface="Times New Roman"/>
                <a:cs typeface="Times New Roman"/>
              </a:rPr>
              <a:t>61 </a:t>
            </a:r>
            <a:r>
              <a:rPr dirty="0" sz="1200" spc="70">
                <a:solidFill>
                  <a:srgbClr val="2187B0"/>
                </a:solidFill>
                <a:latin typeface="Times New Roman"/>
                <a:cs typeface="Times New Roman"/>
              </a:rPr>
              <a:t>and </a:t>
            </a:r>
            <a:r>
              <a:rPr dirty="0" sz="1200" spc="25">
                <a:solidFill>
                  <a:srgbClr val="2187B0"/>
                </a:solidFill>
                <a:latin typeface="Times New Roman"/>
                <a:cs typeface="Times New Roman"/>
              </a:rPr>
              <a:t>Code </a:t>
            </a:r>
            <a:r>
              <a:rPr dirty="0" sz="1200">
                <a:solidFill>
                  <a:srgbClr val="2187B0"/>
                </a:solidFill>
                <a:latin typeface="Times New Roman"/>
                <a:cs typeface="Times New Roman"/>
              </a:rPr>
              <a:t>62</a:t>
            </a:r>
            <a:r>
              <a:rPr dirty="0" sz="1200" spc="-185">
                <a:solidFill>
                  <a:srgbClr val="2187B0"/>
                </a:solidFill>
                <a:latin typeface="Times New Roman"/>
                <a:cs typeface="Times New Roman"/>
              </a:rPr>
              <a:t> </a:t>
            </a:r>
            <a:r>
              <a:rPr dirty="0" sz="1200" spc="45">
                <a:solidFill>
                  <a:srgbClr val="2187B0"/>
                </a:solidFill>
                <a:latin typeface="Times New Roman"/>
                <a:cs typeface="Times New Roman"/>
              </a:rPr>
              <a:t>Flanges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>
              <a:lnSpc>
                <a:spcPts val="1400"/>
              </a:lnSpc>
              <a:spcBef>
                <a:spcPts val="40"/>
              </a:spcBef>
            </a:pP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These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two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couplings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are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used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worldwide,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usually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as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con-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nection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on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pumps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motors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for extremely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high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pressure 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lines.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There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are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four</a:t>
            </a:r>
            <a:r>
              <a:rPr dirty="0" sz="1000" spc="-5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exceptions: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8800" y="7996734"/>
            <a:ext cx="3178810" cy="13747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4935" marR="128270" indent="-102235">
              <a:lnSpc>
                <a:spcPct val="116700"/>
              </a:lnSpc>
              <a:buChar char="•"/>
              <a:tabLst>
                <a:tab pos="114935" algn="l"/>
              </a:tabLst>
            </a:pP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dash </a:t>
            </a:r>
            <a:r>
              <a:rPr dirty="0" sz="1000" spc="65">
                <a:solidFill>
                  <a:srgbClr val="3D3E3E"/>
                </a:solidFill>
                <a:latin typeface="Tahoma"/>
                <a:cs typeface="Tahoma"/>
              </a:rPr>
              <a:t>10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size, which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common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outside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</a:t>
            </a:r>
            <a:r>
              <a:rPr dirty="0" sz="1000" spc="-12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North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America,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not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an </a:t>
            </a:r>
            <a:r>
              <a:rPr dirty="0" sz="1000" spc="35">
                <a:solidFill>
                  <a:srgbClr val="3D3E3E"/>
                </a:solidFill>
                <a:latin typeface="Tahoma"/>
                <a:cs typeface="Tahoma"/>
              </a:rPr>
              <a:t>SAE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standard</a:t>
            </a:r>
            <a:r>
              <a:rPr dirty="0" sz="1000" spc="-10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size.</a:t>
            </a:r>
            <a:endParaRPr sz="1000">
              <a:latin typeface="Tahoma"/>
              <a:cs typeface="Tahoma"/>
            </a:endParaRPr>
          </a:p>
          <a:p>
            <a:pPr marL="114935" marR="5080" indent="-102235">
              <a:lnSpc>
                <a:spcPct val="116700"/>
              </a:lnSpc>
              <a:spcBef>
                <a:spcPts val="450"/>
              </a:spcBef>
              <a:buChar char="•"/>
              <a:tabLst>
                <a:tab pos="114935" algn="l"/>
              </a:tabLst>
            </a:pP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Caterpillar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flanges,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which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have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same flange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O.D. as  </a:t>
            </a:r>
            <a:r>
              <a:rPr dirty="0" sz="1000" spc="35">
                <a:solidFill>
                  <a:srgbClr val="3D3E3E"/>
                </a:solidFill>
                <a:latin typeface="Tahoma"/>
                <a:cs typeface="Tahoma"/>
              </a:rPr>
              <a:t>SAE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Code </a:t>
            </a:r>
            <a:r>
              <a:rPr dirty="0" sz="1000" spc="40">
                <a:solidFill>
                  <a:srgbClr val="3D3E3E"/>
                </a:solidFill>
                <a:latin typeface="Tahoma"/>
                <a:cs typeface="Tahoma"/>
              </a:rPr>
              <a:t>62,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have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thicker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flange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head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require 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different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flange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halves,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clamps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 bolts.</a:t>
            </a:r>
            <a:endParaRPr sz="1000">
              <a:latin typeface="Tahoma"/>
              <a:cs typeface="Tahoma"/>
            </a:endParaRPr>
          </a:p>
          <a:p>
            <a:pPr marL="114935" marR="297815" indent="-102235">
              <a:lnSpc>
                <a:spcPct val="116700"/>
              </a:lnSpc>
              <a:spcBef>
                <a:spcPts val="450"/>
              </a:spcBef>
              <a:buChar char="•"/>
              <a:tabLst>
                <a:tab pos="114935" algn="l"/>
              </a:tabLst>
            </a:pP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Poclain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flanges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are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completely different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from </a:t>
            </a:r>
            <a:r>
              <a:rPr dirty="0" sz="1000" spc="35">
                <a:solidFill>
                  <a:srgbClr val="3D3E3E"/>
                </a:solidFill>
                <a:latin typeface="Tahoma"/>
                <a:cs typeface="Tahoma"/>
              </a:rPr>
              <a:t>SAE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flanges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are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not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interchangeable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with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them.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95750" y="403301"/>
            <a:ext cx="3023870" cy="371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4935" marR="5080" indent="-102235">
              <a:lnSpc>
                <a:spcPct val="116700"/>
              </a:lnSpc>
              <a:buChar char="•"/>
              <a:tabLst>
                <a:tab pos="114935" algn="l"/>
              </a:tabLst>
            </a:pP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Komatsu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flanges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are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dimensionally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same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as </a:t>
            </a:r>
            <a:r>
              <a:rPr dirty="0" sz="1000" spc="35">
                <a:solidFill>
                  <a:srgbClr val="3D3E3E"/>
                </a:solidFill>
                <a:latin typeface="Tahoma"/>
                <a:cs typeface="Tahoma"/>
              </a:rPr>
              <a:t>SAE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flanges except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for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their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O-ring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grooves.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81450" y="3286252"/>
            <a:ext cx="3281045" cy="1082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2187B0"/>
                </a:solidFill>
                <a:latin typeface="Times New Roman"/>
                <a:cs typeface="Times New Roman"/>
              </a:rPr>
              <a:t>Staple-Type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1400"/>
              </a:lnSpc>
              <a:spcBef>
                <a:spcPts val="40"/>
              </a:spcBef>
            </a:pP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seal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on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these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connectors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made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when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O-ring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on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male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contacts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inside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surface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female.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 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two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connectors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are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held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together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with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staple.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Staple-type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couplings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are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commonly found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on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mining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equipment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worldwide.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81450" y="6639052"/>
            <a:ext cx="3330575" cy="2085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35" b="1">
                <a:solidFill>
                  <a:srgbClr val="CE5C1B"/>
                </a:solidFill>
                <a:latin typeface="Bookman Old Style"/>
                <a:cs typeface="Bookman Old Style"/>
              </a:rPr>
              <a:t>International </a:t>
            </a:r>
            <a:r>
              <a:rPr dirty="0" sz="1200" spc="-40" b="1">
                <a:solidFill>
                  <a:srgbClr val="CE5C1B"/>
                </a:solidFill>
                <a:latin typeface="Bookman Old Style"/>
                <a:cs typeface="Bookman Old Style"/>
              </a:rPr>
              <a:t>Thread</a:t>
            </a:r>
            <a:r>
              <a:rPr dirty="0" sz="1200" spc="-210" b="1">
                <a:solidFill>
                  <a:srgbClr val="CE5C1B"/>
                </a:solidFill>
                <a:latin typeface="Bookman Old Style"/>
                <a:cs typeface="Bookman Old Style"/>
              </a:rPr>
              <a:t> </a:t>
            </a:r>
            <a:r>
              <a:rPr dirty="0" sz="1200" spc="-35" b="1">
                <a:solidFill>
                  <a:srgbClr val="CE5C1B"/>
                </a:solidFill>
                <a:latin typeface="Bookman Old Style"/>
                <a:cs typeface="Bookman Old Style"/>
              </a:rPr>
              <a:t>Ends</a:t>
            </a:r>
            <a:endParaRPr sz="1200">
              <a:latin typeface="Bookman Old Style"/>
              <a:cs typeface="Bookman Old Style"/>
            </a:endParaRPr>
          </a:p>
          <a:p>
            <a:pPr marL="12700" marR="103505">
              <a:lnSpc>
                <a:spcPct val="116700"/>
              </a:lnSpc>
              <a:spcBef>
                <a:spcPts val="409"/>
              </a:spcBef>
            </a:pP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As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volume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types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machinery imported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into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United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States </a:t>
            </a:r>
            <a:r>
              <a:rPr dirty="0" sz="1000" spc="-55">
                <a:solidFill>
                  <a:srgbClr val="3D3E3E"/>
                </a:solidFill>
                <a:latin typeface="Tahoma"/>
                <a:cs typeface="Tahoma"/>
              </a:rPr>
              <a:t>grow,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the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marketplace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becomes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more 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global,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it is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important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aware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differences 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between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domestic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foreign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couplings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able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identify</a:t>
            </a:r>
            <a:r>
              <a:rPr dirty="0" sz="1000" spc="-6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each.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6700"/>
              </a:lnSpc>
              <a:spcBef>
                <a:spcPts val="450"/>
              </a:spcBef>
            </a:pP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Knowing the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country of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origin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for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piece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equipment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provides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clue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as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what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type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thread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end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used.  Deutsche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Industrial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Norme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(DIN)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fittings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indicate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</a:t>
            </a:r>
            <a:r>
              <a:rPr dirty="0" sz="1000" spc="-8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German 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Swedish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manufacturer,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while </a:t>
            </a:r>
            <a:r>
              <a:rPr dirty="0" sz="1000" spc="60">
                <a:solidFill>
                  <a:srgbClr val="3D3E3E"/>
                </a:solidFill>
                <a:latin typeface="Tahoma"/>
                <a:cs typeface="Tahoma"/>
              </a:rPr>
              <a:t>BSP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found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on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British 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equipment.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3920" y="1967280"/>
            <a:ext cx="2565400" cy="1811020"/>
          </a:xfrm>
          <a:custGeom>
            <a:avLst/>
            <a:gdLst/>
            <a:ahLst/>
            <a:cxnLst/>
            <a:rect l="l" t="t" r="r" b="b"/>
            <a:pathLst>
              <a:path w="2565400" h="1811020">
                <a:moveTo>
                  <a:pt x="0" y="0"/>
                </a:moveTo>
                <a:lnTo>
                  <a:pt x="2564891" y="0"/>
                </a:lnTo>
                <a:lnTo>
                  <a:pt x="2564891" y="1810512"/>
                </a:lnTo>
                <a:lnTo>
                  <a:pt x="0" y="1810512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85943" y="2019300"/>
            <a:ext cx="2463571" cy="1705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33920" y="5163667"/>
            <a:ext cx="2565400" cy="1746885"/>
          </a:xfrm>
          <a:custGeom>
            <a:avLst/>
            <a:gdLst/>
            <a:ahLst/>
            <a:cxnLst/>
            <a:rect l="l" t="t" r="r" b="b"/>
            <a:pathLst>
              <a:path w="2565400" h="1746884">
                <a:moveTo>
                  <a:pt x="0" y="0"/>
                </a:moveTo>
                <a:lnTo>
                  <a:pt x="2564891" y="0"/>
                </a:lnTo>
                <a:lnTo>
                  <a:pt x="2564891" y="1746504"/>
                </a:lnTo>
                <a:lnTo>
                  <a:pt x="0" y="1746504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85943" y="5215691"/>
            <a:ext cx="2463571" cy="16423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370870" y="911186"/>
            <a:ext cx="2565400" cy="2217420"/>
          </a:xfrm>
          <a:custGeom>
            <a:avLst/>
            <a:gdLst/>
            <a:ahLst/>
            <a:cxnLst/>
            <a:rect l="l" t="t" r="r" b="b"/>
            <a:pathLst>
              <a:path w="2565400" h="2217420">
                <a:moveTo>
                  <a:pt x="0" y="0"/>
                </a:moveTo>
                <a:lnTo>
                  <a:pt x="2564892" y="0"/>
                </a:lnTo>
                <a:lnTo>
                  <a:pt x="2564892" y="2217420"/>
                </a:lnTo>
                <a:lnTo>
                  <a:pt x="0" y="221742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422889" y="963202"/>
            <a:ext cx="2463575" cy="2112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370870" y="4481880"/>
            <a:ext cx="2565400" cy="1965960"/>
          </a:xfrm>
          <a:custGeom>
            <a:avLst/>
            <a:gdLst/>
            <a:ahLst/>
            <a:cxnLst/>
            <a:rect l="l" t="t" r="r" b="b"/>
            <a:pathLst>
              <a:path w="2565400" h="1965960">
                <a:moveTo>
                  <a:pt x="0" y="0"/>
                </a:moveTo>
                <a:lnTo>
                  <a:pt x="2564892" y="0"/>
                </a:lnTo>
                <a:lnTo>
                  <a:pt x="2564892" y="1965960"/>
                </a:lnTo>
                <a:lnTo>
                  <a:pt x="0" y="196596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422893" y="4533900"/>
            <a:ext cx="2463800" cy="1864360"/>
          </a:xfrm>
          <a:custGeom>
            <a:avLst/>
            <a:gdLst/>
            <a:ahLst/>
            <a:cxnLst/>
            <a:rect l="l" t="t" r="r" b="b"/>
            <a:pathLst>
              <a:path w="2463800" h="1864360">
                <a:moveTo>
                  <a:pt x="2301227" y="0"/>
                </a:moveTo>
                <a:lnTo>
                  <a:pt x="162331" y="0"/>
                </a:lnTo>
                <a:lnTo>
                  <a:pt x="119306" y="6067"/>
                </a:lnTo>
                <a:lnTo>
                  <a:pt x="80565" y="23174"/>
                </a:lnTo>
                <a:lnTo>
                  <a:pt x="47685" y="49676"/>
                </a:lnTo>
                <a:lnTo>
                  <a:pt x="22245" y="83929"/>
                </a:lnTo>
                <a:lnTo>
                  <a:pt x="5824" y="124289"/>
                </a:lnTo>
                <a:lnTo>
                  <a:pt x="0" y="169113"/>
                </a:lnTo>
                <a:lnTo>
                  <a:pt x="0" y="1694802"/>
                </a:lnTo>
                <a:lnTo>
                  <a:pt x="5824" y="1739626"/>
                </a:lnTo>
                <a:lnTo>
                  <a:pt x="22245" y="1779986"/>
                </a:lnTo>
                <a:lnTo>
                  <a:pt x="47685" y="1814239"/>
                </a:lnTo>
                <a:lnTo>
                  <a:pt x="80565" y="1840741"/>
                </a:lnTo>
                <a:lnTo>
                  <a:pt x="119306" y="1857847"/>
                </a:lnTo>
                <a:lnTo>
                  <a:pt x="162331" y="1863915"/>
                </a:lnTo>
                <a:lnTo>
                  <a:pt x="2301227" y="1863915"/>
                </a:lnTo>
                <a:lnTo>
                  <a:pt x="2344253" y="1857847"/>
                </a:lnTo>
                <a:lnTo>
                  <a:pt x="2382996" y="1840741"/>
                </a:lnTo>
                <a:lnTo>
                  <a:pt x="2415879" y="1814239"/>
                </a:lnTo>
                <a:lnTo>
                  <a:pt x="2441322" y="1779986"/>
                </a:lnTo>
                <a:lnTo>
                  <a:pt x="2457745" y="1739626"/>
                </a:lnTo>
                <a:lnTo>
                  <a:pt x="2463571" y="1694802"/>
                </a:lnTo>
                <a:lnTo>
                  <a:pt x="2463571" y="169113"/>
                </a:lnTo>
                <a:lnTo>
                  <a:pt x="2457745" y="124289"/>
                </a:lnTo>
                <a:lnTo>
                  <a:pt x="2441322" y="83929"/>
                </a:lnTo>
                <a:lnTo>
                  <a:pt x="2415879" y="49676"/>
                </a:lnTo>
                <a:lnTo>
                  <a:pt x="2382996" y="23174"/>
                </a:lnTo>
                <a:lnTo>
                  <a:pt x="2344253" y="6067"/>
                </a:lnTo>
                <a:lnTo>
                  <a:pt x="23012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22889" y="4599533"/>
            <a:ext cx="2463571" cy="17982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87350" y="9636700"/>
            <a:ext cx="6981825" cy="422275"/>
          </a:xfrm>
          <a:custGeom>
            <a:avLst/>
            <a:gdLst/>
            <a:ahLst/>
            <a:cxnLst/>
            <a:rect l="l" t="t" r="r" b="b"/>
            <a:pathLst>
              <a:path w="6981825" h="422275">
                <a:moveTo>
                  <a:pt x="0" y="421699"/>
                </a:moveTo>
                <a:lnTo>
                  <a:pt x="6981443" y="421699"/>
                </a:lnTo>
                <a:lnTo>
                  <a:pt x="6981443" y="0"/>
                </a:lnTo>
                <a:lnTo>
                  <a:pt x="0" y="0"/>
                </a:lnTo>
                <a:lnTo>
                  <a:pt x="0" y="421699"/>
                </a:lnTo>
                <a:close/>
              </a:path>
            </a:pathLst>
          </a:custGeom>
          <a:solidFill>
            <a:srgbClr val="231F20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57198" y="9706556"/>
            <a:ext cx="4926330" cy="352425"/>
          </a:xfrm>
          <a:custGeom>
            <a:avLst/>
            <a:gdLst/>
            <a:ahLst/>
            <a:cxnLst/>
            <a:rect l="l" t="t" r="r" b="b"/>
            <a:pathLst>
              <a:path w="4926330" h="352425">
                <a:moveTo>
                  <a:pt x="4820627" y="0"/>
                </a:moveTo>
                <a:lnTo>
                  <a:pt x="105689" y="0"/>
                </a:lnTo>
                <a:lnTo>
                  <a:pt x="64652" y="8337"/>
                </a:lnTo>
                <a:lnTo>
                  <a:pt x="31046" y="31040"/>
                </a:lnTo>
                <a:lnTo>
                  <a:pt x="8339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4926304" y="351843"/>
                </a:lnTo>
                <a:lnTo>
                  <a:pt x="4926304" y="105676"/>
                </a:lnTo>
                <a:lnTo>
                  <a:pt x="4917966" y="64642"/>
                </a:lnTo>
                <a:lnTo>
                  <a:pt x="4895264" y="31040"/>
                </a:lnTo>
                <a:lnTo>
                  <a:pt x="4861662" y="8337"/>
                </a:lnTo>
                <a:lnTo>
                  <a:pt x="4820627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57203" y="9706556"/>
            <a:ext cx="6844030" cy="352425"/>
          </a:xfrm>
          <a:custGeom>
            <a:avLst/>
            <a:gdLst/>
            <a:ahLst/>
            <a:cxnLst/>
            <a:rect l="l" t="t" r="r" b="b"/>
            <a:pathLst>
              <a:path w="6844030" h="352425">
                <a:moveTo>
                  <a:pt x="6738315" y="0"/>
                </a:moveTo>
                <a:lnTo>
                  <a:pt x="105676" y="0"/>
                </a:lnTo>
                <a:lnTo>
                  <a:pt x="64642" y="8337"/>
                </a:lnTo>
                <a:lnTo>
                  <a:pt x="31040" y="31040"/>
                </a:lnTo>
                <a:lnTo>
                  <a:pt x="8337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6843991" y="351843"/>
                </a:lnTo>
                <a:lnTo>
                  <a:pt x="6843991" y="105676"/>
                </a:lnTo>
                <a:lnTo>
                  <a:pt x="6835654" y="64642"/>
                </a:lnTo>
                <a:lnTo>
                  <a:pt x="6812951" y="31040"/>
                </a:lnTo>
                <a:lnTo>
                  <a:pt x="6779349" y="8337"/>
                </a:lnTo>
                <a:lnTo>
                  <a:pt x="6738315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585528" y="9810902"/>
            <a:ext cx="1996439" cy="14605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800" spc="15" b="1">
                <a:solidFill>
                  <a:srgbClr val="FFFFFF"/>
                </a:solidFill>
                <a:latin typeface="Book Antiqua"/>
                <a:cs typeface="Book Antiqua"/>
                <a:hlinkClick r:id="rId6"/>
              </a:rPr>
              <a:t>www.gatesprograms.com/safehydraulics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086653" y="9810902"/>
            <a:ext cx="106680" cy="14605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r>
              <a:rPr dirty="0" sz="800" spc="35" b="1">
                <a:solidFill>
                  <a:srgbClr val="FFFFFF"/>
                </a:solidFill>
                <a:latin typeface="Book Antiqua"/>
                <a:cs typeface="Book Antiqua"/>
              </a:rPr>
              <a:t>7</a:t>
            </a:r>
            <a:endParaRPr sz="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124" y="598881"/>
            <a:ext cx="3331845" cy="9124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200" spc="-65" b="1">
                <a:solidFill>
                  <a:srgbClr val="67A135"/>
                </a:solidFill>
                <a:latin typeface="Book Antiqua"/>
                <a:cs typeface="Book Antiqua"/>
              </a:rPr>
              <a:t>QUICK</a:t>
            </a:r>
            <a:r>
              <a:rPr dirty="0" sz="1200" spc="-40" b="1">
                <a:solidFill>
                  <a:srgbClr val="67A135"/>
                </a:solidFill>
                <a:latin typeface="Book Antiqua"/>
                <a:cs typeface="Book Antiqua"/>
              </a:rPr>
              <a:t> </a:t>
            </a:r>
            <a:r>
              <a:rPr dirty="0" sz="1200" spc="-25" b="1">
                <a:solidFill>
                  <a:srgbClr val="67A135"/>
                </a:solidFill>
                <a:latin typeface="Book Antiqua"/>
                <a:cs typeface="Book Antiqua"/>
              </a:rPr>
              <a:t>TIP:</a:t>
            </a:r>
            <a:endParaRPr sz="1200">
              <a:latin typeface="Book Antiqua"/>
              <a:cs typeface="Book Antiqua"/>
            </a:endParaRPr>
          </a:p>
          <a:p>
            <a:pPr algn="ctr" marL="12700" marR="5080">
              <a:lnSpc>
                <a:spcPct val="118100"/>
              </a:lnSpc>
              <a:spcBef>
                <a:spcPts val="500"/>
              </a:spcBef>
            </a:pP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International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231F20"/>
                </a:solidFill>
                <a:latin typeface="Times New Roman"/>
                <a:cs typeface="Times New Roman"/>
              </a:rPr>
              <a:t>thread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ends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70">
                <a:solidFill>
                  <a:srgbClr val="231F20"/>
                </a:solidFill>
                <a:latin typeface="Times New Roman"/>
                <a:cs typeface="Times New Roman"/>
              </a:rPr>
              <a:t>can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metric,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231F20"/>
                </a:solidFill>
                <a:latin typeface="Times New Roman"/>
                <a:cs typeface="Times New Roman"/>
              </a:rPr>
              <a:t>measured 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dirty="0" sz="1200" spc="25">
                <a:solidFill>
                  <a:srgbClr val="231F20"/>
                </a:solidFill>
                <a:latin typeface="Times New Roman"/>
                <a:cs typeface="Times New Roman"/>
              </a:rPr>
              <a:t>millimeters,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but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also </a:t>
            </a:r>
            <a:r>
              <a:rPr dirty="0" sz="1200" spc="35">
                <a:solidFill>
                  <a:srgbClr val="231F20"/>
                </a:solidFill>
                <a:latin typeface="Times New Roman"/>
                <a:cs typeface="Times New Roman"/>
              </a:rPr>
              <a:t>include </a:t>
            </a:r>
            <a:r>
              <a:rPr dirty="0" sz="1200" spc="10">
                <a:solidFill>
                  <a:srgbClr val="231F20"/>
                </a:solidFill>
                <a:latin typeface="Times New Roman"/>
                <a:cs typeface="Times New Roman"/>
              </a:rPr>
              <a:t>British </a:t>
            </a:r>
            <a:r>
              <a:rPr dirty="0" sz="1200" spc="50">
                <a:solidFill>
                  <a:srgbClr val="231F20"/>
                </a:solidFill>
                <a:latin typeface="Times New Roman"/>
                <a:cs typeface="Times New Roman"/>
              </a:rPr>
              <a:t>Standard 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Pipe </a:t>
            </a:r>
            <a:r>
              <a:rPr dirty="0" sz="1200" spc="-40">
                <a:solidFill>
                  <a:srgbClr val="231F20"/>
                </a:solidFill>
                <a:latin typeface="Times New Roman"/>
                <a:cs typeface="Times New Roman"/>
              </a:rPr>
              <a:t>(BSP)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threads, </a:t>
            </a:r>
            <a:r>
              <a:rPr dirty="0" sz="1200" spc="55">
                <a:solidFill>
                  <a:srgbClr val="231F20"/>
                </a:solidFill>
                <a:latin typeface="Times New Roman"/>
                <a:cs typeface="Times New Roman"/>
              </a:rPr>
              <a:t>measured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sz="1200" spc="-1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inches.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1830730"/>
            <a:ext cx="3281045" cy="727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</a:pP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Japanese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Komatsu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machinery uses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Komatsu fittings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with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metric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threads,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while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other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Japanese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equipment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mostly  uses Japanese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Industrial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Standard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(JIS) </a:t>
            </a:r>
            <a:r>
              <a:rPr dirty="0" sz="1000" spc="60">
                <a:solidFill>
                  <a:srgbClr val="3D3E3E"/>
                </a:solidFill>
                <a:latin typeface="Tahoma"/>
                <a:cs typeface="Tahoma"/>
              </a:rPr>
              <a:t>BSP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threads,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</a:t>
            </a:r>
            <a:r>
              <a:rPr dirty="0" sz="1000" spc="-11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in 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some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cases, </a:t>
            </a:r>
            <a:r>
              <a:rPr dirty="0" sz="1000" spc="60">
                <a:solidFill>
                  <a:srgbClr val="3D3E3E"/>
                </a:solidFill>
                <a:latin typeface="Tahoma"/>
                <a:cs typeface="Tahoma"/>
              </a:rPr>
              <a:t>BSP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straight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tapered</a:t>
            </a:r>
            <a:r>
              <a:rPr dirty="0" sz="1000" spc="-8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threads.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200" y="2681681"/>
            <a:ext cx="3354070" cy="12287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These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criteria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help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correctly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identify</a:t>
            </a:r>
            <a:r>
              <a:rPr dirty="0" sz="1000" spc="3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couplings:</a:t>
            </a:r>
            <a:endParaRPr sz="1000">
              <a:latin typeface="Tahoma"/>
              <a:cs typeface="Tahoma"/>
            </a:endParaRPr>
          </a:p>
          <a:p>
            <a:pPr marL="229235" marR="111760" indent="-102235">
              <a:lnSpc>
                <a:spcPct val="116700"/>
              </a:lnSpc>
              <a:spcBef>
                <a:spcPts val="450"/>
              </a:spcBef>
              <a:buFont typeface="Tahoma"/>
              <a:buChar char="•"/>
              <a:tabLst>
                <a:tab pos="229235" algn="l"/>
              </a:tabLst>
            </a:pPr>
            <a:r>
              <a:rPr dirty="0" sz="1000" spc="-30" b="1">
                <a:solidFill>
                  <a:srgbClr val="3D3E3E"/>
                </a:solidFill>
                <a:latin typeface="Trebuchet MS"/>
                <a:cs typeface="Trebuchet MS"/>
              </a:rPr>
              <a:t>Seat: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Inverted </a:t>
            </a:r>
            <a:r>
              <a:rPr dirty="0" sz="1000" spc="40">
                <a:solidFill>
                  <a:srgbClr val="3D3E3E"/>
                </a:solidFill>
                <a:latin typeface="Tahoma"/>
                <a:cs typeface="Tahoma"/>
              </a:rPr>
              <a:t>(BSPP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&amp; DIN),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regular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(JIS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&amp; Komatsu) 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flat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(flange,</a:t>
            </a:r>
            <a:r>
              <a:rPr dirty="0" sz="1000" spc="-5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flat-face)</a:t>
            </a:r>
            <a:endParaRPr sz="1000">
              <a:latin typeface="Tahoma"/>
              <a:cs typeface="Tahoma"/>
            </a:endParaRPr>
          </a:p>
          <a:p>
            <a:pPr marL="224154" indent="-97155">
              <a:lnSpc>
                <a:spcPct val="100000"/>
              </a:lnSpc>
              <a:spcBef>
                <a:spcPts val="650"/>
              </a:spcBef>
              <a:buFont typeface="Tahoma"/>
              <a:buChar char="•"/>
              <a:tabLst>
                <a:tab pos="224154" algn="l"/>
              </a:tabLst>
            </a:pPr>
            <a:r>
              <a:rPr dirty="0" sz="1000" spc="-50" b="1">
                <a:solidFill>
                  <a:srgbClr val="3D3E3E"/>
                </a:solidFill>
                <a:latin typeface="Trebuchet MS"/>
                <a:cs typeface="Trebuchet MS"/>
              </a:rPr>
              <a:t>Seat</a:t>
            </a:r>
            <a:r>
              <a:rPr dirty="0" sz="1000" spc="-80" b="1">
                <a:solidFill>
                  <a:srgbClr val="3D3E3E"/>
                </a:solidFill>
                <a:latin typeface="Trebuchet MS"/>
                <a:cs typeface="Trebuchet MS"/>
              </a:rPr>
              <a:t> </a:t>
            </a:r>
            <a:r>
              <a:rPr dirty="0" sz="1000" spc="-70" b="1">
                <a:solidFill>
                  <a:srgbClr val="3D3E3E"/>
                </a:solidFill>
                <a:latin typeface="Trebuchet MS"/>
                <a:cs typeface="Trebuchet MS"/>
              </a:rPr>
              <a:t>Angle:</a:t>
            </a:r>
            <a:r>
              <a:rPr dirty="0" sz="1000" spc="-80" b="1">
                <a:solidFill>
                  <a:srgbClr val="3D3E3E"/>
                </a:solidFill>
                <a:latin typeface="Trebuchet MS"/>
                <a:cs typeface="Trebuchet MS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30°</a:t>
            </a:r>
            <a:r>
              <a:rPr dirty="0" sz="1000" spc="-9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(JIS,</a:t>
            </a:r>
            <a:r>
              <a:rPr dirty="0" sz="1000" spc="-9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BSP,</a:t>
            </a:r>
            <a:r>
              <a:rPr dirty="0" sz="1000" spc="-9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DIN</a:t>
            </a:r>
            <a:r>
              <a:rPr dirty="0" sz="1000" spc="-9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and</a:t>
            </a:r>
            <a:r>
              <a:rPr dirty="0" sz="1000" spc="-9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3D3E3E"/>
                </a:solidFill>
                <a:latin typeface="Tahoma"/>
                <a:cs typeface="Tahoma"/>
              </a:rPr>
              <a:t>Komatsu)</a:t>
            </a:r>
            <a:r>
              <a:rPr dirty="0" sz="1000" spc="-9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or</a:t>
            </a:r>
            <a:r>
              <a:rPr dirty="0" sz="1000" spc="-9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12°</a:t>
            </a:r>
            <a:r>
              <a:rPr dirty="0" sz="1000" spc="-9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3D3E3E"/>
                </a:solidFill>
                <a:latin typeface="Tahoma"/>
                <a:cs typeface="Tahoma"/>
              </a:rPr>
              <a:t>(DIN)</a:t>
            </a:r>
            <a:endParaRPr sz="1000">
              <a:latin typeface="Tahoma"/>
              <a:cs typeface="Tahoma"/>
            </a:endParaRPr>
          </a:p>
          <a:p>
            <a:pPr marL="229235" marR="5080" indent="-102235">
              <a:lnSpc>
                <a:spcPct val="116700"/>
              </a:lnSpc>
              <a:spcBef>
                <a:spcPts val="450"/>
              </a:spcBef>
              <a:buFont typeface="Tahoma"/>
              <a:buChar char="•"/>
              <a:tabLst>
                <a:tab pos="229235" algn="l"/>
              </a:tabLst>
            </a:pPr>
            <a:r>
              <a:rPr dirty="0" sz="1000" spc="-50" b="1">
                <a:solidFill>
                  <a:srgbClr val="3D3E3E"/>
                </a:solidFill>
                <a:latin typeface="Trebuchet MS"/>
                <a:cs typeface="Trebuchet MS"/>
              </a:rPr>
              <a:t>Threads: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Metric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(DIN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Komatsu), </a:t>
            </a:r>
            <a:r>
              <a:rPr dirty="0" sz="1000" spc="60">
                <a:solidFill>
                  <a:srgbClr val="3D3E3E"/>
                </a:solidFill>
                <a:latin typeface="Tahoma"/>
                <a:cs typeface="Tahoma"/>
              </a:rPr>
              <a:t>BSP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(BSPP, </a:t>
            </a:r>
            <a:r>
              <a:rPr dirty="0" sz="1000" spc="40">
                <a:solidFill>
                  <a:srgbClr val="3D3E3E"/>
                </a:solidFill>
                <a:latin typeface="Tahoma"/>
                <a:cs typeface="Tahoma"/>
              </a:rPr>
              <a:t>BSPT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JIS)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tapered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(BSPT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JIS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tapered)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200" y="4008780"/>
            <a:ext cx="3355340" cy="904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</a:pP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What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critical is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that the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coupling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interface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compatible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with 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selected.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 hose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manufacturer’s 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coupling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recommendations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should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followed, and the 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proper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mating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thread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must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selected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so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that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leak-free 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sealing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</a:t>
            </a:r>
            <a:r>
              <a:rPr dirty="0" sz="1000" spc="-8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ensured.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200" y="5037531"/>
            <a:ext cx="3355340" cy="4601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30" b="1">
                <a:solidFill>
                  <a:srgbClr val="CE5C1B"/>
                </a:solidFill>
                <a:latin typeface="Bookman Old Style"/>
                <a:cs typeface="Bookman Old Style"/>
              </a:rPr>
              <a:t>Additional </a:t>
            </a:r>
            <a:r>
              <a:rPr dirty="0" sz="1200" spc="-50" b="1">
                <a:solidFill>
                  <a:srgbClr val="CE5C1B"/>
                </a:solidFill>
                <a:latin typeface="Bookman Old Style"/>
                <a:cs typeface="Bookman Old Style"/>
              </a:rPr>
              <a:t>Selection</a:t>
            </a:r>
            <a:r>
              <a:rPr dirty="0" sz="1200" spc="-165" b="1">
                <a:solidFill>
                  <a:srgbClr val="CE5C1B"/>
                </a:solidFill>
                <a:latin typeface="Bookman Old Style"/>
                <a:cs typeface="Bookman Old Style"/>
              </a:rPr>
              <a:t> </a:t>
            </a:r>
            <a:r>
              <a:rPr dirty="0" sz="1200" spc="-35" b="1">
                <a:solidFill>
                  <a:srgbClr val="CE5C1B"/>
                </a:solidFill>
                <a:latin typeface="Bookman Old Style"/>
                <a:cs typeface="Bookman Old Style"/>
              </a:rPr>
              <a:t>Criteria</a:t>
            </a:r>
            <a:endParaRPr sz="1200">
              <a:latin typeface="Bookman Old Style"/>
              <a:cs typeface="Bookman Old Style"/>
            </a:endParaRPr>
          </a:p>
          <a:p>
            <a:pPr marL="12700" marR="5080">
              <a:lnSpc>
                <a:spcPct val="116700"/>
              </a:lnSpc>
              <a:spcBef>
                <a:spcPts val="409"/>
              </a:spcBef>
            </a:pP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It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is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important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keep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in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mind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that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assembly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is</a:t>
            </a:r>
            <a:r>
              <a:rPr dirty="0" sz="1000" spc="-20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only 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one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component of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larger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system.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In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choosing the correct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end terminations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for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couplings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attached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hose,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formal design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standards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sound engineering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judgment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should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be</a:t>
            </a:r>
            <a:r>
              <a:rPr dirty="0" sz="1000" spc="-12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used.</a:t>
            </a:r>
            <a:endParaRPr sz="1000">
              <a:latin typeface="Tahoma"/>
              <a:cs typeface="Tahoma"/>
            </a:endParaRPr>
          </a:p>
          <a:p>
            <a:pPr marL="12700" marR="25400">
              <a:lnSpc>
                <a:spcPct val="116700"/>
              </a:lnSpc>
              <a:spcBef>
                <a:spcPts val="450"/>
              </a:spcBef>
            </a:pP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In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absence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formal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design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standards,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an engineer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should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consider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following factors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choosing 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proper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end</a:t>
            </a:r>
            <a:r>
              <a:rPr dirty="0" sz="1000" spc="-7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termination:</a:t>
            </a:r>
            <a:endParaRPr sz="1000">
              <a:latin typeface="Tahoma"/>
              <a:cs typeface="Tahoma"/>
            </a:endParaRPr>
          </a:p>
          <a:p>
            <a:pPr marL="229235" indent="-102235">
              <a:lnSpc>
                <a:spcPct val="100000"/>
              </a:lnSpc>
              <a:spcBef>
                <a:spcPts val="650"/>
              </a:spcBef>
              <a:buChar char="•"/>
              <a:tabLst>
                <a:tab pos="229235" algn="l"/>
              </a:tabLst>
            </a:pP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Pressure</a:t>
            </a:r>
            <a:endParaRPr sz="1000">
              <a:latin typeface="Tahoma"/>
              <a:cs typeface="Tahoma"/>
            </a:endParaRPr>
          </a:p>
          <a:p>
            <a:pPr marL="229235" indent="-102235">
              <a:lnSpc>
                <a:spcPct val="100000"/>
              </a:lnSpc>
              <a:spcBef>
                <a:spcPts val="560"/>
              </a:spcBef>
              <a:buChar char="•"/>
              <a:tabLst>
                <a:tab pos="229235" algn="l"/>
              </a:tabLst>
            </a:pP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Temperature</a:t>
            </a:r>
            <a:endParaRPr sz="1000">
              <a:latin typeface="Tahoma"/>
              <a:cs typeface="Tahoma"/>
            </a:endParaRPr>
          </a:p>
          <a:p>
            <a:pPr marL="229235" indent="-102235">
              <a:lnSpc>
                <a:spcPct val="100000"/>
              </a:lnSpc>
              <a:spcBef>
                <a:spcPts val="560"/>
              </a:spcBef>
              <a:buChar char="•"/>
              <a:tabLst>
                <a:tab pos="229235" algn="l"/>
              </a:tabLst>
            </a:pP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Impulse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frequency,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amplitude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wave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 form</a:t>
            </a:r>
            <a:endParaRPr sz="1000">
              <a:latin typeface="Tahoma"/>
              <a:cs typeface="Tahoma"/>
            </a:endParaRPr>
          </a:p>
          <a:p>
            <a:pPr marL="229235" indent="-102235">
              <a:lnSpc>
                <a:spcPct val="100000"/>
              </a:lnSpc>
              <a:spcBef>
                <a:spcPts val="560"/>
              </a:spcBef>
              <a:buChar char="•"/>
              <a:tabLst>
                <a:tab pos="229235" algn="l"/>
              </a:tabLst>
            </a:pP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Vibration</a:t>
            </a:r>
            <a:endParaRPr sz="1000">
              <a:latin typeface="Tahoma"/>
              <a:cs typeface="Tahoma"/>
            </a:endParaRPr>
          </a:p>
          <a:p>
            <a:pPr marL="229235" indent="-102235">
              <a:lnSpc>
                <a:spcPct val="100000"/>
              </a:lnSpc>
              <a:spcBef>
                <a:spcPts val="560"/>
              </a:spcBef>
              <a:buChar char="•"/>
              <a:tabLst>
                <a:tab pos="229235" algn="l"/>
              </a:tabLst>
            </a:pP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Corrosion</a:t>
            </a:r>
            <a:endParaRPr sz="1000">
              <a:latin typeface="Tahoma"/>
              <a:cs typeface="Tahoma"/>
            </a:endParaRPr>
          </a:p>
          <a:p>
            <a:pPr marL="229235" indent="-102235">
              <a:lnSpc>
                <a:spcPct val="100000"/>
              </a:lnSpc>
              <a:spcBef>
                <a:spcPts val="560"/>
              </a:spcBef>
              <a:buChar char="•"/>
              <a:tabLst>
                <a:tab pos="229235" algn="l"/>
              </a:tabLst>
            </a:pP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Dissimilar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metals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(galvanic</a:t>
            </a:r>
            <a:r>
              <a:rPr dirty="0" sz="1000" spc="-7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corrosion)</a:t>
            </a:r>
            <a:endParaRPr sz="1000">
              <a:latin typeface="Tahoma"/>
              <a:cs typeface="Tahoma"/>
            </a:endParaRPr>
          </a:p>
          <a:p>
            <a:pPr marL="229235" indent="-102235">
              <a:lnSpc>
                <a:spcPct val="100000"/>
              </a:lnSpc>
              <a:spcBef>
                <a:spcPts val="560"/>
              </a:spcBef>
              <a:buChar char="•"/>
              <a:tabLst>
                <a:tab pos="229235" algn="l"/>
              </a:tabLst>
            </a:pP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Maintenance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procedures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frequency</a:t>
            </a:r>
            <a:endParaRPr sz="1000">
              <a:latin typeface="Tahoma"/>
              <a:cs typeface="Tahoma"/>
            </a:endParaRPr>
          </a:p>
          <a:p>
            <a:pPr marL="229235" indent="-102235">
              <a:lnSpc>
                <a:spcPct val="100000"/>
              </a:lnSpc>
              <a:spcBef>
                <a:spcPts val="560"/>
              </a:spcBef>
              <a:buChar char="•"/>
              <a:tabLst>
                <a:tab pos="229235" algn="l"/>
              </a:tabLst>
            </a:pP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Installation</a:t>
            </a:r>
            <a:r>
              <a:rPr dirty="0" sz="1000" spc="-10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reliability</a:t>
            </a:r>
            <a:endParaRPr sz="1000">
              <a:latin typeface="Tahoma"/>
              <a:cs typeface="Tahoma"/>
            </a:endParaRPr>
          </a:p>
          <a:p>
            <a:pPr marL="229235" indent="-102235">
              <a:lnSpc>
                <a:spcPct val="100000"/>
              </a:lnSpc>
              <a:spcBef>
                <a:spcPts val="560"/>
              </a:spcBef>
              <a:buChar char="•"/>
              <a:tabLst>
                <a:tab pos="229235" algn="l"/>
              </a:tabLst>
            </a:pP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connection’s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risk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</a:t>
            </a:r>
            <a:r>
              <a:rPr dirty="0" sz="1000" spc="-10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system</a:t>
            </a:r>
            <a:endParaRPr sz="1000">
              <a:latin typeface="Tahoma"/>
              <a:cs typeface="Tahoma"/>
            </a:endParaRPr>
          </a:p>
          <a:p>
            <a:pPr marL="229235" indent="-102235">
              <a:lnSpc>
                <a:spcPct val="100000"/>
              </a:lnSpc>
              <a:spcBef>
                <a:spcPts val="560"/>
              </a:spcBef>
              <a:buChar char="•"/>
              <a:tabLst>
                <a:tab pos="229235" algn="l"/>
              </a:tabLst>
            </a:pP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Exposure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elements</a:t>
            </a:r>
            <a:endParaRPr sz="1000">
              <a:latin typeface="Tahoma"/>
              <a:cs typeface="Tahoma"/>
            </a:endParaRPr>
          </a:p>
          <a:p>
            <a:pPr marL="224154" indent="-97155">
              <a:lnSpc>
                <a:spcPct val="100000"/>
              </a:lnSpc>
              <a:spcBef>
                <a:spcPts val="560"/>
              </a:spcBef>
              <a:buChar char="•"/>
              <a:tabLst>
                <a:tab pos="224154" algn="l"/>
              </a:tabLst>
            </a:pP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45">
                <a:solidFill>
                  <a:srgbClr val="3D3E3E"/>
                </a:solidFill>
                <a:latin typeface="Tahoma"/>
                <a:cs typeface="Tahoma"/>
              </a:rPr>
              <a:t>operator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bystander’s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exposure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the</a:t>
            </a:r>
            <a:r>
              <a:rPr dirty="0" sz="1000" spc="-13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connection</a:t>
            </a:r>
            <a:endParaRPr sz="1000">
              <a:latin typeface="Tahoma"/>
              <a:cs typeface="Tahoma"/>
            </a:endParaRPr>
          </a:p>
          <a:p>
            <a:pPr marL="229235" marR="144145" indent="-102235">
              <a:lnSpc>
                <a:spcPct val="116700"/>
              </a:lnSpc>
              <a:spcBef>
                <a:spcPts val="359"/>
              </a:spcBef>
              <a:buChar char="•"/>
              <a:tabLst>
                <a:tab pos="229235" algn="l"/>
              </a:tabLst>
            </a:pP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Installation,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operation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service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activities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prac- 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tices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that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affect</a:t>
            </a:r>
            <a:r>
              <a:rPr dirty="0" sz="1000" spc="-7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safety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75100" y="390601"/>
            <a:ext cx="3345179" cy="4524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2700">
              <a:lnSpc>
                <a:spcPct val="116700"/>
              </a:lnSpc>
            </a:pP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Here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closer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look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at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some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examples of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how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these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criteria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apply: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1200" spc="-25" b="1">
                <a:solidFill>
                  <a:srgbClr val="CE5C1B"/>
                </a:solidFill>
                <a:latin typeface="Bookman Old Style"/>
                <a:cs typeface="Bookman Old Style"/>
              </a:rPr>
              <a:t>Pressure</a:t>
            </a:r>
            <a:endParaRPr sz="1200">
              <a:latin typeface="Bookman Old Style"/>
              <a:cs typeface="Bookman Old Style"/>
            </a:endParaRPr>
          </a:p>
          <a:p>
            <a:pPr marL="12700" marR="54610">
              <a:lnSpc>
                <a:spcPct val="116700"/>
              </a:lnSpc>
              <a:spcBef>
                <a:spcPts val="409"/>
              </a:spcBef>
            </a:pP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Working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pressure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should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considered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when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selecting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fitting.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Some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fittings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don’t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seal well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at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high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pressures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can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develop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leak.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O-ring-type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fittings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as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well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as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solid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port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connectors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work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well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at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high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pressures. Avoid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use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swivel staked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nut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couplings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at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extremely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high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pressures.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1200" spc="-30" b="1">
                <a:solidFill>
                  <a:srgbClr val="CE5C1B"/>
                </a:solidFill>
                <a:latin typeface="Bookman Old Style"/>
                <a:cs typeface="Bookman Old Style"/>
              </a:rPr>
              <a:t>Vibration</a:t>
            </a:r>
            <a:endParaRPr sz="1200">
              <a:latin typeface="Bookman Old Style"/>
              <a:cs typeface="Bookman Old Style"/>
            </a:endParaRPr>
          </a:p>
          <a:p>
            <a:pPr marL="12700" marR="26034">
              <a:lnSpc>
                <a:spcPct val="116700"/>
              </a:lnSpc>
              <a:spcBef>
                <a:spcPts val="409"/>
              </a:spcBef>
            </a:pP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Coupling selection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may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influenced </a:t>
            </a:r>
            <a:r>
              <a:rPr dirty="0" sz="1000" spc="30">
                <a:solidFill>
                  <a:srgbClr val="3D3E3E"/>
                </a:solidFill>
                <a:latin typeface="Tahoma"/>
                <a:cs typeface="Tahoma"/>
              </a:rPr>
              <a:t>if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end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connection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has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quite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bit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motion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and/or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vibration,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which can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poten- 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tially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weaken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loosen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connection.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Use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split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flange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couplings,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other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couplings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that use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an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O-ring for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sealing, 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perform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better under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vibration.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Avoid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use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couplings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that 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seal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on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</a:t>
            </a:r>
            <a:r>
              <a:rPr dirty="0" sz="1000" spc="-8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threads.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1200" spc="-50" b="1">
                <a:solidFill>
                  <a:srgbClr val="CE5C1B"/>
                </a:solidFill>
                <a:latin typeface="Bookman Old Style"/>
                <a:cs typeface="Bookman Old Style"/>
              </a:rPr>
              <a:t>Temperature</a:t>
            </a:r>
            <a:endParaRPr sz="1200">
              <a:latin typeface="Bookman Old Style"/>
              <a:cs typeface="Bookman Old Style"/>
            </a:endParaRPr>
          </a:p>
          <a:p>
            <a:pPr marL="12700" marR="5080">
              <a:lnSpc>
                <a:spcPct val="116700"/>
              </a:lnSpc>
              <a:spcBef>
                <a:spcPts val="405"/>
              </a:spcBef>
            </a:pP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Metal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surfaces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can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expand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contract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under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extreme 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temperature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fluctuations.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Choose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couplings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that use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O-rings 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for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sealing.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 O-ring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will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seal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metal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moves. It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may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 necessary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use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O-ring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materials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that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are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suitable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for 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high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temperatures.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Also,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use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fitting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material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that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best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suited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for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application’s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temperature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(e.g. </a:t>
            </a:r>
            <a:r>
              <a:rPr dirty="0" sz="1000" spc="30">
                <a:solidFill>
                  <a:srgbClr val="3D3E3E"/>
                </a:solidFill>
                <a:latin typeface="Tahoma"/>
                <a:cs typeface="Tahoma"/>
              </a:rPr>
              <a:t>if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applica-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tion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high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temperature, avoid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using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brass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</a:t>
            </a:r>
            <a:r>
              <a:rPr dirty="0" sz="1000" spc="-4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aluminum).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75100" y="5096002"/>
            <a:ext cx="3347720" cy="17367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-20" b="1">
                <a:solidFill>
                  <a:srgbClr val="CE5C1B"/>
                </a:solidFill>
                <a:latin typeface="Bookman Old Style"/>
                <a:cs typeface="Bookman Old Style"/>
              </a:rPr>
              <a:t>CONCLUSION</a:t>
            </a:r>
            <a:endParaRPr sz="1700">
              <a:latin typeface="Bookman Old Style"/>
              <a:cs typeface="Bookman Old Style"/>
            </a:endParaRPr>
          </a:p>
          <a:p>
            <a:pPr marL="12700" marR="5080">
              <a:lnSpc>
                <a:spcPct val="116700"/>
              </a:lnSpc>
              <a:spcBef>
                <a:spcPts val="309"/>
              </a:spcBef>
            </a:pP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Suppliers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offer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hundreds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types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styles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hydraulic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hoses,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thousands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different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couplings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fittings.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From corrosion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resistance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fluid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compatibility,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each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system’s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requirements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must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carefully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considered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coupling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selection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process.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As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always,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matching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parts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from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same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manufacturer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for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an integrated systems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approach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helps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ensure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that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assemblies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will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perform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above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beyond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industry</a:t>
            </a:r>
            <a:r>
              <a:rPr dirty="0" sz="1000" spc="-6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standards.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75100" y="7070852"/>
            <a:ext cx="3366135" cy="20923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5" b="1">
                <a:solidFill>
                  <a:srgbClr val="CE5C1B"/>
                </a:solidFill>
                <a:latin typeface="Bookman Old Style"/>
                <a:cs typeface="Bookman Old Style"/>
              </a:rPr>
              <a:t>ADDITIONAL</a:t>
            </a:r>
            <a:r>
              <a:rPr dirty="0" sz="1700" spc="-155" b="1">
                <a:solidFill>
                  <a:srgbClr val="CE5C1B"/>
                </a:solidFill>
                <a:latin typeface="Bookman Old Style"/>
                <a:cs typeface="Bookman Old Style"/>
              </a:rPr>
              <a:t> </a:t>
            </a:r>
            <a:r>
              <a:rPr dirty="0" sz="1700" spc="-75" b="1">
                <a:solidFill>
                  <a:srgbClr val="CE5C1B"/>
                </a:solidFill>
                <a:latin typeface="Bookman Old Style"/>
                <a:cs typeface="Bookman Old Style"/>
              </a:rPr>
              <a:t>RESOURCES</a:t>
            </a:r>
            <a:endParaRPr sz="1700">
              <a:latin typeface="Bookman Old Style"/>
              <a:cs typeface="Bookman Old Style"/>
            </a:endParaRPr>
          </a:p>
          <a:p>
            <a:pPr algn="just" marL="184150" marR="5080">
              <a:lnSpc>
                <a:spcPct val="116700"/>
              </a:lnSpc>
              <a:spcBef>
                <a:spcPts val="309"/>
              </a:spcBef>
            </a:pP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For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more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Gates </a:t>
            </a:r>
            <a:r>
              <a:rPr dirty="0" sz="1000" spc="25">
                <a:solidFill>
                  <a:srgbClr val="3D3E3E"/>
                </a:solidFill>
                <a:latin typeface="Tahoma"/>
                <a:cs typeface="Tahoma"/>
              </a:rPr>
              <a:t>Fluid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Power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resources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on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safe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hydrau-  </a:t>
            </a:r>
            <a:r>
              <a:rPr dirty="0" sz="1000" spc="60">
                <a:solidFill>
                  <a:srgbClr val="3D3E3E"/>
                </a:solidFill>
                <a:latin typeface="Tahoma"/>
                <a:cs typeface="Tahoma"/>
              </a:rPr>
              <a:t>lics </a:t>
            </a:r>
            <a:r>
              <a:rPr dirty="0" sz="1000" spc="40">
                <a:solidFill>
                  <a:srgbClr val="3D3E3E"/>
                </a:solidFill>
                <a:latin typeface="Tahoma"/>
                <a:cs typeface="Tahoma"/>
              </a:rPr>
              <a:t>practices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and preventive </a:t>
            </a:r>
            <a:r>
              <a:rPr dirty="0" sz="1000" spc="30">
                <a:solidFill>
                  <a:srgbClr val="3D3E3E"/>
                </a:solidFill>
                <a:latin typeface="Tahoma"/>
                <a:cs typeface="Tahoma"/>
              </a:rPr>
              <a:t>maintenance, </a:t>
            </a:r>
            <a:r>
              <a:rPr dirty="0" sz="1000" spc="40">
                <a:solidFill>
                  <a:srgbClr val="3D3E3E"/>
                </a:solidFill>
                <a:latin typeface="Tahoma"/>
                <a:cs typeface="Tahoma"/>
              </a:rPr>
              <a:t>visit  </a:t>
            </a:r>
            <a:r>
              <a:rPr dirty="0" sz="1000" spc="20" u="sng">
                <a:solidFill>
                  <a:srgbClr val="35AFD2"/>
                </a:solidFill>
                <a:latin typeface="Tahoma"/>
                <a:cs typeface="Tahoma"/>
                <a:hlinkClick r:id="rId2"/>
              </a:rPr>
              <a:t>www.gatesprograms.com/safehydraulics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  <a:hlinkClick r:id="rId2"/>
              </a:rPr>
              <a:t>.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 Gates offers  “Safe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Hydraulics,”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special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hydraulic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preventive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main-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tenance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training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program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designed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help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maintenance 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managers,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repair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technicians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machine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operators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identify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component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weaknesses before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failure.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For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more 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information, </a:t>
            </a:r>
            <a:r>
              <a:rPr dirty="0" sz="1000" u="sng">
                <a:solidFill>
                  <a:srgbClr val="35AFD2"/>
                </a:solidFill>
                <a:latin typeface="Tahoma"/>
                <a:cs typeface="Tahoma"/>
                <a:hlinkClick r:id="rId3"/>
              </a:rPr>
              <a:t>contact </a:t>
            </a:r>
            <a:r>
              <a:rPr dirty="0" sz="1000" spc="-15" u="sng">
                <a:solidFill>
                  <a:srgbClr val="35AFD2"/>
                </a:solidFill>
                <a:latin typeface="Tahoma"/>
                <a:cs typeface="Tahoma"/>
                <a:hlinkClick r:id="rId3"/>
              </a:rPr>
              <a:t>pa0000@gates.com.</a:t>
            </a:r>
            <a:r>
              <a:rPr dirty="0" sz="1000" spc="-15" u="sng">
                <a:solidFill>
                  <a:srgbClr val="35AFD2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You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will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also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find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information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on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Gates hose,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couplings, crimpers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accessories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at</a:t>
            </a:r>
            <a:r>
              <a:rPr dirty="0" sz="1000" spc="-7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 u="sng">
                <a:solidFill>
                  <a:srgbClr val="35AFD2"/>
                </a:solidFill>
                <a:latin typeface="Tahoma"/>
                <a:cs typeface="Tahoma"/>
                <a:hlinkClick r:id="rId4"/>
              </a:rPr>
              <a:t>www.gatesprograms.com/hydraulics.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4398" y="450850"/>
            <a:ext cx="3284220" cy="0"/>
          </a:xfrm>
          <a:custGeom>
            <a:avLst/>
            <a:gdLst/>
            <a:ahLst/>
            <a:cxnLst/>
            <a:rect l="l" t="t" r="r" b="b"/>
            <a:pathLst>
              <a:path w="3284220" h="0">
                <a:moveTo>
                  <a:pt x="328385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67A1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94398" y="1692910"/>
            <a:ext cx="3284220" cy="0"/>
          </a:xfrm>
          <a:custGeom>
            <a:avLst/>
            <a:gdLst/>
            <a:ahLst/>
            <a:cxnLst/>
            <a:rect l="l" t="t" r="r" b="b"/>
            <a:pathLst>
              <a:path w="3284220" h="0">
                <a:moveTo>
                  <a:pt x="328385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67A1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85552" y="6965950"/>
            <a:ext cx="3886835" cy="2313305"/>
          </a:xfrm>
          <a:custGeom>
            <a:avLst/>
            <a:gdLst/>
            <a:ahLst/>
            <a:cxnLst/>
            <a:rect l="l" t="t" r="r" b="b"/>
            <a:pathLst>
              <a:path w="3886834" h="2313304">
                <a:moveTo>
                  <a:pt x="3886847" y="2312898"/>
                </a:moveTo>
                <a:lnTo>
                  <a:pt x="105676" y="2312898"/>
                </a:lnTo>
                <a:lnTo>
                  <a:pt x="64642" y="2304558"/>
                </a:lnTo>
                <a:lnTo>
                  <a:pt x="31040" y="2281851"/>
                </a:lnTo>
                <a:lnTo>
                  <a:pt x="8337" y="2248245"/>
                </a:lnTo>
                <a:lnTo>
                  <a:pt x="0" y="2207209"/>
                </a:lnTo>
                <a:lnTo>
                  <a:pt x="0" y="105676"/>
                </a:lnTo>
                <a:lnTo>
                  <a:pt x="8337" y="64642"/>
                </a:lnTo>
                <a:lnTo>
                  <a:pt x="31040" y="31040"/>
                </a:lnTo>
                <a:lnTo>
                  <a:pt x="64642" y="8337"/>
                </a:lnTo>
                <a:lnTo>
                  <a:pt x="105676" y="0"/>
                </a:lnTo>
                <a:lnTo>
                  <a:pt x="3886847" y="0"/>
                </a:lnTo>
              </a:path>
            </a:pathLst>
          </a:custGeom>
          <a:ln w="12699">
            <a:solidFill>
              <a:srgbClr val="3D3E3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87350" y="9636700"/>
            <a:ext cx="6981825" cy="422275"/>
          </a:xfrm>
          <a:custGeom>
            <a:avLst/>
            <a:gdLst/>
            <a:ahLst/>
            <a:cxnLst/>
            <a:rect l="l" t="t" r="r" b="b"/>
            <a:pathLst>
              <a:path w="6981825" h="422275">
                <a:moveTo>
                  <a:pt x="0" y="421699"/>
                </a:moveTo>
                <a:lnTo>
                  <a:pt x="6981443" y="421699"/>
                </a:lnTo>
                <a:lnTo>
                  <a:pt x="6981443" y="0"/>
                </a:lnTo>
                <a:lnTo>
                  <a:pt x="0" y="0"/>
                </a:lnTo>
                <a:lnTo>
                  <a:pt x="0" y="421699"/>
                </a:lnTo>
                <a:close/>
              </a:path>
            </a:pathLst>
          </a:custGeom>
          <a:solidFill>
            <a:srgbClr val="231F20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7198" y="9706556"/>
            <a:ext cx="4926330" cy="352425"/>
          </a:xfrm>
          <a:custGeom>
            <a:avLst/>
            <a:gdLst/>
            <a:ahLst/>
            <a:cxnLst/>
            <a:rect l="l" t="t" r="r" b="b"/>
            <a:pathLst>
              <a:path w="4926330" h="352425">
                <a:moveTo>
                  <a:pt x="4820627" y="0"/>
                </a:moveTo>
                <a:lnTo>
                  <a:pt x="105689" y="0"/>
                </a:lnTo>
                <a:lnTo>
                  <a:pt x="64652" y="8337"/>
                </a:lnTo>
                <a:lnTo>
                  <a:pt x="31046" y="31040"/>
                </a:lnTo>
                <a:lnTo>
                  <a:pt x="8339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4926304" y="351843"/>
                </a:lnTo>
                <a:lnTo>
                  <a:pt x="4926304" y="105676"/>
                </a:lnTo>
                <a:lnTo>
                  <a:pt x="4917966" y="64642"/>
                </a:lnTo>
                <a:lnTo>
                  <a:pt x="4895264" y="31040"/>
                </a:lnTo>
                <a:lnTo>
                  <a:pt x="4861662" y="8337"/>
                </a:lnTo>
                <a:lnTo>
                  <a:pt x="4820627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7203" y="9706556"/>
            <a:ext cx="6844030" cy="352425"/>
          </a:xfrm>
          <a:custGeom>
            <a:avLst/>
            <a:gdLst/>
            <a:ahLst/>
            <a:cxnLst/>
            <a:rect l="l" t="t" r="r" b="b"/>
            <a:pathLst>
              <a:path w="6844030" h="352425">
                <a:moveTo>
                  <a:pt x="6738315" y="0"/>
                </a:moveTo>
                <a:lnTo>
                  <a:pt x="105676" y="0"/>
                </a:lnTo>
                <a:lnTo>
                  <a:pt x="64642" y="8337"/>
                </a:lnTo>
                <a:lnTo>
                  <a:pt x="31040" y="31040"/>
                </a:lnTo>
                <a:lnTo>
                  <a:pt x="8337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6843991" y="351843"/>
                </a:lnTo>
                <a:lnTo>
                  <a:pt x="6843991" y="105676"/>
                </a:lnTo>
                <a:lnTo>
                  <a:pt x="6835654" y="64642"/>
                </a:lnTo>
                <a:lnTo>
                  <a:pt x="6812951" y="31040"/>
                </a:lnTo>
                <a:lnTo>
                  <a:pt x="6779349" y="8337"/>
                </a:lnTo>
                <a:lnTo>
                  <a:pt x="6738315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585528" y="9810902"/>
            <a:ext cx="1996439" cy="14605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800" spc="15" b="1">
                <a:solidFill>
                  <a:srgbClr val="FFFFFF"/>
                </a:solidFill>
                <a:latin typeface="Book Antiqua"/>
                <a:cs typeface="Book Antiqua"/>
                <a:hlinkClick r:id="rId2"/>
              </a:rPr>
              <a:t>www.gatesprograms.com/safehydraulics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86653" y="9810902"/>
            <a:ext cx="106680" cy="14605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r>
              <a:rPr dirty="0" sz="800" spc="35" b="1">
                <a:solidFill>
                  <a:srgbClr val="FFFFFF"/>
                </a:solidFill>
                <a:latin typeface="Book Antiqua"/>
                <a:cs typeface="Book Antiqua"/>
              </a:rPr>
              <a:t>8</a:t>
            </a:r>
            <a:endParaRPr sz="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87600" y="1967264"/>
            <a:ext cx="4944110" cy="28778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28200"/>
              </a:lnSpc>
            </a:pPr>
            <a:r>
              <a:rPr dirty="0" sz="1300" spc="-5">
                <a:solidFill>
                  <a:srgbClr val="3E3E3E"/>
                </a:solidFill>
                <a:latin typeface="Times New Roman"/>
                <a:cs typeface="Times New Roman"/>
              </a:rPr>
              <a:t>A </a:t>
            </a:r>
            <a:r>
              <a:rPr dirty="0" sz="1300" spc="30">
                <a:solidFill>
                  <a:srgbClr val="3E3E3E"/>
                </a:solidFill>
                <a:latin typeface="Times New Roman"/>
                <a:cs typeface="Times New Roman"/>
              </a:rPr>
              <a:t>solid </a:t>
            </a:r>
            <a:r>
              <a:rPr dirty="0" sz="1300" spc="65">
                <a:solidFill>
                  <a:srgbClr val="3E3E3E"/>
                </a:solidFill>
                <a:latin typeface="Times New Roman"/>
                <a:cs typeface="Times New Roman"/>
              </a:rPr>
              <a:t>preventive </a:t>
            </a:r>
            <a:r>
              <a:rPr dirty="0" sz="1300" spc="85">
                <a:solidFill>
                  <a:srgbClr val="3E3E3E"/>
                </a:solidFill>
                <a:latin typeface="Times New Roman"/>
                <a:cs typeface="Times New Roman"/>
              </a:rPr>
              <a:t>maintenance </a:t>
            </a:r>
            <a:r>
              <a:rPr dirty="0" sz="1300" spc="-20">
                <a:solidFill>
                  <a:srgbClr val="3E3E3E"/>
                </a:solidFill>
                <a:latin typeface="Times New Roman"/>
                <a:cs typeface="Times New Roman"/>
              </a:rPr>
              <a:t>(PM) </a:t>
            </a:r>
            <a:r>
              <a:rPr dirty="0" sz="1300" spc="60">
                <a:solidFill>
                  <a:srgbClr val="3E3E3E"/>
                </a:solidFill>
                <a:latin typeface="Times New Roman"/>
                <a:cs typeface="Times New Roman"/>
              </a:rPr>
              <a:t>program </a:t>
            </a:r>
            <a:r>
              <a:rPr dirty="0" sz="1300" spc="45">
                <a:solidFill>
                  <a:srgbClr val="3E3E3E"/>
                </a:solidFill>
                <a:latin typeface="Times New Roman"/>
                <a:cs typeface="Times New Roman"/>
              </a:rPr>
              <a:t>is critical to </a:t>
            </a:r>
            <a:r>
              <a:rPr dirty="0" sz="1300" spc="95">
                <a:solidFill>
                  <a:srgbClr val="3E3E3E"/>
                </a:solidFill>
                <a:latin typeface="Times New Roman"/>
                <a:cs typeface="Times New Roman"/>
              </a:rPr>
              <a:t>the  </a:t>
            </a:r>
            <a:r>
              <a:rPr dirty="0" sz="1300" spc="55">
                <a:solidFill>
                  <a:srgbClr val="3E3E3E"/>
                </a:solidFill>
                <a:latin typeface="Times New Roman"/>
                <a:cs typeface="Times New Roman"/>
              </a:rPr>
              <a:t>safe </a:t>
            </a:r>
            <a:r>
              <a:rPr dirty="0" sz="1300" spc="85">
                <a:solidFill>
                  <a:srgbClr val="3E3E3E"/>
                </a:solidFill>
                <a:latin typeface="Times New Roman"/>
                <a:cs typeface="Times New Roman"/>
              </a:rPr>
              <a:t>and </a:t>
            </a:r>
            <a:r>
              <a:rPr dirty="0" sz="1300" spc="65">
                <a:solidFill>
                  <a:srgbClr val="3E3E3E"/>
                </a:solidFill>
                <a:latin typeface="Times New Roman"/>
                <a:cs typeface="Times New Roman"/>
              </a:rPr>
              <a:t>productive </a:t>
            </a:r>
            <a:r>
              <a:rPr dirty="0" sz="1300" spc="60">
                <a:solidFill>
                  <a:srgbClr val="3E3E3E"/>
                </a:solidFill>
                <a:latin typeface="Times New Roman"/>
                <a:cs typeface="Times New Roman"/>
              </a:rPr>
              <a:t>operation </a:t>
            </a:r>
            <a:r>
              <a:rPr dirty="0" sz="1300" spc="-25">
                <a:solidFill>
                  <a:srgbClr val="3E3E3E"/>
                </a:solidFill>
                <a:latin typeface="Times New Roman"/>
                <a:cs typeface="Times New Roman"/>
              </a:rPr>
              <a:t>of </a:t>
            </a:r>
            <a:r>
              <a:rPr dirty="0" sz="1300" spc="50">
                <a:solidFill>
                  <a:srgbClr val="3E3E3E"/>
                </a:solidFill>
                <a:latin typeface="Times New Roman"/>
                <a:cs typeface="Times New Roman"/>
              </a:rPr>
              <a:t>hydraulic </a:t>
            </a:r>
            <a:r>
              <a:rPr dirty="0" sz="1300" spc="85">
                <a:solidFill>
                  <a:srgbClr val="3E3E3E"/>
                </a:solidFill>
                <a:latin typeface="Times New Roman"/>
                <a:cs typeface="Times New Roman"/>
              </a:rPr>
              <a:t>and </a:t>
            </a:r>
            <a:r>
              <a:rPr dirty="0" sz="1300" spc="55">
                <a:solidFill>
                  <a:srgbClr val="3E3E3E"/>
                </a:solidFill>
                <a:latin typeface="Times New Roman"/>
                <a:cs typeface="Times New Roman"/>
              </a:rPr>
              <a:t>industrial </a:t>
            </a:r>
            <a:r>
              <a:rPr dirty="0" sz="1300" spc="75">
                <a:solidFill>
                  <a:srgbClr val="3E3E3E"/>
                </a:solidFill>
                <a:latin typeface="Times New Roman"/>
                <a:cs typeface="Times New Roman"/>
              </a:rPr>
              <a:t>hose  systems. </a:t>
            </a:r>
            <a:r>
              <a:rPr dirty="0" sz="1300" spc="50">
                <a:solidFill>
                  <a:srgbClr val="3E3E3E"/>
                </a:solidFill>
                <a:latin typeface="Times New Roman"/>
                <a:cs typeface="Times New Roman"/>
              </a:rPr>
              <a:t>This </a:t>
            </a:r>
            <a:r>
              <a:rPr dirty="0" sz="1300" spc="65">
                <a:solidFill>
                  <a:srgbClr val="3E3E3E"/>
                </a:solidFill>
                <a:latin typeface="Times New Roman"/>
                <a:cs typeface="Times New Roman"/>
              </a:rPr>
              <a:t>multi-chapter </a:t>
            </a:r>
            <a:r>
              <a:rPr dirty="0" sz="1300" spc="75">
                <a:solidFill>
                  <a:srgbClr val="3E3E3E"/>
                </a:solidFill>
                <a:latin typeface="Times New Roman"/>
                <a:cs typeface="Times New Roman"/>
              </a:rPr>
              <a:t>Gates </a:t>
            </a:r>
            <a:r>
              <a:rPr dirty="0" sz="1300" spc="30">
                <a:solidFill>
                  <a:srgbClr val="3E3E3E"/>
                </a:solidFill>
                <a:latin typeface="Times New Roman"/>
                <a:cs typeface="Times New Roman"/>
              </a:rPr>
              <a:t>Fluid </a:t>
            </a:r>
            <a:r>
              <a:rPr dirty="0" sz="1300" spc="45">
                <a:solidFill>
                  <a:srgbClr val="3E3E3E"/>
                </a:solidFill>
                <a:latin typeface="Times New Roman"/>
                <a:cs typeface="Times New Roman"/>
              </a:rPr>
              <a:t>Power </a:t>
            </a:r>
            <a:r>
              <a:rPr dirty="0" sz="1300" spc="20">
                <a:solidFill>
                  <a:srgbClr val="3E3E3E"/>
                </a:solidFill>
                <a:latin typeface="Times New Roman"/>
                <a:cs typeface="Times New Roman"/>
              </a:rPr>
              <a:t>eBook </a:t>
            </a:r>
            <a:r>
              <a:rPr dirty="0" sz="1300" spc="55">
                <a:solidFill>
                  <a:srgbClr val="3E3E3E"/>
                </a:solidFill>
                <a:latin typeface="Times New Roman"/>
                <a:cs typeface="Times New Roman"/>
              </a:rPr>
              <a:t>delves </a:t>
            </a:r>
            <a:r>
              <a:rPr dirty="0" sz="1300" spc="60">
                <a:solidFill>
                  <a:srgbClr val="3E3E3E"/>
                </a:solidFill>
                <a:latin typeface="Times New Roman"/>
                <a:cs typeface="Times New Roman"/>
              </a:rPr>
              <a:t>into  </a:t>
            </a:r>
            <a:r>
              <a:rPr dirty="0" sz="1300" spc="85">
                <a:solidFill>
                  <a:srgbClr val="3E3E3E"/>
                </a:solidFill>
                <a:latin typeface="Times New Roman"/>
                <a:cs typeface="Times New Roman"/>
              </a:rPr>
              <a:t>the </a:t>
            </a:r>
            <a:r>
              <a:rPr dirty="0" sz="1300" spc="70">
                <a:solidFill>
                  <a:srgbClr val="3E3E3E"/>
                </a:solidFill>
                <a:latin typeface="Times New Roman"/>
                <a:cs typeface="Times New Roman"/>
              </a:rPr>
              <a:t>many </a:t>
            </a:r>
            <a:r>
              <a:rPr dirty="0" sz="1300" spc="85">
                <a:solidFill>
                  <a:srgbClr val="3E3E3E"/>
                </a:solidFill>
                <a:latin typeface="Times New Roman"/>
                <a:cs typeface="Times New Roman"/>
              </a:rPr>
              <a:t>advantages </a:t>
            </a:r>
            <a:r>
              <a:rPr dirty="0" sz="1300" spc="80">
                <a:solidFill>
                  <a:srgbClr val="3E3E3E"/>
                </a:solidFill>
                <a:latin typeface="Times New Roman"/>
                <a:cs typeface="Times New Roman"/>
              </a:rPr>
              <a:t>gained </a:t>
            </a:r>
            <a:r>
              <a:rPr dirty="0" sz="1300" spc="45">
                <a:solidFill>
                  <a:srgbClr val="3E3E3E"/>
                </a:solidFill>
                <a:latin typeface="Times New Roman"/>
                <a:cs typeface="Times New Roman"/>
              </a:rPr>
              <a:t>by </a:t>
            </a:r>
            <a:r>
              <a:rPr dirty="0" sz="1300" spc="65">
                <a:solidFill>
                  <a:srgbClr val="3E3E3E"/>
                </a:solidFill>
                <a:latin typeface="Times New Roman"/>
                <a:cs typeface="Times New Roman"/>
              </a:rPr>
              <a:t>taking </a:t>
            </a:r>
            <a:r>
              <a:rPr dirty="0" sz="1300" spc="55">
                <a:solidFill>
                  <a:srgbClr val="3E3E3E"/>
                </a:solidFill>
                <a:latin typeface="Times New Roman"/>
                <a:cs typeface="Times New Roman"/>
              </a:rPr>
              <a:t>proper safety </a:t>
            </a:r>
            <a:r>
              <a:rPr dirty="0" sz="1300" spc="75">
                <a:solidFill>
                  <a:srgbClr val="3E3E3E"/>
                </a:solidFill>
                <a:latin typeface="Times New Roman"/>
                <a:cs typeface="Times New Roman"/>
              </a:rPr>
              <a:t>precautions  </a:t>
            </a:r>
            <a:r>
              <a:rPr dirty="0" sz="1300" spc="85">
                <a:solidFill>
                  <a:srgbClr val="3E3E3E"/>
                </a:solidFill>
                <a:latin typeface="Times New Roman"/>
                <a:cs typeface="Times New Roman"/>
              </a:rPr>
              <a:t>and </a:t>
            </a:r>
            <a:r>
              <a:rPr dirty="0" sz="1300" spc="55">
                <a:solidFill>
                  <a:srgbClr val="3E3E3E"/>
                </a:solidFill>
                <a:latin typeface="Times New Roman"/>
                <a:cs typeface="Times New Roman"/>
              </a:rPr>
              <a:t>identifying </a:t>
            </a:r>
            <a:r>
              <a:rPr dirty="0" sz="1300" spc="80">
                <a:solidFill>
                  <a:srgbClr val="3E3E3E"/>
                </a:solidFill>
                <a:latin typeface="Times New Roman"/>
                <a:cs typeface="Times New Roman"/>
              </a:rPr>
              <a:t>system </a:t>
            </a:r>
            <a:r>
              <a:rPr dirty="0" sz="1300" spc="85">
                <a:solidFill>
                  <a:srgbClr val="3E3E3E"/>
                </a:solidFill>
                <a:latin typeface="Times New Roman"/>
                <a:cs typeface="Times New Roman"/>
              </a:rPr>
              <a:t>weaknesses </a:t>
            </a:r>
            <a:r>
              <a:rPr dirty="0" sz="1300" spc="45">
                <a:solidFill>
                  <a:srgbClr val="3E3E3E"/>
                </a:solidFill>
                <a:latin typeface="Times New Roman"/>
                <a:cs typeface="Times New Roman"/>
              </a:rPr>
              <a:t>before </a:t>
            </a:r>
            <a:r>
              <a:rPr dirty="0" sz="1300" spc="30">
                <a:solidFill>
                  <a:srgbClr val="3E3E3E"/>
                </a:solidFill>
                <a:latin typeface="Times New Roman"/>
                <a:cs typeface="Times New Roman"/>
              </a:rPr>
              <a:t>failure </a:t>
            </a:r>
            <a:r>
              <a:rPr dirty="0" sz="1300" spc="60">
                <a:solidFill>
                  <a:srgbClr val="3E3E3E"/>
                </a:solidFill>
                <a:latin typeface="Times New Roman"/>
                <a:cs typeface="Times New Roman"/>
              </a:rPr>
              <a:t>occurs. </a:t>
            </a:r>
            <a:r>
              <a:rPr dirty="0" sz="1300" spc="10">
                <a:solidFill>
                  <a:srgbClr val="3E3E3E"/>
                </a:solidFill>
                <a:latin typeface="Times New Roman"/>
                <a:cs typeface="Times New Roman"/>
              </a:rPr>
              <a:t>It </a:t>
            </a:r>
            <a:r>
              <a:rPr dirty="0" sz="1300" spc="40">
                <a:solidFill>
                  <a:srgbClr val="3E3E3E"/>
                </a:solidFill>
                <a:latin typeface="Times New Roman"/>
                <a:cs typeface="Times New Roman"/>
              </a:rPr>
              <a:t>also  </a:t>
            </a:r>
            <a:r>
              <a:rPr dirty="0" sz="1300" spc="75">
                <a:solidFill>
                  <a:srgbClr val="3E3E3E"/>
                </a:solidFill>
                <a:latin typeface="Times New Roman"/>
                <a:cs typeface="Times New Roman"/>
              </a:rPr>
              <a:t>takes </a:t>
            </a:r>
            <a:r>
              <a:rPr dirty="0" sz="1300" spc="70">
                <a:solidFill>
                  <a:srgbClr val="3E3E3E"/>
                </a:solidFill>
                <a:latin typeface="Times New Roman"/>
                <a:cs typeface="Times New Roman"/>
              </a:rPr>
              <a:t>a </a:t>
            </a:r>
            <a:r>
              <a:rPr dirty="0" sz="1300" spc="75">
                <a:solidFill>
                  <a:srgbClr val="3E3E3E"/>
                </a:solidFill>
                <a:latin typeface="Times New Roman"/>
                <a:cs typeface="Times New Roman"/>
              </a:rPr>
              <a:t>step-by-step approach </a:t>
            </a:r>
            <a:r>
              <a:rPr dirty="0" sz="1300" spc="45">
                <a:solidFill>
                  <a:srgbClr val="3E3E3E"/>
                </a:solidFill>
                <a:latin typeface="Times New Roman"/>
                <a:cs typeface="Times New Roman"/>
              </a:rPr>
              <a:t>to </a:t>
            </a:r>
            <a:r>
              <a:rPr dirty="0" sz="1300" spc="70">
                <a:solidFill>
                  <a:srgbClr val="3E3E3E"/>
                </a:solidFill>
                <a:latin typeface="Times New Roman"/>
                <a:cs typeface="Times New Roman"/>
              </a:rPr>
              <a:t>hose </a:t>
            </a:r>
            <a:r>
              <a:rPr dirty="0" sz="1300" spc="85">
                <a:solidFill>
                  <a:srgbClr val="3E3E3E"/>
                </a:solidFill>
                <a:latin typeface="Times New Roman"/>
                <a:cs typeface="Times New Roman"/>
              </a:rPr>
              <a:t>and </a:t>
            </a:r>
            <a:r>
              <a:rPr dirty="0" sz="1300" spc="55">
                <a:solidFill>
                  <a:srgbClr val="3E3E3E"/>
                </a:solidFill>
                <a:latin typeface="Times New Roman"/>
                <a:cs typeface="Times New Roman"/>
              </a:rPr>
              <a:t>coupling </a:t>
            </a:r>
            <a:r>
              <a:rPr dirty="0" sz="1300" spc="60">
                <a:solidFill>
                  <a:srgbClr val="3E3E3E"/>
                </a:solidFill>
                <a:latin typeface="Times New Roman"/>
                <a:cs typeface="Times New Roman"/>
              </a:rPr>
              <a:t>selection,  </a:t>
            </a:r>
            <a:r>
              <a:rPr dirty="0" sz="1300" spc="50">
                <a:solidFill>
                  <a:srgbClr val="3E3E3E"/>
                </a:solidFill>
                <a:latin typeface="Times New Roman"/>
                <a:cs typeface="Times New Roman"/>
              </a:rPr>
              <a:t>assembly, installation </a:t>
            </a:r>
            <a:r>
              <a:rPr dirty="0" sz="1300" spc="85">
                <a:solidFill>
                  <a:srgbClr val="3E3E3E"/>
                </a:solidFill>
                <a:latin typeface="Times New Roman"/>
                <a:cs typeface="Times New Roman"/>
              </a:rPr>
              <a:t>and</a:t>
            </a:r>
            <a:r>
              <a:rPr dirty="0" sz="1300" spc="30">
                <a:solidFill>
                  <a:srgbClr val="3E3E3E"/>
                </a:solidFill>
                <a:latin typeface="Times New Roman"/>
                <a:cs typeface="Times New Roman"/>
              </a:rPr>
              <a:t> </a:t>
            </a:r>
            <a:r>
              <a:rPr dirty="0" sz="1300" spc="60">
                <a:solidFill>
                  <a:srgbClr val="3E3E3E"/>
                </a:solidFill>
                <a:latin typeface="Times New Roman"/>
                <a:cs typeface="Times New Roman"/>
              </a:rPr>
              <a:t>troubleshooting.</a:t>
            </a:r>
            <a:endParaRPr sz="13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28200"/>
              </a:lnSpc>
              <a:spcBef>
                <a:spcPts val="500"/>
              </a:spcBef>
            </a:pPr>
            <a:r>
              <a:rPr dirty="0" sz="1300" spc="70">
                <a:solidFill>
                  <a:srgbClr val="3E3E3E"/>
                </a:solidFill>
                <a:latin typeface="Times New Roman"/>
                <a:cs typeface="Times New Roman"/>
              </a:rPr>
              <a:t>Chapter </a:t>
            </a:r>
            <a:r>
              <a:rPr dirty="0" sz="1300">
                <a:solidFill>
                  <a:srgbClr val="3E3E3E"/>
                </a:solidFill>
                <a:latin typeface="Times New Roman"/>
                <a:cs typeface="Times New Roman"/>
              </a:rPr>
              <a:t>2 </a:t>
            </a:r>
            <a:r>
              <a:rPr dirty="0" sz="1300" spc="60">
                <a:solidFill>
                  <a:srgbClr val="3E3E3E"/>
                </a:solidFill>
                <a:latin typeface="Times New Roman"/>
                <a:cs typeface="Times New Roman"/>
              </a:rPr>
              <a:t>covered </a:t>
            </a:r>
            <a:r>
              <a:rPr dirty="0" sz="1300" spc="85">
                <a:solidFill>
                  <a:srgbClr val="3E3E3E"/>
                </a:solidFill>
                <a:latin typeface="Times New Roman"/>
                <a:cs typeface="Times New Roman"/>
              </a:rPr>
              <a:t>the </a:t>
            </a:r>
            <a:r>
              <a:rPr dirty="0" sz="1300" spc="55">
                <a:solidFill>
                  <a:srgbClr val="3E3E3E"/>
                </a:solidFill>
                <a:latin typeface="Times New Roman"/>
                <a:cs typeface="Times New Roman"/>
              </a:rPr>
              <a:t>criteria </a:t>
            </a:r>
            <a:r>
              <a:rPr dirty="0" sz="1300" spc="-10">
                <a:solidFill>
                  <a:srgbClr val="3E3E3E"/>
                </a:solidFill>
                <a:latin typeface="Times New Roman"/>
                <a:cs typeface="Times New Roman"/>
              </a:rPr>
              <a:t>for </a:t>
            </a:r>
            <a:r>
              <a:rPr dirty="0" sz="1300" spc="70">
                <a:solidFill>
                  <a:srgbClr val="3E3E3E"/>
                </a:solidFill>
                <a:latin typeface="Times New Roman"/>
                <a:cs typeface="Times New Roman"/>
              </a:rPr>
              <a:t>selecting </a:t>
            </a:r>
            <a:r>
              <a:rPr dirty="0" sz="1300" spc="85">
                <a:solidFill>
                  <a:srgbClr val="3E3E3E"/>
                </a:solidFill>
                <a:latin typeface="Times New Roman"/>
                <a:cs typeface="Times New Roman"/>
              </a:rPr>
              <a:t>the </a:t>
            </a:r>
            <a:r>
              <a:rPr dirty="0" sz="1300" spc="60">
                <a:solidFill>
                  <a:srgbClr val="3E3E3E"/>
                </a:solidFill>
                <a:latin typeface="Times New Roman"/>
                <a:cs typeface="Times New Roman"/>
              </a:rPr>
              <a:t>right </a:t>
            </a:r>
            <a:r>
              <a:rPr dirty="0" sz="1300" spc="70">
                <a:solidFill>
                  <a:srgbClr val="3E3E3E"/>
                </a:solidFill>
                <a:latin typeface="Times New Roman"/>
                <a:cs typeface="Times New Roman"/>
              </a:rPr>
              <a:t>hose </a:t>
            </a:r>
            <a:r>
              <a:rPr dirty="0" sz="1300" spc="95">
                <a:solidFill>
                  <a:srgbClr val="3E3E3E"/>
                </a:solidFill>
                <a:latin typeface="Times New Roman"/>
                <a:cs typeface="Times New Roman"/>
              </a:rPr>
              <a:t>and  </a:t>
            </a:r>
            <a:r>
              <a:rPr dirty="0" sz="1300" spc="60">
                <a:solidFill>
                  <a:srgbClr val="3E3E3E"/>
                </a:solidFill>
                <a:latin typeface="Times New Roman"/>
                <a:cs typeface="Times New Roman"/>
              </a:rPr>
              <a:t>couplings </a:t>
            </a:r>
            <a:r>
              <a:rPr dirty="0" sz="1300" spc="-10">
                <a:solidFill>
                  <a:srgbClr val="3E3E3E"/>
                </a:solidFill>
                <a:latin typeface="Times New Roman"/>
                <a:cs typeface="Times New Roman"/>
              </a:rPr>
              <a:t>for </a:t>
            </a:r>
            <a:r>
              <a:rPr dirty="0" sz="1300" spc="45">
                <a:solidFill>
                  <a:srgbClr val="3E3E3E"/>
                </a:solidFill>
                <a:latin typeface="Times New Roman"/>
                <a:cs typeface="Times New Roman"/>
              </a:rPr>
              <a:t>safe, </a:t>
            </a:r>
            <a:r>
              <a:rPr dirty="0" sz="1300" spc="35">
                <a:solidFill>
                  <a:srgbClr val="3E3E3E"/>
                </a:solidFill>
                <a:latin typeface="Times New Roman"/>
                <a:cs typeface="Times New Roman"/>
              </a:rPr>
              <a:t>efficient </a:t>
            </a:r>
            <a:r>
              <a:rPr dirty="0" sz="1300" spc="50">
                <a:solidFill>
                  <a:srgbClr val="3E3E3E"/>
                </a:solidFill>
                <a:latin typeface="Times New Roman"/>
                <a:cs typeface="Times New Roman"/>
              </a:rPr>
              <a:t>hydraulic </a:t>
            </a:r>
            <a:r>
              <a:rPr dirty="0" sz="1300" spc="65">
                <a:solidFill>
                  <a:srgbClr val="3E3E3E"/>
                </a:solidFill>
                <a:latin typeface="Times New Roman"/>
                <a:cs typeface="Times New Roman"/>
              </a:rPr>
              <a:t>assemblies. </a:t>
            </a:r>
            <a:r>
              <a:rPr dirty="0" sz="1300" spc="30">
                <a:solidFill>
                  <a:srgbClr val="3E3E3E"/>
                </a:solidFill>
                <a:latin typeface="Times New Roman"/>
                <a:cs typeface="Times New Roman"/>
              </a:rPr>
              <a:t>With</a:t>
            </a:r>
            <a:r>
              <a:rPr dirty="0" sz="1300" spc="385">
                <a:solidFill>
                  <a:srgbClr val="3E3E3E"/>
                </a:solidFill>
                <a:latin typeface="Times New Roman"/>
                <a:cs typeface="Times New Roman"/>
              </a:rPr>
              <a:t> </a:t>
            </a:r>
            <a:r>
              <a:rPr dirty="0" sz="1300" spc="95">
                <a:solidFill>
                  <a:srgbClr val="3E3E3E"/>
                </a:solidFill>
                <a:latin typeface="Times New Roman"/>
                <a:cs typeface="Times New Roman"/>
              </a:rPr>
              <a:t>that  </a:t>
            </a:r>
            <a:r>
              <a:rPr dirty="0" sz="1300" spc="55">
                <a:solidFill>
                  <a:srgbClr val="3E3E3E"/>
                </a:solidFill>
                <a:latin typeface="Times New Roman"/>
                <a:cs typeface="Times New Roman"/>
              </a:rPr>
              <a:t>groundwork </a:t>
            </a:r>
            <a:r>
              <a:rPr dirty="0" sz="1300" spc="30">
                <a:solidFill>
                  <a:srgbClr val="3E3E3E"/>
                </a:solidFill>
                <a:latin typeface="Times New Roman"/>
                <a:cs typeface="Times New Roman"/>
              </a:rPr>
              <a:t>laid, </a:t>
            </a:r>
            <a:r>
              <a:rPr dirty="0" sz="1300" spc="70">
                <a:solidFill>
                  <a:srgbClr val="3E3E3E"/>
                </a:solidFill>
                <a:latin typeface="Times New Roman"/>
                <a:cs typeface="Times New Roman"/>
              </a:rPr>
              <a:t>this </a:t>
            </a:r>
            <a:r>
              <a:rPr dirty="0" sz="1300" spc="80">
                <a:solidFill>
                  <a:srgbClr val="3E3E3E"/>
                </a:solidFill>
                <a:latin typeface="Times New Roman"/>
                <a:cs typeface="Times New Roman"/>
              </a:rPr>
              <a:t>chapter </a:t>
            </a:r>
            <a:r>
              <a:rPr dirty="0" sz="1300" spc="60">
                <a:solidFill>
                  <a:srgbClr val="3E3E3E"/>
                </a:solidFill>
                <a:latin typeface="Times New Roman"/>
                <a:cs typeface="Times New Roman"/>
              </a:rPr>
              <a:t>details </a:t>
            </a:r>
            <a:r>
              <a:rPr dirty="0" sz="1300" spc="85">
                <a:solidFill>
                  <a:srgbClr val="3E3E3E"/>
                </a:solidFill>
                <a:latin typeface="Times New Roman"/>
                <a:cs typeface="Times New Roman"/>
              </a:rPr>
              <a:t>the </a:t>
            </a:r>
            <a:r>
              <a:rPr dirty="0" sz="1300" spc="75">
                <a:solidFill>
                  <a:srgbClr val="3E3E3E"/>
                </a:solidFill>
                <a:latin typeface="Times New Roman"/>
                <a:cs typeface="Times New Roman"/>
              </a:rPr>
              <a:t>processes </a:t>
            </a:r>
            <a:r>
              <a:rPr dirty="0" sz="1300" spc="-25">
                <a:solidFill>
                  <a:srgbClr val="3E3E3E"/>
                </a:solidFill>
                <a:latin typeface="Times New Roman"/>
                <a:cs typeface="Times New Roman"/>
              </a:rPr>
              <a:t>of </a:t>
            </a:r>
            <a:r>
              <a:rPr dirty="0" sz="1300" spc="55">
                <a:solidFill>
                  <a:srgbClr val="3E3E3E"/>
                </a:solidFill>
                <a:latin typeface="Times New Roman"/>
                <a:cs typeface="Times New Roman"/>
              </a:rPr>
              <a:t>proper </a:t>
            </a:r>
            <a:r>
              <a:rPr dirty="0" sz="1300" spc="75">
                <a:solidFill>
                  <a:srgbClr val="3E3E3E"/>
                </a:solidFill>
                <a:latin typeface="Times New Roman"/>
                <a:cs typeface="Times New Roman"/>
              </a:rPr>
              <a:t>hose  </a:t>
            </a:r>
            <a:r>
              <a:rPr dirty="0" sz="1300" spc="65">
                <a:solidFill>
                  <a:srgbClr val="3E3E3E"/>
                </a:solidFill>
                <a:latin typeface="Times New Roman"/>
                <a:cs typeface="Times New Roman"/>
              </a:rPr>
              <a:t>assembly </a:t>
            </a:r>
            <a:r>
              <a:rPr dirty="0" sz="1300" spc="85">
                <a:solidFill>
                  <a:srgbClr val="3E3E3E"/>
                </a:solidFill>
                <a:latin typeface="Times New Roman"/>
                <a:cs typeface="Times New Roman"/>
              </a:rPr>
              <a:t>and</a:t>
            </a:r>
            <a:r>
              <a:rPr dirty="0" sz="1300">
                <a:solidFill>
                  <a:srgbClr val="3E3E3E"/>
                </a:solidFill>
                <a:latin typeface="Times New Roman"/>
                <a:cs typeface="Times New Roman"/>
              </a:rPr>
              <a:t> </a:t>
            </a:r>
            <a:r>
              <a:rPr dirty="0" sz="1300" spc="50">
                <a:solidFill>
                  <a:srgbClr val="3E3E3E"/>
                </a:solidFill>
                <a:latin typeface="Times New Roman"/>
                <a:cs typeface="Times New Roman"/>
              </a:rPr>
              <a:t>installation.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5166480"/>
            <a:ext cx="3347085" cy="2606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700" spc="195" b="1">
                <a:solidFill>
                  <a:srgbClr val="CE5C1B"/>
                </a:solidFill>
                <a:latin typeface="Book Antiqua"/>
                <a:cs typeface="Book Antiqua"/>
              </a:rPr>
              <a:t>Hose</a:t>
            </a:r>
            <a:r>
              <a:rPr dirty="0" sz="1700" spc="-55" b="1">
                <a:solidFill>
                  <a:srgbClr val="CE5C1B"/>
                </a:solidFill>
                <a:latin typeface="Book Antiqua"/>
                <a:cs typeface="Book Antiqua"/>
              </a:rPr>
              <a:t> </a:t>
            </a:r>
            <a:r>
              <a:rPr dirty="0" sz="1700" spc="185" b="1">
                <a:solidFill>
                  <a:srgbClr val="CE5C1B"/>
                </a:solidFill>
                <a:latin typeface="Book Antiqua"/>
                <a:cs typeface="Book Antiqua"/>
              </a:rPr>
              <a:t>Assembly</a:t>
            </a:r>
            <a:endParaRPr sz="1700">
              <a:latin typeface="Book Antiqua"/>
              <a:cs typeface="Book Antiqua"/>
            </a:endParaRPr>
          </a:p>
          <a:p>
            <a:pPr algn="just" marL="12700" marR="5080">
              <a:lnSpc>
                <a:spcPct val="116700"/>
              </a:lnSpc>
              <a:spcBef>
                <a:spcPts val="359"/>
              </a:spcBef>
            </a:pP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Components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and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equipment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for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three types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of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hose </a:t>
            </a:r>
            <a:r>
              <a:rPr dirty="0" sz="1000" spc="27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assembly </a:t>
            </a:r>
            <a:r>
              <a:rPr dirty="0" sz="1000" spc="-50">
                <a:solidFill>
                  <a:srgbClr val="3E3E3E"/>
                </a:solidFill>
                <a:latin typeface="Tahoma"/>
                <a:cs typeface="Tahoma"/>
              </a:rPr>
              <a:t>–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permanent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crimped,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permanent </a:t>
            </a:r>
            <a:r>
              <a:rPr dirty="0" sz="1000" spc="-40">
                <a:solidFill>
                  <a:srgbClr val="3E3E3E"/>
                </a:solidFill>
                <a:latin typeface="Tahoma"/>
                <a:cs typeface="Tahoma"/>
              </a:rPr>
              <a:t>swage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and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field 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attachable </a:t>
            </a:r>
            <a:r>
              <a:rPr dirty="0" sz="1000" spc="-50">
                <a:solidFill>
                  <a:srgbClr val="3E3E3E"/>
                </a:solidFill>
                <a:latin typeface="Tahoma"/>
                <a:cs typeface="Tahoma"/>
              </a:rPr>
              <a:t>–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may </a:t>
            </a:r>
            <a:r>
              <a:rPr dirty="0" sz="1000" spc="-50">
                <a:solidFill>
                  <a:srgbClr val="3E3E3E"/>
                </a:solidFill>
                <a:latin typeface="Tahoma"/>
                <a:cs typeface="Tahoma"/>
              </a:rPr>
              <a:t>vary,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but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approaches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to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measuring,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cutting 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procedures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and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fitting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orientation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are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same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across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board.</a:t>
            </a:r>
            <a:endParaRPr sz="100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  <a:spcBef>
                <a:spcPts val="700"/>
              </a:spcBef>
            </a:pPr>
            <a:r>
              <a:rPr dirty="0" sz="1200" spc="50" b="1">
                <a:solidFill>
                  <a:srgbClr val="CE5C1B"/>
                </a:solidFill>
                <a:latin typeface="Book Antiqua"/>
                <a:cs typeface="Book Antiqua"/>
              </a:rPr>
              <a:t>measuring</a:t>
            </a:r>
            <a:r>
              <a:rPr dirty="0" sz="1200" spc="-45" b="1">
                <a:solidFill>
                  <a:srgbClr val="CE5C1B"/>
                </a:solidFill>
                <a:latin typeface="Book Antiqua"/>
                <a:cs typeface="Book Antiqua"/>
              </a:rPr>
              <a:t> </a:t>
            </a:r>
            <a:r>
              <a:rPr dirty="0" sz="1200" spc="15" b="1">
                <a:solidFill>
                  <a:srgbClr val="CE5C1B"/>
                </a:solidFill>
                <a:latin typeface="Book Antiqua"/>
                <a:cs typeface="Book Antiqua"/>
              </a:rPr>
              <a:t>Hose</a:t>
            </a:r>
            <a:endParaRPr sz="1200">
              <a:latin typeface="Book Antiqua"/>
              <a:cs typeface="Book Antiqua"/>
            </a:endParaRPr>
          </a:p>
          <a:p>
            <a:pPr algn="just" marL="12700" marR="5080">
              <a:lnSpc>
                <a:spcPct val="116700"/>
              </a:lnSpc>
              <a:spcBef>
                <a:spcPts val="459"/>
              </a:spcBef>
            </a:pP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With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some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assemblies,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length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must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be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within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a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tight 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tolerance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for proper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installation.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This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is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especially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true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for 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short, high-pressure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hose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assemblies.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Before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cutting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hose,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it is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important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to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understand the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difference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between  </a:t>
            </a:r>
            <a:r>
              <a:rPr dirty="0" sz="1000" spc="30">
                <a:solidFill>
                  <a:srgbClr val="3E3E3E"/>
                </a:solidFill>
                <a:latin typeface="Tahoma"/>
                <a:cs typeface="Tahoma"/>
              </a:rPr>
              <a:t>“cut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hose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length”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and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“assembly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overall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length”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as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shown  below.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81450" y="5180399"/>
            <a:ext cx="3347085" cy="549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16700"/>
              </a:lnSpc>
            </a:pP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Cut-off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value </a:t>
            </a:r>
            <a:r>
              <a:rPr dirty="0" sz="1000" spc="65">
                <a:solidFill>
                  <a:srgbClr val="3E3E3E"/>
                </a:solidFill>
                <a:latin typeface="Tahoma"/>
                <a:cs typeface="Tahoma"/>
              </a:rPr>
              <a:t>“C”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is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length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of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that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part of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coupling </a:t>
            </a:r>
            <a:r>
              <a:rPr dirty="0" sz="1000" spc="32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not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directly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in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contact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with </a:t>
            </a:r>
            <a:r>
              <a:rPr dirty="0" sz="1000" spc="-40">
                <a:solidFill>
                  <a:srgbClr val="3E3E3E"/>
                </a:solidFill>
                <a:latin typeface="Tahoma"/>
                <a:cs typeface="Tahoma"/>
              </a:rPr>
              <a:t>or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applied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to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hose.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Subtract- 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ing</a:t>
            </a:r>
            <a:r>
              <a:rPr dirty="0" sz="1000" spc="-7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</a:t>
            </a:r>
            <a:r>
              <a:rPr dirty="0" sz="1000" spc="-7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sum</a:t>
            </a:r>
            <a:r>
              <a:rPr dirty="0" sz="1000" spc="-7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of</a:t>
            </a:r>
            <a:r>
              <a:rPr dirty="0" sz="1000" spc="-7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</a:t>
            </a:r>
            <a:r>
              <a:rPr dirty="0" sz="1000" spc="-7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3E3E3E"/>
                </a:solidFill>
                <a:latin typeface="Tahoma"/>
                <a:cs typeface="Tahoma"/>
              </a:rPr>
              <a:t>two</a:t>
            </a:r>
            <a:r>
              <a:rPr dirty="0" sz="1000" spc="-7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65">
                <a:solidFill>
                  <a:srgbClr val="3E3E3E"/>
                </a:solidFill>
                <a:latin typeface="Tahoma"/>
                <a:cs typeface="Tahoma"/>
              </a:rPr>
              <a:t>“C”</a:t>
            </a:r>
            <a:r>
              <a:rPr dirty="0" sz="1000" spc="-7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values</a:t>
            </a:r>
            <a:r>
              <a:rPr dirty="0" sz="1000" spc="-7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from</a:t>
            </a:r>
            <a:r>
              <a:rPr dirty="0" sz="1000" spc="-7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</a:t>
            </a:r>
            <a:r>
              <a:rPr dirty="0" sz="1000" spc="-7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total</a:t>
            </a:r>
            <a:r>
              <a:rPr dirty="0" sz="1000" spc="-7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length</a:t>
            </a:r>
            <a:r>
              <a:rPr dirty="0" sz="1000" spc="-7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of</a:t>
            </a:r>
            <a:r>
              <a:rPr dirty="0" sz="1000" spc="-7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81450" y="5713799"/>
            <a:ext cx="1263650" cy="1679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16700"/>
              </a:lnSpc>
            </a:pP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assembly</a:t>
            </a:r>
            <a:r>
              <a:rPr dirty="0" sz="1000" spc="25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determines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approximate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hose 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length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to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be</a:t>
            </a:r>
            <a:r>
              <a:rPr dirty="0" sz="1000" spc="-4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cut.</a:t>
            </a:r>
            <a:endParaRPr sz="1000">
              <a:latin typeface="Tahoma"/>
              <a:cs typeface="Tahoma"/>
            </a:endParaRPr>
          </a:p>
          <a:p>
            <a:pPr marL="12700" marR="68580">
              <a:lnSpc>
                <a:spcPct val="116700"/>
              </a:lnSpc>
              <a:spcBef>
                <a:spcPts val="500"/>
              </a:spcBef>
            </a:pP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For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male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thread 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couplings,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cutoff 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is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measured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from</a:t>
            </a:r>
            <a:r>
              <a:rPr dirty="0" sz="1000" spc="-105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locking collar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to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 end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of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threads</a:t>
            </a:r>
            <a:r>
              <a:rPr dirty="0" sz="1000" spc="-7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as 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shown.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2001161"/>
            <a:ext cx="1705610" cy="1555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210" b="1">
                <a:solidFill>
                  <a:srgbClr val="2187B0"/>
                </a:solidFill>
                <a:latin typeface="Book Antiqua"/>
                <a:cs typeface="Book Antiqua"/>
              </a:rPr>
              <a:t>CHApter</a:t>
            </a:r>
            <a:r>
              <a:rPr dirty="0" sz="1800" spc="-20" b="1">
                <a:solidFill>
                  <a:srgbClr val="2187B0"/>
                </a:solidFill>
                <a:latin typeface="Book Antiqua"/>
                <a:cs typeface="Book Antiqua"/>
              </a:rPr>
              <a:t> </a:t>
            </a:r>
            <a:r>
              <a:rPr dirty="0" sz="1800" spc="100" b="1">
                <a:solidFill>
                  <a:srgbClr val="2187B0"/>
                </a:solidFill>
                <a:latin typeface="Book Antiqua"/>
                <a:cs typeface="Book Antiqua"/>
              </a:rPr>
              <a:t>3</a:t>
            </a:r>
            <a:endParaRPr sz="1800">
              <a:latin typeface="Book Antiqua"/>
              <a:cs typeface="Book Antiqua"/>
            </a:endParaRPr>
          </a:p>
          <a:p>
            <a:pPr marL="12700" marR="5080">
              <a:lnSpc>
                <a:spcPct val="113100"/>
              </a:lnSpc>
              <a:spcBef>
                <a:spcPts val="420"/>
              </a:spcBef>
            </a:pPr>
            <a:r>
              <a:rPr dirty="0" sz="1400" spc="25" b="1">
                <a:solidFill>
                  <a:srgbClr val="35AFD2"/>
                </a:solidFill>
                <a:latin typeface="Book Antiqua"/>
                <a:cs typeface="Book Antiqua"/>
              </a:rPr>
              <a:t>Hydraulic  </a:t>
            </a:r>
            <a:r>
              <a:rPr dirty="0" sz="1400" spc="70" b="1">
                <a:solidFill>
                  <a:srgbClr val="35AFD2"/>
                </a:solidFill>
                <a:latin typeface="Book Antiqua"/>
                <a:cs typeface="Book Antiqua"/>
              </a:rPr>
              <a:t>preventive  </a:t>
            </a:r>
            <a:r>
              <a:rPr dirty="0" sz="1400" spc="65" b="1">
                <a:solidFill>
                  <a:srgbClr val="35AFD2"/>
                </a:solidFill>
                <a:latin typeface="Book Antiqua"/>
                <a:cs typeface="Book Antiqua"/>
              </a:rPr>
              <a:t>maintenance: </a:t>
            </a:r>
            <a:r>
              <a:rPr dirty="0" sz="1400" spc="-5" b="0">
                <a:solidFill>
                  <a:srgbClr val="35AFD2"/>
                </a:solidFill>
                <a:latin typeface="Bookman Old Style"/>
                <a:cs typeface="Bookman Old Style"/>
              </a:rPr>
              <a:t>Hose  </a:t>
            </a:r>
            <a:r>
              <a:rPr dirty="0" sz="1400" spc="-30" b="0">
                <a:solidFill>
                  <a:srgbClr val="35AFD2"/>
                </a:solidFill>
                <a:latin typeface="Bookman Old Style"/>
                <a:cs typeface="Bookman Old Style"/>
              </a:rPr>
              <a:t>System </a:t>
            </a:r>
            <a:r>
              <a:rPr dirty="0" sz="1400" b="0">
                <a:solidFill>
                  <a:srgbClr val="35AFD2"/>
                </a:solidFill>
                <a:latin typeface="Bookman Old Style"/>
                <a:cs typeface="Bookman Old Style"/>
              </a:rPr>
              <a:t>Assembly</a:t>
            </a:r>
            <a:r>
              <a:rPr dirty="0" sz="1400" spc="-130" b="0">
                <a:solidFill>
                  <a:srgbClr val="35AFD2"/>
                </a:solidFill>
                <a:latin typeface="Bookman Old Style"/>
                <a:cs typeface="Bookman Old Style"/>
              </a:rPr>
              <a:t> </a:t>
            </a:r>
            <a:r>
              <a:rPr dirty="0" sz="1400" spc="-35" b="0">
                <a:solidFill>
                  <a:srgbClr val="35AFD2"/>
                </a:solidFill>
                <a:latin typeface="Bookman Old Style"/>
                <a:cs typeface="Bookman Old Style"/>
              </a:rPr>
              <a:t>&amp;  </a:t>
            </a:r>
            <a:r>
              <a:rPr dirty="0" sz="1400" spc="-30" b="0">
                <a:solidFill>
                  <a:srgbClr val="35AFD2"/>
                </a:solidFill>
                <a:latin typeface="Bookman Old Style"/>
                <a:cs typeface="Bookman Old Style"/>
              </a:rPr>
              <a:t>Installation</a:t>
            </a:r>
            <a:endParaRPr sz="1400">
              <a:latin typeface="Bookman Old Style"/>
              <a:cs typeface="Bookman Old Styl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7350" y="0"/>
            <a:ext cx="6981825" cy="1677670"/>
          </a:xfrm>
          <a:custGeom>
            <a:avLst/>
            <a:gdLst/>
            <a:ahLst/>
            <a:cxnLst/>
            <a:rect l="l" t="t" r="r" b="b"/>
            <a:pathLst>
              <a:path w="6981825" h="1677670">
                <a:moveTo>
                  <a:pt x="0" y="0"/>
                </a:moveTo>
                <a:lnTo>
                  <a:pt x="6981443" y="0"/>
                </a:lnTo>
                <a:lnTo>
                  <a:pt x="6981443" y="1677060"/>
                </a:lnTo>
                <a:lnTo>
                  <a:pt x="0" y="16770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7198" y="0"/>
            <a:ext cx="4926330" cy="1609090"/>
          </a:xfrm>
          <a:custGeom>
            <a:avLst/>
            <a:gdLst/>
            <a:ahLst/>
            <a:cxnLst/>
            <a:rect l="l" t="t" r="r" b="b"/>
            <a:pathLst>
              <a:path w="4926330" h="1609090">
                <a:moveTo>
                  <a:pt x="4926304" y="0"/>
                </a:moveTo>
                <a:lnTo>
                  <a:pt x="0" y="0"/>
                </a:lnTo>
                <a:lnTo>
                  <a:pt x="0" y="1503255"/>
                </a:lnTo>
                <a:lnTo>
                  <a:pt x="8339" y="1544290"/>
                </a:lnTo>
                <a:lnTo>
                  <a:pt x="31046" y="1577891"/>
                </a:lnTo>
                <a:lnTo>
                  <a:pt x="64652" y="1600594"/>
                </a:lnTo>
                <a:lnTo>
                  <a:pt x="105689" y="1608932"/>
                </a:lnTo>
                <a:lnTo>
                  <a:pt x="4820627" y="1608932"/>
                </a:lnTo>
                <a:lnTo>
                  <a:pt x="4861662" y="1600594"/>
                </a:lnTo>
                <a:lnTo>
                  <a:pt x="4895264" y="1577891"/>
                </a:lnTo>
                <a:lnTo>
                  <a:pt x="4917966" y="1544290"/>
                </a:lnTo>
                <a:lnTo>
                  <a:pt x="4926304" y="1503255"/>
                </a:lnTo>
                <a:lnTo>
                  <a:pt x="4926304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7203" y="0"/>
            <a:ext cx="6844030" cy="1609090"/>
          </a:xfrm>
          <a:custGeom>
            <a:avLst/>
            <a:gdLst/>
            <a:ahLst/>
            <a:cxnLst/>
            <a:rect l="l" t="t" r="r" b="b"/>
            <a:pathLst>
              <a:path w="6844030" h="1609090">
                <a:moveTo>
                  <a:pt x="6843991" y="0"/>
                </a:moveTo>
                <a:lnTo>
                  <a:pt x="0" y="0"/>
                </a:lnTo>
                <a:lnTo>
                  <a:pt x="0" y="1503255"/>
                </a:lnTo>
                <a:lnTo>
                  <a:pt x="8337" y="1544290"/>
                </a:lnTo>
                <a:lnTo>
                  <a:pt x="31040" y="1577891"/>
                </a:lnTo>
                <a:lnTo>
                  <a:pt x="64642" y="1600594"/>
                </a:lnTo>
                <a:lnTo>
                  <a:pt x="105676" y="1608932"/>
                </a:lnTo>
                <a:lnTo>
                  <a:pt x="6738315" y="1608932"/>
                </a:lnTo>
                <a:lnTo>
                  <a:pt x="6779349" y="1600594"/>
                </a:lnTo>
                <a:lnTo>
                  <a:pt x="6812951" y="1577891"/>
                </a:lnTo>
                <a:lnTo>
                  <a:pt x="6835654" y="1544290"/>
                </a:lnTo>
                <a:lnTo>
                  <a:pt x="6843991" y="1503255"/>
                </a:lnTo>
                <a:lnTo>
                  <a:pt x="6843991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64876" y="662940"/>
            <a:ext cx="1178223" cy="645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387600" y="579449"/>
            <a:ext cx="4321175" cy="822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40"/>
              </a:lnSpc>
            </a:pPr>
            <a:r>
              <a:rPr dirty="0" sz="1900" spc="455" b="1">
                <a:solidFill>
                  <a:srgbClr val="FFFFFF"/>
                </a:solidFill>
                <a:latin typeface="Book Antiqua"/>
                <a:cs typeface="Book Antiqua"/>
              </a:rPr>
              <a:t>Preventive</a:t>
            </a:r>
            <a:r>
              <a:rPr dirty="0" sz="1900" spc="145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900" spc="450" b="1">
                <a:solidFill>
                  <a:srgbClr val="FFFFFF"/>
                </a:solidFill>
                <a:latin typeface="Book Antiqua"/>
                <a:cs typeface="Book Antiqua"/>
              </a:rPr>
              <a:t>Maintenance</a:t>
            </a:r>
            <a:endParaRPr sz="1900">
              <a:latin typeface="Book Antiqua"/>
              <a:cs typeface="Book Antiqua"/>
            </a:endParaRPr>
          </a:p>
          <a:p>
            <a:pPr marL="12700" marR="5080">
              <a:lnSpc>
                <a:spcPts val="2000"/>
              </a:lnSpc>
              <a:spcBef>
                <a:spcPts val="160"/>
              </a:spcBef>
            </a:pPr>
            <a:r>
              <a:rPr dirty="0" sz="1900" spc="590" b="1">
                <a:solidFill>
                  <a:srgbClr val="FFFFFF"/>
                </a:solidFill>
                <a:latin typeface="Book Antiqua"/>
                <a:cs typeface="Book Antiqua"/>
              </a:rPr>
              <a:t>for </a:t>
            </a:r>
            <a:r>
              <a:rPr dirty="0" sz="1900" spc="465" b="1">
                <a:solidFill>
                  <a:srgbClr val="FFFFFF"/>
                </a:solidFill>
                <a:latin typeface="Book Antiqua"/>
                <a:cs typeface="Book Antiqua"/>
              </a:rPr>
              <a:t>industrial</a:t>
            </a:r>
            <a:r>
              <a:rPr dirty="0" sz="1900" spc="-225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900" spc="-105" b="1">
                <a:solidFill>
                  <a:srgbClr val="FFFFFF"/>
                </a:solidFill>
                <a:latin typeface="Book Antiqua"/>
                <a:cs typeface="Book Antiqua"/>
              </a:rPr>
              <a:t>&amp; </a:t>
            </a:r>
            <a:r>
              <a:rPr dirty="0" sz="1900" spc="434" b="1">
                <a:solidFill>
                  <a:srgbClr val="FFFFFF"/>
                </a:solidFill>
                <a:latin typeface="Book Antiqua"/>
                <a:cs typeface="Book Antiqua"/>
              </a:rPr>
              <a:t>Hydraulic  </a:t>
            </a:r>
            <a:r>
              <a:rPr dirty="0" sz="1900" spc="305" b="1">
                <a:solidFill>
                  <a:srgbClr val="FFFFFF"/>
                </a:solidFill>
                <a:latin typeface="Book Antiqua"/>
                <a:cs typeface="Book Antiqua"/>
              </a:rPr>
              <a:t>Hose</a:t>
            </a:r>
            <a:r>
              <a:rPr dirty="0" sz="1900" spc="175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900" spc="395" b="1">
                <a:solidFill>
                  <a:srgbClr val="FFFFFF"/>
                </a:solidFill>
                <a:latin typeface="Book Antiqua"/>
                <a:cs typeface="Book Antiqua"/>
              </a:rPr>
              <a:t>systeMs</a:t>
            </a:r>
            <a:endParaRPr sz="1900">
              <a:latin typeface="Book Antiqua"/>
              <a:cs typeface="Book Antiqu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7203" y="5039359"/>
            <a:ext cx="6844030" cy="0"/>
          </a:xfrm>
          <a:custGeom>
            <a:avLst/>
            <a:gdLst/>
            <a:ahLst/>
            <a:cxnLst/>
            <a:rect l="l" t="t" r="r" b="b"/>
            <a:pathLst>
              <a:path w="6844030" h="0">
                <a:moveTo>
                  <a:pt x="684399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2187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18579" y="7866684"/>
            <a:ext cx="6529070" cy="1714500"/>
          </a:xfrm>
          <a:custGeom>
            <a:avLst/>
            <a:gdLst/>
            <a:ahLst/>
            <a:cxnLst/>
            <a:rect l="l" t="t" r="r" b="b"/>
            <a:pathLst>
              <a:path w="6529070" h="1714500">
                <a:moveTo>
                  <a:pt x="0" y="0"/>
                </a:moveTo>
                <a:lnTo>
                  <a:pt x="6528816" y="0"/>
                </a:lnTo>
                <a:lnTo>
                  <a:pt x="6528816" y="1714500"/>
                </a:lnTo>
                <a:lnTo>
                  <a:pt x="0" y="17145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70590" y="7918704"/>
            <a:ext cx="6424930" cy="1609725"/>
          </a:xfrm>
          <a:custGeom>
            <a:avLst/>
            <a:gdLst/>
            <a:ahLst/>
            <a:cxnLst/>
            <a:rect l="l" t="t" r="r" b="b"/>
            <a:pathLst>
              <a:path w="6424930" h="1609725">
                <a:moveTo>
                  <a:pt x="6012688" y="0"/>
                </a:moveTo>
                <a:lnTo>
                  <a:pt x="411886" y="0"/>
                </a:lnTo>
                <a:lnTo>
                  <a:pt x="351234" y="2559"/>
                </a:lnTo>
                <a:lnTo>
                  <a:pt x="293274" y="9991"/>
                </a:lnTo>
                <a:lnTo>
                  <a:pt x="238656" y="21924"/>
                </a:lnTo>
                <a:lnTo>
                  <a:pt x="188029" y="37988"/>
                </a:lnTo>
                <a:lnTo>
                  <a:pt x="142043" y="57813"/>
                </a:lnTo>
                <a:lnTo>
                  <a:pt x="101349" y="81027"/>
                </a:lnTo>
                <a:lnTo>
                  <a:pt x="66596" y="107260"/>
                </a:lnTo>
                <a:lnTo>
                  <a:pt x="38435" y="136143"/>
                </a:lnTo>
                <a:lnTo>
                  <a:pt x="4487" y="200370"/>
                </a:lnTo>
                <a:lnTo>
                  <a:pt x="0" y="234975"/>
                </a:lnTo>
                <a:lnTo>
                  <a:pt x="0" y="1374368"/>
                </a:lnTo>
                <a:lnTo>
                  <a:pt x="17515" y="1442036"/>
                </a:lnTo>
                <a:lnTo>
                  <a:pt x="66596" y="1502077"/>
                </a:lnTo>
                <a:lnTo>
                  <a:pt x="101349" y="1528311"/>
                </a:lnTo>
                <a:lnTo>
                  <a:pt x="142043" y="1551526"/>
                </a:lnTo>
                <a:lnTo>
                  <a:pt x="188029" y="1571352"/>
                </a:lnTo>
                <a:lnTo>
                  <a:pt x="238656" y="1587417"/>
                </a:lnTo>
                <a:lnTo>
                  <a:pt x="293274" y="1599351"/>
                </a:lnTo>
                <a:lnTo>
                  <a:pt x="351234" y="1606784"/>
                </a:lnTo>
                <a:lnTo>
                  <a:pt x="411886" y="1609344"/>
                </a:lnTo>
                <a:lnTo>
                  <a:pt x="6012688" y="1609344"/>
                </a:lnTo>
                <a:lnTo>
                  <a:pt x="6073339" y="1606784"/>
                </a:lnTo>
                <a:lnTo>
                  <a:pt x="6131299" y="1599351"/>
                </a:lnTo>
                <a:lnTo>
                  <a:pt x="6185918" y="1587417"/>
                </a:lnTo>
                <a:lnTo>
                  <a:pt x="6236545" y="1571352"/>
                </a:lnTo>
                <a:lnTo>
                  <a:pt x="6282530" y="1551526"/>
                </a:lnTo>
                <a:lnTo>
                  <a:pt x="6323224" y="1528311"/>
                </a:lnTo>
                <a:lnTo>
                  <a:pt x="6357977" y="1502077"/>
                </a:lnTo>
                <a:lnTo>
                  <a:pt x="6386138" y="1473195"/>
                </a:lnTo>
                <a:lnTo>
                  <a:pt x="6420087" y="1408970"/>
                </a:lnTo>
                <a:lnTo>
                  <a:pt x="6424574" y="1374368"/>
                </a:lnTo>
                <a:lnTo>
                  <a:pt x="6424574" y="234975"/>
                </a:lnTo>
                <a:lnTo>
                  <a:pt x="6407058" y="167303"/>
                </a:lnTo>
                <a:lnTo>
                  <a:pt x="6357977" y="107260"/>
                </a:lnTo>
                <a:lnTo>
                  <a:pt x="6323224" y="81027"/>
                </a:lnTo>
                <a:lnTo>
                  <a:pt x="6282530" y="57813"/>
                </a:lnTo>
                <a:lnTo>
                  <a:pt x="6236545" y="37988"/>
                </a:lnTo>
                <a:lnTo>
                  <a:pt x="6185918" y="21924"/>
                </a:lnTo>
                <a:lnTo>
                  <a:pt x="6131299" y="9991"/>
                </a:lnTo>
                <a:lnTo>
                  <a:pt x="6073339" y="2559"/>
                </a:lnTo>
                <a:lnTo>
                  <a:pt x="60126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32104" y="7950911"/>
            <a:ext cx="5961481" cy="14210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488355" y="5793892"/>
            <a:ext cx="1838325" cy="1751330"/>
          </a:xfrm>
          <a:custGeom>
            <a:avLst/>
            <a:gdLst/>
            <a:ahLst/>
            <a:cxnLst/>
            <a:rect l="l" t="t" r="r" b="b"/>
            <a:pathLst>
              <a:path w="1838325" h="1751329">
                <a:moveTo>
                  <a:pt x="0" y="0"/>
                </a:moveTo>
                <a:lnTo>
                  <a:pt x="1837944" y="0"/>
                </a:lnTo>
                <a:lnTo>
                  <a:pt x="1837944" y="1751076"/>
                </a:lnTo>
                <a:lnTo>
                  <a:pt x="0" y="17510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540375" y="5845907"/>
            <a:ext cx="1734820" cy="1645920"/>
          </a:xfrm>
          <a:custGeom>
            <a:avLst/>
            <a:gdLst/>
            <a:ahLst/>
            <a:cxnLst/>
            <a:rect l="l" t="t" r="r" b="b"/>
            <a:pathLst>
              <a:path w="1734820" h="1645920">
                <a:moveTo>
                  <a:pt x="1591716" y="0"/>
                </a:moveTo>
                <a:lnTo>
                  <a:pt x="142976" y="0"/>
                </a:lnTo>
                <a:lnTo>
                  <a:pt x="97909" y="7555"/>
                </a:lnTo>
                <a:lnTo>
                  <a:pt x="58677" y="28570"/>
                </a:lnTo>
                <a:lnTo>
                  <a:pt x="27679" y="60564"/>
                </a:lnTo>
                <a:lnTo>
                  <a:pt x="7320" y="101058"/>
                </a:lnTo>
                <a:lnTo>
                  <a:pt x="0" y="147574"/>
                </a:lnTo>
                <a:lnTo>
                  <a:pt x="0" y="1498295"/>
                </a:lnTo>
                <a:lnTo>
                  <a:pt x="7320" y="1544810"/>
                </a:lnTo>
                <a:lnTo>
                  <a:pt x="27679" y="1585304"/>
                </a:lnTo>
                <a:lnTo>
                  <a:pt x="58677" y="1617298"/>
                </a:lnTo>
                <a:lnTo>
                  <a:pt x="97909" y="1638313"/>
                </a:lnTo>
                <a:lnTo>
                  <a:pt x="142976" y="1645869"/>
                </a:lnTo>
                <a:lnTo>
                  <a:pt x="1591716" y="1645869"/>
                </a:lnTo>
                <a:lnTo>
                  <a:pt x="1636783" y="1638313"/>
                </a:lnTo>
                <a:lnTo>
                  <a:pt x="1676015" y="1617298"/>
                </a:lnTo>
                <a:lnTo>
                  <a:pt x="1707013" y="1585304"/>
                </a:lnTo>
                <a:lnTo>
                  <a:pt x="1727372" y="1544810"/>
                </a:lnTo>
                <a:lnTo>
                  <a:pt x="1734693" y="1498295"/>
                </a:lnTo>
                <a:lnTo>
                  <a:pt x="1734693" y="147574"/>
                </a:lnTo>
                <a:lnTo>
                  <a:pt x="1727372" y="101058"/>
                </a:lnTo>
                <a:lnTo>
                  <a:pt x="1707013" y="60564"/>
                </a:lnTo>
                <a:lnTo>
                  <a:pt x="1676015" y="28570"/>
                </a:lnTo>
                <a:lnTo>
                  <a:pt x="1636783" y="7555"/>
                </a:lnTo>
                <a:lnTo>
                  <a:pt x="15917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540375" y="5965387"/>
            <a:ext cx="1726946" cy="14576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87350" y="9636700"/>
            <a:ext cx="6981825" cy="422275"/>
          </a:xfrm>
          <a:custGeom>
            <a:avLst/>
            <a:gdLst/>
            <a:ahLst/>
            <a:cxnLst/>
            <a:rect l="l" t="t" r="r" b="b"/>
            <a:pathLst>
              <a:path w="6981825" h="422275">
                <a:moveTo>
                  <a:pt x="0" y="421699"/>
                </a:moveTo>
                <a:lnTo>
                  <a:pt x="6981443" y="421699"/>
                </a:lnTo>
                <a:lnTo>
                  <a:pt x="6981443" y="0"/>
                </a:lnTo>
                <a:lnTo>
                  <a:pt x="0" y="0"/>
                </a:lnTo>
                <a:lnTo>
                  <a:pt x="0" y="421699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57198" y="9706556"/>
            <a:ext cx="4926330" cy="352425"/>
          </a:xfrm>
          <a:custGeom>
            <a:avLst/>
            <a:gdLst/>
            <a:ahLst/>
            <a:cxnLst/>
            <a:rect l="l" t="t" r="r" b="b"/>
            <a:pathLst>
              <a:path w="4926330" h="352425">
                <a:moveTo>
                  <a:pt x="4820627" y="0"/>
                </a:moveTo>
                <a:lnTo>
                  <a:pt x="105689" y="0"/>
                </a:lnTo>
                <a:lnTo>
                  <a:pt x="64652" y="8337"/>
                </a:lnTo>
                <a:lnTo>
                  <a:pt x="31046" y="31040"/>
                </a:lnTo>
                <a:lnTo>
                  <a:pt x="8339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4926304" y="351843"/>
                </a:lnTo>
                <a:lnTo>
                  <a:pt x="4926304" y="105676"/>
                </a:lnTo>
                <a:lnTo>
                  <a:pt x="4917966" y="64642"/>
                </a:lnTo>
                <a:lnTo>
                  <a:pt x="4895264" y="31040"/>
                </a:lnTo>
                <a:lnTo>
                  <a:pt x="4861662" y="8337"/>
                </a:lnTo>
                <a:lnTo>
                  <a:pt x="4820627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57203" y="9706556"/>
            <a:ext cx="6844030" cy="352425"/>
          </a:xfrm>
          <a:custGeom>
            <a:avLst/>
            <a:gdLst/>
            <a:ahLst/>
            <a:cxnLst/>
            <a:rect l="l" t="t" r="r" b="b"/>
            <a:pathLst>
              <a:path w="6844030" h="352425">
                <a:moveTo>
                  <a:pt x="6738315" y="0"/>
                </a:moveTo>
                <a:lnTo>
                  <a:pt x="105676" y="0"/>
                </a:lnTo>
                <a:lnTo>
                  <a:pt x="64642" y="8337"/>
                </a:lnTo>
                <a:lnTo>
                  <a:pt x="31040" y="31040"/>
                </a:lnTo>
                <a:lnTo>
                  <a:pt x="8337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6843991" y="351843"/>
                </a:lnTo>
                <a:lnTo>
                  <a:pt x="6843991" y="105676"/>
                </a:lnTo>
                <a:lnTo>
                  <a:pt x="6835654" y="64642"/>
                </a:lnTo>
                <a:lnTo>
                  <a:pt x="6812951" y="31040"/>
                </a:lnTo>
                <a:lnTo>
                  <a:pt x="6779349" y="8337"/>
                </a:lnTo>
                <a:lnTo>
                  <a:pt x="6738315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30">
                <a:hlinkClick r:id="rId5"/>
              </a:rPr>
              <a:t>www.gatesprograms.com/safehydraulics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r>
              <a:rPr dirty="0" spc="40" b="1">
                <a:latin typeface="Book Antiqua"/>
                <a:cs typeface="Book Antiqua"/>
              </a:rPr>
              <a:t>1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396440"/>
            <a:ext cx="3303270" cy="727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27965">
              <a:lnSpc>
                <a:spcPct val="116700"/>
              </a:lnSpc>
            </a:pP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For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straight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female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couplings,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cut-off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is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measured 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from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locking collar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to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end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of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nut </a:t>
            </a:r>
            <a:r>
              <a:rPr dirty="0" sz="1000" spc="-40">
                <a:solidFill>
                  <a:srgbClr val="3E3E3E"/>
                </a:solidFill>
                <a:latin typeface="Tahoma"/>
                <a:cs typeface="Tahoma"/>
              </a:rPr>
              <a:t>or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seat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6700"/>
              </a:lnSpc>
            </a:pP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depending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on whether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nut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can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be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pulled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back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exposing 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seating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surface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as</a:t>
            </a:r>
            <a:r>
              <a:rPr dirty="0" sz="1000" spc="-7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shown.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4810960"/>
            <a:ext cx="3270885" cy="371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</a:pP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Bent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tube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couplings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are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measured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to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center </a:t>
            </a:r>
            <a:r>
              <a:rPr dirty="0" sz="1000" spc="15">
                <a:solidFill>
                  <a:srgbClr val="3E3E3E"/>
                </a:solidFill>
                <a:latin typeface="Tahoma"/>
                <a:cs typeface="Tahoma"/>
              </a:rPr>
              <a:t>line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of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 seating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surface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as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depicted</a:t>
            </a:r>
            <a:r>
              <a:rPr dirty="0" sz="1000" spc="-85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below.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81450" y="404468"/>
            <a:ext cx="3196590" cy="15017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35" b="1">
                <a:solidFill>
                  <a:srgbClr val="CE5C1B"/>
                </a:solidFill>
                <a:latin typeface="Book Antiqua"/>
                <a:cs typeface="Book Antiqua"/>
              </a:rPr>
              <a:t>Cutting</a:t>
            </a:r>
            <a:r>
              <a:rPr dirty="0" sz="1200" spc="-40" b="1">
                <a:solidFill>
                  <a:srgbClr val="CE5C1B"/>
                </a:solidFill>
                <a:latin typeface="Book Antiqua"/>
                <a:cs typeface="Book Antiqua"/>
              </a:rPr>
              <a:t> </a:t>
            </a:r>
            <a:r>
              <a:rPr dirty="0" sz="1200" spc="15" b="1">
                <a:solidFill>
                  <a:srgbClr val="CE5C1B"/>
                </a:solidFill>
                <a:latin typeface="Book Antiqua"/>
                <a:cs typeface="Book Antiqua"/>
              </a:rPr>
              <a:t>Hose</a:t>
            </a:r>
            <a:endParaRPr sz="1200">
              <a:latin typeface="Book Antiqua"/>
              <a:cs typeface="Book Antiqua"/>
            </a:endParaRPr>
          </a:p>
          <a:p>
            <a:pPr marL="12700" marR="5080">
              <a:lnSpc>
                <a:spcPct val="116700"/>
              </a:lnSpc>
              <a:spcBef>
                <a:spcPts val="459"/>
              </a:spcBef>
            </a:pP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After the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hose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cut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length has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been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determined,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hose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is 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cut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with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a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cut-off </a:t>
            </a:r>
            <a:r>
              <a:rPr dirty="0" sz="1000" spc="-40">
                <a:solidFill>
                  <a:srgbClr val="3E3E3E"/>
                </a:solidFill>
                <a:latin typeface="Tahoma"/>
                <a:cs typeface="Tahoma"/>
              </a:rPr>
              <a:t>saw.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blade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may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be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either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notched 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(serrated) </a:t>
            </a:r>
            <a:r>
              <a:rPr dirty="0" sz="1000" spc="-40">
                <a:solidFill>
                  <a:srgbClr val="3E3E3E"/>
                </a:solidFill>
                <a:latin typeface="Tahoma"/>
                <a:cs typeface="Tahoma"/>
              </a:rPr>
              <a:t>or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abrasive.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A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notched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blade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gives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a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clean,  efficient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cut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on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one-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and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two-wire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braid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hose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and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textile 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hose.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Though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notched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blades </a:t>
            </a:r>
            <a:r>
              <a:rPr dirty="0" sz="1000" spc="15">
                <a:solidFill>
                  <a:srgbClr val="3E3E3E"/>
                </a:solidFill>
                <a:latin typeface="Tahoma"/>
                <a:cs typeface="Tahoma"/>
              </a:rPr>
              <a:t>will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cut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spiral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hose,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they 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are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not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recommended as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they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can </a:t>
            </a:r>
            <a:r>
              <a:rPr dirty="0" sz="1000" spc="25">
                <a:solidFill>
                  <a:srgbClr val="3E3E3E"/>
                </a:solidFill>
                <a:latin typeface="Tahoma"/>
                <a:cs typeface="Tahoma"/>
              </a:rPr>
              <a:t>dull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quickly </a:t>
            </a:r>
            <a:r>
              <a:rPr dirty="0" sz="1000" spc="-40">
                <a:solidFill>
                  <a:srgbClr val="3E3E3E"/>
                </a:solidFill>
                <a:latin typeface="Tahoma"/>
                <a:cs typeface="Tahoma"/>
              </a:rPr>
              <a:t>or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become 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damaged.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81450" y="2100629"/>
            <a:ext cx="3347085" cy="1826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34925">
              <a:lnSpc>
                <a:spcPct val="116700"/>
              </a:lnSpc>
            </a:pP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abrasive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wheel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efficiently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cuts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all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hose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types,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including 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spiral-reinforced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hose.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drawback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with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this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blade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is</a:t>
            </a:r>
            <a:endParaRPr sz="1000">
              <a:latin typeface="Tahoma"/>
              <a:cs typeface="Tahoma"/>
            </a:endParaRPr>
          </a:p>
          <a:p>
            <a:pPr marL="12700" marR="133985">
              <a:lnSpc>
                <a:spcPct val="116700"/>
              </a:lnSpc>
            </a:pP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amount of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debris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it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creates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from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cutting. As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</a:t>
            </a:r>
            <a:r>
              <a:rPr dirty="0" sz="1000" spc="-7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blade  </a:t>
            </a:r>
            <a:r>
              <a:rPr dirty="0" sz="1000" spc="-35">
                <a:solidFill>
                  <a:srgbClr val="3E3E3E"/>
                </a:solidFill>
                <a:latin typeface="Tahoma"/>
                <a:cs typeface="Tahoma"/>
              </a:rPr>
              <a:t>wears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out, </a:t>
            </a:r>
            <a:r>
              <a:rPr dirty="0" sz="1000" spc="15">
                <a:solidFill>
                  <a:srgbClr val="3E3E3E"/>
                </a:solidFill>
                <a:latin typeface="Tahoma"/>
                <a:cs typeface="Tahoma"/>
              </a:rPr>
              <a:t>its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diameter becomes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smaller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and eventually  requires</a:t>
            </a:r>
            <a:r>
              <a:rPr dirty="0" sz="1000" spc="-8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replacement.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16700"/>
              </a:lnSpc>
            </a:pP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Once the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appropriate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blade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has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been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installed,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hose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is 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placed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in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bending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fixture.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This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draws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hose </a:t>
            </a:r>
            <a:r>
              <a:rPr dirty="0" sz="1000" spc="-45">
                <a:solidFill>
                  <a:srgbClr val="3E3E3E"/>
                </a:solidFill>
                <a:latin typeface="Tahoma"/>
                <a:cs typeface="Tahoma"/>
              </a:rPr>
              <a:t>away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as</a:t>
            </a:r>
            <a:r>
              <a:rPr dirty="0" sz="1000" spc="-21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it  is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cut,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minimizing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binding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and making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cutting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easier.</a:t>
            </a:r>
            <a:r>
              <a:rPr dirty="0" sz="1000" spc="-145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Hand- 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held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cutters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can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be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used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on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some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textile-reinforced</a:t>
            </a:r>
            <a:r>
              <a:rPr dirty="0" sz="1000" spc="-45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hose.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88593" y="4127092"/>
            <a:ext cx="3329304" cy="8515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2540">
              <a:lnSpc>
                <a:spcPct val="100000"/>
              </a:lnSpc>
            </a:pPr>
            <a:r>
              <a:rPr dirty="0" sz="1200" spc="-40" b="1">
                <a:solidFill>
                  <a:srgbClr val="67A135"/>
                </a:solidFill>
                <a:latin typeface="Book Antiqua"/>
                <a:cs typeface="Book Antiqua"/>
              </a:rPr>
              <a:t>QUICK</a:t>
            </a:r>
            <a:r>
              <a:rPr dirty="0" sz="1200" spc="-55" b="1">
                <a:solidFill>
                  <a:srgbClr val="67A135"/>
                </a:solidFill>
                <a:latin typeface="Book Antiqua"/>
                <a:cs typeface="Book Antiqua"/>
              </a:rPr>
              <a:t> </a:t>
            </a:r>
            <a:r>
              <a:rPr dirty="0" sz="1200" spc="120" b="1">
                <a:solidFill>
                  <a:srgbClr val="67A135"/>
                </a:solidFill>
                <a:latin typeface="Book Antiqua"/>
                <a:cs typeface="Book Antiqua"/>
              </a:rPr>
              <a:t>tIp:</a:t>
            </a:r>
            <a:endParaRPr sz="1200">
              <a:latin typeface="Book Antiqua"/>
              <a:cs typeface="Book Antiqua"/>
            </a:endParaRPr>
          </a:p>
          <a:p>
            <a:pPr algn="ctr" marL="12700" marR="5080">
              <a:lnSpc>
                <a:spcPct val="118100"/>
              </a:lnSpc>
            </a:pPr>
            <a:r>
              <a:rPr dirty="0" sz="1200" spc="15">
                <a:latin typeface="Times New Roman"/>
                <a:cs typeface="Times New Roman"/>
              </a:rPr>
              <a:t>When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35">
                <a:latin typeface="Times New Roman"/>
                <a:cs typeface="Times New Roman"/>
              </a:rPr>
              <a:t>cutting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20">
                <a:latin typeface="Times New Roman"/>
                <a:cs typeface="Times New Roman"/>
              </a:rPr>
              <a:t>hose,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always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30">
                <a:latin typeface="Times New Roman"/>
                <a:cs typeface="Times New Roman"/>
              </a:rPr>
              <a:t>wear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safety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25">
                <a:latin typeface="Times New Roman"/>
                <a:cs typeface="Times New Roman"/>
              </a:rPr>
              <a:t>glasses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40">
                <a:latin typeface="Times New Roman"/>
                <a:cs typeface="Times New Roman"/>
              </a:rPr>
              <a:t>and  </a:t>
            </a:r>
            <a:r>
              <a:rPr dirty="0" sz="1200" spc="5">
                <a:latin typeface="Times New Roman"/>
                <a:cs typeface="Times New Roman"/>
              </a:rPr>
              <a:t>avoid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loose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fitting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clothing.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15">
                <a:latin typeface="Times New Roman"/>
                <a:cs typeface="Times New Roman"/>
              </a:rPr>
              <a:t>Hearing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15">
                <a:latin typeface="Times New Roman"/>
                <a:cs typeface="Times New Roman"/>
              </a:rPr>
              <a:t>protection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20">
                <a:latin typeface="Times New Roman"/>
                <a:cs typeface="Times New Roman"/>
              </a:rPr>
              <a:t>is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also  </a:t>
            </a:r>
            <a:r>
              <a:rPr dirty="0" sz="1200">
                <a:latin typeface="Times New Roman"/>
                <a:cs typeface="Times New Roman"/>
              </a:rPr>
              <a:t>strongly</a:t>
            </a:r>
            <a:r>
              <a:rPr dirty="0" sz="1200" spc="-125">
                <a:latin typeface="Times New Roman"/>
                <a:cs typeface="Times New Roman"/>
              </a:rPr>
              <a:t> </a:t>
            </a:r>
            <a:r>
              <a:rPr dirty="0" sz="1200" spc="25">
                <a:latin typeface="Times New Roman"/>
                <a:cs typeface="Times New Roman"/>
              </a:rPr>
              <a:t>recommended.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81450" y="5231941"/>
            <a:ext cx="3347085" cy="1082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 indent="-635">
              <a:lnSpc>
                <a:spcPct val="116700"/>
              </a:lnSpc>
            </a:pP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Cutting</a:t>
            </a:r>
            <a:r>
              <a:rPr dirty="0" sz="1000" spc="-7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3E3E3E"/>
                </a:solidFill>
                <a:latin typeface="Tahoma"/>
                <a:cs typeface="Tahoma"/>
              </a:rPr>
              <a:t>Teflon</a:t>
            </a:r>
            <a:r>
              <a:rPr dirty="0" baseline="35353" sz="825" spc="-52">
                <a:solidFill>
                  <a:srgbClr val="3E3E3E"/>
                </a:solidFill>
                <a:latin typeface="Tahoma"/>
                <a:cs typeface="Tahoma"/>
              </a:rPr>
              <a:t>®</a:t>
            </a:r>
            <a:r>
              <a:rPr dirty="0" baseline="35353" sz="825" spc="-44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hose</a:t>
            </a:r>
            <a:r>
              <a:rPr dirty="0" sz="1000" spc="-7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requires</a:t>
            </a:r>
            <a:r>
              <a:rPr dirty="0" sz="1000" spc="-7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special</a:t>
            </a:r>
            <a:r>
              <a:rPr dirty="0" sz="1000" spc="-7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consideration.</a:t>
            </a:r>
            <a:r>
              <a:rPr dirty="0" sz="1000" spc="-7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It</a:t>
            </a:r>
            <a:r>
              <a:rPr dirty="0" sz="1000" spc="-7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can</a:t>
            </a:r>
            <a:r>
              <a:rPr dirty="0" sz="1000" spc="-7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be 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cut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cleanly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with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a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cutting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shear.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An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abrasive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wheel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can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also 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be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used,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but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hose’s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cutting location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must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be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wrapped 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with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heavy-duty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masking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tape at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least twice.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Once the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cut</a:t>
            </a:r>
            <a:r>
              <a:rPr dirty="0" sz="1000" spc="-75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is 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made,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35">
                <a:solidFill>
                  <a:srgbClr val="3E3E3E"/>
                </a:solidFill>
                <a:latin typeface="Tahoma"/>
                <a:cs typeface="Tahoma"/>
              </a:rPr>
              <a:t>Teflon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tube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must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be deburred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using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a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sharp</a:t>
            </a:r>
            <a:r>
              <a:rPr dirty="0" sz="1000" spc="-22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knife. 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And,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of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course,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tape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must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be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removed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before</a:t>
            </a:r>
            <a:r>
              <a:rPr dirty="0" sz="1000" spc="5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assembly.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26515" y="6603592"/>
            <a:ext cx="3054350" cy="1067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2540">
              <a:lnSpc>
                <a:spcPct val="100000"/>
              </a:lnSpc>
            </a:pPr>
            <a:r>
              <a:rPr dirty="0" sz="1200" spc="-40" b="1">
                <a:solidFill>
                  <a:srgbClr val="67A135"/>
                </a:solidFill>
                <a:latin typeface="Book Antiqua"/>
                <a:cs typeface="Book Antiqua"/>
              </a:rPr>
              <a:t>QUICK</a:t>
            </a:r>
            <a:r>
              <a:rPr dirty="0" sz="1200" spc="-55" b="1">
                <a:solidFill>
                  <a:srgbClr val="67A135"/>
                </a:solidFill>
                <a:latin typeface="Book Antiqua"/>
                <a:cs typeface="Book Antiqua"/>
              </a:rPr>
              <a:t> </a:t>
            </a:r>
            <a:r>
              <a:rPr dirty="0" sz="1200" spc="120" b="1">
                <a:solidFill>
                  <a:srgbClr val="67A135"/>
                </a:solidFill>
                <a:latin typeface="Book Antiqua"/>
                <a:cs typeface="Book Antiqua"/>
              </a:rPr>
              <a:t>tIp:</a:t>
            </a:r>
            <a:endParaRPr sz="1200">
              <a:latin typeface="Book Antiqua"/>
              <a:cs typeface="Book Antiqua"/>
            </a:endParaRPr>
          </a:p>
          <a:p>
            <a:pPr algn="ctr" marL="12065" marR="5080" indent="-635">
              <a:lnSpc>
                <a:spcPct val="118100"/>
              </a:lnSpc>
            </a:pPr>
            <a:r>
              <a:rPr dirty="0" sz="1200" spc="25">
                <a:latin typeface="Times New Roman"/>
                <a:cs typeface="Times New Roman"/>
              </a:rPr>
              <a:t>Cutting </a:t>
            </a:r>
            <a:r>
              <a:rPr dirty="0" sz="1200" spc="-50">
                <a:latin typeface="Times New Roman"/>
                <a:cs typeface="Times New Roman"/>
              </a:rPr>
              <a:t>of </a:t>
            </a:r>
            <a:r>
              <a:rPr dirty="0" sz="1200" spc="25">
                <a:latin typeface="Times New Roman"/>
                <a:cs typeface="Times New Roman"/>
              </a:rPr>
              <a:t>any </a:t>
            </a:r>
            <a:r>
              <a:rPr dirty="0" sz="1200" spc="30">
                <a:latin typeface="Times New Roman"/>
                <a:cs typeface="Times New Roman"/>
              </a:rPr>
              <a:t>hose </a:t>
            </a:r>
            <a:r>
              <a:rPr dirty="0" sz="1200" spc="-40">
                <a:latin typeface="Times New Roman"/>
                <a:cs typeface="Times New Roman"/>
              </a:rPr>
              <a:t>will </a:t>
            </a:r>
            <a:r>
              <a:rPr dirty="0" sz="1200" spc="35">
                <a:latin typeface="Times New Roman"/>
                <a:cs typeface="Times New Roman"/>
              </a:rPr>
              <a:t>generate </a:t>
            </a:r>
            <a:r>
              <a:rPr dirty="0" sz="1200" spc="30">
                <a:latin typeface="Times New Roman"/>
                <a:cs typeface="Times New Roman"/>
              </a:rPr>
              <a:t>some </a:t>
            </a:r>
            <a:r>
              <a:rPr dirty="0" sz="1200" spc="15">
                <a:latin typeface="Times New Roman"/>
                <a:cs typeface="Times New Roman"/>
              </a:rPr>
              <a:t>debris  </a:t>
            </a:r>
            <a:r>
              <a:rPr dirty="0" sz="1200" spc="45">
                <a:latin typeface="Times New Roman"/>
                <a:cs typeface="Times New Roman"/>
              </a:rPr>
              <a:t>that </a:t>
            </a:r>
            <a:r>
              <a:rPr dirty="0" sz="1200" spc="50">
                <a:latin typeface="Times New Roman"/>
                <a:cs typeface="Times New Roman"/>
              </a:rPr>
              <a:t>can </a:t>
            </a:r>
            <a:r>
              <a:rPr dirty="0" sz="1200" spc="45">
                <a:latin typeface="Times New Roman"/>
                <a:cs typeface="Times New Roman"/>
              </a:rPr>
              <a:t>damage </a:t>
            </a:r>
            <a:r>
              <a:rPr dirty="0" sz="1200" spc="50">
                <a:latin typeface="Times New Roman"/>
                <a:cs typeface="Times New Roman"/>
              </a:rPr>
              <a:t>the </a:t>
            </a:r>
            <a:r>
              <a:rPr dirty="0" sz="1200" spc="5">
                <a:latin typeface="Times New Roman"/>
                <a:cs typeface="Times New Roman"/>
              </a:rPr>
              <a:t>hydraulic </a:t>
            </a:r>
            <a:r>
              <a:rPr dirty="0" sz="1200" spc="30">
                <a:latin typeface="Times New Roman"/>
                <a:cs typeface="Times New Roman"/>
              </a:rPr>
              <a:t>system </a:t>
            </a:r>
            <a:r>
              <a:rPr dirty="0" sz="1200" spc="-50">
                <a:latin typeface="Times New Roman"/>
                <a:cs typeface="Times New Roman"/>
              </a:rPr>
              <a:t>if </a:t>
            </a:r>
            <a:r>
              <a:rPr dirty="0" sz="1200" spc="15">
                <a:latin typeface="Times New Roman"/>
                <a:cs typeface="Times New Roman"/>
              </a:rPr>
              <a:t>not  </a:t>
            </a:r>
            <a:r>
              <a:rPr dirty="0" sz="1200" spc="-5">
                <a:latin typeface="Times New Roman"/>
                <a:cs typeface="Times New Roman"/>
              </a:rPr>
              <a:t>properly </a:t>
            </a:r>
            <a:r>
              <a:rPr dirty="0" sz="1200" spc="10">
                <a:latin typeface="Times New Roman"/>
                <a:cs typeface="Times New Roman"/>
              </a:rPr>
              <a:t>removed. </a:t>
            </a:r>
            <a:r>
              <a:rPr dirty="0" sz="1200">
                <a:latin typeface="Times New Roman"/>
                <a:cs typeface="Times New Roman"/>
              </a:rPr>
              <a:t>Always </a:t>
            </a:r>
            <a:r>
              <a:rPr dirty="0" sz="1200" spc="-45">
                <a:latin typeface="Times New Roman"/>
                <a:cs typeface="Times New Roman"/>
              </a:rPr>
              <a:t>follow </a:t>
            </a:r>
            <a:r>
              <a:rPr dirty="0" sz="1200" spc="20">
                <a:latin typeface="Times New Roman"/>
                <a:cs typeface="Times New Roman"/>
              </a:rPr>
              <a:t>strict</a:t>
            </a:r>
            <a:r>
              <a:rPr dirty="0" sz="1200" spc="-220">
                <a:latin typeface="Times New Roman"/>
                <a:cs typeface="Times New Roman"/>
              </a:rPr>
              <a:t> </a:t>
            </a:r>
            <a:r>
              <a:rPr dirty="0" sz="1200" spc="30">
                <a:latin typeface="Times New Roman"/>
                <a:cs typeface="Times New Roman"/>
              </a:rPr>
              <a:t>standards  </a:t>
            </a:r>
            <a:r>
              <a:rPr dirty="0" sz="1200" spc="-50">
                <a:latin typeface="Times New Roman"/>
                <a:cs typeface="Times New Roman"/>
              </a:rPr>
              <a:t>of</a:t>
            </a:r>
            <a:r>
              <a:rPr dirty="0" sz="1200" spc="-100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cleanliness.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81450" y="7911641"/>
            <a:ext cx="3347085" cy="1590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35560">
              <a:lnSpc>
                <a:spcPct val="116700"/>
              </a:lnSpc>
            </a:pP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When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cutting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any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hose, keep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cut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as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straight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as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possible 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and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square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with the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side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of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hose.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maximum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allow- 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able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angle of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cut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is</a:t>
            </a:r>
            <a:r>
              <a:rPr dirty="0" sz="1000" spc="-85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5°.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200" spc="55" b="1">
                <a:solidFill>
                  <a:srgbClr val="CE5C1B"/>
                </a:solidFill>
                <a:latin typeface="Book Antiqua"/>
                <a:cs typeface="Book Antiqua"/>
              </a:rPr>
              <a:t>Fitting</a:t>
            </a:r>
            <a:r>
              <a:rPr dirty="0" sz="1200" spc="-35" b="1">
                <a:solidFill>
                  <a:srgbClr val="CE5C1B"/>
                </a:solidFill>
                <a:latin typeface="Book Antiqua"/>
                <a:cs typeface="Book Antiqua"/>
              </a:rPr>
              <a:t> </a:t>
            </a:r>
            <a:r>
              <a:rPr dirty="0" sz="1200" spc="65" b="1">
                <a:solidFill>
                  <a:srgbClr val="CE5C1B"/>
                </a:solidFill>
                <a:latin typeface="Book Antiqua"/>
                <a:cs typeface="Book Antiqua"/>
              </a:rPr>
              <a:t>orientation</a:t>
            </a:r>
            <a:endParaRPr sz="1200">
              <a:latin typeface="Book Antiqua"/>
              <a:cs typeface="Book Antiqua"/>
            </a:endParaRPr>
          </a:p>
          <a:p>
            <a:pPr algn="just" marL="12700" marR="5080">
              <a:lnSpc>
                <a:spcPct val="116700"/>
              </a:lnSpc>
              <a:spcBef>
                <a:spcPts val="459"/>
              </a:spcBef>
            </a:pP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Fitting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orientation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is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necessary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when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both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fittings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are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at  an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angle.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They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must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be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oriented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to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each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other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to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ensure 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proper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installation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with </a:t>
            </a:r>
            <a:r>
              <a:rPr dirty="0" sz="1000" spc="15">
                <a:solidFill>
                  <a:srgbClr val="3E3E3E"/>
                </a:solidFill>
                <a:latin typeface="Tahoma"/>
                <a:cs typeface="Tahoma"/>
              </a:rPr>
              <a:t>minimal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stress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on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hose from 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twisting. 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First, 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far 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coupling 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is 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positioned  </a:t>
            </a:r>
            <a:r>
              <a:rPr dirty="0" sz="1000" spc="155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vertically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17828" y="2989884"/>
            <a:ext cx="1714500" cy="1632585"/>
          </a:xfrm>
          <a:custGeom>
            <a:avLst/>
            <a:gdLst/>
            <a:ahLst/>
            <a:cxnLst/>
            <a:rect l="l" t="t" r="r" b="b"/>
            <a:pathLst>
              <a:path w="1714500" h="1632585">
                <a:moveTo>
                  <a:pt x="0" y="0"/>
                </a:moveTo>
                <a:lnTo>
                  <a:pt x="1714500" y="0"/>
                </a:lnTo>
                <a:lnTo>
                  <a:pt x="1714500" y="1632203"/>
                </a:lnTo>
                <a:lnTo>
                  <a:pt x="0" y="1632203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69851" y="3041904"/>
            <a:ext cx="1611630" cy="1529080"/>
          </a:xfrm>
          <a:custGeom>
            <a:avLst/>
            <a:gdLst/>
            <a:ahLst/>
            <a:cxnLst/>
            <a:rect l="l" t="t" r="r" b="b"/>
            <a:pathLst>
              <a:path w="1611630" h="1529079">
                <a:moveTo>
                  <a:pt x="1478445" y="0"/>
                </a:moveTo>
                <a:lnTo>
                  <a:pt x="132803" y="0"/>
                </a:lnTo>
                <a:lnTo>
                  <a:pt x="90940" y="7018"/>
                </a:lnTo>
                <a:lnTo>
                  <a:pt x="54499" y="26538"/>
                </a:lnTo>
                <a:lnTo>
                  <a:pt x="25708" y="56257"/>
                </a:lnTo>
                <a:lnTo>
                  <a:pt x="6798" y="93873"/>
                </a:lnTo>
                <a:lnTo>
                  <a:pt x="0" y="137083"/>
                </a:lnTo>
                <a:lnTo>
                  <a:pt x="0" y="1391678"/>
                </a:lnTo>
                <a:lnTo>
                  <a:pt x="6798" y="1434882"/>
                </a:lnTo>
                <a:lnTo>
                  <a:pt x="25708" y="1472494"/>
                </a:lnTo>
                <a:lnTo>
                  <a:pt x="54499" y="1502212"/>
                </a:lnTo>
                <a:lnTo>
                  <a:pt x="90940" y="1521731"/>
                </a:lnTo>
                <a:lnTo>
                  <a:pt x="132803" y="1528749"/>
                </a:lnTo>
                <a:lnTo>
                  <a:pt x="1478445" y="1528749"/>
                </a:lnTo>
                <a:lnTo>
                  <a:pt x="1520303" y="1521731"/>
                </a:lnTo>
                <a:lnTo>
                  <a:pt x="1556744" y="1502212"/>
                </a:lnTo>
                <a:lnTo>
                  <a:pt x="1585536" y="1472494"/>
                </a:lnTo>
                <a:lnTo>
                  <a:pt x="1604449" y="1434882"/>
                </a:lnTo>
                <a:lnTo>
                  <a:pt x="1611249" y="1391678"/>
                </a:lnTo>
                <a:lnTo>
                  <a:pt x="1611249" y="137083"/>
                </a:lnTo>
                <a:lnTo>
                  <a:pt x="1604449" y="93873"/>
                </a:lnTo>
                <a:lnTo>
                  <a:pt x="1585536" y="56257"/>
                </a:lnTo>
                <a:lnTo>
                  <a:pt x="1556744" y="26538"/>
                </a:lnTo>
                <a:lnTo>
                  <a:pt x="1520303" y="7018"/>
                </a:lnTo>
                <a:lnTo>
                  <a:pt x="14784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69847" y="3079016"/>
            <a:ext cx="1611249" cy="1408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17828" y="1264716"/>
            <a:ext cx="1714500" cy="1632585"/>
          </a:xfrm>
          <a:custGeom>
            <a:avLst/>
            <a:gdLst/>
            <a:ahLst/>
            <a:cxnLst/>
            <a:rect l="l" t="t" r="r" b="b"/>
            <a:pathLst>
              <a:path w="1714500" h="1632585">
                <a:moveTo>
                  <a:pt x="0" y="0"/>
                </a:moveTo>
                <a:lnTo>
                  <a:pt x="1714500" y="0"/>
                </a:lnTo>
                <a:lnTo>
                  <a:pt x="1714500" y="1632203"/>
                </a:lnTo>
                <a:lnTo>
                  <a:pt x="0" y="1632203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69853" y="1316737"/>
            <a:ext cx="1611630" cy="1529080"/>
          </a:xfrm>
          <a:custGeom>
            <a:avLst/>
            <a:gdLst/>
            <a:ahLst/>
            <a:cxnLst/>
            <a:rect l="l" t="t" r="r" b="b"/>
            <a:pathLst>
              <a:path w="1611630" h="1529080">
                <a:moveTo>
                  <a:pt x="1478445" y="0"/>
                </a:moveTo>
                <a:lnTo>
                  <a:pt x="132803" y="0"/>
                </a:lnTo>
                <a:lnTo>
                  <a:pt x="90940" y="7018"/>
                </a:lnTo>
                <a:lnTo>
                  <a:pt x="54499" y="26538"/>
                </a:lnTo>
                <a:lnTo>
                  <a:pt x="25708" y="56257"/>
                </a:lnTo>
                <a:lnTo>
                  <a:pt x="6798" y="93873"/>
                </a:lnTo>
                <a:lnTo>
                  <a:pt x="0" y="137083"/>
                </a:lnTo>
                <a:lnTo>
                  <a:pt x="0" y="1391678"/>
                </a:lnTo>
                <a:lnTo>
                  <a:pt x="6798" y="1434882"/>
                </a:lnTo>
                <a:lnTo>
                  <a:pt x="25708" y="1472494"/>
                </a:lnTo>
                <a:lnTo>
                  <a:pt x="54499" y="1502212"/>
                </a:lnTo>
                <a:lnTo>
                  <a:pt x="90940" y="1521731"/>
                </a:lnTo>
                <a:lnTo>
                  <a:pt x="132803" y="1528749"/>
                </a:lnTo>
                <a:lnTo>
                  <a:pt x="1478445" y="1528749"/>
                </a:lnTo>
                <a:lnTo>
                  <a:pt x="1520303" y="1521731"/>
                </a:lnTo>
                <a:lnTo>
                  <a:pt x="1556744" y="1502212"/>
                </a:lnTo>
                <a:lnTo>
                  <a:pt x="1585536" y="1472494"/>
                </a:lnTo>
                <a:lnTo>
                  <a:pt x="1604449" y="1434882"/>
                </a:lnTo>
                <a:lnTo>
                  <a:pt x="1611249" y="1391678"/>
                </a:lnTo>
                <a:lnTo>
                  <a:pt x="1611249" y="137083"/>
                </a:lnTo>
                <a:lnTo>
                  <a:pt x="1604449" y="93873"/>
                </a:lnTo>
                <a:lnTo>
                  <a:pt x="1585536" y="56257"/>
                </a:lnTo>
                <a:lnTo>
                  <a:pt x="1556744" y="26538"/>
                </a:lnTo>
                <a:lnTo>
                  <a:pt x="1520303" y="7018"/>
                </a:lnTo>
                <a:lnTo>
                  <a:pt x="14784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69847" y="1353849"/>
            <a:ext cx="1611249" cy="13949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67143" y="5270804"/>
            <a:ext cx="1815464" cy="1367155"/>
          </a:xfrm>
          <a:custGeom>
            <a:avLst/>
            <a:gdLst/>
            <a:ahLst/>
            <a:cxnLst/>
            <a:rect l="l" t="t" r="r" b="b"/>
            <a:pathLst>
              <a:path w="1815464" h="1367154">
                <a:moveTo>
                  <a:pt x="0" y="0"/>
                </a:moveTo>
                <a:lnTo>
                  <a:pt x="1815083" y="0"/>
                </a:lnTo>
                <a:lnTo>
                  <a:pt x="1815083" y="1367027"/>
                </a:lnTo>
                <a:lnTo>
                  <a:pt x="0" y="136702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19159" y="5322823"/>
            <a:ext cx="1713230" cy="1264285"/>
          </a:xfrm>
          <a:custGeom>
            <a:avLst/>
            <a:gdLst/>
            <a:ahLst/>
            <a:cxnLst/>
            <a:rect l="l" t="t" r="r" b="b"/>
            <a:pathLst>
              <a:path w="1713230" h="1264284">
                <a:moveTo>
                  <a:pt x="1571472" y="0"/>
                </a:moveTo>
                <a:lnTo>
                  <a:pt x="141160" y="0"/>
                </a:lnTo>
                <a:lnTo>
                  <a:pt x="86351" y="8945"/>
                </a:lnTo>
                <a:lnTo>
                  <a:pt x="41467" y="33300"/>
                </a:lnTo>
                <a:lnTo>
                  <a:pt x="11138" y="69346"/>
                </a:lnTo>
                <a:lnTo>
                  <a:pt x="0" y="113360"/>
                </a:lnTo>
                <a:lnTo>
                  <a:pt x="0" y="1150886"/>
                </a:lnTo>
                <a:lnTo>
                  <a:pt x="11138" y="1194900"/>
                </a:lnTo>
                <a:lnTo>
                  <a:pt x="41467" y="1230945"/>
                </a:lnTo>
                <a:lnTo>
                  <a:pt x="86351" y="1255301"/>
                </a:lnTo>
                <a:lnTo>
                  <a:pt x="141160" y="1264246"/>
                </a:lnTo>
                <a:lnTo>
                  <a:pt x="1571472" y="1264246"/>
                </a:lnTo>
                <a:lnTo>
                  <a:pt x="1626281" y="1255301"/>
                </a:lnTo>
                <a:lnTo>
                  <a:pt x="1671166" y="1230945"/>
                </a:lnTo>
                <a:lnTo>
                  <a:pt x="1701494" y="1194900"/>
                </a:lnTo>
                <a:lnTo>
                  <a:pt x="1712633" y="1150886"/>
                </a:lnTo>
                <a:lnTo>
                  <a:pt x="1712633" y="113360"/>
                </a:lnTo>
                <a:lnTo>
                  <a:pt x="1701494" y="69346"/>
                </a:lnTo>
                <a:lnTo>
                  <a:pt x="1671166" y="33300"/>
                </a:lnTo>
                <a:lnTo>
                  <a:pt x="1626281" y="8945"/>
                </a:lnTo>
                <a:lnTo>
                  <a:pt x="15714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67585" y="5534710"/>
            <a:ext cx="1637794" cy="9059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0" y="6732523"/>
            <a:ext cx="3766820" cy="3326129"/>
          </a:xfrm>
          <a:custGeom>
            <a:avLst/>
            <a:gdLst/>
            <a:ahLst/>
            <a:cxnLst/>
            <a:rect l="l" t="t" r="r" b="b"/>
            <a:pathLst>
              <a:path w="3766820" h="3326129">
                <a:moveTo>
                  <a:pt x="3631807" y="0"/>
                </a:moveTo>
                <a:lnTo>
                  <a:pt x="0" y="0"/>
                </a:lnTo>
                <a:lnTo>
                  <a:pt x="0" y="3325876"/>
                </a:lnTo>
                <a:lnTo>
                  <a:pt x="3766452" y="3325876"/>
                </a:lnTo>
                <a:lnTo>
                  <a:pt x="3766452" y="153885"/>
                </a:lnTo>
                <a:lnTo>
                  <a:pt x="3759558" y="105377"/>
                </a:lnTo>
                <a:lnTo>
                  <a:pt x="3740385" y="63151"/>
                </a:lnTo>
                <a:lnTo>
                  <a:pt x="3711193" y="29789"/>
                </a:lnTo>
                <a:lnTo>
                  <a:pt x="3674247" y="7878"/>
                </a:lnTo>
                <a:lnTo>
                  <a:pt x="3631807" y="0"/>
                </a:lnTo>
                <a:close/>
              </a:path>
            </a:pathLst>
          </a:custGeom>
          <a:solidFill>
            <a:srgbClr val="D7DA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319267" y="6988102"/>
            <a:ext cx="2917825" cy="633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78400"/>
              </a:lnSpc>
            </a:pPr>
            <a:r>
              <a:rPr dirty="0" sz="1700" spc="190" b="1">
                <a:solidFill>
                  <a:srgbClr val="2187B0"/>
                </a:solidFill>
                <a:latin typeface="Book Antiqua"/>
                <a:cs typeface="Book Antiqua"/>
              </a:rPr>
              <a:t>sAe </a:t>
            </a:r>
            <a:r>
              <a:rPr dirty="0" sz="1700" spc="140" b="1">
                <a:solidFill>
                  <a:srgbClr val="2187B0"/>
                </a:solidFill>
                <a:latin typeface="Book Antiqua"/>
                <a:cs typeface="Book Antiqua"/>
              </a:rPr>
              <a:t>length </a:t>
            </a:r>
            <a:r>
              <a:rPr dirty="0" sz="1700" spc="110" b="1">
                <a:solidFill>
                  <a:srgbClr val="2187B0"/>
                </a:solidFill>
                <a:latin typeface="Book Antiqua"/>
                <a:cs typeface="Book Antiqua"/>
              </a:rPr>
              <a:t>tolerances </a:t>
            </a:r>
            <a:r>
              <a:rPr dirty="0" sz="1700" spc="30" b="1">
                <a:solidFill>
                  <a:srgbClr val="2187B0"/>
                </a:solidFill>
                <a:latin typeface="Book Antiqua"/>
                <a:cs typeface="Book Antiqua"/>
              </a:rPr>
              <a:t>for  Hydraulic </a:t>
            </a:r>
            <a:r>
              <a:rPr dirty="0" sz="1700" spc="20" b="1">
                <a:solidFill>
                  <a:srgbClr val="2187B0"/>
                </a:solidFill>
                <a:latin typeface="Book Antiqua"/>
                <a:cs typeface="Book Antiqua"/>
              </a:rPr>
              <a:t>Hose </a:t>
            </a:r>
            <a:r>
              <a:rPr dirty="0" sz="1700" spc="55" b="1">
                <a:solidFill>
                  <a:srgbClr val="2187B0"/>
                </a:solidFill>
                <a:latin typeface="Book Antiqua"/>
                <a:cs typeface="Book Antiqua"/>
              </a:rPr>
              <a:t>Assemblies  </a:t>
            </a:r>
            <a:r>
              <a:rPr dirty="0" sz="1700" spc="60" b="1">
                <a:solidFill>
                  <a:srgbClr val="2187B0"/>
                </a:solidFill>
                <a:latin typeface="Book Antiqua"/>
                <a:cs typeface="Book Antiqua"/>
              </a:rPr>
              <a:t>and </a:t>
            </a:r>
            <a:r>
              <a:rPr dirty="0" sz="1700" spc="40" b="1">
                <a:solidFill>
                  <a:srgbClr val="2187B0"/>
                </a:solidFill>
                <a:latin typeface="Book Antiqua"/>
                <a:cs typeface="Book Antiqua"/>
              </a:rPr>
              <a:t>specified </a:t>
            </a:r>
            <a:r>
              <a:rPr dirty="0" sz="1700" spc="20" b="1">
                <a:solidFill>
                  <a:srgbClr val="2187B0"/>
                </a:solidFill>
                <a:latin typeface="Book Antiqua"/>
                <a:cs typeface="Book Antiqua"/>
              </a:rPr>
              <a:t>Hose</a:t>
            </a:r>
            <a:r>
              <a:rPr dirty="0" sz="1700" spc="-10" b="1">
                <a:solidFill>
                  <a:srgbClr val="2187B0"/>
                </a:solidFill>
                <a:latin typeface="Book Antiqua"/>
                <a:cs typeface="Book Antiqua"/>
              </a:rPr>
              <a:t> </a:t>
            </a:r>
            <a:r>
              <a:rPr dirty="0" sz="1700" spc="135" b="1">
                <a:solidFill>
                  <a:srgbClr val="2187B0"/>
                </a:solidFill>
                <a:latin typeface="Book Antiqua"/>
                <a:cs typeface="Book Antiqua"/>
              </a:rPr>
              <a:t>lengths</a:t>
            </a:r>
            <a:endParaRPr sz="1700">
              <a:latin typeface="Book Antiqua"/>
              <a:cs typeface="Book Antiqua"/>
            </a:endParaRPr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331967" y="7719541"/>
          <a:ext cx="3218180" cy="1420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9942"/>
                <a:gridCol w="948689"/>
              </a:tblGrid>
              <a:tr h="186827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900" spc="30" b="1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LENGTH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900" spc="25" b="1">
                          <a:solidFill>
                            <a:srgbClr val="3E3E3E"/>
                          </a:solidFill>
                          <a:latin typeface="Trebuchet MS"/>
                          <a:cs typeface="Trebuchet MS"/>
                        </a:rPr>
                        <a:t>TOLERANCE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21377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850" spc="-15">
                          <a:solidFill>
                            <a:srgbClr val="3E3E3E"/>
                          </a:solidFill>
                          <a:latin typeface="Tahoma"/>
                          <a:cs typeface="Tahoma"/>
                        </a:rPr>
                        <a:t>For </a:t>
                      </a:r>
                      <a:r>
                        <a:rPr dirty="0" sz="850" spc="-10">
                          <a:solidFill>
                            <a:srgbClr val="3E3E3E"/>
                          </a:solidFill>
                          <a:latin typeface="Tahoma"/>
                          <a:cs typeface="Tahoma"/>
                        </a:rPr>
                        <a:t>lengths </a:t>
                      </a:r>
                      <a:r>
                        <a:rPr dirty="0" sz="850" spc="-20">
                          <a:solidFill>
                            <a:srgbClr val="3E3E3E"/>
                          </a:solidFill>
                          <a:latin typeface="Tahoma"/>
                          <a:cs typeface="Tahoma"/>
                        </a:rPr>
                        <a:t>from </a:t>
                      </a:r>
                      <a:r>
                        <a:rPr dirty="0" sz="850" spc="65">
                          <a:solidFill>
                            <a:srgbClr val="3E3E3E"/>
                          </a:solidFill>
                          <a:latin typeface="Tahoma"/>
                          <a:cs typeface="Tahoma"/>
                        </a:rPr>
                        <a:t>0” </a:t>
                      </a:r>
                      <a:r>
                        <a:rPr dirty="0" sz="850" spc="-5">
                          <a:solidFill>
                            <a:srgbClr val="3E3E3E"/>
                          </a:solidFill>
                          <a:latin typeface="Tahoma"/>
                          <a:cs typeface="Tahoma"/>
                        </a:rPr>
                        <a:t>up </a:t>
                      </a:r>
                      <a:r>
                        <a:rPr dirty="0" sz="850" spc="-25">
                          <a:solidFill>
                            <a:srgbClr val="3E3E3E"/>
                          </a:solidFill>
                          <a:latin typeface="Tahoma"/>
                          <a:cs typeface="Tahoma"/>
                        </a:rPr>
                        <a:t>to </a:t>
                      </a:r>
                      <a:r>
                        <a:rPr dirty="0" sz="850" spc="-10">
                          <a:solidFill>
                            <a:srgbClr val="3E3E3E"/>
                          </a:solidFill>
                          <a:latin typeface="Tahoma"/>
                          <a:cs typeface="Tahoma"/>
                        </a:rPr>
                        <a:t>and </a:t>
                      </a:r>
                      <a:r>
                        <a:rPr dirty="0" sz="850" spc="10">
                          <a:solidFill>
                            <a:srgbClr val="3E3E3E"/>
                          </a:solidFill>
                          <a:latin typeface="Tahoma"/>
                          <a:cs typeface="Tahoma"/>
                        </a:rPr>
                        <a:t>including</a:t>
                      </a:r>
                      <a:r>
                        <a:rPr dirty="0" sz="850" spc="-85">
                          <a:solidFill>
                            <a:srgbClr val="3E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850" spc="60">
                          <a:solidFill>
                            <a:srgbClr val="3E3E3E"/>
                          </a:solidFill>
                          <a:latin typeface="Tahoma"/>
                          <a:cs typeface="Tahoma"/>
                        </a:rPr>
                        <a:t>12”</a:t>
                      </a:r>
                      <a:endParaRPr sz="850">
                        <a:latin typeface="Tahoma"/>
                        <a:cs typeface="Tahoma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8E9F2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850" spc="-5">
                          <a:solidFill>
                            <a:srgbClr val="3E3E3E"/>
                          </a:solidFill>
                          <a:latin typeface="Tahoma"/>
                          <a:cs typeface="Tahoma"/>
                        </a:rPr>
                        <a:t>±1/8”</a:t>
                      </a:r>
                      <a:endParaRPr sz="850">
                        <a:latin typeface="Tahoma"/>
                        <a:cs typeface="Tahoma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8E9F2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850" spc="-15">
                          <a:solidFill>
                            <a:srgbClr val="3E3E3E"/>
                          </a:solidFill>
                          <a:latin typeface="Tahoma"/>
                          <a:cs typeface="Tahoma"/>
                        </a:rPr>
                        <a:t>For </a:t>
                      </a:r>
                      <a:r>
                        <a:rPr dirty="0" sz="850" spc="-10">
                          <a:solidFill>
                            <a:srgbClr val="3E3E3E"/>
                          </a:solidFill>
                          <a:latin typeface="Tahoma"/>
                          <a:cs typeface="Tahoma"/>
                        </a:rPr>
                        <a:t>lengths </a:t>
                      </a:r>
                      <a:r>
                        <a:rPr dirty="0" sz="850" spc="-20">
                          <a:solidFill>
                            <a:srgbClr val="3E3E3E"/>
                          </a:solidFill>
                          <a:latin typeface="Tahoma"/>
                          <a:cs typeface="Tahoma"/>
                        </a:rPr>
                        <a:t>from </a:t>
                      </a:r>
                      <a:r>
                        <a:rPr dirty="0" sz="850" spc="60">
                          <a:solidFill>
                            <a:srgbClr val="3E3E3E"/>
                          </a:solidFill>
                          <a:latin typeface="Tahoma"/>
                          <a:cs typeface="Tahoma"/>
                        </a:rPr>
                        <a:t>12” </a:t>
                      </a:r>
                      <a:r>
                        <a:rPr dirty="0" sz="850" spc="-5">
                          <a:solidFill>
                            <a:srgbClr val="3E3E3E"/>
                          </a:solidFill>
                          <a:latin typeface="Tahoma"/>
                          <a:cs typeface="Tahoma"/>
                        </a:rPr>
                        <a:t>up </a:t>
                      </a:r>
                      <a:r>
                        <a:rPr dirty="0" sz="850" spc="-25">
                          <a:solidFill>
                            <a:srgbClr val="3E3E3E"/>
                          </a:solidFill>
                          <a:latin typeface="Tahoma"/>
                          <a:cs typeface="Tahoma"/>
                        </a:rPr>
                        <a:t>to </a:t>
                      </a:r>
                      <a:r>
                        <a:rPr dirty="0" sz="850" spc="-10">
                          <a:solidFill>
                            <a:srgbClr val="3E3E3E"/>
                          </a:solidFill>
                          <a:latin typeface="Tahoma"/>
                          <a:cs typeface="Tahoma"/>
                        </a:rPr>
                        <a:t>and </a:t>
                      </a:r>
                      <a:r>
                        <a:rPr dirty="0" sz="850" spc="10">
                          <a:solidFill>
                            <a:srgbClr val="3E3E3E"/>
                          </a:solidFill>
                          <a:latin typeface="Tahoma"/>
                          <a:cs typeface="Tahoma"/>
                        </a:rPr>
                        <a:t>including</a:t>
                      </a:r>
                      <a:r>
                        <a:rPr dirty="0" sz="850" spc="-120">
                          <a:solidFill>
                            <a:srgbClr val="3E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850" spc="60">
                          <a:solidFill>
                            <a:srgbClr val="3E3E3E"/>
                          </a:solidFill>
                          <a:latin typeface="Tahoma"/>
                          <a:cs typeface="Tahoma"/>
                        </a:rPr>
                        <a:t>18”</a:t>
                      </a:r>
                      <a:endParaRPr sz="850">
                        <a:latin typeface="Tahoma"/>
                        <a:cs typeface="Tahoma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850" spc="5">
                          <a:solidFill>
                            <a:srgbClr val="3E3E3E"/>
                          </a:solidFill>
                          <a:latin typeface="Tahoma"/>
                          <a:cs typeface="Tahoma"/>
                        </a:rPr>
                        <a:t>±3/16”</a:t>
                      </a:r>
                      <a:endParaRPr sz="850">
                        <a:latin typeface="Tahoma"/>
                        <a:cs typeface="Tahoma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850" spc="-15">
                          <a:solidFill>
                            <a:srgbClr val="3E3E3E"/>
                          </a:solidFill>
                          <a:latin typeface="Tahoma"/>
                          <a:cs typeface="Tahoma"/>
                        </a:rPr>
                        <a:t>For </a:t>
                      </a:r>
                      <a:r>
                        <a:rPr dirty="0" sz="850" spc="-10">
                          <a:solidFill>
                            <a:srgbClr val="3E3E3E"/>
                          </a:solidFill>
                          <a:latin typeface="Tahoma"/>
                          <a:cs typeface="Tahoma"/>
                        </a:rPr>
                        <a:t>lengths </a:t>
                      </a:r>
                      <a:r>
                        <a:rPr dirty="0" sz="850" spc="-20">
                          <a:solidFill>
                            <a:srgbClr val="3E3E3E"/>
                          </a:solidFill>
                          <a:latin typeface="Tahoma"/>
                          <a:cs typeface="Tahoma"/>
                        </a:rPr>
                        <a:t>from </a:t>
                      </a:r>
                      <a:r>
                        <a:rPr dirty="0" sz="850" spc="60">
                          <a:solidFill>
                            <a:srgbClr val="3E3E3E"/>
                          </a:solidFill>
                          <a:latin typeface="Tahoma"/>
                          <a:cs typeface="Tahoma"/>
                        </a:rPr>
                        <a:t>18” </a:t>
                      </a:r>
                      <a:r>
                        <a:rPr dirty="0" sz="850" spc="-5">
                          <a:solidFill>
                            <a:srgbClr val="3E3E3E"/>
                          </a:solidFill>
                          <a:latin typeface="Tahoma"/>
                          <a:cs typeface="Tahoma"/>
                        </a:rPr>
                        <a:t>up </a:t>
                      </a:r>
                      <a:r>
                        <a:rPr dirty="0" sz="850" spc="-25">
                          <a:solidFill>
                            <a:srgbClr val="3E3E3E"/>
                          </a:solidFill>
                          <a:latin typeface="Tahoma"/>
                          <a:cs typeface="Tahoma"/>
                        </a:rPr>
                        <a:t>to </a:t>
                      </a:r>
                      <a:r>
                        <a:rPr dirty="0" sz="850" spc="-10">
                          <a:solidFill>
                            <a:srgbClr val="3E3E3E"/>
                          </a:solidFill>
                          <a:latin typeface="Tahoma"/>
                          <a:cs typeface="Tahoma"/>
                        </a:rPr>
                        <a:t>and </a:t>
                      </a:r>
                      <a:r>
                        <a:rPr dirty="0" sz="850" spc="10">
                          <a:solidFill>
                            <a:srgbClr val="3E3E3E"/>
                          </a:solidFill>
                          <a:latin typeface="Tahoma"/>
                          <a:cs typeface="Tahoma"/>
                        </a:rPr>
                        <a:t>including</a:t>
                      </a:r>
                      <a:r>
                        <a:rPr dirty="0" sz="850" spc="-120">
                          <a:solidFill>
                            <a:srgbClr val="3E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850" spc="60">
                          <a:solidFill>
                            <a:srgbClr val="3E3E3E"/>
                          </a:solidFill>
                          <a:latin typeface="Tahoma"/>
                          <a:cs typeface="Tahoma"/>
                        </a:rPr>
                        <a:t>36”</a:t>
                      </a:r>
                      <a:endParaRPr sz="850">
                        <a:latin typeface="Tahoma"/>
                        <a:cs typeface="Tahoma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8E9F2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850" spc="-15">
                          <a:solidFill>
                            <a:srgbClr val="3E3E3E"/>
                          </a:solidFill>
                          <a:latin typeface="Tahoma"/>
                          <a:cs typeface="Tahoma"/>
                        </a:rPr>
                        <a:t>±1/4”v</a:t>
                      </a:r>
                      <a:endParaRPr sz="850">
                        <a:latin typeface="Tahoma"/>
                        <a:cs typeface="Tahoma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8E9F2"/>
                    </a:solidFill>
                  </a:tcPr>
                </a:tc>
              </a:tr>
              <a:tr h="542290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850" spc="-15">
                          <a:solidFill>
                            <a:srgbClr val="3E3E3E"/>
                          </a:solidFill>
                          <a:latin typeface="Tahoma"/>
                          <a:cs typeface="Tahoma"/>
                        </a:rPr>
                        <a:t>For </a:t>
                      </a:r>
                      <a:r>
                        <a:rPr dirty="0" sz="850" spc="-10">
                          <a:solidFill>
                            <a:srgbClr val="3E3E3E"/>
                          </a:solidFill>
                          <a:latin typeface="Tahoma"/>
                          <a:cs typeface="Tahoma"/>
                        </a:rPr>
                        <a:t>lengths </a:t>
                      </a:r>
                      <a:r>
                        <a:rPr dirty="0" sz="850" spc="-30">
                          <a:solidFill>
                            <a:srgbClr val="3E3E3E"/>
                          </a:solidFill>
                          <a:latin typeface="Tahoma"/>
                          <a:cs typeface="Tahoma"/>
                        </a:rPr>
                        <a:t>above</a:t>
                      </a:r>
                      <a:r>
                        <a:rPr dirty="0" sz="850" spc="-55">
                          <a:solidFill>
                            <a:srgbClr val="3E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850" spc="60">
                          <a:solidFill>
                            <a:srgbClr val="3E3E3E"/>
                          </a:solidFill>
                          <a:latin typeface="Tahoma"/>
                          <a:cs typeface="Tahoma"/>
                        </a:rPr>
                        <a:t>36”</a:t>
                      </a:r>
                      <a:endParaRPr sz="850">
                        <a:latin typeface="Tahoma"/>
                        <a:cs typeface="Tahoma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126364">
                        <a:lnSpc>
                          <a:spcPts val="1180"/>
                        </a:lnSpc>
                        <a:spcBef>
                          <a:spcPts val="15"/>
                        </a:spcBef>
                      </a:pPr>
                      <a:r>
                        <a:rPr dirty="0" sz="850" spc="-50">
                          <a:solidFill>
                            <a:srgbClr val="3E3E3E"/>
                          </a:solidFill>
                          <a:latin typeface="Tahoma"/>
                          <a:cs typeface="Tahoma"/>
                        </a:rPr>
                        <a:t>±1% </a:t>
                      </a:r>
                      <a:r>
                        <a:rPr dirty="0" sz="850" spc="-15">
                          <a:solidFill>
                            <a:srgbClr val="3E3E3E"/>
                          </a:solidFill>
                          <a:latin typeface="Tahoma"/>
                          <a:cs typeface="Tahoma"/>
                        </a:rPr>
                        <a:t>of </a:t>
                      </a:r>
                      <a:r>
                        <a:rPr dirty="0" sz="850" spc="-10">
                          <a:solidFill>
                            <a:srgbClr val="3E3E3E"/>
                          </a:solidFill>
                          <a:latin typeface="Tahoma"/>
                          <a:cs typeface="Tahoma"/>
                        </a:rPr>
                        <a:t>length  </a:t>
                      </a:r>
                      <a:r>
                        <a:rPr dirty="0" sz="850" spc="-15">
                          <a:solidFill>
                            <a:srgbClr val="3E3E3E"/>
                          </a:solidFill>
                          <a:latin typeface="Tahoma"/>
                          <a:cs typeface="Tahoma"/>
                        </a:rPr>
                        <a:t>measured </a:t>
                      </a:r>
                      <a:r>
                        <a:rPr dirty="0" sz="850" spc="-25">
                          <a:solidFill>
                            <a:srgbClr val="3E3E3E"/>
                          </a:solidFill>
                          <a:latin typeface="Tahoma"/>
                          <a:cs typeface="Tahoma"/>
                        </a:rPr>
                        <a:t>to</a:t>
                      </a:r>
                      <a:r>
                        <a:rPr dirty="0" sz="850" spc="-80">
                          <a:solidFill>
                            <a:srgbClr val="3E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850" spc="-15">
                          <a:solidFill>
                            <a:srgbClr val="3E3E3E"/>
                          </a:solidFill>
                          <a:latin typeface="Tahoma"/>
                          <a:cs typeface="Tahoma"/>
                        </a:rPr>
                        <a:t>the  </a:t>
                      </a:r>
                      <a:r>
                        <a:rPr dirty="0" sz="850" spc="-20">
                          <a:solidFill>
                            <a:srgbClr val="3E3E3E"/>
                          </a:solidFill>
                          <a:latin typeface="Tahoma"/>
                          <a:cs typeface="Tahoma"/>
                        </a:rPr>
                        <a:t>nearest</a:t>
                      </a:r>
                      <a:r>
                        <a:rPr dirty="0" sz="850" spc="-65">
                          <a:solidFill>
                            <a:srgbClr val="3E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850" spc="20">
                          <a:solidFill>
                            <a:srgbClr val="3E3E3E"/>
                          </a:solidFill>
                          <a:latin typeface="Tahoma"/>
                          <a:cs typeface="Tahoma"/>
                        </a:rPr>
                        <a:t>1/8”</a:t>
                      </a:r>
                      <a:endParaRPr sz="850">
                        <a:latin typeface="Tahoma"/>
                        <a:cs typeface="Tahoma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2" name="object 22"/>
          <p:cNvSpPr/>
          <p:nvPr/>
        </p:nvSpPr>
        <p:spPr>
          <a:xfrm>
            <a:off x="4012751" y="4054602"/>
            <a:ext cx="3284220" cy="0"/>
          </a:xfrm>
          <a:custGeom>
            <a:avLst/>
            <a:gdLst/>
            <a:ahLst/>
            <a:cxnLst/>
            <a:rect l="l" t="t" r="r" b="b"/>
            <a:pathLst>
              <a:path w="3284220" h="0">
                <a:moveTo>
                  <a:pt x="328385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67A1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012751" y="5127757"/>
            <a:ext cx="3284220" cy="0"/>
          </a:xfrm>
          <a:custGeom>
            <a:avLst/>
            <a:gdLst/>
            <a:ahLst/>
            <a:cxnLst/>
            <a:rect l="l" t="t" r="r" b="b"/>
            <a:pathLst>
              <a:path w="3284220" h="0">
                <a:moveTo>
                  <a:pt x="328385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67A1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031348" y="6493578"/>
            <a:ext cx="3284220" cy="0"/>
          </a:xfrm>
          <a:custGeom>
            <a:avLst/>
            <a:gdLst/>
            <a:ahLst/>
            <a:cxnLst/>
            <a:rect l="l" t="t" r="r" b="b"/>
            <a:pathLst>
              <a:path w="3284220" h="0">
                <a:moveTo>
                  <a:pt x="328385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67A1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031348" y="7795347"/>
            <a:ext cx="3284220" cy="0"/>
          </a:xfrm>
          <a:custGeom>
            <a:avLst/>
            <a:gdLst/>
            <a:ahLst/>
            <a:cxnLst/>
            <a:rect l="l" t="t" r="r" b="b"/>
            <a:pathLst>
              <a:path w="3284220" h="0">
                <a:moveTo>
                  <a:pt x="328385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67A1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87350" y="9636700"/>
            <a:ext cx="6981825" cy="422275"/>
          </a:xfrm>
          <a:custGeom>
            <a:avLst/>
            <a:gdLst/>
            <a:ahLst/>
            <a:cxnLst/>
            <a:rect l="l" t="t" r="r" b="b"/>
            <a:pathLst>
              <a:path w="6981825" h="422275">
                <a:moveTo>
                  <a:pt x="0" y="421699"/>
                </a:moveTo>
                <a:lnTo>
                  <a:pt x="6981443" y="421699"/>
                </a:lnTo>
                <a:lnTo>
                  <a:pt x="6981443" y="0"/>
                </a:lnTo>
                <a:lnTo>
                  <a:pt x="0" y="0"/>
                </a:lnTo>
                <a:lnTo>
                  <a:pt x="0" y="421699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57198" y="9706556"/>
            <a:ext cx="4926330" cy="352425"/>
          </a:xfrm>
          <a:custGeom>
            <a:avLst/>
            <a:gdLst/>
            <a:ahLst/>
            <a:cxnLst/>
            <a:rect l="l" t="t" r="r" b="b"/>
            <a:pathLst>
              <a:path w="4926330" h="352425">
                <a:moveTo>
                  <a:pt x="4820627" y="0"/>
                </a:moveTo>
                <a:lnTo>
                  <a:pt x="105689" y="0"/>
                </a:lnTo>
                <a:lnTo>
                  <a:pt x="64652" y="8337"/>
                </a:lnTo>
                <a:lnTo>
                  <a:pt x="31046" y="31040"/>
                </a:lnTo>
                <a:lnTo>
                  <a:pt x="8339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4926304" y="351843"/>
                </a:lnTo>
                <a:lnTo>
                  <a:pt x="4926304" y="105676"/>
                </a:lnTo>
                <a:lnTo>
                  <a:pt x="4917966" y="64642"/>
                </a:lnTo>
                <a:lnTo>
                  <a:pt x="4895264" y="31040"/>
                </a:lnTo>
                <a:lnTo>
                  <a:pt x="4861662" y="8337"/>
                </a:lnTo>
                <a:lnTo>
                  <a:pt x="4820627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57203" y="9706556"/>
            <a:ext cx="6844030" cy="352425"/>
          </a:xfrm>
          <a:custGeom>
            <a:avLst/>
            <a:gdLst/>
            <a:ahLst/>
            <a:cxnLst/>
            <a:rect l="l" t="t" r="r" b="b"/>
            <a:pathLst>
              <a:path w="6844030" h="352425">
                <a:moveTo>
                  <a:pt x="6738315" y="0"/>
                </a:moveTo>
                <a:lnTo>
                  <a:pt x="105676" y="0"/>
                </a:lnTo>
                <a:lnTo>
                  <a:pt x="64642" y="8337"/>
                </a:lnTo>
                <a:lnTo>
                  <a:pt x="31040" y="31040"/>
                </a:lnTo>
                <a:lnTo>
                  <a:pt x="8337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6843991" y="351843"/>
                </a:lnTo>
                <a:lnTo>
                  <a:pt x="6843991" y="105676"/>
                </a:lnTo>
                <a:lnTo>
                  <a:pt x="6835654" y="64642"/>
                </a:lnTo>
                <a:lnTo>
                  <a:pt x="6812951" y="31040"/>
                </a:lnTo>
                <a:lnTo>
                  <a:pt x="6779349" y="8337"/>
                </a:lnTo>
                <a:lnTo>
                  <a:pt x="6738315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30">
                <a:hlinkClick r:id="rId5"/>
              </a:rPr>
              <a:t>www.gatesprograms.com/safehydraulics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r>
              <a:rPr dirty="0" spc="40" b="1">
                <a:latin typeface="Book Antiqua"/>
                <a:cs typeface="Book Antiqua"/>
              </a:rPr>
              <a:t>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396440"/>
            <a:ext cx="3340735" cy="371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23495">
              <a:lnSpc>
                <a:spcPct val="116700"/>
              </a:lnSpc>
            </a:pP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downward.</a:t>
            </a:r>
            <a:r>
              <a:rPr dirty="0" sz="1000" spc="-125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Then</a:t>
            </a:r>
            <a:r>
              <a:rPr dirty="0" sz="1000" spc="-125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</a:t>
            </a:r>
            <a:r>
              <a:rPr dirty="0" sz="1000" spc="-125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orientation</a:t>
            </a:r>
            <a:r>
              <a:rPr dirty="0" sz="1000" spc="-125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angle</a:t>
            </a:r>
            <a:r>
              <a:rPr dirty="0" sz="1000" spc="-125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is</a:t>
            </a:r>
            <a:r>
              <a:rPr dirty="0" sz="1000" spc="-125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measured</a:t>
            </a:r>
            <a:r>
              <a:rPr dirty="0" sz="1000" spc="-125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clockwise. 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orientation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angle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tolerance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should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be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3E3E3E"/>
                </a:solidFill>
                <a:latin typeface="Tahoma"/>
                <a:cs typeface="Tahoma"/>
              </a:rPr>
              <a:t>±2°.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2771391"/>
            <a:ext cx="3340735" cy="16287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200" spc="15" b="1">
                <a:solidFill>
                  <a:srgbClr val="CE5C1B"/>
                </a:solidFill>
                <a:latin typeface="Book Antiqua"/>
                <a:cs typeface="Book Antiqua"/>
              </a:rPr>
              <a:t>Hose</a:t>
            </a:r>
            <a:r>
              <a:rPr dirty="0" sz="1200" spc="-25" b="1">
                <a:solidFill>
                  <a:srgbClr val="CE5C1B"/>
                </a:solidFill>
                <a:latin typeface="Book Antiqua"/>
                <a:cs typeface="Book Antiqua"/>
              </a:rPr>
              <a:t> </a:t>
            </a:r>
            <a:r>
              <a:rPr dirty="0" sz="1200" spc="45" b="1">
                <a:solidFill>
                  <a:srgbClr val="CE5C1B"/>
                </a:solidFill>
                <a:latin typeface="Book Antiqua"/>
                <a:cs typeface="Book Antiqua"/>
              </a:rPr>
              <a:t>preparation</a:t>
            </a:r>
            <a:endParaRPr sz="1200">
              <a:latin typeface="Book Antiqua"/>
              <a:cs typeface="Book Antiqua"/>
            </a:endParaRPr>
          </a:p>
          <a:p>
            <a:pPr algn="just" marL="12700">
              <a:lnSpc>
                <a:spcPct val="100000"/>
              </a:lnSpc>
              <a:spcBef>
                <a:spcPts val="960"/>
              </a:spcBef>
            </a:pPr>
            <a:r>
              <a:rPr dirty="0" sz="1200" spc="15">
                <a:solidFill>
                  <a:srgbClr val="2187B0"/>
                </a:solidFill>
                <a:latin typeface="Times New Roman"/>
                <a:cs typeface="Times New Roman"/>
              </a:rPr>
              <a:t>Skiving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16700"/>
              </a:lnSpc>
              <a:spcBef>
                <a:spcPts val="459"/>
              </a:spcBef>
            </a:pP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A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wire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abrasion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wheel </a:t>
            </a:r>
            <a:r>
              <a:rPr dirty="0" sz="1000" spc="-40">
                <a:solidFill>
                  <a:srgbClr val="3E3E3E"/>
                </a:solidFill>
                <a:latin typeface="Tahoma"/>
                <a:cs typeface="Tahoma"/>
              </a:rPr>
              <a:t>or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hand-skiving tool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may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be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used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to  </a:t>
            </a:r>
            <a:r>
              <a:rPr dirty="0" sz="1000" spc="-35">
                <a:solidFill>
                  <a:srgbClr val="3E3E3E"/>
                </a:solidFill>
                <a:latin typeface="Tahoma"/>
                <a:cs typeface="Tahoma"/>
              </a:rPr>
              <a:t>remove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hose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cover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down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to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reinforcement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for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cou- 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pling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assembly </a:t>
            </a:r>
            <a:r>
              <a:rPr dirty="0" sz="1000" spc="-35">
                <a:solidFill>
                  <a:srgbClr val="3E3E3E"/>
                </a:solidFill>
                <a:latin typeface="Tahoma"/>
                <a:cs typeface="Tahoma"/>
              </a:rPr>
              <a:t>and/or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ferrule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crimping.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Thick-covered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hose 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typically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requires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skiving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because the ferrule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serrations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can- 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not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bite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through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cover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and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into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wire.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Hoses with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a 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thin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cover,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on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other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hand,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usually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do not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require</a:t>
            </a:r>
            <a:r>
              <a:rPr dirty="0" sz="1000" spc="-18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skiving.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3462" y="4727191"/>
            <a:ext cx="3279775" cy="635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2540">
              <a:lnSpc>
                <a:spcPct val="100000"/>
              </a:lnSpc>
            </a:pPr>
            <a:r>
              <a:rPr dirty="0" sz="1200" spc="-40" b="1">
                <a:solidFill>
                  <a:srgbClr val="67A135"/>
                </a:solidFill>
                <a:latin typeface="Book Antiqua"/>
                <a:cs typeface="Book Antiqua"/>
              </a:rPr>
              <a:t>QUICK</a:t>
            </a:r>
            <a:r>
              <a:rPr dirty="0" sz="1200" spc="-55" b="1">
                <a:solidFill>
                  <a:srgbClr val="67A135"/>
                </a:solidFill>
                <a:latin typeface="Book Antiqua"/>
                <a:cs typeface="Book Antiqua"/>
              </a:rPr>
              <a:t> </a:t>
            </a:r>
            <a:r>
              <a:rPr dirty="0" sz="1200" spc="120" b="1">
                <a:solidFill>
                  <a:srgbClr val="67A135"/>
                </a:solidFill>
                <a:latin typeface="Book Antiqua"/>
                <a:cs typeface="Book Antiqua"/>
              </a:rPr>
              <a:t>tIp:</a:t>
            </a:r>
            <a:endParaRPr sz="1200">
              <a:latin typeface="Book Antiqua"/>
              <a:cs typeface="Book Antiqua"/>
            </a:endParaRPr>
          </a:p>
          <a:p>
            <a:pPr algn="ctr" marL="12065" marR="5080">
              <a:lnSpc>
                <a:spcPct val="118100"/>
              </a:lnSpc>
            </a:pPr>
            <a:r>
              <a:rPr dirty="0" sz="1200" spc="25">
                <a:latin typeface="Times New Roman"/>
                <a:cs typeface="Times New Roman"/>
              </a:rPr>
              <a:t>The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skive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20">
                <a:latin typeface="Times New Roman"/>
                <a:cs typeface="Times New Roman"/>
              </a:rPr>
              <a:t>length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20">
                <a:latin typeface="Times New Roman"/>
                <a:cs typeface="Times New Roman"/>
              </a:rPr>
              <a:t>is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50">
                <a:latin typeface="Times New Roman"/>
                <a:cs typeface="Times New Roman"/>
              </a:rPr>
              <a:t>the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20">
                <a:latin typeface="Times New Roman"/>
                <a:cs typeface="Times New Roman"/>
              </a:rPr>
              <a:t>length</a:t>
            </a:r>
            <a:r>
              <a:rPr dirty="0" sz="1200" spc="-50">
                <a:latin typeface="Times New Roman"/>
                <a:cs typeface="Times New Roman"/>
              </a:rPr>
              <a:t> of </a:t>
            </a:r>
            <a:r>
              <a:rPr dirty="0" sz="1200" spc="5">
                <a:latin typeface="Times New Roman"/>
                <a:cs typeface="Times New Roman"/>
              </a:rPr>
              <a:t>cover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removed,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40">
                <a:latin typeface="Times New Roman"/>
                <a:cs typeface="Times New Roman"/>
              </a:rPr>
              <a:t>and  </a:t>
            </a:r>
            <a:r>
              <a:rPr dirty="0" sz="1200" spc="50">
                <a:latin typeface="Times New Roman"/>
                <a:cs typeface="Times New Roman"/>
              </a:rPr>
              <a:t>the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skive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25">
                <a:latin typeface="Times New Roman"/>
                <a:cs typeface="Times New Roman"/>
              </a:rPr>
              <a:t>diameter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20">
                <a:latin typeface="Times New Roman"/>
                <a:cs typeface="Times New Roman"/>
              </a:rPr>
              <a:t>is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50">
                <a:latin typeface="Times New Roman"/>
                <a:cs typeface="Times New Roman"/>
              </a:rPr>
              <a:t>the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25">
                <a:latin typeface="Times New Roman"/>
                <a:cs typeface="Times New Roman"/>
              </a:rPr>
              <a:t>diameter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after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skiving.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5679691"/>
            <a:ext cx="3340735" cy="1146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200" spc="-10">
                <a:solidFill>
                  <a:srgbClr val="2187B0"/>
                </a:solidFill>
                <a:latin typeface="Times New Roman"/>
                <a:cs typeface="Times New Roman"/>
              </a:rPr>
              <a:t>Buffing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16700"/>
              </a:lnSpc>
              <a:spcBef>
                <a:spcPts val="459"/>
              </a:spcBef>
            </a:pP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Some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non-wire-reinforced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hose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requires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buffing,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which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is 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similar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to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skiving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but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doesn’t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require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removing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hose </a:t>
            </a:r>
            <a:r>
              <a:rPr dirty="0" sz="1000" spc="27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cover to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reinforcement.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When a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hose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is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buffed, </a:t>
            </a:r>
            <a:r>
              <a:rPr dirty="0" sz="1000" spc="15">
                <a:solidFill>
                  <a:srgbClr val="3E3E3E"/>
                </a:solidFill>
                <a:latin typeface="Tahoma"/>
                <a:cs typeface="Tahoma"/>
              </a:rPr>
              <a:t>its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cover 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is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removed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but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only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to a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specific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diameter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as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defined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by 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crimp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data.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A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grinding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wheel,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and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not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a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wire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wheel,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is</a:t>
            </a:r>
            <a:r>
              <a:rPr dirty="0" sz="1000" spc="-15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used.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7140191"/>
            <a:ext cx="3070860" cy="12033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50" b="1">
                <a:solidFill>
                  <a:srgbClr val="CE5C1B"/>
                </a:solidFill>
                <a:latin typeface="Book Antiqua"/>
                <a:cs typeface="Book Antiqua"/>
              </a:rPr>
              <a:t>preassembly </a:t>
            </a:r>
            <a:r>
              <a:rPr dirty="0" sz="1200" spc="25" b="1">
                <a:solidFill>
                  <a:srgbClr val="CE5C1B"/>
                </a:solidFill>
                <a:latin typeface="Book Antiqua"/>
                <a:cs typeface="Book Antiqua"/>
              </a:rPr>
              <a:t>Using </a:t>
            </a:r>
            <a:r>
              <a:rPr dirty="0" sz="1200" spc="70" b="1">
                <a:solidFill>
                  <a:srgbClr val="CE5C1B"/>
                </a:solidFill>
                <a:latin typeface="Book Antiqua"/>
                <a:cs typeface="Book Antiqua"/>
              </a:rPr>
              <a:t>two-piece</a:t>
            </a:r>
            <a:r>
              <a:rPr dirty="0" sz="1200" spc="20" b="1">
                <a:solidFill>
                  <a:srgbClr val="CE5C1B"/>
                </a:solidFill>
                <a:latin typeface="Book Antiqua"/>
                <a:cs typeface="Book Antiqua"/>
              </a:rPr>
              <a:t> </a:t>
            </a:r>
            <a:r>
              <a:rPr dirty="0" sz="1200" spc="55" b="1">
                <a:solidFill>
                  <a:srgbClr val="CE5C1B"/>
                </a:solidFill>
                <a:latin typeface="Book Antiqua"/>
                <a:cs typeface="Book Antiqua"/>
              </a:rPr>
              <a:t>Fittings</a:t>
            </a:r>
            <a:endParaRPr sz="1200">
              <a:latin typeface="Book Antiqua"/>
              <a:cs typeface="Book Antiqua"/>
            </a:endParaRPr>
          </a:p>
          <a:p>
            <a:pPr marL="359410" marR="273050" indent="-232410">
              <a:lnSpc>
                <a:spcPct val="116700"/>
              </a:lnSpc>
              <a:spcBef>
                <a:spcPts val="459"/>
              </a:spcBef>
              <a:buAutoNum type="arabicPeriod"/>
              <a:tabLst>
                <a:tab pos="360045" algn="l"/>
              </a:tabLst>
            </a:pP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Lubricate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first </a:t>
            </a:r>
            <a:r>
              <a:rPr dirty="0" sz="1000" spc="-40">
                <a:solidFill>
                  <a:srgbClr val="3E3E3E"/>
                </a:solidFill>
                <a:latin typeface="Tahoma"/>
                <a:cs typeface="Tahoma"/>
              </a:rPr>
              <a:t>two or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three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serrations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on 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stem with lightweight</a:t>
            </a:r>
            <a:r>
              <a:rPr dirty="0" sz="1000" spc="-35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oil.</a:t>
            </a:r>
            <a:endParaRPr sz="1000">
              <a:latin typeface="Tahoma"/>
              <a:cs typeface="Tahoma"/>
            </a:endParaRPr>
          </a:p>
          <a:p>
            <a:pPr algn="just" marL="359410" marR="5080" indent="-232410">
              <a:lnSpc>
                <a:spcPct val="116700"/>
              </a:lnSpc>
              <a:spcBef>
                <a:spcPts val="450"/>
              </a:spcBef>
              <a:buAutoNum type="arabicPeriod"/>
              <a:tabLst>
                <a:tab pos="360045" algn="l"/>
              </a:tabLst>
            </a:pP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Clamp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stem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in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a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vise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on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hex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portion, and 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push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hose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onto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stem.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The hose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shoulder 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should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be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flush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against the stem</a:t>
            </a:r>
            <a:r>
              <a:rPr dirty="0" sz="1000" spc="-85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shoulder.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95750" y="396440"/>
            <a:ext cx="2941320" cy="549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5110" marR="5080" indent="-232410">
              <a:lnSpc>
                <a:spcPct val="116700"/>
              </a:lnSpc>
            </a:pPr>
            <a:r>
              <a:rPr dirty="0" sz="1000" spc="30">
                <a:solidFill>
                  <a:srgbClr val="3E3E3E"/>
                </a:solidFill>
                <a:latin typeface="Tahoma"/>
                <a:cs typeface="Tahoma"/>
              </a:rPr>
              <a:t>3. </a:t>
            </a:r>
            <a:r>
              <a:rPr dirty="0" sz="1000" spc="-85">
                <a:solidFill>
                  <a:srgbClr val="3E3E3E"/>
                </a:solidFill>
                <a:latin typeface="Tahoma"/>
                <a:cs typeface="Tahoma"/>
              </a:rPr>
              <a:t>To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check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for </a:t>
            </a:r>
            <a:r>
              <a:rPr dirty="0" sz="1000" spc="25">
                <a:solidFill>
                  <a:srgbClr val="3E3E3E"/>
                </a:solidFill>
                <a:latin typeface="Tahoma"/>
                <a:cs typeface="Tahoma"/>
              </a:rPr>
              <a:t>full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insertion, </a:t>
            </a:r>
            <a:r>
              <a:rPr dirty="0" sz="1000" spc="25">
                <a:solidFill>
                  <a:srgbClr val="3E3E3E"/>
                </a:solidFill>
                <a:latin typeface="Tahoma"/>
                <a:cs typeface="Tahoma"/>
              </a:rPr>
              <a:t>pull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ferrule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down. 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stem shoulder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should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be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level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with the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top  of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</a:t>
            </a:r>
            <a:r>
              <a:rPr dirty="0" sz="1000" spc="-7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ferrule.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95750" y="2631640"/>
            <a:ext cx="2750820" cy="549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5110" marR="5080" indent="-232410">
              <a:lnSpc>
                <a:spcPct val="116700"/>
              </a:lnSpc>
            </a:pPr>
            <a:r>
              <a:rPr dirty="0" sz="1000" spc="30">
                <a:solidFill>
                  <a:srgbClr val="3E3E3E"/>
                </a:solidFill>
                <a:latin typeface="Tahoma"/>
                <a:cs typeface="Tahoma"/>
              </a:rPr>
              <a:t>4.</a:t>
            </a:r>
            <a:r>
              <a:rPr dirty="0" sz="1000" spc="37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Push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ferrule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so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that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it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rests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against the 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stem’s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hex.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Hose and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coupling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are </a:t>
            </a:r>
            <a:r>
              <a:rPr dirty="0" sz="1000" spc="-40">
                <a:solidFill>
                  <a:srgbClr val="3E3E3E"/>
                </a:solidFill>
                <a:latin typeface="Tahoma"/>
                <a:cs typeface="Tahoma"/>
              </a:rPr>
              <a:t>now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ready 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for</a:t>
            </a:r>
            <a:r>
              <a:rPr dirty="0" sz="1000" spc="-10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crimping.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81450" y="3247641"/>
            <a:ext cx="288861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50" b="1">
                <a:solidFill>
                  <a:srgbClr val="CE5C1B"/>
                </a:solidFill>
                <a:latin typeface="Book Antiqua"/>
                <a:cs typeface="Book Antiqua"/>
              </a:rPr>
              <a:t>preassembly </a:t>
            </a:r>
            <a:r>
              <a:rPr dirty="0" sz="1200" spc="25" b="1">
                <a:solidFill>
                  <a:srgbClr val="CE5C1B"/>
                </a:solidFill>
                <a:latin typeface="Book Antiqua"/>
                <a:cs typeface="Book Antiqua"/>
              </a:rPr>
              <a:t>Using </a:t>
            </a:r>
            <a:r>
              <a:rPr dirty="0" sz="1200" spc="70" b="1">
                <a:solidFill>
                  <a:srgbClr val="CE5C1B"/>
                </a:solidFill>
                <a:latin typeface="Book Antiqua"/>
                <a:cs typeface="Book Antiqua"/>
              </a:rPr>
              <a:t>one-piece</a:t>
            </a:r>
            <a:r>
              <a:rPr dirty="0" sz="1200" spc="45" b="1">
                <a:solidFill>
                  <a:srgbClr val="CE5C1B"/>
                </a:solidFill>
                <a:latin typeface="Book Antiqua"/>
                <a:cs typeface="Book Antiqua"/>
              </a:rPr>
              <a:t> </a:t>
            </a:r>
            <a:r>
              <a:rPr dirty="0" sz="1200" spc="55" b="1">
                <a:solidFill>
                  <a:srgbClr val="CE5C1B"/>
                </a:solidFill>
                <a:latin typeface="Book Antiqua"/>
                <a:cs typeface="Book Antiqua"/>
              </a:rPr>
              <a:t>Fittings</a:t>
            </a:r>
            <a:endParaRPr sz="1200">
              <a:latin typeface="Book Antiqua"/>
              <a:cs typeface="Book Antiqu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95750" y="3488890"/>
            <a:ext cx="3171825" cy="1139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5110" marR="5080" indent="-232410">
              <a:lnSpc>
                <a:spcPct val="116700"/>
              </a:lnSpc>
              <a:buAutoNum type="arabicPeriod"/>
              <a:tabLst>
                <a:tab pos="245745" algn="l"/>
              </a:tabLst>
            </a:pPr>
            <a:r>
              <a:rPr dirty="0" sz="1000" spc="15">
                <a:solidFill>
                  <a:srgbClr val="3E3E3E"/>
                </a:solidFill>
                <a:latin typeface="Tahoma"/>
                <a:cs typeface="Tahoma"/>
              </a:rPr>
              <a:t>Place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hose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next to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coupling.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Use </a:t>
            </a:r>
            <a:r>
              <a:rPr dirty="0" sz="1000" spc="-35">
                <a:solidFill>
                  <a:srgbClr val="3E3E3E"/>
                </a:solidFill>
                <a:latin typeface="Tahoma"/>
                <a:cs typeface="Tahoma"/>
              </a:rPr>
              <a:t>your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thumb  </a:t>
            </a:r>
            <a:r>
              <a:rPr dirty="0" sz="1000" spc="-40">
                <a:solidFill>
                  <a:srgbClr val="3E3E3E"/>
                </a:solidFill>
                <a:latin typeface="Tahoma"/>
                <a:cs typeface="Tahoma"/>
              </a:rPr>
              <a:t>or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mark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depth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of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insertion.</a:t>
            </a:r>
            <a:endParaRPr sz="1000">
              <a:latin typeface="Tahoma"/>
              <a:cs typeface="Tahoma"/>
            </a:endParaRPr>
          </a:p>
          <a:p>
            <a:pPr marL="245110" marR="232410" indent="-232410">
              <a:lnSpc>
                <a:spcPct val="116700"/>
              </a:lnSpc>
              <a:spcBef>
                <a:spcPts val="450"/>
              </a:spcBef>
              <a:buAutoNum type="arabicPeriod"/>
              <a:tabLst>
                <a:tab pos="245745" algn="l"/>
              </a:tabLst>
            </a:pP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With </a:t>
            </a:r>
            <a:r>
              <a:rPr dirty="0" sz="1000" spc="-35">
                <a:solidFill>
                  <a:srgbClr val="3E3E3E"/>
                </a:solidFill>
                <a:latin typeface="Tahoma"/>
                <a:cs typeface="Tahoma"/>
              </a:rPr>
              <a:t>your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thumb </a:t>
            </a:r>
            <a:r>
              <a:rPr dirty="0" sz="1000" spc="-40">
                <a:solidFill>
                  <a:srgbClr val="3E3E3E"/>
                </a:solidFill>
                <a:latin typeface="Tahoma"/>
                <a:cs typeface="Tahoma"/>
              </a:rPr>
              <a:t>(or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mark)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in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place,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push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coupling </a:t>
            </a:r>
            <a:r>
              <a:rPr dirty="0" sz="1000" spc="15">
                <a:solidFill>
                  <a:srgbClr val="3E3E3E"/>
                </a:solidFill>
                <a:latin typeface="Tahoma"/>
                <a:cs typeface="Tahoma"/>
              </a:rPr>
              <a:t>until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shell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touches the </a:t>
            </a:r>
            <a:r>
              <a:rPr dirty="0" sz="1000" spc="15">
                <a:solidFill>
                  <a:srgbClr val="3E3E3E"/>
                </a:solidFill>
                <a:latin typeface="Tahoma"/>
                <a:cs typeface="Tahoma"/>
              </a:rPr>
              <a:t>tip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of </a:t>
            </a:r>
            <a:r>
              <a:rPr dirty="0" sz="1000" spc="-35">
                <a:solidFill>
                  <a:srgbClr val="3E3E3E"/>
                </a:solidFill>
                <a:latin typeface="Tahoma"/>
                <a:cs typeface="Tahoma"/>
              </a:rPr>
              <a:t>your 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thumb </a:t>
            </a:r>
            <a:r>
              <a:rPr dirty="0" sz="1000" spc="-40">
                <a:solidFill>
                  <a:srgbClr val="3E3E3E"/>
                </a:solidFill>
                <a:latin typeface="Tahoma"/>
                <a:cs typeface="Tahoma"/>
              </a:rPr>
              <a:t>or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mark. </a:t>
            </a:r>
            <a:r>
              <a:rPr dirty="0" sz="1000" spc="-35">
                <a:solidFill>
                  <a:srgbClr val="3E3E3E"/>
                </a:solidFill>
                <a:latin typeface="Tahoma"/>
                <a:cs typeface="Tahoma"/>
              </a:rPr>
              <a:t>Twist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it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tightly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to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ensure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it is 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fully</a:t>
            </a:r>
            <a:r>
              <a:rPr dirty="0" sz="1000" spc="-9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inserted.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5980" y="896924"/>
            <a:ext cx="3008630" cy="1705610"/>
          </a:xfrm>
          <a:custGeom>
            <a:avLst/>
            <a:gdLst/>
            <a:ahLst/>
            <a:cxnLst/>
            <a:rect l="l" t="t" r="r" b="b"/>
            <a:pathLst>
              <a:path w="3008629" h="1705610">
                <a:moveTo>
                  <a:pt x="0" y="0"/>
                </a:moveTo>
                <a:lnTo>
                  <a:pt x="3008376" y="0"/>
                </a:lnTo>
                <a:lnTo>
                  <a:pt x="3008376" y="1705355"/>
                </a:lnTo>
                <a:lnTo>
                  <a:pt x="0" y="1705355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08002" y="948944"/>
            <a:ext cx="2903220" cy="1600835"/>
          </a:xfrm>
          <a:custGeom>
            <a:avLst/>
            <a:gdLst/>
            <a:ahLst/>
            <a:cxnLst/>
            <a:rect l="l" t="t" r="r" b="b"/>
            <a:pathLst>
              <a:path w="2903220" h="1600835">
                <a:moveTo>
                  <a:pt x="2663456" y="0"/>
                </a:moveTo>
                <a:lnTo>
                  <a:pt x="239255" y="0"/>
                </a:lnTo>
                <a:lnTo>
                  <a:pt x="184566" y="3940"/>
                </a:lnTo>
                <a:lnTo>
                  <a:pt x="134272" y="15156"/>
                </a:lnTo>
                <a:lnTo>
                  <a:pt x="89839" y="32739"/>
                </a:lnTo>
                <a:lnTo>
                  <a:pt x="52731" y="55779"/>
                </a:lnTo>
                <a:lnTo>
                  <a:pt x="24412" y="83367"/>
                </a:lnTo>
                <a:lnTo>
                  <a:pt x="0" y="148551"/>
                </a:lnTo>
                <a:lnTo>
                  <a:pt x="0" y="1463052"/>
                </a:lnTo>
                <a:lnTo>
                  <a:pt x="24412" y="1525995"/>
                </a:lnTo>
                <a:lnTo>
                  <a:pt x="89839" y="1572022"/>
                </a:lnTo>
                <a:lnTo>
                  <a:pt x="134272" y="1587403"/>
                </a:lnTo>
                <a:lnTo>
                  <a:pt x="184566" y="1597010"/>
                </a:lnTo>
                <a:lnTo>
                  <a:pt x="239255" y="1600327"/>
                </a:lnTo>
                <a:lnTo>
                  <a:pt x="2663456" y="1600327"/>
                </a:lnTo>
                <a:lnTo>
                  <a:pt x="2718141" y="1597010"/>
                </a:lnTo>
                <a:lnTo>
                  <a:pt x="2768433" y="1587403"/>
                </a:lnTo>
                <a:lnTo>
                  <a:pt x="2812866" y="1572022"/>
                </a:lnTo>
                <a:lnTo>
                  <a:pt x="2849976" y="1551381"/>
                </a:lnTo>
                <a:lnTo>
                  <a:pt x="2896364" y="1496381"/>
                </a:lnTo>
                <a:lnTo>
                  <a:pt x="2902712" y="1463052"/>
                </a:lnTo>
                <a:lnTo>
                  <a:pt x="2902712" y="148551"/>
                </a:lnTo>
                <a:lnTo>
                  <a:pt x="2878297" y="83367"/>
                </a:lnTo>
                <a:lnTo>
                  <a:pt x="2849976" y="55779"/>
                </a:lnTo>
                <a:lnTo>
                  <a:pt x="2812866" y="32739"/>
                </a:lnTo>
                <a:lnTo>
                  <a:pt x="2768433" y="15156"/>
                </a:lnTo>
                <a:lnTo>
                  <a:pt x="2718141" y="3940"/>
                </a:lnTo>
                <a:lnTo>
                  <a:pt x="26634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08000" y="1296416"/>
            <a:ext cx="2778480" cy="1179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7205" y="4433966"/>
            <a:ext cx="3284220" cy="0"/>
          </a:xfrm>
          <a:custGeom>
            <a:avLst/>
            <a:gdLst/>
            <a:ahLst/>
            <a:cxnLst/>
            <a:rect l="l" t="t" r="r" b="b"/>
            <a:pathLst>
              <a:path w="3284220" h="0">
                <a:moveTo>
                  <a:pt x="328385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67A1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7205" y="5452729"/>
            <a:ext cx="3284220" cy="0"/>
          </a:xfrm>
          <a:custGeom>
            <a:avLst/>
            <a:gdLst/>
            <a:ahLst/>
            <a:cxnLst/>
            <a:rect l="l" t="t" r="r" b="b"/>
            <a:pathLst>
              <a:path w="3284220" h="0">
                <a:moveTo>
                  <a:pt x="328385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67A1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459528" y="989380"/>
            <a:ext cx="2318385" cy="1412875"/>
          </a:xfrm>
          <a:custGeom>
            <a:avLst/>
            <a:gdLst/>
            <a:ahLst/>
            <a:cxnLst/>
            <a:rect l="l" t="t" r="r" b="b"/>
            <a:pathLst>
              <a:path w="2318384" h="1412875">
                <a:moveTo>
                  <a:pt x="0" y="0"/>
                </a:moveTo>
                <a:lnTo>
                  <a:pt x="2318004" y="0"/>
                </a:lnTo>
                <a:lnTo>
                  <a:pt x="2318004" y="1412748"/>
                </a:lnTo>
                <a:lnTo>
                  <a:pt x="0" y="1412748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11554" y="1041400"/>
            <a:ext cx="2212975" cy="1308735"/>
          </a:xfrm>
          <a:custGeom>
            <a:avLst/>
            <a:gdLst/>
            <a:ahLst/>
            <a:cxnLst/>
            <a:rect l="l" t="t" r="r" b="b"/>
            <a:pathLst>
              <a:path w="2212975" h="1308735">
                <a:moveTo>
                  <a:pt x="2030450" y="0"/>
                </a:moveTo>
                <a:lnTo>
                  <a:pt x="182384" y="0"/>
                </a:lnTo>
                <a:lnTo>
                  <a:pt x="124894" y="6005"/>
                </a:lnTo>
                <a:lnTo>
                  <a:pt x="74848" y="22708"/>
                </a:lnTo>
                <a:lnTo>
                  <a:pt x="35308" y="48140"/>
                </a:lnTo>
                <a:lnTo>
                  <a:pt x="9337" y="80330"/>
                </a:lnTo>
                <a:lnTo>
                  <a:pt x="0" y="117309"/>
                </a:lnTo>
                <a:lnTo>
                  <a:pt x="0" y="1190942"/>
                </a:lnTo>
                <a:lnTo>
                  <a:pt x="9337" y="1227915"/>
                </a:lnTo>
                <a:lnTo>
                  <a:pt x="35308" y="1260102"/>
                </a:lnTo>
                <a:lnTo>
                  <a:pt x="74848" y="1285531"/>
                </a:lnTo>
                <a:lnTo>
                  <a:pt x="124894" y="1302234"/>
                </a:lnTo>
                <a:lnTo>
                  <a:pt x="182384" y="1308239"/>
                </a:lnTo>
                <a:lnTo>
                  <a:pt x="2030450" y="1308239"/>
                </a:lnTo>
                <a:lnTo>
                  <a:pt x="2087941" y="1302234"/>
                </a:lnTo>
                <a:lnTo>
                  <a:pt x="2137991" y="1285531"/>
                </a:lnTo>
                <a:lnTo>
                  <a:pt x="2177535" y="1260102"/>
                </a:lnTo>
                <a:lnTo>
                  <a:pt x="2203509" y="1227915"/>
                </a:lnTo>
                <a:lnTo>
                  <a:pt x="2212847" y="1190942"/>
                </a:lnTo>
                <a:lnTo>
                  <a:pt x="2212847" y="117309"/>
                </a:lnTo>
                <a:lnTo>
                  <a:pt x="2203509" y="80330"/>
                </a:lnTo>
                <a:lnTo>
                  <a:pt x="2177535" y="48140"/>
                </a:lnTo>
                <a:lnTo>
                  <a:pt x="2137991" y="22708"/>
                </a:lnTo>
                <a:lnTo>
                  <a:pt x="2087941" y="6005"/>
                </a:lnTo>
                <a:lnTo>
                  <a:pt x="20304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8550" y="1137754"/>
            <a:ext cx="2158667" cy="11155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017592" y="4754879"/>
            <a:ext cx="3755390" cy="5303520"/>
          </a:xfrm>
          <a:custGeom>
            <a:avLst/>
            <a:gdLst/>
            <a:ahLst/>
            <a:cxnLst/>
            <a:rect l="l" t="t" r="r" b="b"/>
            <a:pathLst>
              <a:path w="3755390" h="5303520">
                <a:moveTo>
                  <a:pt x="3754806" y="0"/>
                </a:moveTo>
                <a:lnTo>
                  <a:pt x="105689" y="0"/>
                </a:lnTo>
                <a:lnTo>
                  <a:pt x="64652" y="8337"/>
                </a:lnTo>
                <a:lnTo>
                  <a:pt x="31046" y="31040"/>
                </a:lnTo>
                <a:lnTo>
                  <a:pt x="8339" y="64642"/>
                </a:lnTo>
                <a:lnTo>
                  <a:pt x="0" y="105676"/>
                </a:lnTo>
                <a:lnTo>
                  <a:pt x="0" y="5303520"/>
                </a:lnTo>
                <a:lnTo>
                  <a:pt x="3754806" y="5303520"/>
                </a:lnTo>
                <a:lnTo>
                  <a:pt x="3754806" y="0"/>
                </a:lnTo>
                <a:close/>
              </a:path>
            </a:pathLst>
          </a:custGeom>
          <a:solidFill>
            <a:srgbClr val="D7DA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4257547" y="5013505"/>
            <a:ext cx="3322954" cy="3062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946785" indent="-635">
              <a:lnSpc>
                <a:spcPct val="78400"/>
              </a:lnSpc>
            </a:pPr>
            <a:r>
              <a:rPr dirty="0" sz="1700" spc="60" b="1">
                <a:solidFill>
                  <a:srgbClr val="2187B0"/>
                </a:solidFill>
                <a:latin typeface="Book Antiqua"/>
                <a:cs typeface="Book Antiqua"/>
              </a:rPr>
              <a:t>megaCrimp</a:t>
            </a:r>
            <a:r>
              <a:rPr dirty="0" baseline="30555" sz="1500" spc="89" b="1">
                <a:solidFill>
                  <a:srgbClr val="2187B0"/>
                </a:solidFill>
                <a:latin typeface="Book Antiqua"/>
                <a:cs typeface="Book Antiqua"/>
              </a:rPr>
              <a:t>® </a:t>
            </a:r>
            <a:r>
              <a:rPr dirty="0" sz="1700" spc="20" b="1">
                <a:solidFill>
                  <a:srgbClr val="2187B0"/>
                </a:solidFill>
                <a:latin typeface="Book Antiqua"/>
                <a:cs typeface="Book Antiqua"/>
              </a:rPr>
              <a:t>Coupling  </a:t>
            </a:r>
            <a:r>
              <a:rPr dirty="0" sz="1700" spc="60" b="1">
                <a:solidFill>
                  <a:srgbClr val="2187B0"/>
                </a:solidFill>
                <a:latin typeface="Book Antiqua"/>
                <a:cs typeface="Book Antiqua"/>
              </a:rPr>
              <a:t>Insertion</a:t>
            </a:r>
            <a:r>
              <a:rPr dirty="0" sz="1700" spc="-10" b="1">
                <a:solidFill>
                  <a:srgbClr val="2187B0"/>
                </a:solidFill>
                <a:latin typeface="Book Antiqua"/>
                <a:cs typeface="Book Antiqua"/>
              </a:rPr>
              <a:t> </a:t>
            </a:r>
            <a:r>
              <a:rPr dirty="0" sz="1700" spc="105" b="1">
                <a:solidFill>
                  <a:srgbClr val="2187B0"/>
                </a:solidFill>
                <a:latin typeface="Book Antiqua"/>
                <a:cs typeface="Book Antiqua"/>
              </a:rPr>
              <a:t>tool</a:t>
            </a:r>
            <a:endParaRPr sz="1700">
              <a:latin typeface="Book Antiqua"/>
              <a:cs typeface="Book Antiqua"/>
            </a:endParaRPr>
          </a:p>
          <a:p>
            <a:pPr marL="12700" marR="207010">
              <a:lnSpc>
                <a:spcPct val="128800"/>
              </a:lnSpc>
              <a:spcBef>
                <a:spcPts val="330"/>
              </a:spcBef>
            </a:pPr>
            <a:r>
              <a:rPr dirty="0" sz="1100" spc="-15" i="1">
                <a:latin typeface="Arial"/>
                <a:cs typeface="Arial"/>
              </a:rPr>
              <a:t>Confirming </a:t>
            </a:r>
            <a:r>
              <a:rPr dirty="0" sz="1100" spc="-5" i="1">
                <a:latin typeface="Arial"/>
                <a:cs typeface="Arial"/>
              </a:rPr>
              <a:t>the </a:t>
            </a:r>
            <a:r>
              <a:rPr dirty="0" sz="1100" spc="-25" i="1">
                <a:latin typeface="Arial"/>
                <a:cs typeface="Arial"/>
              </a:rPr>
              <a:t>proper </a:t>
            </a:r>
            <a:r>
              <a:rPr dirty="0" sz="1100" spc="-5" i="1">
                <a:latin typeface="Arial"/>
                <a:cs typeface="Arial"/>
              </a:rPr>
              <a:t>insertion depth for </a:t>
            </a:r>
            <a:r>
              <a:rPr dirty="0" sz="1100" spc="-50" i="1">
                <a:latin typeface="Arial"/>
                <a:cs typeface="Arial"/>
              </a:rPr>
              <a:t>Gates  </a:t>
            </a:r>
            <a:r>
              <a:rPr dirty="0" sz="1100" spc="-10" i="1">
                <a:latin typeface="Arial"/>
                <a:cs typeface="Arial"/>
              </a:rPr>
              <a:t>wire-braid </a:t>
            </a:r>
            <a:r>
              <a:rPr dirty="0" sz="1100" spc="-5" i="1">
                <a:latin typeface="Arial"/>
                <a:cs typeface="Arial"/>
              </a:rPr>
              <a:t>hydraulic </a:t>
            </a:r>
            <a:r>
              <a:rPr dirty="0" sz="1100" spc="-50" i="1">
                <a:latin typeface="Arial"/>
                <a:cs typeface="Arial"/>
              </a:rPr>
              <a:t>hose </a:t>
            </a:r>
            <a:r>
              <a:rPr dirty="0" sz="1100" i="1">
                <a:latin typeface="Arial"/>
                <a:cs typeface="Arial"/>
              </a:rPr>
              <a:t>is </a:t>
            </a:r>
            <a:r>
              <a:rPr dirty="0" sz="1100" spc="-5" i="1">
                <a:latin typeface="Arial"/>
                <a:cs typeface="Arial"/>
              </a:rPr>
              <a:t>simple </a:t>
            </a:r>
            <a:r>
              <a:rPr dirty="0" sz="1100" spc="15" i="1">
                <a:latin typeface="Arial"/>
                <a:cs typeface="Arial"/>
              </a:rPr>
              <a:t>with </a:t>
            </a:r>
            <a:r>
              <a:rPr dirty="0" sz="1100" spc="-5" i="1">
                <a:latin typeface="Arial"/>
                <a:cs typeface="Arial"/>
              </a:rPr>
              <a:t>the  </a:t>
            </a:r>
            <a:r>
              <a:rPr dirty="0" sz="1100" spc="-25" i="1">
                <a:latin typeface="Arial"/>
                <a:cs typeface="Arial"/>
              </a:rPr>
              <a:t>MegaCrimp</a:t>
            </a:r>
            <a:r>
              <a:rPr dirty="0" baseline="29914" sz="975" spc="-37" i="1">
                <a:latin typeface="Arial"/>
                <a:cs typeface="Arial"/>
              </a:rPr>
              <a:t>® </a:t>
            </a:r>
            <a:r>
              <a:rPr dirty="0" sz="1100" spc="-5" i="1">
                <a:latin typeface="Arial"/>
                <a:cs typeface="Arial"/>
              </a:rPr>
              <a:t>coupling insertion </a:t>
            </a:r>
            <a:r>
              <a:rPr dirty="0" sz="1100" spc="5" i="1">
                <a:latin typeface="Arial"/>
                <a:cs typeface="Arial"/>
              </a:rPr>
              <a:t>tool. </a:t>
            </a:r>
            <a:r>
              <a:rPr dirty="0" sz="1100" spc="-35" i="1">
                <a:latin typeface="Arial"/>
                <a:cs typeface="Arial"/>
              </a:rPr>
              <a:t>Made </a:t>
            </a:r>
            <a:r>
              <a:rPr dirty="0" sz="1100" spc="-5" i="1">
                <a:latin typeface="Arial"/>
                <a:cs typeface="Arial"/>
              </a:rPr>
              <a:t>of</a:t>
            </a:r>
            <a:r>
              <a:rPr dirty="0" sz="1100" spc="250" i="1">
                <a:latin typeface="Arial"/>
                <a:cs typeface="Arial"/>
              </a:rPr>
              <a:t> </a:t>
            </a:r>
            <a:r>
              <a:rPr dirty="0" sz="1100" spc="20" i="1">
                <a:latin typeface="Arial"/>
                <a:cs typeface="Arial"/>
              </a:rPr>
              <a:t>light-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28699"/>
              </a:lnSpc>
            </a:pPr>
            <a:r>
              <a:rPr dirty="0" sz="1100" spc="-15" i="1">
                <a:latin typeface="Arial"/>
                <a:cs typeface="Arial"/>
              </a:rPr>
              <a:t>weight </a:t>
            </a:r>
            <a:r>
              <a:rPr dirty="0" sz="1100" spc="-5" i="1">
                <a:latin typeface="Arial"/>
                <a:cs typeface="Arial"/>
              </a:rPr>
              <a:t>solid </a:t>
            </a:r>
            <a:r>
              <a:rPr dirty="0" sz="1100" spc="10" i="1">
                <a:latin typeface="Arial"/>
                <a:cs typeface="Arial"/>
              </a:rPr>
              <a:t>aluminum, </a:t>
            </a:r>
            <a:r>
              <a:rPr dirty="0" sz="1100" spc="-25" i="1">
                <a:latin typeface="Arial"/>
                <a:cs typeface="Arial"/>
              </a:rPr>
              <a:t>and designed </a:t>
            </a:r>
            <a:r>
              <a:rPr dirty="0" sz="1100" spc="-5" i="1">
                <a:latin typeface="Arial"/>
                <a:cs typeface="Arial"/>
              </a:rPr>
              <a:t>to mount either  </a:t>
            </a:r>
            <a:r>
              <a:rPr dirty="0" sz="1100" spc="-35" i="1">
                <a:latin typeface="Arial"/>
                <a:cs typeface="Arial"/>
              </a:rPr>
              <a:t>on </a:t>
            </a:r>
            <a:r>
              <a:rPr dirty="0" sz="1100" spc="-5" i="1">
                <a:latin typeface="Arial"/>
                <a:cs typeface="Arial"/>
              </a:rPr>
              <a:t>top </a:t>
            </a:r>
            <a:r>
              <a:rPr dirty="0" sz="1100" spc="-35" i="1">
                <a:latin typeface="Arial"/>
                <a:cs typeface="Arial"/>
              </a:rPr>
              <a:t>or on </a:t>
            </a:r>
            <a:r>
              <a:rPr dirty="0" sz="1100" spc="-5" i="1">
                <a:latin typeface="Arial"/>
                <a:cs typeface="Arial"/>
              </a:rPr>
              <a:t>the </a:t>
            </a:r>
            <a:r>
              <a:rPr dirty="0" sz="1100" spc="-20" i="1">
                <a:latin typeface="Arial"/>
                <a:cs typeface="Arial"/>
              </a:rPr>
              <a:t>side </a:t>
            </a:r>
            <a:r>
              <a:rPr dirty="0" sz="1100" spc="-5" i="1">
                <a:latin typeface="Arial"/>
                <a:cs typeface="Arial"/>
              </a:rPr>
              <a:t>of </a:t>
            </a:r>
            <a:r>
              <a:rPr dirty="0" sz="1100" spc="-65" i="1">
                <a:latin typeface="Arial"/>
                <a:cs typeface="Arial"/>
              </a:rPr>
              <a:t>a </a:t>
            </a:r>
            <a:r>
              <a:rPr dirty="0" sz="1100" spc="-35" i="1">
                <a:latin typeface="Arial"/>
                <a:cs typeface="Arial"/>
              </a:rPr>
              <a:t>work </a:t>
            </a:r>
            <a:r>
              <a:rPr dirty="0" sz="1100" spc="-10" i="1">
                <a:latin typeface="Arial"/>
                <a:cs typeface="Arial"/>
              </a:rPr>
              <a:t>bench, </a:t>
            </a:r>
            <a:r>
              <a:rPr dirty="0" sz="1100" spc="60" i="1">
                <a:latin typeface="Arial"/>
                <a:cs typeface="Arial"/>
              </a:rPr>
              <a:t>it </a:t>
            </a:r>
            <a:r>
              <a:rPr dirty="0" sz="1100" spc="-45" i="1">
                <a:latin typeface="Arial"/>
                <a:cs typeface="Arial"/>
              </a:rPr>
              <a:t>has </a:t>
            </a:r>
            <a:r>
              <a:rPr dirty="0" sz="1100" spc="-65" i="1">
                <a:latin typeface="Arial"/>
                <a:cs typeface="Arial"/>
              </a:rPr>
              <a:t>a </a:t>
            </a:r>
            <a:r>
              <a:rPr dirty="0" sz="1100" spc="-5" i="1">
                <a:latin typeface="Arial"/>
                <a:cs typeface="Arial"/>
              </a:rPr>
              <a:t>slot for  holding </a:t>
            </a:r>
            <a:r>
              <a:rPr dirty="0" sz="1100" spc="-65" i="1">
                <a:latin typeface="Arial"/>
                <a:cs typeface="Arial"/>
              </a:rPr>
              <a:t>a </a:t>
            </a:r>
            <a:r>
              <a:rPr dirty="0" sz="1100" spc="-10" i="1">
                <a:latin typeface="Arial"/>
                <a:cs typeface="Arial"/>
              </a:rPr>
              <a:t>marking </a:t>
            </a:r>
            <a:r>
              <a:rPr dirty="0" sz="1100" spc="-25" i="1">
                <a:latin typeface="Arial"/>
                <a:cs typeface="Arial"/>
              </a:rPr>
              <a:t>pen </a:t>
            </a:r>
            <a:r>
              <a:rPr dirty="0" sz="1100" spc="-35" i="1">
                <a:latin typeface="Arial"/>
                <a:cs typeface="Arial"/>
              </a:rPr>
              <a:t>or </a:t>
            </a:r>
            <a:r>
              <a:rPr dirty="0" sz="1100" spc="-55" i="1">
                <a:latin typeface="Arial"/>
                <a:cs typeface="Arial"/>
              </a:rPr>
              <a:t>grease </a:t>
            </a:r>
            <a:r>
              <a:rPr dirty="0" sz="1100" spc="10" i="1">
                <a:latin typeface="Arial"/>
                <a:cs typeface="Arial"/>
              </a:rPr>
              <a:t>pencil. </a:t>
            </a:r>
            <a:r>
              <a:rPr dirty="0" sz="1100" spc="-85" i="1">
                <a:latin typeface="Arial"/>
                <a:cs typeface="Arial"/>
              </a:rPr>
              <a:t>You </a:t>
            </a:r>
            <a:r>
              <a:rPr dirty="0" sz="1100" i="1">
                <a:latin typeface="Arial"/>
                <a:cs typeface="Arial"/>
              </a:rPr>
              <a:t>simply  </a:t>
            </a:r>
            <a:r>
              <a:rPr dirty="0" sz="1100" spc="-15" i="1">
                <a:latin typeface="Arial"/>
                <a:cs typeface="Arial"/>
              </a:rPr>
              <a:t>locate </a:t>
            </a:r>
            <a:r>
              <a:rPr dirty="0" sz="1100" spc="-5" i="1">
                <a:latin typeface="Arial"/>
                <a:cs typeface="Arial"/>
              </a:rPr>
              <a:t>the slot </a:t>
            </a:r>
            <a:r>
              <a:rPr dirty="0" sz="1100" spc="15" i="1">
                <a:latin typeface="Arial"/>
                <a:cs typeface="Arial"/>
              </a:rPr>
              <a:t>with </a:t>
            </a:r>
            <a:r>
              <a:rPr dirty="0" sz="1100" spc="-5" i="1">
                <a:latin typeface="Arial"/>
                <a:cs typeface="Arial"/>
              </a:rPr>
              <a:t>the </a:t>
            </a:r>
            <a:r>
              <a:rPr dirty="0" sz="1100" spc="-10" i="1">
                <a:latin typeface="Arial"/>
                <a:cs typeface="Arial"/>
              </a:rPr>
              <a:t>correct </a:t>
            </a:r>
            <a:r>
              <a:rPr dirty="0" sz="1100" spc="-35" i="1">
                <a:latin typeface="Arial"/>
                <a:cs typeface="Arial"/>
              </a:rPr>
              <a:t>dash </a:t>
            </a:r>
            <a:r>
              <a:rPr dirty="0" sz="1100" spc="-20" i="1">
                <a:latin typeface="Arial"/>
                <a:cs typeface="Arial"/>
              </a:rPr>
              <a:t>size, </a:t>
            </a:r>
            <a:r>
              <a:rPr dirty="0" sz="1100" spc="-5" i="1">
                <a:latin typeface="Arial"/>
                <a:cs typeface="Arial"/>
              </a:rPr>
              <a:t>insert the  </a:t>
            </a:r>
            <a:r>
              <a:rPr dirty="0" sz="1100" spc="-50" i="1">
                <a:latin typeface="Arial"/>
                <a:cs typeface="Arial"/>
              </a:rPr>
              <a:t>hose </a:t>
            </a:r>
            <a:r>
              <a:rPr dirty="0" sz="1100" spc="-25" i="1">
                <a:latin typeface="Arial"/>
                <a:cs typeface="Arial"/>
              </a:rPr>
              <a:t>and </a:t>
            </a:r>
            <a:r>
              <a:rPr dirty="0" sz="1100" spc="-20" i="1">
                <a:latin typeface="Arial"/>
                <a:cs typeface="Arial"/>
              </a:rPr>
              <a:t>push </a:t>
            </a:r>
            <a:r>
              <a:rPr dirty="0" sz="1100" spc="60" i="1">
                <a:latin typeface="Arial"/>
                <a:cs typeface="Arial"/>
              </a:rPr>
              <a:t>it </a:t>
            </a:r>
            <a:r>
              <a:rPr dirty="0" sz="1100" spc="20" i="1">
                <a:latin typeface="Arial"/>
                <a:cs typeface="Arial"/>
              </a:rPr>
              <a:t>all </a:t>
            </a:r>
            <a:r>
              <a:rPr dirty="0" sz="1100" spc="-5" i="1">
                <a:latin typeface="Arial"/>
                <a:cs typeface="Arial"/>
              </a:rPr>
              <a:t>the </a:t>
            </a:r>
            <a:r>
              <a:rPr dirty="0" sz="1100" spc="-65" i="1">
                <a:latin typeface="Arial"/>
                <a:cs typeface="Arial"/>
              </a:rPr>
              <a:t>way </a:t>
            </a:r>
            <a:r>
              <a:rPr dirty="0" sz="1100" spc="30" i="1">
                <a:latin typeface="Arial"/>
                <a:cs typeface="Arial"/>
              </a:rPr>
              <a:t>in. </a:t>
            </a:r>
            <a:r>
              <a:rPr dirty="0" sz="1100" spc="-40" i="1">
                <a:latin typeface="Arial"/>
                <a:cs typeface="Arial"/>
              </a:rPr>
              <a:t>Check </a:t>
            </a:r>
            <a:r>
              <a:rPr dirty="0" sz="1100" spc="-5" i="1">
                <a:latin typeface="Arial"/>
                <a:cs typeface="Arial"/>
              </a:rPr>
              <a:t>to </a:t>
            </a:r>
            <a:r>
              <a:rPr dirty="0" sz="1100" spc="-35" i="1">
                <a:latin typeface="Arial"/>
                <a:cs typeface="Arial"/>
              </a:rPr>
              <a:t>ensure </a:t>
            </a:r>
            <a:r>
              <a:rPr dirty="0" sz="1100" spc="-5" i="1">
                <a:latin typeface="Arial"/>
                <a:cs typeface="Arial"/>
              </a:rPr>
              <a:t>the  </a:t>
            </a:r>
            <a:r>
              <a:rPr dirty="0" sz="1100" spc="20" i="1">
                <a:latin typeface="Arial"/>
                <a:cs typeface="Arial"/>
              </a:rPr>
              <a:t>cut </a:t>
            </a:r>
            <a:r>
              <a:rPr dirty="0" sz="1100" i="1">
                <a:latin typeface="Arial"/>
                <a:cs typeface="Arial"/>
              </a:rPr>
              <a:t>is </a:t>
            </a:r>
            <a:r>
              <a:rPr dirty="0" sz="1100" spc="-35" i="1">
                <a:latin typeface="Arial"/>
                <a:cs typeface="Arial"/>
              </a:rPr>
              <a:t>square </a:t>
            </a:r>
            <a:r>
              <a:rPr dirty="0" sz="1100" spc="-25" i="1">
                <a:latin typeface="Arial"/>
                <a:cs typeface="Arial"/>
              </a:rPr>
              <a:t>and </a:t>
            </a:r>
            <a:r>
              <a:rPr dirty="0" sz="1100" spc="-5" i="1">
                <a:latin typeface="Arial"/>
                <a:cs typeface="Arial"/>
              </a:rPr>
              <a:t>then </a:t>
            </a:r>
            <a:r>
              <a:rPr dirty="0" sz="1100" spc="-20" i="1">
                <a:latin typeface="Arial"/>
                <a:cs typeface="Arial"/>
              </a:rPr>
              <a:t>mark </a:t>
            </a:r>
            <a:r>
              <a:rPr dirty="0" sz="1100" spc="-5" i="1">
                <a:latin typeface="Arial"/>
                <a:cs typeface="Arial"/>
              </a:rPr>
              <a:t>the insertion depth </a:t>
            </a:r>
            <a:r>
              <a:rPr dirty="0" sz="1100" spc="-35" i="1">
                <a:latin typeface="Arial"/>
                <a:cs typeface="Arial"/>
              </a:rPr>
              <a:t>on  </a:t>
            </a:r>
            <a:r>
              <a:rPr dirty="0" sz="1100" spc="-5" i="1">
                <a:latin typeface="Arial"/>
                <a:cs typeface="Arial"/>
              </a:rPr>
              <a:t>the </a:t>
            </a:r>
            <a:r>
              <a:rPr dirty="0" sz="1100" spc="-35" i="1">
                <a:latin typeface="Arial"/>
                <a:cs typeface="Arial"/>
              </a:rPr>
              <a:t>hose. </a:t>
            </a:r>
            <a:r>
              <a:rPr dirty="0" sz="1100" spc="-45" i="1">
                <a:latin typeface="Arial"/>
                <a:cs typeface="Arial"/>
              </a:rPr>
              <a:t>Now you </a:t>
            </a:r>
            <a:r>
              <a:rPr dirty="0" sz="1100" spc="-25" i="1">
                <a:latin typeface="Arial"/>
                <a:cs typeface="Arial"/>
              </a:rPr>
              <a:t>can easily </a:t>
            </a:r>
            <a:r>
              <a:rPr dirty="0" sz="1100" spc="-65" i="1">
                <a:latin typeface="Arial"/>
                <a:cs typeface="Arial"/>
              </a:rPr>
              <a:t>see </a:t>
            </a:r>
            <a:r>
              <a:rPr dirty="0" sz="1100" spc="60" i="1">
                <a:latin typeface="Arial"/>
                <a:cs typeface="Arial"/>
              </a:rPr>
              <a:t>if </a:t>
            </a:r>
            <a:r>
              <a:rPr dirty="0" sz="1100" spc="-5" i="1">
                <a:latin typeface="Arial"/>
                <a:cs typeface="Arial"/>
              </a:rPr>
              <a:t>the coupling </a:t>
            </a:r>
            <a:r>
              <a:rPr dirty="0" sz="1100" i="1">
                <a:latin typeface="Arial"/>
                <a:cs typeface="Arial"/>
              </a:rPr>
              <a:t>is  </a:t>
            </a:r>
            <a:r>
              <a:rPr dirty="0" sz="1100" spc="-20" i="1">
                <a:latin typeface="Arial"/>
                <a:cs typeface="Arial"/>
              </a:rPr>
              <a:t>properly </a:t>
            </a:r>
            <a:r>
              <a:rPr dirty="0" sz="1100" spc="-35" i="1">
                <a:latin typeface="Arial"/>
                <a:cs typeface="Arial"/>
              </a:rPr>
              <a:t>seated on </a:t>
            </a:r>
            <a:r>
              <a:rPr dirty="0" sz="1100" spc="-5" i="1">
                <a:latin typeface="Arial"/>
                <a:cs typeface="Arial"/>
              </a:rPr>
              <a:t>the </a:t>
            </a:r>
            <a:r>
              <a:rPr dirty="0" sz="1100" spc="-50" i="1">
                <a:latin typeface="Arial"/>
                <a:cs typeface="Arial"/>
              </a:rPr>
              <a:t>hose </a:t>
            </a:r>
            <a:r>
              <a:rPr dirty="0" sz="1100" spc="-25" i="1">
                <a:latin typeface="Arial"/>
                <a:cs typeface="Arial"/>
              </a:rPr>
              <a:t>before </a:t>
            </a:r>
            <a:r>
              <a:rPr dirty="0" sz="1100" spc="-45" i="1">
                <a:latin typeface="Arial"/>
                <a:cs typeface="Arial"/>
              </a:rPr>
              <a:t>you </a:t>
            </a:r>
            <a:r>
              <a:rPr dirty="0" sz="1100" spc="15" i="1">
                <a:latin typeface="Arial"/>
                <a:cs typeface="Arial"/>
              </a:rPr>
              <a:t>crimp. </a:t>
            </a:r>
            <a:r>
              <a:rPr dirty="0" sz="1100" spc="-45" i="1">
                <a:latin typeface="Arial"/>
                <a:cs typeface="Arial"/>
              </a:rPr>
              <a:t>Ask  </a:t>
            </a:r>
            <a:r>
              <a:rPr dirty="0" sz="1100" spc="-35" i="1">
                <a:latin typeface="Arial"/>
                <a:cs typeface="Arial"/>
              </a:rPr>
              <a:t>your </a:t>
            </a:r>
            <a:r>
              <a:rPr dirty="0" sz="1100" spc="-50" i="1">
                <a:latin typeface="Arial"/>
                <a:cs typeface="Arial"/>
              </a:rPr>
              <a:t>Gates </a:t>
            </a:r>
            <a:r>
              <a:rPr dirty="0" sz="1100" spc="-20" i="1">
                <a:latin typeface="Arial"/>
                <a:cs typeface="Arial"/>
              </a:rPr>
              <a:t>representative </a:t>
            </a:r>
            <a:r>
              <a:rPr dirty="0" sz="1100" spc="-5" i="1">
                <a:latin typeface="Arial"/>
                <a:cs typeface="Arial"/>
              </a:rPr>
              <a:t>for product </a:t>
            </a:r>
            <a:r>
              <a:rPr dirty="0" sz="1100" spc="-15" i="1">
                <a:latin typeface="Arial"/>
                <a:cs typeface="Arial"/>
              </a:rPr>
              <a:t>no. </a:t>
            </a:r>
            <a:r>
              <a:rPr dirty="0" sz="1100" spc="-5" i="1">
                <a:latin typeface="Arial"/>
                <a:cs typeface="Arial"/>
              </a:rPr>
              <a:t> </a:t>
            </a:r>
            <a:r>
              <a:rPr dirty="0" sz="1100" spc="50" i="1">
                <a:latin typeface="Arial"/>
                <a:cs typeface="Arial"/>
              </a:rPr>
              <a:t>7482-1342.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819700" y="8269427"/>
            <a:ext cx="2162810" cy="1188720"/>
          </a:xfrm>
          <a:custGeom>
            <a:avLst/>
            <a:gdLst/>
            <a:ahLst/>
            <a:cxnLst/>
            <a:rect l="l" t="t" r="r" b="b"/>
            <a:pathLst>
              <a:path w="2162809" h="1188720">
                <a:moveTo>
                  <a:pt x="0" y="0"/>
                </a:moveTo>
                <a:lnTo>
                  <a:pt x="2162555" y="0"/>
                </a:lnTo>
                <a:lnTo>
                  <a:pt x="2162555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871718" y="8321446"/>
            <a:ext cx="2059178" cy="10829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87350" y="9636700"/>
            <a:ext cx="6981825" cy="422275"/>
          </a:xfrm>
          <a:custGeom>
            <a:avLst/>
            <a:gdLst/>
            <a:ahLst/>
            <a:cxnLst/>
            <a:rect l="l" t="t" r="r" b="b"/>
            <a:pathLst>
              <a:path w="6981825" h="422275">
                <a:moveTo>
                  <a:pt x="0" y="421699"/>
                </a:moveTo>
                <a:lnTo>
                  <a:pt x="6981443" y="421699"/>
                </a:lnTo>
                <a:lnTo>
                  <a:pt x="6981443" y="0"/>
                </a:lnTo>
                <a:lnTo>
                  <a:pt x="0" y="0"/>
                </a:lnTo>
                <a:lnTo>
                  <a:pt x="0" y="421699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57198" y="9706556"/>
            <a:ext cx="4926330" cy="352425"/>
          </a:xfrm>
          <a:custGeom>
            <a:avLst/>
            <a:gdLst/>
            <a:ahLst/>
            <a:cxnLst/>
            <a:rect l="l" t="t" r="r" b="b"/>
            <a:pathLst>
              <a:path w="4926330" h="352425">
                <a:moveTo>
                  <a:pt x="4820627" y="0"/>
                </a:moveTo>
                <a:lnTo>
                  <a:pt x="105689" y="0"/>
                </a:lnTo>
                <a:lnTo>
                  <a:pt x="64652" y="8337"/>
                </a:lnTo>
                <a:lnTo>
                  <a:pt x="31046" y="31040"/>
                </a:lnTo>
                <a:lnTo>
                  <a:pt x="8339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4926304" y="351843"/>
                </a:lnTo>
                <a:lnTo>
                  <a:pt x="4926304" y="105676"/>
                </a:lnTo>
                <a:lnTo>
                  <a:pt x="4917966" y="64642"/>
                </a:lnTo>
                <a:lnTo>
                  <a:pt x="4895264" y="31040"/>
                </a:lnTo>
                <a:lnTo>
                  <a:pt x="4861662" y="8337"/>
                </a:lnTo>
                <a:lnTo>
                  <a:pt x="4820627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57203" y="9706556"/>
            <a:ext cx="6844030" cy="352425"/>
          </a:xfrm>
          <a:custGeom>
            <a:avLst/>
            <a:gdLst/>
            <a:ahLst/>
            <a:cxnLst/>
            <a:rect l="l" t="t" r="r" b="b"/>
            <a:pathLst>
              <a:path w="6844030" h="352425">
                <a:moveTo>
                  <a:pt x="6738315" y="0"/>
                </a:moveTo>
                <a:lnTo>
                  <a:pt x="105676" y="0"/>
                </a:lnTo>
                <a:lnTo>
                  <a:pt x="64642" y="8337"/>
                </a:lnTo>
                <a:lnTo>
                  <a:pt x="31040" y="31040"/>
                </a:lnTo>
                <a:lnTo>
                  <a:pt x="8337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6843991" y="351843"/>
                </a:lnTo>
                <a:lnTo>
                  <a:pt x="6843991" y="105676"/>
                </a:lnTo>
                <a:lnTo>
                  <a:pt x="6835654" y="64642"/>
                </a:lnTo>
                <a:lnTo>
                  <a:pt x="6812951" y="31040"/>
                </a:lnTo>
                <a:lnTo>
                  <a:pt x="6779349" y="8337"/>
                </a:lnTo>
                <a:lnTo>
                  <a:pt x="6738315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30">
                <a:hlinkClick r:id="rId5"/>
              </a:rPr>
              <a:t>www.gatesprograms.com/safehydraulics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r>
              <a:rPr dirty="0" spc="40" b="1">
                <a:latin typeface="Book Antiqua"/>
                <a:cs typeface="Book Antiqua"/>
              </a:rPr>
              <a:t>3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46595"/>
            <a:ext cx="3778250" cy="3512185"/>
          </a:xfrm>
          <a:custGeom>
            <a:avLst/>
            <a:gdLst/>
            <a:ahLst/>
            <a:cxnLst/>
            <a:rect l="l" t="t" r="r" b="b"/>
            <a:pathLst>
              <a:path w="3778250" h="3512184">
                <a:moveTo>
                  <a:pt x="3672568" y="0"/>
                </a:moveTo>
                <a:lnTo>
                  <a:pt x="0" y="0"/>
                </a:lnTo>
                <a:lnTo>
                  <a:pt x="0" y="3511803"/>
                </a:lnTo>
                <a:lnTo>
                  <a:pt x="3778244" y="3511803"/>
                </a:lnTo>
                <a:lnTo>
                  <a:pt x="3778244" y="105676"/>
                </a:lnTo>
                <a:lnTo>
                  <a:pt x="3769907" y="64642"/>
                </a:lnTo>
                <a:lnTo>
                  <a:pt x="3747204" y="31040"/>
                </a:lnTo>
                <a:lnTo>
                  <a:pt x="3713602" y="8337"/>
                </a:lnTo>
                <a:lnTo>
                  <a:pt x="3672568" y="0"/>
                </a:lnTo>
                <a:close/>
              </a:path>
            </a:pathLst>
          </a:custGeom>
          <a:solidFill>
            <a:srgbClr val="D7DA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962406" y="0"/>
            <a:ext cx="3810000" cy="10058400"/>
          </a:xfrm>
          <a:custGeom>
            <a:avLst/>
            <a:gdLst/>
            <a:ahLst/>
            <a:cxnLst/>
            <a:rect l="l" t="t" r="r" b="b"/>
            <a:pathLst>
              <a:path w="3810000" h="10058400">
                <a:moveTo>
                  <a:pt x="3809994" y="0"/>
                </a:moveTo>
                <a:lnTo>
                  <a:pt x="35072" y="0"/>
                </a:lnTo>
                <a:lnTo>
                  <a:pt x="22245" y="41101"/>
                </a:lnTo>
                <a:lnTo>
                  <a:pt x="10198" y="98459"/>
                </a:lnTo>
                <a:lnTo>
                  <a:pt x="2627" y="160668"/>
                </a:lnTo>
                <a:lnTo>
                  <a:pt x="0" y="226669"/>
                </a:lnTo>
                <a:lnTo>
                  <a:pt x="0" y="9763150"/>
                </a:lnTo>
                <a:lnTo>
                  <a:pt x="2627" y="9829148"/>
                </a:lnTo>
                <a:lnTo>
                  <a:pt x="10198" y="9891356"/>
                </a:lnTo>
                <a:lnTo>
                  <a:pt x="22245" y="9948713"/>
                </a:lnTo>
                <a:lnTo>
                  <a:pt x="38300" y="10000158"/>
                </a:lnTo>
                <a:lnTo>
                  <a:pt x="57896" y="10044630"/>
                </a:lnTo>
                <a:lnTo>
                  <a:pt x="66463" y="10058400"/>
                </a:lnTo>
                <a:lnTo>
                  <a:pt x="3809994" y="10058400"/>
                </a:lnTo>
                <a:lnTo>
                  <a:pt x="3809994" y="0"/>
                </a:lnTo>
                <a:close/>
              </a:path>
            </a:pathLst>
          </a:custGeom>
          <a:solidFill>
            <a:srgbClr val="D7DA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4500" y="404468"/>
            <a:ext cx="3347085" cy="968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200" spc="25" b="1">
                <a:solidFill>
                  <a:srgbClr val="CE5C1B"/>
                </a:solidFill>
                <a:latin typeface="Book Antiqua"/>
                <a:cs typeface="Book Antiqua"/>
              </a:rPr>
              <a:t>Crimp</a:t>
            </a:r>
            <a:r>
              <a:rPr dirty="0" sz="1200" spc="-45" b="1">
                <a:solidFill>
                  <a:srgbClr val="CE5C1B"/>
                </a:solidFill>
                <a:latin typeface="Book Antiqua"/>
                <a:cs typeface="Book Antiqua"/>
              </a:rPr>
              <a:t> </a:t>
            </a:r>
            <a:r>
              <a:rPr dirty="0" sz="1200" spc="45" b="1">
                <a:solidFill>
                  <a:srgbClr val="CE5C1B"/>
                </a:solidFill>
                <a:latin typeface="Book Antiqua"/>
                <a:cs typeface="Book Antiqua"/>
              </a:rPr>
              <a:t>procedures</a:t>
            </a:r>
            <a:endParaRPr sz="1200">
              <a:latin typeface="Book Antiqua"/>
              <a:cs typeface="Book Antiqua"/>
            </a:endParaRPr>
          </a:p>
          <a:p>
            <a:pPr algn="just" marL="12700" marR="5080">
              <a:lnSpc>
                <a:spcPct val="116700"/>
              </a:lnSpc>
              <a:spcBef>
                <a:spcPts val="459"/>
              </a:spcBef>
            </a:pP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Listed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here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are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crimp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procedure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basics.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Always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reference 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operator’s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manual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for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instructions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specific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to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individual 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crimpers. Also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remember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to </a:t>
            </a:r>
            <a:r>
              <a:rPr dirty="0" sz="1000" spc="-40">
                <a:solidFill>
                  <a:srgbClr val="3E3E3E"/>
                </a:solidFill>
                <a:latin typeface="Tahoma"/>
                <a:cs typeface="Tahoma"/>
              </a:rPr>
              <a:t>wear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safety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glasses and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to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keep 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hands and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clothing </a:t>
            </a:r>
            <a:r>
              <a:rPr dirty="0" sz="1000" spc="-45">
                <a:solidFill>
                  <a:srgbClr val="3E3E3E"/>
                </a:solidFill>
                <a:latin typeface="Tahoma"/>
                <a:cs typeface="Tahoma"/>
              </a:rPr>
              <a:t>away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from moving</a:t>
            </a:r>
            <a:r>
              <a:rPr dirty="0" sz="1000" spc="3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parts.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8800" y="1420417"/>
            <a:ext cx="3232785" cy="34385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5110" marR="129539" indent="-232410">
              <a:lnSpc>
                <a:spcPct val="116700"/>
              </a:lnSpc>
              <a:buAutoNum type="arabicPeriod"/>
              <a:tabLst>
                <a:tab pos="245745" algn="l"/>
              </a:tabLst>
            </a:pP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Refer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to a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crimp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data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chart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for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skive data,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die 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selection, finished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crimp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diameter and</a:t>
            </a:r>
            <a:r>
              <a:rPr dirty="0" sz="1000" spc="-35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approximate 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crimp</a:t>
            </a:r>
            <a:r>
              <a:rPr dirty="0" sz="1000" spc="-10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setting.</a:t>
            </a:r>
            <a:endParaRPr sz="1000">
              <a:latin typeface="Tahoma"/>
              <a:cs typeface="Tahoma"/>
            </a:endParaRPr>
          </a:p>
          <a:p>
            <a:pPr marL="245110" marR="92710" indent="-232410">
              <a:lnSpc>
                <a:spcPct val="116700"/>
              </a:lnSpc>
              <a:spcBef>
                <a:spcPts val="450"/>
              </a:spcBef>
              <a:buAutoNum type="arabicPeriod"/>
              <a:tabLst>
                <a:tab pos="245745" algn="l"/>
              </a:tabLst>
            </a:pP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Load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selected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dies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into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crimper.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When</a:t>
            </a:r>
            <a:r>
              <a:rPr dirty="0" sz="1000" spc="-9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using 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a 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die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set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for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first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time,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apply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a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thin</a:t>
            </a:r>
            <a:r>
              <a:rPr dirty="0" sz="1000" spc="-35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coat</a:t>
            </a:r>
            <a:endParaRPr sz="1000">
              <a:latin typeface="Tahoma"/>
              <a:cs typeface="Tahoma"/>
            </a:endParaRPr>
          </a:p>
          <a:p>
            <a:pPr marL="245110" marR="327025">
              <a:lnSpc>
                <a:spcPct val="116700"/>
              </a:lnSpc>
            </a:pP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of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lubricant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to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contact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surface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and cone</a:t>
            </a:r>
            <a:r>
              <a:rPr dirty="0" sz="1000" spc="-5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but 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not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to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bore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of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die.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This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layer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of 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lubricant 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must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be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thinly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re-applied</a:t>
            </a:r>
            <a:r>
              <a:rPr dirty="0" sz="1000" spc="-5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when</a:t>
            </a:r>
            <a:endParaRPr sz="1000">
              <a:latin typeface="Tahoma"/>
              <a:cs typeface="Tahoma"/>
            </a:endParaRPr>
          </a:p>
          <a:p>
            <a:pPr marL="245110" marR="216535">
              <a:lnSpc>
                <a:spcPct val="116700"/>
              </a:lnSpc>
            </a:pP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contact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surfaces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become shiny.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Locate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dies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in</a:t>
            </a:r>
            <a:r>
              <a:rPr dirty="0" sz="1000" spc="-8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crimp</a:t>
            </a:r>
            <a:r>
              <a:rPr dirty="0" sz="1000" spc="-9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position.</a:t>
            </a:r>
            <a:endParaRPr sz="1000">
              <a:latin typeface="Tahoma"/>
              <a:cs typeface="Tahoma"/>
            </a:endParaRPr>
          </a:p>
          <a:p>
            <a:pPr marL="245110" indent="-232410">
              <a:lnSpc>
                <a:spcPct val="100000"/>
              </a:lnSpc>
              <a:spcBef>
                <a:spcPts val="650"/>
              </a:spcBef>
              <a:buAutoNum type="arabicPeriod" startAt="3"/>
              <a:tabLst>
                <a:tab pos="245745" algn="l"/>
              </a:tabLst>
            </a:pP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Adjust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machine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to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proper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crimp</a:t>
            </a:r>
            <a:r>
              <a:rPr dirty="0" sz="1000" spc="-55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setting.</a:t>
            </a:r>
            <a:endParaRPr sz="1000">
              <a:latin typeface="Tahoma"/>
              <a:cs typeface="Tahoma"/>
            </a:endParaRPr>
          </a:p>
          <a:p>
            <a:pPr marL="245110" indent="-232410">
              <a:lnSpc>
                <a:spcPct val="100000"/>
              </a:lnSpc>
              <a:spcBef>
                <a:spcPts val="650"/>
              </a:spcBef>
              <a:buAutoNum type="arabicPeriod" startAt="3"/>
              <a:tabLst>
                <a:tab pos="245745" algn="l"/>
              </a:tabLst>
            </a:pP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Adjust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depth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stop </a:t>
            </a:r>
            <a:r>
              <a:rPr dirty="0" sz="1000" spc="30">
                <a:solidFill>
                  <a:srgbClr val="3E3E3E"/>
                </a:solidFill>
                <a:latin typeface="Tahoma"/>
                <a:cs typeface="Tahoma"/>
              </a:rPr>
              <a:t>if</a:t>
            </a:r>
            <a:r>
              <a:rPr dirty="0" sz="1000" spc="-95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necessary.</a:t>
            </a:r>
            <a:endParaRPr sz="1000">
              <a:latin typeface="Tahoma"/>
              <a:cs typeface="Tahoma"/>
            </a:endParaRPr>
          </a:p>
          <a:p>
            <a:pPr marL="244475" indent="-231775">
              <a:lnSpc>
                <a:spcPct val="100000"/>
              </a:lnSpc>
              <a:spcBef>
                <a:spcPts val="650"/>
              </a:spcBef>
              <a:buAutoNum type="arabicPeriod" startAt="3"/>
              <a:tabLst>
                <a:tab pos="244475" algn="l"/>
              </a:tabLst>
            </a:pP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Insert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assembly,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and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locate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it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with the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die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fingers.</a:t>
            </a:r>
            <a:endParaRPr sz="1000">
              <a:latin typeface="Tahoma"/>
              <a:cs typeface="Tahoma"/>
            </a:endParaRPr>
          </a:p>
          <a:p>
            <a:pPr marL="245110" indent="-232410">
              <a:lnSpc>
                <a:spcPct val="100000"/>
              </a:lnSpc>
              <a:spcBef>
                <a:spcPts val="650"/>
              </a:spcBef>
              <a:buAutoNum type="arabicPeriod" startAt="3"/>
              <a:tabLst>
                <a:tab pos="245745" algn="l"/>
              </a:tabLst>
            </a:pP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Install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a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die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cone </a:t>
            </a:r>
            <a:r>
              <a:rPr dirty="0" sz="1000" spc="30">
                <a:solidFill>
                  <a:srgbClr val="3E3E3E"/>
                </a:solidFill>
                <a:latin typeface="Tahoma"/>
                <a:cs typeface="Tahoma"/>
              </a:rPr>
              <a:t>if</a:t>
            </a:r>
            <a:r>
              <a:rPr dirty="0" sz="1000" spc="-35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needed.</a:t>
            </a:r>
            <a:endParaRPr sz="1000">
              <a:latin typeface="Tahoma"/>
              <a:cs typeface="Tahoma"/>
            </a:endParaRPr>
          </a:p>
          <a:p>
            <a:pPr marL="245110" indent="-232410">
              <a:lnSpc>
                <a:spcPct val="100000"/>
              </a:lnSpc>
              <a:spcBef>
                <a:spcPts val="650"/>
              </a:spcBef>
              <a:buAutoNum type="arabicPeriod" startAt="3"/>
              <a:tabLst>
                <a:tab pos="245745" algn="l"/>
              </a:tabLst>
            </a:pP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Activate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crimp</a:t>
            </a:r>
            <a:r>
              <a:rPr dirty="0" sz="1000" spc="-6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mechanism.</a:t>
            </a:r>
            <a:endParaRPr sz="1000">
              <a:latin typeface="Tahoma"/>
              <a:cs typeface="Tahoma"/>
            </a:endParaRPr>
          </a:p>
          <a:p>
            <a:pPr marL="245110" marR="6350" indent="-232410">
              <a:lnSpc>
                <a:spcPct val="116700"/>
              </a:lnSpc>
              <a:spcBef>
                <a:spcPts val="450"/>
              </a:spcBef>
              <a:buAutoNum type="arabicPeriod" startAt="3"/>
              <a:tabLst>
                <a:tab pos="245745" algn="l"/>
              </a:tabLst>
            </a:pP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Remove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assembly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from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dies,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and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measure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crimp</a:t>
            </a:r>
            <a:r>
              <a:rPr dirty="0" sz="1000" spc="-105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diameter.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0035" y="5173318"/>
            <a:ext cx="3152775" cy="1067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2540">
              <a:lnSpc>
                <a:spcPct val="100000"/>
              </a:lnSpc>
            </a:pPr>
            <a:r>
              <a:rPr dirty="0" sz="1200" spc="-40" b="1">
                <a:solidFill>
                  <a:srgbClr val="67A135"/>
                </a:solidFill>
                <a:latin typeface="Book Antiqua"/>
                <a:cs typeface="Book Antiqua"/>
              </a:rPr>
              <a:t>QUICK</a:t>
            </a:r>
            <a:r>
              <a:rPr dirty="0" sz="1200" spc="-55" b="1">
                <a:solidFill>
                  <a:srgbClr val="67A135"/>
                </a:solidFill>
                <a:latin typeface="Book Antiqua"/>
                <a:cs typeface="Book Antiqua"/>
              </a:rPr>
              <a:t> </a:t>
            </a:r>
            <a:r>
              <a:rPr dirty="0" sz="1200" spc="120" b="1">
                <a:solidFill>
                  <a:srgbClr val="67A135"/>
                </a:solidFill>
                <a:latin typeface="Book Antiqua"/>
                <a:cs typeface="Book Antiqua"/>
              </a:rPr>
              <a:t>tIp:</a:t>
            </a:r>
            <a:endParaRPr sz="1200">
              <a:latin typeface="Book Antiqua"/>
              <a:cs typeface="Book Antiqua"/>
            </a:endParaRPr>
          </a:p>
          <a:p>
            <a:pPr algn="ctr" marL="12700" marR="5080">
              <a:lnSpc>
                <a:spcPct val="118100"/>
              </a:lnSpc>
            </a:pPr>
            <a:r>
              <a:rPr dirty="0" sz="1200">
                <a:latin typeface="Times New Roman"/>
                <a:cs typeface="Times New Roman"/>
              </a:rPr>
              <a:t>Always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30">
                <a:latin typeface="Times New Roman"/>
                <a:cs typeface="Times New Roman"/>
              </a:rPr>
              <a:t>check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50">
                <a:latin typeface="Times New Roman"/>
                <a:cs typeface="Times New Roman"/>
              </a:rPr>
              <a:t>the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20">
                <a:latin typeface="Times New Roman"/>
                <a:cs typeface="Times New Roman"/>
              </a:rPr>
              <a:t>crimp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25">
                <a:latin typeface="Times New Roman"/>
                <a:cs typeface="Times New Roman"/>
              </a:rPr>
              <a:t>diameter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20">
                <a:latin typeface="Times New Roman"/>
                <a:cs typeface="Times New Roman"/>
              </a:rPr>
              <a:t>to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35">
                <a:latin typeface="Times New Roman"/>
                <a:cs typeface="Times New Roman"/>
              </a:rPr>
              <a:t>ensure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45">
                <a:latin typeface="Times New Roman"/>
                <a:cs typeface="Times New Roman"/>
              </a:rPr>
              <a:t>that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it  </a:t>
            </a:r>
            <a:r>
              <a:rPr dirty="0" sz="1200" spc="20">
                <a:latin typeface="Times New Roman"/>
                <a:cs typeface="Times New Roman"/>
              </a:rPr>
              <a:t>is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20">
                <a:latin typeface="Times New Roman"/>
                <a:cs typeface="Times New Roman"/>
              </a:rPr>
              <a:t>within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50">
                <a:latin typeface="Times New Roman"/>
                <a:cs typeface="Times New Roman"/>
              </a:rPr>
              <a:t>the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20">
                <a:latin typeface="Times New Roman"/>
                <a:cs typeface="Times New Roman"/>
              </a:rPr>
              <a:t>published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limits.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Record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your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15">
                <a:latin typeface="Times New Roman"/>
                <a:cs typeface="Times New Roman"/>
              </a:rPr>
              <a:t>actual  crimper </a:t>
            </a:r>
            <a:r>
              <a:rPr dirty="0" sz="1200" spc="35">
                <a:latin typeface="Times New Roman"/>
                <a:cs typeface="Times New Roman"/>
              </a:rPr>
              <a:t>setting </a:t>
            </a:r>
            <a:r>
              <a:rPr dirty="0" sz="1200" spc="20">
                <a:latin typeface="Times New Roman"/>
                <a:cs typeface="Times New Roman"/>
              </a:rPr>
              <a:t>to </a:t>
            </a:r>
            <a:r>
              <a:rPr dirty="0" sz="1200" spc="25">
                <a:latin typeface="Times New Roman"/>
                <a:cs typeface="Times New Roman"/>
              </a:rPr>
              <a:t>achieve </a:t>
            </a:r>
            <a:r>
              <a:rPr dirty="0" sz="1200" spc="50">
                <a:latin typeface="Times New Roman"/>
                <a:cs typeface="Times New Roman"/>
              </a:rPr>
              <a:t>the </a:t>
            </a:r>
            <a:r>
              <a:rPr dirty="0" sz="1200" spc="10">
                <a:latin typeface="Times New Roman"/>
                <a:cs typeface="Times New Roman"/>
              </a:rPr>
              <a:t>specified </a:t>
            </a:r>
            <a:r>
              <a:rPr dirty="0" sz="1200" spc="15">
                <a:latin typeface="Times New Roman"/>
                <a:cs typeface="Times New Roman"/>
              </a:rPr>
              <a:t>crimp  </a:t>
            </a:r>
            <a:r>
              <a:rPr dirty="0" sz="1200" spc="25">
                <a:latin typeface="Times New Roman"/>
                <a:cs typeface="Times New Roman"/>
              </a:rPr>
              <a:t>diameter </a:t>
            </a:r>
            <a:r>
              <a:rPr dirty="0" sz="1200" spc="-40">
                <a:latin typeface="Times New Roman"/>
                <a:cs typeface="Times New Roman"/>
              </a:rPr>
              <a:t>for </a:t>
            </a:r>
            <a:r>
              <a:rPr dirty="0" sz="1200" spc="10">
                <a:latin typeface="Times New Roman"/>
                <a:cs typeface="Times New Roman"/>
              </a:rPr>
              <a:t>future</a:t>
            </a:r>
            <a:r>
              <a:rPr dirty="0" sz="1200" spc="-190">
                <a:latin typeface="Times New Roman"/>
                <a:cs typeface="Times New Roman"/>
              </a:rPr>
              <a:t> </a:t>
            </a:r>
            <a:r>
              <a:rPr dirty="0" sz="1200" spc="25">
                <a:latin typeface="Times New Roman"/>
                <a:cs typeface="Times New Roman"/>
              </a:rPr>
              <a:t>use.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5348" y="5076190"/>
            <a:ext cx="3284220" cy="0"/>
          </a:xfrm>
          <a:custGeom>
            <a:avLst/>
            <a:gdLst/>
            <a:ahLst/>
            <a:cxnLst/>
            <a:rect l="l" t="t" r="r" b="b"/>
            <a:pathLst>
              <a:path w="3284220" h="0">
                <a:moveTo>
                  <a:pt x="328385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67A1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5348" y="6317467"/>
            <a:ext cx="3284220" cy="0"/>
          </a:xfrm>
          <a:custGeom>
            <a:avLst/>
            <a:gdLst/>
            <a:ahLst/>
            <a:cxnLst/>
            <a:rect l="l" t="t" r="r" b="b"/>
            <a:pathLst>
              <a:path w="3284220" h="0">
                <a:moveTo>
                  <a:pt x="328385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67A1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52475" y="6699558"/>
            <a:ext cx="3343910" cy="2809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48335">
              <a:lnSpc>
                <a:spcPct val="78400"/>
              </a:lnSpc>
            </a:pPr>
            <a:r>
              <a:rPr dirty="0" sz="1700" b="1">
                <a:solidFill>
                  <a:srgbClr val="2187B0"/>
                </a:solidFill>
                <a:latin typeface="Book Antiqua"/>
                <a:cs typeface="Book Antiqua"/>
              </a:rPr>
              <a:t>How </a:t>
            </a:r>
            <a:r>
              <a:rPr dirty="0" sz="1700" spc="45" b="1">
                <a:solidFill>
                  <a:srgbClr val="2187B0"/>
                </a:solidFill>
                <a:latin typeface="Book Antiqua"/>
                <a:cs typeface="Book Antiqua"/>
              </a:rPr>
              <a:t>to </a:t>
            </a:r>
            <a:r>
              <a:rPr dirty="0" sz="1700" spc="55" b="1">
                <a:solidFill>
                  <a:srgbClr val="2187B0"/>
                </a:solidFill>
                <a:latin typeface="Book Antiqua"/>
                <a:cs typeface="Book Antiqua"/>
              </a:rPr>
              <a:t>properly</a:t>
            </a:r>
            <a:r>
              <a:rPr dirty="0" sz="1700" spc="35" b="1">
                <a:solidFill>
                  <a:srgbClr val="2187B0"/>
                </a:solidFill>
                <a:latin typeface="Book Antiqua"/>
                <a:cs typeface="Book Antiqua"/>
              </a:rPr>
              <a:t> </a:t>
            </a:r>
            <a:r>
              <a:rPr dirty="0" sz="1700" spc="80" b="1">
                <a:solidFill>
                  <a:srgbClr val="2187B0"/>
                </a:solidFill>
                <a:latin typeface="Book Antiqua"/>
                <a:cs typeface="Book Antiqua"/>
              </a:rPr>
              <a:t>measure  </a:t>
            </a:r>
            <a:r>
              <a:rPr dirty="0" sz="1700" spc="35" b="1">
                <a:solidFill>
                  <a:srgbClr val="2187B0"/>
                </a:solidFill>
                <a:latin typeface="Book Antiqua"/>
                <a:cs typeface="Book Antiqua"/>
              </a:rPr>
              <a:t>Crimp</a:t>
            </a:r>
            <a:r>
              <a:rPr dirty="0" sz="1700" spc="-10" b="1">
                <a:solidFill>
                  <a:srgbClr val="2187B0"/>
                </a:solidFill>
                <a:latin typeface="Book Antiqua"/>
                <a:cs typeface="Book Antiqua"/>
              </a:rPr>
              <a:t> </a:t>
            </a:r>
            <a:r>
              <a:rPr dirty="0" sz="1700" spc="55" b="1">
                <a:solidFill>
                  <a:srgbClr val="2187B0"/>
                </a:solidFill>
                <a:latin typeface="Book Antiqua"/>
                <a:cs typeface="Book Antiqua"/>
              </a:rPr>
              <a:t>Diameter</a:t>
            </a:r>
            <a:endParaRPr sz="1700">
              <a:latin typeface="Book Antiqua"/>
              <a:cs typeface="Book Antiqua"/>
            </a:endParaRPr>
          </a:p>
          <a:p>
            <a:pPr marL="339725" indent="-212725">
              <a:lnSpc>
                <a:spcPct val="100000"/>
              </a:lnSpc>
              <a:spcBef>
                <a:spcPts val="760"/>
              </a:spcBef>
              <a:buAutoNum type="arabicPeriod"/>
              <a:tabLst>
                <a:tab pos="335915" algn="l"/>
              </a:tabLst>
            </a:pPr>
            <a:r>
              <a:rPr dirty="0" sz="1100" spc="-40" i="1">
                <a:latin typeface="Arial"/>
                <a:cs typeface="Arial"/>
              </a:rPr>
              <a:t>Measure </a:t>
            </a:r>
            <a:r>
              <a:rPr dirty="0" sz="1100" spc="-20" i="1">
                <a:latin typeface="Arial"/>
                <a:cs typeface="Arial"/>
              </a:rPr>
              <a:t>halfway </a:t>
            </a:r>
            <a:r>
              <a:rPr dirty="0" sz="1100" spc="-30" i="1">
                <a:latin typeface="Arial"/>
                <a:cs typeface="Arial"/>
              </a:rPr>
              <a:t>between </a:t>
            </a:r>
            <a:r>
              <a:rPr dirty="0" sz="1100" spc="-5" i="1">
                <a:latin typeface="Arial"/>
                <a:cs typeface="Arial"/>
              </a:rPr>
              <a:t>the</a:t>
            </a:r>
            <a:r>
              <a:rPr dirty="0" sz="1100" spc="185" i="1">
                <a:latin typeface="Arial"/>
                <a:cs typeface="Arial"/>
              </a:rPr>
              <a:t> </a:t>
            </a:r>
            <a:r>
              <a:rPr dirty="0" sz="1100" spc="-15" i="1">
                <a:latin typeface="Arial"/>
                <a:cs typeface="Arial"/>
              </a:rPr>
              <a:t>ridges.</a:t>
            </a:r>
            <a:endParaRPr sz="1100">
              <a:latin typeface="Arial"/>
              <a:cs typeface="Arial"/>
            </a:endParaRPr>
          </a:p>
          <a:p>
            <a:pPr marL="339725" marR="105410">
              <a:lnSpc>
                <a:spcPct val="128699"/>
              </a:lnSpc>
            </a:pPr>
            <a:r>
              <a:rPr dirty="0" sz="1100" spc="-50" i="1">
                <a:latin typeface="Arial"/>
                <a:cs typeface="Arial"/>
              </a:rPr>
              <a:t>(See </a:t>
            </a:r>
            <a:r>
              <a:rPr dirty="0" sz="1100" spc="-15" i="1">
                <a:latin typeface="Arial"/>
                <a:cs typeface="Arial"/>
              </a:rPr>
              <a:t>Sketch </a:t>
            </a:r>
            <a:r>
              <a:rPr dirty="0" sz="1100" spc="30" i="1">
                <a:latin typeface="Arial"/>
                <a:cs typeface="Arial"/>
              </a:rPr>
              <a:t>I.) </a:t>
            </a:r>
            <a:r>
              <a:rPr dirty="0" sz="1100" spc="-50" i="1">
                <a:latin typeface="Arial"/>
                <a:cs typeface="Arial"/>
              </a:rPr>
              <a:t>When </a:t>
            </a:r>
            <a:r>
              <a:rPr dirty="0" sz="1100" spc="-15" i="1">
                <a:latin typeface="Arial"/>
                <a:cs typeface="Arial"/>
              </a:rPr>
              <a:t>using </a:t>
            </a:r>
            <a:r>
              <a:rPr dirty="0" sz="1100" spc="15" i="1">
                <a:latin typeface="Arial"/>
                <a:cs typeface="Arial"/>
              </a:rPr>
              <a:t>dial </a:t>
            </a:r>
            <a:r>
              <a:rPr dirty="0" sz="1100" spc="-5" i="1">
                <a:latin typeface="Arial"/>
                <a:cs typeface="Arial"/>
              </a:rPr>
              <a:t>calipers, </a:t>
            </a:r>
            <a:r>
              <a:rPr dirty="0" sz="1100" spc="-35" i="1">
                <a:latin typeface="Arial"/>
                <a:cs typeface="Arial"/>
              </a:rPr>
              <a:t>be  </a:t>
            </a:r>
            <a:r>
              <a:rPr dirty="0" sz="1100" spc="-35" i="1">
                <a:latin typeface="Arial"/>
                <a:cs typeface="Arial"/>
              </a:rPr>
              <a:t>sure </a:t>
            </a:r>
            <a:r>
              <a:rPr dirty="0" sz="1100" spc="-5" i="1">
                <a:latin typeface="Arial"/>
                <a:cs typeface="Arial"/>
              </a:rPr>
              <a:t>the caliper </a:t>
            </a:r>
            <a:r>
              <a:rPr dirty="0" sz="1100" spc="-20" i="1">
                <a:latin typeface="Arial"/>
                <a:cs typeface="Arial"/>
              </a:rPr>
              <a:t>fingers </a:t>
            </a:r>
            <a:r>
              <a:rPr dirty="0" sz="1100" spc="-35" i="1">
                <a:latin typeface="Arial"/>
                <a:cs typeface="Arial"/>
              </a:rPr>
              <a:t>do </a:t>
            </a:r>
            <a:r>
              <a:rPr dirty="0" sz="1100" spc="-5" i="1">
                <a:latin typeface="Arial"/>
                <a:cs typeface="Arial"/>
              </a:rPr>
              <a:t>not touch the </a:t>
            </a:r>
            <a:r>
              <a:rPr dirty="0" sz="1100" spc="60" i="1">
                <a:latin typeface="Arial"/>
                <a:cs typeface="Arial"/>
              </a:rPr>
              <a:t> </a:t>
            </a:r>
            <a:r>
              <a:rPr dirty="0" sz="1100" spc="-15" i="1">
                <a:latin typeface="Arial"/>
                <a:cs typeface="Arial"/>
              </a:rPr>
              <a:t>ridges.</a:t>
            </a:r>
            <a:endParaRPr sz="1100">
              <a:latin typeface="Arial"/>
              <a:cs typeface="Arial"/>
            </a:endParaRPr>
          </a:p>
          <a:p>
            <a:pPr marL="339725" marR="222250" indent="-212725">
              <a:lnSpc>
                <a:spcPct val="128800"/>
              </a:lnSpc>
              <a:spcBef>
                <a:spcPts val="450"/>
              </a:spcBef>
              <a:buAutoNum type="arabicPeriod" startAt="2"/>
              <a:tabLst>
                <a:tab pos="335915" algn="l"/>
              </a:tabLst>
            </a:pPr>
            <a:r>
              <a:rPr dirty="0" sz="1100" spc="-40" i="1">
                <a:latin typeface="Arial"/>
                <a:cs typeface="Arial"/>
              </a:rPr>
              <a:t>Measure </a:t>
            </a:r>
            <a:r>
              <a:rPr dirty="0" sz="1100" spc="-20" i="1">
                <a:latin typeface="Arial"/>
                <a:cs typeface="Arial"/>
              </a:rPr>
              <a:t>halfway </a:t>
            </a:r>
            <a:r>
              <a:rPr dirty="0" sz="1100" spc="-35" i="1">
                <a:latin typeface="Arial"/>
                <a:cs typeface="Arial"/>
              </a:rPr>
              <a:t>down </a:t>
            </a:r>
            <a:r>
              <a:rPr dirty="0" sz="1100" spc="-5" i="1">
                <a:latin typeface="Arial"/>
                <a:cs typeface="Arial"/>
              </a:rPr>
              <a:t>the crimped portion of  </a:t>
            </a:r>
            <a:r>
              <a:rPr dirty="0" sz="1100" spc="-5" i="1">
                <a:latin typeface="Arial"/>
                <a:cs typeface="Arial"/>
              </a:rPr>
              <a:t>the </a:t>
            </a:r>
            <a:r>
              <a:rPr dirty="0" sz="1100" i="1">
                <a:latin typeface="Arial"/>
                <a:cs typeface="Arial"/>
              </a:rPr>
              <a:t>ferrule. </a:t>
            </a:r>
            <a:r>
              <a:rPr dirty="0" sz="1100" spc="-50" i="1">
                <a:latin typeface="Arial"/>
                <a:cs typeface="Arial"/>
              </a:rPr>
              <a:t>(See </a:t>
            </a:r>
            <a:r>
              <a:rPr dirty="0" sz="1100" spc="-15" i="1">
                <a:latin typeface="Arial"/>
                <a:cs typeface="Arial"/>
              </a:rPr>
              <a:t>Sketch</a:t>
            </a:r>
            <a:r>
              <a:rPr dirty="0" sz="1100" spc="150" i="1">
                <a:latin typeface="Arial"/>
                <a:cs typeface="Arial"/>
              </a:rPr>
              <a:t> </a:t>
            </a:r>
            <a:r>
              <a:rPr dirty="0" sz="1100" spc="35" i="1">
                <a:latin typeface="Arial"/>
                <a:cs typeface="Arial"/>
              </a:rPr>
              <a:t>II.)</a:t>
            </a:r>
            <a:endParaRPr sz="1100">
              <a:latin typeface="Arial"/>
              <a:cs typeface="Arial"/>
            </a:endParaRPr>
          </a:p>
          <a:p>
            <a:pPr marL="339725" marR="132715" indent="-212725">
              <a:lnSpc>
                <a:spcPct val="128800"/>
              </a:lnSpc>
              <a:spcBef>
                <a:spcPts val="450"/>
              </a:spcBef>
              <a:buAutoNum type="arabicPeriod" startAt="2"/>
              <a:tabLst>
                <a:tab pos="335915" algn="l"/>
              </a:tabLst>
            </a:pPr>
            <a:r>
              <a:rPr dirty="0" sz="1100" spc="-50" i="1">
                <a:latin typeface="Arial"/>
                <a:cs typeface="Arial"/>
              </a:rPr>
              <a:t>When </a:t>
            </a:r>
            <a:r>
              <a:rPr dirty="0" sz="1100" spc="-25" i="1">
                <a:latin typeface="Arial"/>
                <a:cs typeface="Arial"/>
              </a:rPr>
              <a:t>measuring </a:t>
            </a:r>
            <a:r>
              <a:rPr dirty="0" sz="1100" spc="-5" i="1">
                <a:latin typeface="Arial"/>
                <a:cs typeface="Arial"/>
              </a:rPr>
              <a:t>small </a:t>
            </a:r>
            <a:r>
              <a:rPr dirty="0" sz="1100" spc="10" i="1">
                <a:latin typeface="Arial"/>
                <a:cs typeface="Arial"/>
              </a:rPr>
              <a:t>crimp </a:t>
            </a:r>
            <a:r>
              <a:rPr dirty="0" sz="1100" spc="-15" i="1">
                <a:latin typeface="Arial"/>
                <a:cs typeface="Arial"/>
              </a:rPr>
              <a:t>diameters </a:t>
            </a:r>
            <a:r>
              <a:rPr dirty="0" sz="1100" spc="60" i="1">
                <a:latin typeface="Arial"/>
                <a:cs typeface="Arial"/>
              </a:rPr>
              <a:t>(3/16”  </a:t>
            </a:r>
            <a:r>
              <a:rPr dirty="0" sz="1100" spc="-25" i="1">
                <a:latin typeface="Arial"/>
                <a:cs typeface="Arial"/>
              </a:rPr>
              <a:t>and </a:t>
            </a:r>
            <a:r>
              <a:rPr dirty="0" sz="1100" spc="55" i="1">
                <a:latin typeface="Arial"/>
                <a:cs typeface="Arial"/>
              </a:rPr>
              <a:t>1/4”), </a:t>
            </a:r>
            <a:r>
              <a:rPr dirty="0" sz="1100" spc="-65" i="1">
                <a:latin typeface="Arial"/>
                <a:cs typeface="Arial"/>
              </a:rPr>
              <a:t>a </a:t>
            </a:r>
            <a:r>
              <a:rPr dirty="0" sz="1100" spc="-25" i="1">
                <a:latin typeface="Arial"/>
                <a:cs typeface="Arial"/>
              </a:rPr>
              <a:t>set </a:t>
            </a:r>
            <a:r>
              <a:rPr dirty="0" sz="1100" spc="-5" i="1">
                <a:latin typeface="Arial"/>
                <a:cs typeface="Arial"/>
              </a:rPr>
              <a:t>of </a:t>
            </a:r>
            <a:r>
              <a:rPr dirty="0" sz="1100" spc="-20" i="1">
                <a:latin typeface="Arial"/>
                <a:cs typeface="Arial"/>
              </a:rPr>
              <a:t>jaw-type </a:t>
            </a:r>
            <a:r>
              <a:rPr dirty="0" sz="1100" spc="-15" i="1">
                <a:latin typeface="Arial"/>
                <a:cs typeface="Arial"/>
              </a:rPr>
              <a:t>micrometers </a:t>
            </a:r>
            <a:r>
              <a:rPr dirty="0" sz="1100" i="1">
                <a:latin typeface="Arial"/>
                <a:cs typeface="Arial"/>
              </a:rPr>
              <a:t>is  </a:t>
            </a:r>
            <a:r>
              <a:rPr dirty="0" sz="1100" spc="-20" i="1">
                <a:latin typeface="Arial"/>
                <a:cs typeface="Arial"/>
              </a:rPr>
              <a:t>recommended.</a:t>
            </a:r>
            <a:endParaRPr sz="1100">
              <a:latin typeface="Arial"/>
              <a:cs typeface="Arial"/>
            </a:endParaRPr>
          </a:p>
          <a:p>
            <a:pPr marL="339725" marR="5080" indent="-212725">
              <a:lnSpc>
                <a:spcPct val="128800"/>
              </a:lnSpc>
              <a:spcBef>
                <a:spcPts val="450"/>
              </a:spcBef>
              <a:buAutoNum type="arabicPeriod" startAt="2"/>
              <a:tabLst>
                <a:tab pos="335915" algn="l"/>
              </a:tabLst>
            </a:pPr>
            <a:r>
              <a:rPr dirty="0" sz="1100" spc="-65" i="1">
                <a:latin typeface="Arial"/>
                <a:cs typeface="Arial"/>
              </a:rPr>
              <a:t>Do </a:t>
            </a:r>
            <a:r>
              <a:rPr dirty="0" sz="1100" spc="-5" i="1">
                <a:latin typeface="Arial"/>
                <a:cs typeface="Arial"/>
              </a:rPr>
              <a:t>not </a:t>
            </a:r>
            <a:r>
              <a:rPr dirty="0" sz="1100" spc="-40" i="1">
                <a:latin typeface="Arial"/>
                <a:cs typeface="Arial"/>
              </a:rPr>
              <a:t>measure </a:t>
            </a:r>
            <a:r>
              <a:rPr dirty="0" sz="1100" spc="-5" i="1">
                <a:latin typeface="Arial"/>
                <a:cs typeface="Arial"/>
              </a:rPr>
              <a:t>the top of the </a:t>
            </a:r>
            <a:r>
              <a:rPr dirty="0" sz="1100" spc="-35" i="1">
                <a:latin typeface="Arial"/>
                <a:cs typeface="Arial"/>
              </a:rPr>
              <a:t>code </a:t>
            </a:r>
            <a:r>
              <a:rPr dirty="0" sz="1100" spc="10" i="1">
                <a:latin typeface="Arial"/>
                <a:cs typeface="Arial"/>
              </a:rPr>
              <a:t>identification  </a:t>
            </a:r>
            <a:r>
              <a:rPr dirty="0" sz="1100" spc="-20" i="1">
                <a:latin typeface="Arial"/>
                <a:cs typeface="Arial"/>
              </a:rPr>
              <a:t>marks.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62051" y="4192911"/>
            <a:ext cx="3028950" cy="8877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28699"/>
              </a:lnSpc>
            </a:pPr>
            <a:r>
              <a:rPr dirty="0" sz="1100" spc="-10" i="1">
                <a:latin typeface="Arial"/>
                <a:cs typeface="Arial"/>
              </a:rPr>
              <a:t>Note: </a:t>
            </a:r>
            <a:r>
              <a:rPr dirty="0" sz="1100" spc="60" i="1">
                <a:latin typeface="Arial"/>
                <a:cs typeface="Arial"/>
              </a:rPr>
              <a:t>If </a:t>
            </a:r>
            <a:r>
              <a:rPr dirty="0" sz="1100" spc="-5" i="1">
                <a:latin typeface="Arial"/>
                <a:cs typeface="Arial"/>
              </a:rPr>
              <a:t>the actual </a:t>
            </a:r>
            <a:r>
              <a:rPr dirty="0" sz="1100" spc="10" i="1">
                <a:latin typeface="Arial"/>
                <a:cs typeface="Arial"/>
              </a:rPr>
              <a:t>crimp </a:t>
            </a:r>
            <a:r>
              <a:rPr dirty="0" sz="1100" spc="-10" i="1">
                <a:latin typeface="Arial"/>
                <a:cs typeface="Arial"/>
              </a:rPr>
              <a:t>diameter </a:t>
            </a:r>
            <a:r>
              <a:rPr dirty="0" sz="1100" i="1">
                <a:latin typeface="Arial"/>
                <a:cs typeface="Arial"/>
              </a:rPr>
              <a:t>is </a:t>
            </a:r>
            <a:r>
              <a:rPr dirty="0" sz="1100" spc="-5" i="1">
                <a:latin typeface="Arial"/>
                <a:cs typeface="Arial"/>
              </a:rPr>
              <a:t>not </a:t>
            </a:r>
            <a:r>
              <a:rPr dirty="0" sz="1100" spc="20" i="1">
                <a:latin typeface="Arial"/>
                <a:cs typeface="Arial"/>
              </a:rPr>
              <a:t>within  </a:t>
            </a:r>
            <a:r>
              <a:rPr dirty="0" sz="1100" spc="-5" i="1">
                <a:latin typeface="Arial"/>
                <a:cs typeface="Arial"/>
              </a:rPr>
              <a:t>the </a:t>
            </a:r>
            <a:r>
              <a:rPr dirty="0" sz="1100" spc="-25" i="1">
                <a:latin typeface="Arial"/>
                <a:cs typeface="Arial"/>
              </a:rPr>
              <a:t>recommended </a:t>
            </a:r>
            <a:r>
              <a:rPr dirty="0" sz="1100" spc="10" i="1">
                <a:latin typeface="Arial"/>
                <a:cs typeface="Arial"/>
              </a:rPr>
              <a:t>crimp </a:t>
            </a:r>
            <a:r>
              <a:rPr dirty="0" sz="1100" spc="-10" i="1">
                <a:latin typeface="Arial"/>
                <a:cs typeface="Arial"/>
              </a:rPr>
              <a:t>tolerance, </a:t>
            </a:r>
            <a:r>
              <a:rPr dirty="0" sz="1100" spc="-45" i="1">
                <a:latin typeface="Arial"/>
                <a:cs typeface="Arial"/>
              </a:rPr>
              <a:t>you may  </a:t>
            </a:r>
            <a:r>
              <a:rPr dirty="0" sz="1100" spc="-35" i="1">
                <a:latin typeface="Arial"/>
                <a:cs typeface="Arial"/>
              </a:rPr>
              <a:t>need </a:t>
            </a:r>
            <a:r>
              <a:rPr dirty="0" sz="1100" spc="-5" i="1">
                <a:latin typeface="Arial"/>
                <a:cs typeface="Arial"/>
              </a:rPr>
              <a:t>to </a:t>
            </a:r>
            <a:r>
              <a:rPr dirty="0" sz="1100" spc="-15" i="1">
                <a:latin typeface="Arial"/>
                <a:cs typeface="Arial"/>
              </a:rPr>
              <a:t>check </a:t>
            </a:r>
            <a:r>
              <a:rPr dirty="0" sz="1100" spc="-5" i="1">
                <a:latin typeface="Arial"/>
                <a:cs typeface="Arial"/>
              </a:rPr>
              <a:t>the </a:t>
            </a:r>
            <a:r>
              <a:rPr dirty="0" sz="1100" spc="5" i="1">
                <a:latin typeface="Arial"/>
                <a:cs typeface="Arial"/>
              </a:rPr>
              <a:t>calibration </a:t>
            </a:r>
            <a:r>
              <a:rPr dirty="0" sz="1100" spc="-5" i="1">
                <a:latin typeface="Arial"/>
                <a:cs typeface="Arial"/>
              </a:rPr>
              <a:t>of the </a:t>
            </a:r>
            <a:r>
              <a:rPr dirty="0" sz="1100" spc="-10" i="1">
                <a:latin typeface="Arial"/>
                <a:cs typeface="Arial"/>
              </a:rPr>
              <a:t>machine </a:t>
            </a:r>
            <a:r>
              <a:rPr dirty="0" sz="1100" spc="-25" i="1">
                <a:latin typeface="Arial"/>
                <a:cs typeface="Arial"/>
              </a:rPr>
              <a:t>and  </a:t>
            </a:r>
            <a:r>
              <a:rPr dirty="0" sz="1100" spc="-5" i="1">
                <a:latin typeface="Arial"/>
                <a:cs typeface="Arial"/>
              </a:rPr>
              <a:t>recalibrate.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11064" y="405180"/>
            <a:ext cx="1988820" cy="1659889"/>
          </a:xfrm>
          <a:custGeom>
            <a:avLst/>
            <a:gdLst/>
            <a:ahLst/>
            <a:cxnLst/>
            <a:rect l="l" t="t" r="r" b="b"/>
            <a:pathLst>
              <a:path w="1988820" h="1659889">
                <a:moveTo>
                  <a:pt x="0" y="0"/>
                </a:moveTo>
                <a:lnTo>
                  <a:pt x="1988819" y="0"/>
                </a:lnTo>
                <a:lnTo>
                  <a:pt x="1988819" y="1659636"/>
                </a:lnTo>
                <a:lnTo>
                  <a:pt x="0" y="1659636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863082" y="457200"/>
            <a:ext cx="1884045" cy="1554480"/>
          </a:xfrm>
          <a:custGeom>
            <a:avLst/>
            <a:gdLst/>
            <a:ahLst/>
            <a:cxnLst/>
            <a:rect l="l" t="t" r="r" b="b"/>
            <a:pathLst>
              <a:path w="1884045" h="1554480">
                <a:moveTo>
                  <a:pt x="1728406" y="0"/>
                </a:moveTo>
                <a:lnTo>
                  <a:pt x="155257" y="0"/>
                </a:lnTo>
                <a:lnTo>
                  <a:pt x="106319" y="7136"/>
                </a:lnTo>
                <a:lnTo>
                  <a:pt x="63716" y="26985"/>
                </a:lnTo>
                <a:lnTo>
                  <a:pt x="30056" y="57203"/>
                </a:lnTo>
                <a:lnTo>
                  <a:pt x="7948" y="95450"/>
                </a:lnTo>
                <a:lnTo>
                  <a:pt x="0" y="139382"/>
                </a:lnTo>
                <a:lnTo>
                  <a:pt x="0" y="1415097"/>
                </a:lnTo>
                <a:lnTo>
                  <a:pt x="7948" y="1459029"/>
                </a:lnTo>
                <a:lnTo>
                  <a:pt x="30056" y="1497276"/>
                </a:lnTo>
                <a:lnTo>
                  <a:pt x="63716" y="1527494"/>
                </a:lnTo>
                <a:lnTo>
                  <a:pt x="106319" y="1547343"/>
                </a:lnTo>
                <a:lnTo>
                  <a:pt x="155257" y="1554480"/>
                </a:lnTo>
                <a:lnTo>
                  <a:pt x="1728406" y="1554480"/>
                </a:lnTo>
                <a:lnTo>
                  <a:pt x="1777344" y="1547343"/>
                </a:lnTo>
                <a:lnTo>
                  <a:pt x="1819947" y="1527494"/>
                </a:lnTo>
                <a:lnTo>
                  <a:pt x="1853607" y="1497276"/>
                </a:lnTo>
                <a:lnTo>
                  <a:pt x="1875715" y="1459029"/>
                </a:lnTo>
                <a:lnTo>
                  <a:pt x="1883664" y="1415097"/>
                </a:lnTo>
                <a:lnTo>
                  <a:pt x="1883664" y="139382"/>
                </a:lnTo>
                <a:lnTo>
                  <a:pt x="1875715" y="95450"/>
                </a:lnTo>
                <a:lnTo>
                  <a:pt x="1853607" y="57203"/>
                </a:lnTo>
                <a:lnTo>
                  <a:pt x="1819947" y="26985"/>
                </a:lnTo>
                <a:lnTo>
                  <a:pt x="1777344" y="7136"/>
                </a:lnTo>
                <a:lnTo>
                  <a:pt x="17284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142357" y="457263"/>
            <a:ext cx="1604390" cy="1554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811064" y="2158288"/>
            <a:ext cx="1988820" cy="1856739"/>
          </a:xfrm>
          <a:custGeom>
            <a:avLst/>
            <a:gdLst/>
            <a:ahLst/>
            <a:cxnLst/>
            <a:rect l="l" t="t" r="r" b="b"/>
            <a:pathLst>
              <a:path w="1988820" h="1856739">
                <a:moveTo>
                  <a:pt x="0" y="0"/>
                </a:moveTo>
                <a:lnTo>
                  <a:pt x="1988819" y="0"/>
                </a:lnTo>
                <a:lnTo>
                  <a:pt x="1988819" y="1856231"/>
                </a:lnTo>
                <a:lnTo>
                  <a:pt x="0" y="18562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863082" y="2210307"/>
            <a:ext cx="1884045" cy="1753870"/>
          </a:xfrm>
          <a:custGeom>
            <a:avLst/>
            <a:gdLst/>
            <a:ahLst/>
            <a:cxnLst/>
            <a:rect l="l" t="t" r="r" b="b"/>
            <a:pathLst>
              <a:path w="1884045" h="1753870">
                <a:moveTo>
                  <a:pt x="1728406" y="0"/>
                </a:moveTo>
                <a:lnTo>
                  <a:pt x="155257" y="0"/>
                </a:lnTo>
                <a:lnTo>
                  <a:pt x="106319" y="8050"/>
                </a:lnTo>
                <a:lnTo>
                  <a:pt x="63716" y="30439"/>
                </a:lnTo>
                <a:lnTo>
                  <a:pt x="30056" y="64528"/>
                </a:lnTo>
                <a:lnTo>
                  <a:pt x="7948" y="107674"/>
                </a:lnTo>
                <a:lnTo>
                  <a:pt x="0" y="157238"/>
                </a:lnTo>
                <a:lnTo>
                  <a:pt x="0" y="1596377"/>
                </a:lnTo>
                <a:lnTo>
                  <a:pt x="7948" y="1645936"/>
                </a:lnTo>
                <a:lnTo>
                  <a:pt x="30056" y="1689082"/>
                </a:lnTo>
                <a:lnTo>
                  <a:pt x="63716" y="1723172"/>
                </a:lnTo>
                <a:lnTo>
                  <a:pt x="106319" y="1745564"/>
                </a:lnTo>
                <a:lnTo>
                  <a:pt x="155257" y="1753616"/>
                </a:lnTo>
                <a:lnTo>
                  <a:pt x="1728406" y="1753616"/>
                </a:lnTo>
                <a:lnTo>
                  <a:pt x="1777344" y="1745564"/>
                </a:lnTo>
                <a:lnTo>
                  <a:pt x="1819947" y="1723172"/>
                </a:lnTo>
                <a:lnTo>
                  <a:pt x="1853607" y="1689082"/>
                </a:lnTo>
                <a:lnTo>
                  <a:pt x="1875715" y="1645936"/>
                </a:lnTo>
                <a:lnTo>
                  <a:pt x="1883664" y="1596377"/>
                </a:lnTo>
                <a:lnTo>
                  <a:pt x="1883664" y="157238"/>
                </a:lnTo>
                <a:lnTo>
                  <a:pt x="1875715" y="107674"/>
                </a:lnTo>
                <a:lnTo>
                  <a:pt x="1853607" y="64528"/>
                </a:lnTo>
                <a:lnTo>
                  <a:pt x="1819947" y="30439"/>
                </a:lnTo>
                <a:lnTo>
                  <a:pt x="1777344" y="8050"/>
                </a:lnTo>
                <a:lnTo>
                  <a:pt x="17284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235765" y="2210320"/>
            <a:ext cx="1327400" cy="1753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4147820" y="5347137"/>
            <a:ext cx="3347085" cy="1842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700" spc="15" b="1">
                <a:solidFill>
                  <a:srgbClr val="2187B0"/>
                </a:solidFill>
                <a:latin typeface="Book Antiqua"/>
                <a:cs typeface="Book Antiqua"/>
              </a:rPr>
              <a:t>GC96</a:t>
            </a:r>
            <a:r>
              <a:rPr dirty="0" baseline="30555" sz="1500" spc="22" b="1">
                <a:solidFill>
                  <a:srgbClr val="2187B0"/>
                </a:solidFill>
                <a:latin typeface="Book Antiqua"/>
                <a:cs typeface="Book Antiqua"/>
              </a:rPr>
              <a:t>™</a:t>
            </a:r>
            <a:r>
              <a:rPr dirty="0" baseline="30555" sz="1500" spc="-52" b="1">
                <a:solidFill>
                  <a:srgbClr val="2187B0"/>
                </a:solidFill>
                <a:latin typeface="Book Antiqua"/>
                <a:cs typeface="Book Antiqua"/>
              </a:rPr>
              <a:t> </a:t>
            </a:r>
            <a:r>
              <a:rPr dirty="0" sz="1700" spc="50" b="1">
                <a:solidFill>
                  <a:srgbClr val="2187B0"/>
                </a:solidFill>
                <a:latin typeface="Book Antiqua"/>
                <a:cs typeface="Book Antiqua"/>
              </a:rPr>
              <a:t>Crimper</a:t>
            </a:r>
            <a:endParaRPr sz="1700">
              <a:latin typeface="Book Antiqua"/>
              <a:cs typeface="Book Antiqua"/>
            </a:endParaRPr>
          </a:p>
          <a:p>
            <a:pPr algn="just" marL="12700" marR="5080">
              <a:lnSpc>
                <a:spcPct val="128800"/>
              </a:lnSpc>
              <a:spcBef>
                <a:spcPts val="380"/>
              </a:spcBef>
            </a:pPr>
            <a:r>
              <a:rPr dirty="0" sz="1100" spc="-50" i="1">
                <a:latin typeface="Arial"/>
                <a:cs typeface="Arial"/>
              </a:rPr>
              <a:t>Gates </a:t>
            </a:r>
            <a:r>
              <a:rPr dirty="0" sz="1100" spc="-30" i="1">
                <a:latin typeface="Arial"/>
                <a:cs typeface="Arial"/>
              </a:rPr>
              <a:t>GC96™ </a:t>
            </a:r>
            <a:r>
              <a:rPr dirty="0" sz="1100" i="1">
                <a:latin typeface="Arial"/>
                <a:cs typeface="Arial"/>
              </a:rPr>
              <a:t>crimper is </a:t>
            </a:r>
            <a:r>
              <a:rPr dirty="0" sz="1100" spc="-35" i="1">
                <a:latin typeface="Arial"/>
                <a:cs typeface="Arial"/>
              </a:rPr>
              <a:t>your </a:t>
            </a:r>
            <a:r>
              <a:rPr dirty="0" sz="1100" spc="-5" i="1">
                <a:latin typeface="Arial"/>
                <a:cs typeface="Arial"/>
              </a:rPr>
              <a:t>solution for </a:t>
            </a:r>
            <a:r>
              <a:rPr dirty="0" sz="1100" spc="-15" i="1">
                <a:latin typeface="Arial"/>
                <a:cs typeface="Arial"/>
              </a:rPr>
              <a:t>making  </a:t>
            </a:r>
            <a:r>
              <a:rPr dirty="0" sz="1100" spc="-10" i="1">
                <a:latin typeface="Arial"/>
                <a:cs typeface="Arial"/>
              </a:rPr>
              <a:t>leak-free, </a:t>
            </a:r>
            <a:r>
              <a:rPr dirty="0" sz="1100" spc="-5" i="1">
                <a:latin typeface="Arial"/>
                <a:cs typeface="Arial"/>
              </a:rPr>
              <a:t>factory-quality </a:t>
            </a:r>
            <a:r>
              <a:rPr dirty="0" sz="1100" spc="-30" i="1">
                <a:latin typeface="Arial"/>
                <a:cs typeface="Arial"/>
              </a:rPr>
              <a:t>assembles. </a:t>
            </a:r>
            <a:r>
              <a:rPr dirty="0" sz="1100" spc="-15" i="1">
                <a:latin typeface="Arial"/>
                <a:cs typeface="Arial"/>
              </a:rPr>
              <a:t>Crimp </a:t>
            </a:r>
            <a:r>
              <a:rPr dirty="0" sz="1100" spc="135" i="1">
                <a:latin typeface="Arial"/>
                <a:cs typeface="Arial"/>
              </a:rPr>
              <a:t>¼” </a:t>
            </a:r>
            <a:r>
              <a:rPr dirty="0" sz="1100" spc="-5" i="1">
                <a:latin typeface="Arial"/>
                <a:cs typeface="Arial"/>
              </a:rPr>
              <a:t>to </a:t>
            </a:r>
            <a:r>
              <a:rPr dirty="0" sz="1100" spc="120" i="1">
                <a:latin typeface="Arial"/>
                <a:cs typeface="Arial"/>
              </a:rPr>
              <a:t>6”  </a:t>
            </a:r>
            <a:r>
              <a:rPr dirty="0" sz="1100" spc="-50" i="1">
                <a:latin typeface="Arial"/>
                <a:cs typeface="Arial"/>
              </a:rPr>
              <a:t>hose </a:t>
            </a:r>
            <a:r>
              <a:rPr dirty="0" sz="1100" spc="10" i="1">
                <a:latin typeface="Arial"/>
                <a:cs typeface="Arial"/>
              </a:rPr>
              <a:t>(with </a:t>
            </a:r>
            <a:r>
              <a:rPr dirty="0" sz="1100" spc="-5" i="1">
                <a:latin typeface="Arial"/>
                <a:cs typeface="Arial"/>
              </a:rPr>
              <a:t>the </a:t>
            </a:r>
            <a:r>
              <a:rPr dirty="0" sz="1100" spc="-15" i="1">
                <a:latin typeface="Arial"/>
                <a:cs typeface="Arial"/>
              </a:rPr>
              <a:t>exception </a:t>
            </a:r>
            <a:r>
              <a:rPr dirty="0" sz="1100" spc="-5" i="1">
                <a:latin typeface="Arial"/>
                <a:cs typeface="Arial"/>
              </a:rPr>
              <a:t>of </a:t>
            </a:r>
            <a:r>
              <a:rPr dirty="0" sz="1100" spc="90" i="1">
                <a:latin typeface="Arial"/>
                <a:cs typeface="Arial"/>
              </a:rPr>
              <a:t>2”, </a:t>
            </a:r>
            <a:r>
              <a:rPr dirty="0" sz="1100" spc="5" i="1">
                <a:latin typeface="Arial"/>
                <a:cs typeface="Arial"/>
              </a:rPr>
              <a:t>6-spiral </a:t>
            </a:r>
            <a:r>
              <a:rPr dirty="0" sz="1100" spc="-30" i="1">
                <a:latin typeface="Arial"/>
                <a:cs typeface="Arial"/>
              </a:rPr>
              <a:t>hose), </a:t>
            </a:r>
            <a:r>
              <a:rPr dirty="0" sz="1100" spc="-25" i="1">
                <a:latin typeface="Arial"/>
                <a:cs typeface="Arial"/>
              </a:rPr>
              <a:t>and  </a:t>
            </a:r>
            <a:r>
              <a:rPr dirty="0" sz="1100" spc="-45" i="1">
                <a:latin typeface="Arial"/>
                <a:cs typeface="Arial"/>
              </a:rPr>
              <a:t>use </a:t>
            </a:r>
            <a:r>
              <a:rPr dirty="0" sz="1100" spc="-65" i="1">
                <a:latin typeface="Arial"/>
                <a:cs typeface="Arial"/>
              </a:rPr>
              <a:t>a </a:t>
            </a:r>
            <a:r>
              <a:rPr dirty="0" sz="1100" spc="-5" i="1">
                <a:latin typeface="Arial"/>
                <a:cs typeface="Arial"/>
              </a:rPr>
              <a:t>touch </a:t>
            </a:r>
            <a:r>
              <a:rPr dirty="0" sz="1100" spc="-25" i="1">
                <a:latin typeface="Arial"/>
                <a:cs typeface="Arial"/>
              </a:rPr>
              <a:t>pad </a:t>
            </a:r>
            <a:r>
              <a:rPr dirty="0" sz="1100" spc="-35" i="1">
                <a:latin typeface="Arial"/>
                <a:cs typeface="Arial"/>
              </a:rPr>
              <a:t>screen </a:t>
            </a:r>
            <a:r>
              <a:rPr dirty="0" sz="1100" spc="-5" i="1">
                <a:latin typeface="Arial"/>
                <a:cs typeface="Arial"/>
              </a:rPr>
              <a:t>to </a:t>
            </a:r>
            <a:r>
              <a:rPr dirty="0" sz="1100" spc="-20" i="1">
                <a:latin typeface="Arial"/>
                <a:cs typeface="Arial"/>
              </a:rPr>
              <a:t>load </a:t>
            </a:r>
            <a:r>
              <a:rPr dirty="0" sz="1100" spc="-50" i="1">
                <a:latin typeface="Arial"/>
                <a:cs typeface="Arial"/>
              </a:rPr>
              <a:t>Gates </a:t>
            </a:r>
            <a:r>
              <a:rPr dirty="0" sz="1100" spc="-25" i="1">
                <a:latin typeface="Arial"/>
                <a:cs typeface="Arial"/>
              </a:rPr>
              <a:t>eCrimp </a:t>
            </a:r>
            <a:r>
              <a:rPr dirty="0" sz="1100" spc="-10" i="1">
                <a:latin typeface="Arial"/>
                <a:cs typeface="Arial"/>
              </a:rPr>
              <a:t>settings  </a:t>
            </a:r>
            <a:r>
              <a:rPr dirty="0" sz="1100" spc="-25" i="1">
                <a:latin typeface="Arial"/>
                <a:cs typeface="Arial"/>
              </a:rPr>
              <a:t>and </a:t>
            </a:r>
            <a:r>
              <a:rPr dirty="0" sz="1100" spc="-10" i="1">
                <a:latin typeface="Arial"/>
                <a:cs typeface="Arial"/>
              </a:rPr>
              <a:t>activate </a:t>
            </a:r>
            <a:r>
              <a:rPr dirty="0" sz="1100" spc="-5" i="1">
                <a:latin typeface="Arial"/>
                <a:cs typeface="Arial"/>
              </a:rPr>
              <a:t>the crimper. </a:t>
            </a:r>
            <a:r>
              <a:rPr dirty="0" sz="1100" spc="20" i="1">
                <a:latin typeface="Arial"/>
                <a:cs typeface="Arial"/>
              </a:rPr>
              <a:t>Its </a:t>
            </a:r>
            <a:r>
              <a:rPr dirty="0" sz="1100" spc="-10" i="1">
                <a:latin typeface="Arial"/>
                <a:cs typeface="Arial"/>
              </a:rPr>
              <a:t>horizontal </a:t>
            </a:r>
            <a:r>
              <a:rPr dirty="0" sz="1100" spc="-5" i="1">
                <a:latin typeface="Arial"/>
                <a:cs typeface="Arial"/>
              </a:rPr>
              <a:t>front-end </a:t>
            </a:r>
            <a:r>
              <a:rPr dirty="0" sz="1100" spc="-20" i="1">
                <a:latin typeface="Arial"/>
                <a:cs typeface="Arial"/>
              </a:rPr>
              <a:t>feed </a:t>
            </a:r>
            <a:r>
              <a:rPr dirty="0" sz="1100" spc="265" i="1">
                <a:latin typeface="Arial"/>
                <a:cs typeface="Arial"/>
              </a:rPr>
              <a:t> </a:t>
            </a:r>
            <a:r>
              <a:rPr dirty="0" sz="1100" spc="-40" i="1">
                <a:latin typeface="Arial"/>
                <a:cs typeface="Arial"/>
              </a:rPr>
              <a:t>makes </a:t>
            </a:r>
            <a:r>
              <a:rPr dirty="0" sz="1100" spc="-5" i="1">
                <a:latin typeface="Arial"/>
                <a:cs typeface="Arial"/>
              </a:rPr>
              <a:t>the </a:t>
            </a:r>
            <a:r>
              <a:rPr dirty="0" sz="1100" spc="-40" i="1">
                <a:latin typeface="Arial"/>
                <a:cs typeface="Arial"/>
              </a:rPr>
              <a:t>process </a:t>
            </a:r>
            <a:r>
              <a:rPr dirty="0" sz="1100" spc="-5" i="1">
                <a:latin typeface="Arial"/>
                <a:cs typeface="Arial"/>
              </a:rPr>
              <a:t>fast </a:t>
            </a:r>
            <a:r>
              <a:rPr dirty="0" sz="1100" spc="-25" i="1">
                <a:latin typeface="Arial"/>
                <a:cs typeface="Arial"/>
              </a:rPr>
              <a:t>and </a:t>
            </a:r>
            <a:r>
              <a:rPr dirty="0" sz="1100" spc="-65" i="1">
                <a:latin typeface="Arial"/>
                <a:cs typeface="Arial"/>
              </a:rPr>
              <a:t>easy. </a:t>
            </a:r>
            <a:r>
              <a:rPr dirty="0" sz="1100" spc="-45" i="1">
                <a:latin typeface="Arial"/>
                <a:cs typeface="Arial"/>
              </a:rPr>
              <a:t>Ask </a:t>
            </a:r>
            <a:r>
              <a:rPr dirty="0" sz="1100" spc="-35" i="1">
                <a:latin typeface="Arial"/>
                <a:cs typeface="Arial"/>
              </a:rPr>
              <a:t>your </a:t>
            </a:r>
            <a:r>
              <a:rPr dirty="0" sz="1100" spc="-50" i="1">
                <a:latin typeface="Arial"/>
                <a:cs typeface="Arial"/>
              </a:rPr>
              <a:t>Gates </a:t>
            </a:r>
            <a:r>
              <a:rPr dirty="0" sz="1100" spc="-25" i="1">
                <a:latin typeface="Arial"/>
                <a:cs typeface="Arial"/>
              </a:rPr>
              <a:t>repre-  </a:t>
            </a:r>
            <a:r>
              <a:rPr dirty="0" sz="1100" spc="-15" i="1">
                <a:latin typeface="Arial"/>
                <a:cs typeface="Arial"/>
              </a:rPr>
              <a:t>sentative about </a:t>
            </a:r>
            <a:r>
              <a:rPr dirty="0" sz="1100" spc="-5" i="1">
                <a:latin typeface="Arial"/>
                <a:cs typeface="Arial"/>
              </a:rPr>
              <a:t>product</a:t>
            </a:r>
            <a:r>
              <a:rPr dirty="0" sz="1100" spc="70" i="1">
                <a:latin typeface="Arial"/>
                <a:cs typeface="Arial"/>
              </a:rPr>
              <a:t> </a:t>
            </a:r>
            <a:r>
              <a:rPr dirty="0" sz="1100" spc="50" i="1">
                <a:latin typeface="Arial"/>
                <a:cs typeface="Arial"/>
              </a:rPr>
              <a:t>7480-9001.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627638" y="7337920"/>
            <a:ext cx="2574290" cy="2139950"/>
          </a:xfrm>
          <a:custGeom>
            <a:avLst/>
            <a:gdLst/>
            <a:ahLst/>
            <a:cxnLst/>
            <a:rect l="l" t="t" r="r" b="b"/>
            <a:pathLst>
              <a:path w="2574290" h="2139950">
                <a:moveTo>
                  <a:pt x="0" y="0"/>
                </a:moveTo>
                <a:lnTo>
                  <a:pt x="2574035" y="0"/>
                </a:lnTo>
                <a:lnTo>
                  <a:pt x="2574035" y="2139696"/>
                </a:lnTo>
                <a:lnTo>
                  <a:pt x="0" y="2139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679655" y="7389938"/>
            <a:ext cx="2468880" cy="2037714"/>
          </a:xfrm>
          <a:custGeom>
            <a:avLst/>
            <a:gdLst/>
            <a:ahLst/>
            <a:cxnLst/>
            <a:rect l="l" t="t" r="r" b="b"/>
            <a:pathLst>
              <a:path w="2468879" h="2037715">
                <a:moveTo>
                  <a:pt x="2265387" y="0"/>
                </a:moveTo>
                <a:lnTo>
                  <a:pt x="203492" y="0"/>
                </a:lnTo>
                <a:lnTo>
                  <a:pt x="156982" y="4846"/>
                </a:lnTo>
                <a:lnTo>
                  <a:pt x="114208" y="18641"/>
                </a:lnTo>
                <a:lnTo>
                  <a:pt x="76416" y="40265"/>
                </a:lnTo>
                <a:lnTo>
                  <a:pt x="44853" y="68600"/>
                </a:lnTo>
                <a:lnTo>
                  <a:pt x="20765" y="102528"/>
                </a:lnTo>
                <a:lnTo>
                  <a:pt x="5399" y="140930"/>
                </a:lnTo>
                <a:lnTo>
                  <a:pt x="0" y="182689"/>
                </a:lnTo>
                <a:lnTo>
                  <a:pt x="0" y="1854733"/>
                </a:lnTo>
                <a:lnTo>
                  <a:pt x="5399" y="1896491"/>
                </a:lnTo>
                <a:lnTo>
                  <a:pt x="20765" y="1934894"/>
                </a:lnTo>
                <a:lnTo>
                  <a:pt x="44853" y="1968822"/>
                </a:lnTo>
                <a:lnTo>
                  <a:pt x="76416" y="1997157"/>
                </a:lnTo>
                <a:lnTo>
                  <a:pt x="114208" y="2018781"/>
                </a:lnTo>
                <a:lnTo>
                  <a:pt x="156982" y="2032576"/>
                </a:lnTo>
                <a:lnTo>
                  <a:pt x="203492" y="2037422"/>
                </a:lnTo>
                <a:lnTo>
                  <a:pt x="2265387" y="2037422"/>
                </a:lnTo>
                <a:lnTo>
                  <a:pt x="2311901" y="2032576"/>
                </a:lnTo>
                <a:lnTo>
                  <a:pt x="2354677" y="2018781"/>
                </a:lnTo>
                <a:lnTo>
                  <a:pt x="2392468" y="1997157"/>
                </a:lnTo>
                <a:lnTo>
                  <a:pt x="2424030" y="1968822"/>
                </a:lnTo>
                <a:lnTo>
                  <a:pt x="2448116" y="1934894"/>
                </a:lnTo>
                <a:lnTo>
                  <a:pt x="2463481" y="1896491"/>
                </a:lnTo>
                <a:lnTo>
                  <a:pt x="2468880" y="1854733"/>
                </a:lnTo>
                <a:lnTo>
                  <a:pt x="2468880" y="182689"/>
                </a:lnTo>
                <a:lnTo>
                  <a:pt x="2463481" y="140930"/>
                </a:lnTo>
                <a:lnTo>
                  <a:pt x="2448116" y="102528"/>
                </a:lnTo>
                <a:lnTo>
                  <a:pt x="2424030" y="68600"/>
                </a:lnTo>
                <a:lnTo>
                  <a:pt x="2392468" y="40265"/>
                </a:lnTo>
                <a:lnTo>
                  <a:pt x="2354677" y="18641"/>
                </a:lnTo>
                <a:lnTo>
                  <a:pt x="2311901" y="4846"/>
                </a:lnTo>
                <a:lnTo>
                  <a:pt x="22653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843729" y="7473112"/>
            <a:ext cx="2140839" cy="1954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87350" y="9636700"/>
            <a:ext cx="6981825" cy="422275"/>
          </a:xfrm>
          <a:custGeom>
            <a:avLst/>
            <a:gdLst/>
            <a:ahLst/>
            <a:cxnLst/>
            <a:rect l="l" t="t" r="r" b="b"/>
            <a:pathLst>
              <a:path w="6981825" h="422275">
                <a:moveTo>
                  <a:pt x="0" y="421699"/>
                </a:moveTo>
                <a:lnTo>
                  <a:pt x="6981443" y="421699"/>
                </a:lnTo>
                <a:lnTo>
                  <a:pt x="6981443" y="0"/>
                </a:lnTo>
                <a:lnTo>
                  <a:pt x="0" y="0"/>
                </a:lnTo>
                <a:lnTo>
                  <a:pt x="0" y="421699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7198" y="9706556"/>
            <a:ext cx="4926330" cy="352425"/>
          </a:xfrm>
          <a:custGeom>
            <a:avLst/>
            <a:gdLst/>
            <a:ahLst/>
            <a:cxnLst/>
            <a:rect l="l" t="t" r="r" b="b"/>
            <a:pathLst>
              <a:path w="4926330" h="352425">
                <a:moveTo>
                  <a:pt x="4820627" y="0"/>
                </a:moveTo>
                <a:lnTo>
                  <a:pt x="105689" y="0"/>
                </a:lnTo>
                <a:lnTo>
                  <a:pt x="64652" y="8337"/>
                </a:lnTo>
                <a:lnTo>
                  <a:pt x="31046" y="31040"/>
                </a:lnTo>
                <a:lnTo>
                  <a:pt x="8339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4926304" y="351843"/>
                </a:lnTo>
                <a:lnTo>
                  <a:pt x="4926304" y="105676"/>
                </a:lnTo>
                <a:lnTo>
                  <a:pt x="4917966" y="64642"/>
                </a:lnTo>
                <a:lnTo>
                  <a:pt x="4895264" y="31040"/>
                </a:lnTo>
                <a:lnTo>
                  <a:pt x="4861662" y="8337"/>
                </a:lnTo>
                <a:lnTo>
                  <a:pt x="4820627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57203" y="9706556"/>
            <a:ext cx="6844030" cy="352425"/>
          </a:xfrm>
          <a:custGeom>
            <a:avLst/>
            <a:gdLst/>
            <a:ahLst/>
            <a:cxnLst/>
            <a:rect l="l" t="t" r="r" b="b"/>
            <a:pathLst>
              <a:path w="6844030" h="352425">
                <a:moveTo>
                  <a:pt x="6738315" y="0"/>
                </a:moveTo>
                <a:lnTo>
                  <a:pt x="105676" y="0"/>
                </a:lnTo>
                <a:lnTo>
                  <a:pt x="64642" y="8337"/>
                </a:lnTo>
                <a:lnTo>
                  <a:pt x="31040" y="31040"/>
                </a:lnTo>
                <a:lnTo>
                  <a:pt x="8337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6843991" y="351843"/>
                </a:lnTo>
                <a:lnTo>
                  <a:pt x="6843991" y="105676"/>
                </a:lnTo>
                <a:lnTo>
                  <a:pt x="6835654" y="64642"/>
                </a:lnTo>
                <a:lnTo>
                  <a:pt x="6812951" y="31040"/>
                </a:lnTo>
                <a:lnTo>
                  <a:pt x="6779349" y="8337"/>
                </a:lnTo>
                <a:lnTo>
                  <a:pt x="6738315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30">
                <a:hlinkClick r:id="rId5"/>
              </a:rPr>
              <a:t>www.gatesprograms.com/safehydraulics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r>
              <a:rPr dirty="0" spc="40" b="1">
                <a:latin typeface="Book Antiqua"/>
                <a:cs typeface="Book Antiqua"/>
              </a:rPr>
              <a:t>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63936"/>
            <a:ext cx="3037840" cy="2296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049020">
              <a:lnSpc>
                <a:spcPct val="78400"/>
              </a:lnSpc>
            </a:pPr>
            <a:r>
              <a:rPr dirty="0" sz="1700" spc="290" b="1">
                <a:solidFill>
                  <a:srgbClr val="CE5C1B"/>
                </a:solidFill>
                <a:latin typeface="Book Antiqua"/>
                <a:cs typeface="Book Antiqua"/>
              </a:rPr>
              <a:t>coMPonents</a:t>
            </a:r>
            <a:r>
              <a:rPr dirty="0" sz="1700" spc="-10" b="1">
                <a:solidFill>
                  <a:srgbClr val="CE5C1B"/>
                </a:solidFill>
                <a:latin typeface="Book Antiqua"/>
                <a:cs typeface="Book Antiqua"/>
              </a:rPr>
              <a:t> </a:t>
            </a:r>
            <a:r>
              <a:rPr dirty="0" sz="1700" spc="420" b="1">
                <a:solidFill>
                  <a:srgbClr val="CE5C1B"/>
                </a:solidFill>
                <a:latin typeface="Book Antiqua"/>
                <a:cs typeface="Book Antiqua"/>
              </a:rPr>
              <a:t>of  </a:t>
            </a:r>
            <a:r>
              <a:rPr dirty="0" sz="1700" spc="470" b="1">
                <a:solidFill>
                  <a:srgbClr val="CE5C1B"/>
                </a:solidFill>
                <a:latin typeface="Book Antiqua"/>
                <a:cs typeface="Book Antiqua"/>
              </a:rPr>
              <a:t>a</a:t>
            </a:r>
            <a:r>
              <a:rPr dirty="0" sz="1700" spc="5" b="1">
                <a:solidFill>
                  <a:srgbClr val="CE5C1B"/>
                </a:solidFill>
                <a:latin typeface="Book Antiqua"/>
                <a:cs typeface="Book Antiqua"/>
              </a:rPr>
              <a:t> </a:t>
            </a:r>
            <a:r>
              <a:rPr dirty="0" sz="1700" b="1">
                <a:solidFill>
                  <a:srgbClr val="CE5C1B"/>
                </a:solidFill>
                <a:latin typeface="Book Antiqua"/>
                <a:cs typeface="Book Antiqua"/>
              </a:rPr>
              <a:t>PM </a:t>
            </a:r>
            <a:r>
              <a:rPr dirty="0" sz="1700" spc="335" b="1">
                <a:solidFill>
                  <a:srgbClr val="CE5C1B"/>
                </a:solidFill>
                <a:latin typeface="Book Antiqua"/>
                <a:cs typeface="Book Antiqua"/>
              </a:rPr>
              <a:t>PrograM</a:t>
            </a:r>
            <a:endParaRPr sz="17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An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effective </a:t>
            </a:r>
            <a:r>
              <a:rPr dirty="0" sz="1000" spc="60">
                <a:solidFill>
                  <a:srgbClr val="3D3E3E"/>
                </a:solidFill>
                <a:latin typeface="Tahoma"/>
                <a:cs typeface="Tahoma"/>
              </a:rPr>
              <a:t>PM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program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includes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these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key</a:t>
            </a:r>
            <a:r>
              <a:rPr dirty="0" sz="1000" spc="-6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elements:</a:t>
            </a:r>
            <a:endParaRPr sz="1000">
              <a:latin typeface="Tahoma"/>
              <a:cs typeface="Tahoma"/>
            </a:endParaRPr>
          </a:p>
          <a:p>
            <a:pPr marL="229235" indent="-102235">
              <a:lnSpc>
                <a:spcPct val="100000"/>
              </a:lnSpc>
              <a:spcBef>
                <a:spcPts val="700"/>
              </a:spcBef>
              <a:buChar char="•"/>
              <a:tabLst>
                <a:tab pos="229235" algn="l"/>
              </a:tabLst>
            </a:pP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Maintaining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safe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work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environment.</a:t>
            </a:r>
            <a:endParaRPr sz="1000">
              <a:latin typeface="Tahoma"/>
              <a:cs typeface="Tahoma"/>
            </a:endParaRPr>
          </a:p>
          <a:p>
            <a:pPr marL="229235" indent="-102235">
              <a:lnSpc>
                <a:spcPct val="100000"/>
              </a:lnSpc>
              <a:spcBef>
                <a:spcPts val="650"/>
              </a:spcBef>
              <a:buChar char="•"/>
              <a:tabLst>
                <a:tab pos="229235" algn="l"/>
              </a:tabLst>
            </a:pP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Maintenance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records.</a:t>
            </a:r>
            <a:endParaRPr sz="1000">
              <a:latin typeface="Tahoma"/>
              <a:cs typeface="Tahoma"/>
            </a:endParaRPr>
          </a:p>
          <a:p>
            <a:pPr marL="229235" indent="-102235">
              <a:lnSpc>
                <a:spcPct val="100000"/>
              </a:lnSpc>
              <a:spcBef>
                <a:spcPts val="650"/>
              </a:spcBef>
              <a:buChar char="•"/>
              <a:tabLst>
                <a:tab pos="229235" algn="l"/>
              </a:tabLst>
            </a:pP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Regularly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scheduled</a:t>
            </a:r>
            <a:r>
              <a:rPr dirty="0" sz="1000" spc="-7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inspections.</a:t>
            </a:r>
            <a:endParaRPr sz="1000">
              <a:latin typeface="Tahoma"/>
              <a:cs typeface="Tahoma"/>
            </a:endParaRPr>
          </a:p>
          <a:p>
            <a:pPr marL="229235" indent="-102235">
              <a:lnSpc>
                <a:spcPct val="100000"/>
              </a:lnSpc>
              <a:spcBef>
                <a:spcPts val="650"/>
              </a:spcBef>
              <a:buChar char="•"/>
              <a:tabLst>
                <a:tab pos="229235" algn="l"/>
              </a:tabLst>
            </a:pP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Troubleshooting.</a:t>
            </a:r>
            <a:endParaRPr sz="1000">
              <a:latin typeface="Tahoma"/>
              <a:cs typeface="Tahoma"/>
            </a:endParaRPr>
          </a:p>
          <a:p>
            <a:pPr marL="229235" indent="-102235">
              <a:lnSpc>
                <a:spcPct val="100000"/>
              </a:lnSpc>
              <a:spcBef>
                <a:spcPts val="650"/>
              </a:spcBef>
              <a:buChar char="•"/>
              <a:tabLst>
                <a:tab pos="229235" algn="l"/>
              </a:tabLst>
            </a:pP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Proper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fitting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selection.</a:t>
            </a:r>
            <a:endParaRPr sz="1000">
              <a:latin typeface="Tahoma"/>
              <a:cs typeface="Tahoma"/>
            </a:endParaRPr>
          </a:p>
          <a:p>
            <a:pPr marL="229235" indent="-102235">
              <a:lnSpc>
                <a:spcPct val="100000"/>
              </a:lnSpc>
              <a:spcBef>
                <a:spcPts val="650"/>
              </a:spcBef>
              <a:buChar char="•"/>
              <a:tabLst>
                <a:tab pos="229235" algn="l"/>
              </a:tabLst>
            </a:pP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Proper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assembly,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routing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</a:t>
            </a:r>
            <a:r>
              <a:rPr dirty="0" sz="1000" spc="4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installation.</a:t>
            </a:r>
            <a:endParaRPr sz="1000">
              <a:latin typeface="Tahoma"/>
              <a:cs typeface="Tahoma"/>
            </a:endParaRPr>
          </a:p>
          <a:p>
            <a:pPr marL="229235" indent="-102235">
              <a:lnSpc>
                <a:spcPct val="100000"/>
              </a:lnSpc>
              <a:spcBef>
                <a:spcPts val="650"/>
              </a:spcBef>
              <a:buChar char="•"/>
              <a:tabLst>
                <a:tab pos="229235" algn="l"/>
              </a:tabLst>
            </a:pP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Periodic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maintenance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product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training.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2935275"/>
            <a:ext cx="3347085" cy="16287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700" spc="390" b="1">
                <a:solidFill>
                  <a:srgbClr val="CE5C1B"/>
                </a:solidFill>
                <a:latin typeface="Book Antiqua"/>
                <a:cs typeface="Book Antiqua"/>
              </a:rPr>
              <a:t>safety</a:t>
            </a:r>
            <a:endParaRPr sz="1700">
              <a:latin typeface="Book Antiqua"/>
              <a:cs typeface="Book Antiqua"/>
            </a:endParaRPr>
          </a:p>
          <a:p>
            <a:pPr algn="just" marL="12700" marR="5080">
              <a:lnSpc>
                <a:spcPct val="116700"/>
              </a:lnSpc>
              <a:spcBef>
                <a:spcPts val="359"/>
              </a:spcBef>
            </a:pPr>
            <a:r>
              <a:rPr dirty="0" sz="1000" spc="25">
                <a:solidFill>
                  <a:srgbClr val="3D3E3E"/>
                </a:solidFill>
                <a:latin typeface="Tahoma"/>
                <a:cs typeface="Tahoma"/>
              </a:rPr>
              <a:t>Although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35">
                <a:solidFill>
                  <a:srgbClr val="3D3E3E"/>
                </a:solidFill>
                <a:latin typeface="Tahoma"/>
                <a:cs typeface="Tahoma"/>
              </a:rPr>
              <a:t>establishing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</a:t>
            </a:r>
            <a:r>
              <a:rPr dirty="0" sz="1000" spc="-7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maintaining</a:t>
            </a:r>
            <a:r>
              <a:rPr dirty="0" sz="1000" spc="-7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</a:t>
            </a:r>
            <a:r>
              <a:rPr dirty="0" sz="1000" spc="-7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safe</a:t>
            </a:r>
            <a:r>
              <a:rPr dirty="0" sz="1000" spc="-7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work</a:t>
            </a:r>
            <a:r>
              <a:rPr dirty="0" sz="1000" spc="-7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environ-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ment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might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seem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like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common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sense,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refreshing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associates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employees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on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basics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will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help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lessen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risk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catastrophic</a:t>
            </a:r>
            <a:r>
              <a:rPr dirty="0" sz="1000" spc="-10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outcomes.</a:t>
            </a:r>
            <a:endParaRPr sz="1000">
              <a:latin typeface="Tahoma"/>
              <a:cs typeface="Tahoma"/>
            </a:endParaRPr>
          </a:p>
          <a:p>
            <a:pPr algn="just" marL="12700" marR="5080">
              <a:lnSpc>
                <a:spcPct val="116700"/>
              </a:lnSpc>
              <a:spcBef>
                <a:spcPts val="500"/>
              </a:spcBef>
            </a:pPr>
            <a:r>
              <a:rPr dirty="0" sz="1000" spc="25">
                <a:solidFill>
                  <a:srgbClr val="3D3E3E"/>
                </a:solidFill>
                <a:latin typeface="Tahoma"/>
                <a:cs typeface="Tahoma"/>
              </a:rPr>
              <a:t>Pressure,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temperature,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flammability, </a:t>
            </a:r>
            <a:r>
              <a:rPr dirty="0" sz="1000" spc="25">
                <a:solidFill>
                  <a:srgbClr val="3D3E3E"/>
                </a:solidFill>
                <a:latin typeface="Tahoma"/>
                <a:cs typeface="Tahoma"/>
              </a:rPr>
              <a:t>mechanical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parts  and </a:t>
            </a:r>
            <a:r>
              <a:rPr dirty="0" sz="1000" spc="25">
                <a:solidFill>
                  <a:srgbClr val="3D3E3E"/>
                </a:solidFill>
                <a:latin typeface="Tahoma"/>
                <a:cs typeface="Tahoma"/>
              </a:rPr>
              <a:t>electricity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are </a:t>
            </a:r>
            <a:r>
              <a:rPr dirty="0" sz="1000" spc="35">
                <a:solidFill>
                  <a:srgbClr val="3D3E3E"/>
                </a:solidFill>
                <a:latin typeface="Tahoma"/>
                <a:cs typeface="Tahoma"/>
              </a:rPr>
              <a:t>all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factors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consider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when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working 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with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hydraulic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equipment.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8040" y="4814876"/>
            <a:ext cx="3279775" cy="1281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200" spc="-65" b="1">
                <a:solidFill>
                  <a:srgbClr val="67A135"/>
                </a:solidFill>
                <a:latin typeface="Book Antiqua"/>
                <a:cs typeface="Book Antiqua"/>
              </a:rPr>
              <a:t>QUICK</a:t>
            </a:r>
            <a:r>
              <a:rPr dirty="0" sz="1200" spc="-40" b="1">
                <a:solidFill>
                  <a:srgbClr val="67A135"/>
                </a:solidFill>
                <a:latin typeface="Book Antiqua"/>
                <a:cs typeface="Book Antiqua"/>
              </a:rPr>
              <a:t> </a:t>
            </a:r>
            <a:r>
              <a:rPr dirty="0" sz="1200" spc="-25" b="1">
                <a:solidFill>
                  <a:srgbClr val="67A135"/>
                </a:solidFill>
                <a:latin typeface="Book Antiqua"/>
                <a:cs typeface="Book Antiqua"/>
              </a:rPr>
              <a:t>TIP:</a:t>
            </a:r>
            <a:endParaRPr sz="1200">
              <a:latin typeface="Book Antiqua"/>
              <a:cs typeface="Book Antiqua"/>
            </a:endParaRPr>
          </a:p>
          <a:p>
            <a:pPr algn="ctr" marL="12065" marR="5080">
              <a:lnSpc>
                <a:spcPct val="118100"/>
              </a:lnSpc>
            </a:pP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Society </a:t>
            </a:r>
            <a:r>
              <a:rPr dirty="0" sz="1200" spc="-45">
                <a:solidFill>
                  <a:srgbClr val="231F20"/>
                </a:solidFill>
                <a:latin typeface="Times New Roman"/>
                <a:cs typeface="Times New Roman"/>
              </a:rPr>
              <a:t>of 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Automotive </a:t>
            </a:r>
            <a:r>
              <a:rPr dirty="0" sz="1200" spc="15">
                <a:solidFill>
                  <a:srgbClr val="231F20"/>
                </a:solidFill>
                <a:latin typeface="Times New Roman"/>
                <a:cs typeface="Times New Roman"/>
              </a:rPr>
              <a:t>Engineers </a:t>
            </a:r>
            <a:r>
              <a:rPr dirty="0" sz="1200" spc="-55">
                <a:solidFill>
                  <a:srgbClr val="231F20"/>
                </a:solidFill>
                <a:latin typeface="Times New Roman"/>
                <a:cs typeface="Times New Roman"/>
              </a:rPr>
              <a:t>(SAE)  </a:t>
            </a:r>
            <a:r>
              <a:rPr dirty="0" sz="1200" spc="20">
                <a:solidFill>
                  <a:srgbClr val="231F20"/>
                </a:solidFill>
                <a:latin typeface="Times New Roman"/>
                <a:cs typeface="Times New Roman"/>
              </a:rPr>
              <a:t>recommended</a:t>
            </a:r>
            <a:r>
              <a:rPr dirty="0" sz="1200" spc="-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20">
                <a:solidFill>
                  <a:srgbClr val="231F20"/>
                </a:solidFill>
                <a:latin typeface="Times New Roman"/>
                <a:cs typeface="Times New Roman"/>
              </a:rPr>
              <a:t>practice</a:t>
            </a:r>
            <a:r>
              <a:rPr dirty="0" sz="1200" spc="-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31F20"/>
                </a:solidFill>
                <a:latin typeface="Times New Roman"/>
                <a:cs typeface="Times New Roman"/>
              </a:rPr>
              <a:t>J1273</a:t>
            </a:r>
            <a:r>
              <a:rPr dirty="0" sz="1200" spc="-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25">
                <a:solidFill>
                  <a:srgbClr val="231F20"/>
                </a:solidFill>
                <a:latin typeface="Times New Roman"/>
                <a:cs typeface="Times New Roman"/>
              </a:rPr>
              <a:t>contains</a:t>
            </a:r>
            <a:r>
              <a:rPr dirty="0" sz="1200" spc="-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many</a:t>
            </a:r>
            <a:r>
              <a:rPr dirty="0" sz="1200" spc="-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231F20"/>
                </a:solidFill>
                <a:latin typeface="Times New Roman"/>
                <a:cs typeface="Times New Roman"/>
              </a:rPr>
              <a:t>useful  </a:t>
            </a:r>
            <a:r>
              <a:rPr dirty="0" sz="1200" spc="25">
                <a:solidFill>
                  <a:srgbClr val="231F20"/>
                </a:solidFill>
                <a:latin typeface="Times New Roman"/>
                <a:cs typeface="Times New Roman"/>
              </a:rPr>
              <a:t>suggestions</a:t>
            </a:r>
            <a:r>
              <a:rPr dirty="0" sz="1200" spc="-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about</a:t>
            </a:r>
            <a:r>
              <a:rPr dirty="0" sz="1200" spc="-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15">
                <a:solidFill>
                  <a:srgbClr val="231F20"/>
                </a:solidFill>
                <a:latin typeface="Times New Roman"/>
                <a:cs typeface="Times New Roman"/>
              </a:rPr>
              <a:t>design,</a:t>
            </a:r>
            <a:r>
              <a:rPr dirty="0" sz="1200" spc="-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10">
                <a:solidFill>
                  <a:srgbClr val="231F20"/>
                </a:solidFill>
                <a:latin typeface="Times New Roman"/>
                <a:cs typeface="Times New Roman"/>
              </a:rPr>
              <a:t>installation,</a:t>
            </a:r>
            <a:r>
              <a:rPr dirty="0" sz="1200" spc="-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35">
                <a:solidFill>
                  <a:srgbClr val="231F20"/>
                </a:solidFill>
                <a:latin typeface="Times New Roman"/>
                <a:cs typeface="Times New Roman"/>
              </a:rPr>
              <a:t>maintenance  </a:t>
            </a:r>
            <a:r>
              <a:rPr dirty="0" sz="1200" spc="55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1200" spc="-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15">
                <a:solidFill>
                  <a:srgbClr val="231F20"/>
                </a:solidFill>
                <a:latin typeface="Times New Roman"/>
                <a:cs typeface="Times New Roman"/>
              </a:rPr>
              <a:t>other</a:t>
            </a:r>
            <a:r>
              <a:rPr dirty="0" sz="1200" spc="-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231F20"/>
                </a:solidFill>
                <a:latin typeface="Times New Roman"/>
                <a:cs typeface="Times New Roman"/>
              </a:rPr>
              <a:t>activities</a:t>
            </a:r>
            <a:r>
              <a:rPr dirty="0" sz="1200" spc="-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imes New Roman"/>
                <a:cs typeface="Times New Roman"/>
              </a:rPr>
              <a:t>involving</a:t>
            </a:r>
            <a:r>
              <a:rPr dirty="0" sz="1200" spc="-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25">
                <a:solidFill>
                  <a:srgbClr val="231F20"/>
                </a:solidFill>
                <a:latin typeface="Times New Roman"/>
                <a:cs typeface="Times New Roman"/>
              </a:rPr>
              <a:t>hose</a:t>
            </a:r>
            <a:r>
              <a:rPr dirty="0" sz="1200" spc="-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20">
                <a:solidFill>
                  <a:srgbClr val="231F20"/>
                </a:solidFill>
                <a:latin typeface="Times New Roman"/>
                <a:cs typeface="Times New Roman"/>
              </a:rPr>
              <a:t>assemblies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dirty="0" sz="1200" spc="15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dirty="0" sz="1200" spc="5">
                <a:solidFill>
                  <a:srgbClr val="231F20"/>
                </a:solidFill>
                <a:latin typeface="Times New Roman"/>
                <a:cs typeface="Times New Roman"/>
              </a:rPr>
              <a:t>hydraulic</a:t>
            </a:r>
            <a:r>
              <a:rPr dirty="0" sz="1200" spc="-1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20">
                <a:solidFill>
                  <a:srgbClr val="231F20"/>
                </a:solidFill>
                <a:latin typeface="Times New Roman"/>
                <a:cs typeface="Times New Roman"/>
              </a:rPr>
              <a:t>systems.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6402579"/>
            <a:ext cx="3347085" cy="1425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200" spc="55" b="1">
                <a:solidFill>
                  <a:srgbClr val="CE5C1B"/>
                </a:solidFill>
                <a:latin typeface="Book Antiqua"/>
                <a:cs typeface="Book Antiqua"/>
              </a:rPr>
              <a:t>Pressure</a:t>
            </a:r>
            <a:endParaRPr sz="1200">
              <a:latin typeface="Book Antiqua"/>
              <a:cs typeface="Book Antiqua"/>
            </a:endParaRPr>
          </a:p>
          <a:p>
            <a:pPr algn="just" marL="12700" marR="5080">
              <a:lnSpc>
                <a:spcPct val="116700"/>
              </a:lnSpc>
              <a:spcBef>
                <a:spcPts val="455"/>
              </a:spcBef>
            </a:pP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Operating pressures of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hydraulic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systems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reach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as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high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as  </a:t>
            </a:r>
            <a:r>
              <a:rPr dirty="0" sz="1000" spc="50">
                <a:solidFill>
                  <a:srgbClr val="3D3E3E"/>
                </a:solidFill>
                <a:latin typeface="Tahoma"/>
                <a:cs typeface="Tahoma"/>
              </a:rPr>
              <a:t>10,000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psi.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With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hydraulic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fluid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under pressure,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follow- 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ing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dangers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are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encountered:</a:t>
            </a:r>
            <a:endParaRPr sz="1000">
              <a:latin typeface="Tahoma"/>
              <a:cs typeface="Tahoma"/>
            </a:endParaRPr>
          </a:p>
          <a:p>
            <a:pPr marL="228600" marR="5080" indent="-101600">
              <a:lnSpc>
                <a:spcPct val="113599"/>
              </a:lnSpc>
              <a:spcBef>
                <a:spcPts val="600"/>
              </a:spcBef>
              <a:buClr>
                <a:srgbClr val="3D3E3E"/>
              </a:buClr>
              <a:buSzPct val="83333"/>
              <a:buFont typeface="Tahoma"/>
              <a:buChar char="•"/>
              <a:tabLst>
                <a:tab pos="229235" algn="l"/>
              </a:tabLst>
            </a:pPr>
            <a:r>
              <a:rPr dirty="0" sz="1200" spc="25">
                <a:solidFill>
                  <a:srgbClr val="2187B0"/>
                </a:solidFill>
                <a:latin typeface="Times New Roman"/>
                <a:cs typeface="Times New Roman"/>
              </a:rPr>
              <a:t>Pinhole. </a:t>
            </a:r>
            <a:r>
              <a:rPr dirty="0" sz="1000" spc="25">
                <a:solidFill>
                  <a:srgbClr val="3D3E3E"/>
                </a:solidFill>
                <a:latin typeface="Tahoma"/>
                <a:cs typeface="Tahoma"/>
              </a:rPr>
              <a:t>Fluid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escaping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from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pinhole can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virtually 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invisible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yet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cause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serious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injury.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Workers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must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avoid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touching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even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approaching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any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part of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pres-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95690" y="403351"/>
            <a:ext cx="3178810" cy="1889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4935" marR="67310">
              <a:lnSpc>
                <a:spcPct val="116700"/>
              </a:lnSpc>
            </a:pP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surized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hydraulic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system.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Serious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emergencies arise  and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medical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attention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needed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when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fluid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punctures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skin,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even </a:t>
            </a:r>
            <a:r>
              <a:rPr dirty="0" sz="1000" spc="30">
                <a:solidFill>
                  <a:srgbClr val="3D3E3E"/>
                </a:solidFill>
                <a:latin typeface="Tahoma"/>
                <a:cs typeface="Tahoma"/>
              </a:rPr>
              <a:t>if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no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pain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</a:t>
            </a:r>
            <a:r>
              <a:rPr dirty="0" sz="1000" spc="-10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felt.</a:t>
            </a:r>
            <a:endParaRPr sz="1000">
              <a:latin typeface="Tahoma"/>
              <a:cs typeface="Tahoma"/>
            </a:endParaRPr>
          </a:p>
          <a:p>
            <a:pPr marL="114935" marR="5080" indent="-102235">
              <a:lnSpc>
                <a:spcPct val="115599"/>
              </a:lnSpc>
              <a:spcBef>
                <a:spcPts val="525"/>
              </a:spcBef>
              <a:buClr>
                <a:srgbClr val="3D3E3E"/>
              </a:buClr>
              <a:buSzPct val="83333"/>
              <a:buFont typeface="Tahoma"/>
              <a:buChar char="•"/>
              <a:tabLst>
                <a:tab pos="115570" algn="l"/>
              </a:tabLst>
            </a:pPr>
            <a:r>
              <a:rPr dirty="0" sz="1200" spc="15">
                <a:solidFill>
                  <a:srgbClr val="2187B0"/>
                </a:solidFill>
                <a:latin typeface="Times New Roman"/>
                <a:cs typeface="Times New Roman"/>
              </a:rPr>
              <a:t>Leak.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Leaking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hydraulic fluid </a:t>
            </a:r>
            <a:r>
              <a:rPr dirty="0" sz="1000" spc="30">
                <a:solidFill>
                  <a:srgbClr val="3D3E3E"/>
                </a:solidFill>
                <a:latin typeface="Tahoma"/>
                <a:cs typeface="Tahoma"/>
              </a:rPr>
              <a:t>is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not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only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unsightly, </a:t>
            </a:r>
            <a:r>
              <a:rPr dirty="0" sz="1000" spc="30">
                <a:solidFill>
                  <a:srgbClr val="3D3E3E"/>
                </a:solidFill>
                <a:latin typeface="Tahoma"/>
                <a:cs typeface="Tahoma"/>
              </a:rPr>
              <a:t>it  is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hazardous.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It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makes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workplace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floors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slippery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and 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dangerous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can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also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contaminate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the environ- 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ment.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In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fact,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as </a:t>
            </a:r>
            <a:r>
              <a:rPr dirty="0" sz="1000" spc="35">
                <a:solidFill>
                  <a:srgbClr val="3D3E3E"/>
                </a:solidFill>
                <a:latin typeface="Tahoma"/>
                <a:cs typeface="Tahoma"/>
              </a:rPr>
              <a:t>little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as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one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quart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30">
                <a:solidFill>
                  <a:srgbClr val="3D3E3E"/>
                </a:solidFill>
                <a:latin typeface="Tahoma"/>
                <a:cs typeface="Tahoma"/>
              </a:rPr>
              <a:t>oil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can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pollute 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up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70">
                <a:solidFill>
                  <a:srgbClr val="3D3E3E"/>
                </a:solidFill>
                <a:latin typeface="Tahoma"/>
                <a:cs typeface="Tahoma"/>
              </a:rPr>
              <a:t>250,000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gallons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water,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30">
                <a:solidFill>
                  <a:srgbClr val="3D3E3E"/>
                </a:solidFill>
                <a:latin typeface="Tahoma"/>
                <a:cs typeface="Tahoma"/>
              </a:rPr>
              <a:t>it is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estimated 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that </a:t>
            </a:r>
            <a:r>
              <a:rPr dirty="0" sz="1000" spc="75">
                <a:solidFill>
                  <a:srgbClr val="3D3E3E"/>
                </a:solidFill>
                <a:latin typeface="Tahoma"/>
                <a:cs typeface="Tahoma"/>
              </a:rPr>
              <a:t>100 </a:t>
            </a:r>
            <a:r>
              <a:rPr dirty="0" sz="1000" spc="35">
                <a:solidFill>
                  <a:srgbClr val="3D3E3E"/>
                </a:solidFill>
                <a:latin typeface="Tahoma"/>
                <a:cs typeface="Tahoma"/>
              </a:rPr>
              <a:t>million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gallons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30">
                <a:solidFill>
                  <a:srgbClr val="3D3E3E"/>
                </a:solidFill>
                <a:latin typeface="Tahoma"/>
                <a:cs typeface="Tahoma"/>
              </a:rPr>
              <a:t>oil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leak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from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hydraulic 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equipment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annually.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25938" y="2543302"/>
            <a:ext cx="3058160" cy="633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200" spc="-65" b="1">
                <a:solidFill>
                  <a:srgbClr val="67A135"/>
                </a:solidFill>
                <a:latin typeface="Book Antiqua"/>
                <a:cs typeface="Book Antiqua"/>
              </a:rPr>
              <a:t>QUICK</a:t>
            </a:r>
            <a:r>
              <a:rPr dirty="0" sz="1200" spc="-40" b="1">
                <a:solidFill>
                  <a:srgbClr val="67A135"/>
                </a:solidFill>
                <a:latin typeface="Book Antiqua"/>
                <a:cs typeface="Book Antiqua"/>
              </a:rPr>
              <a:t> </a:t>
            </a:r>
            <a:r>
              <a:rPr dirty="0" sz="1200" spc="-25" b="1">
                <a:solidFill>
                  <a:srgbClr val="67A135"/>
                </a:solidFill>
                <a:latin typeface="Book Antiqua"/>
                <a:cs typeface="Book Antiqua"/>
              </a:rPr>
              <a:t>TIP:</a:t>
            </a:r>
            <a:endParaRPr sz="1200">
              <a:latin typeface="Book Antiqua"/>
              <a:cs typeface="Book Antiqua"/>
            </a:endParaRPr>
          </a:p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Before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cleaning </a:t>
            </a:r>
            <a:r>
              <a:rPr dirty="0" sz="1200" spc="80">
                <a:solidFill>
                  <a:srgbClr val="231F20"/>
                </a:solidFill>
                <a:latin typeface="Times New Roman"/>
                <a:cs typeface="Times New Roman"/>
              </a:rPr>
              <a:t>an </a:t>
            </a:r>
            <a:r>
              <a:rPr dirty="0" sz="1200" spc="-15">
                <a:solidFill>
                  <a:srgbClr val="231F20"/>
                </a:solidFill>
                <a:latin typeface="Times New Roman"/>
                <a:cs typeface="Times New Roman"/>
              </a:rPr>
              <a:t>oil</a:t>
            </a:r>
            <a:r>
              <a:rPr dirty="0" sz="1200" spc="-1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10">
                <a:solidFill>
                  <a:srgbClr val="231F20"/>
                </a:solidFill>
                <a:latin typeface="Times New Roman"/>
                <a:cs typeface="Times New Roman"/>
              </a:rPr>
              <a:t>spill,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always check </a:t>
            </a:r>
            <a:r>
              <a:rPr dirty="0" sz="1200" spc="-20">
                <a:solidFill>
                  <a:srgbClr val="231F20"/>
                </a:solidFill>
                <a:latin typeface="Times New Roman"/>
                <a:cs typeface="Times New Roman"/>
              </a:rPr>
              <a:t>EPA, </a:t>
            </a:r>
            <a:r>
              <a:rPr dirty="0" sz="1200" spc="65">
                <a:solidFill>
                  <a:srgbClr val="231F20"/>
                </a:solidFill>
                <a:latin typeface="Times New Roman"/>
                <a:cs typeface="Times New Roman"/>
              </a:rPr>
              <a:t>state </a:t>
            </a:r>
            <a:r>
              <a:rPr dirty="0" sz="1200" spc="7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1200" spc="-1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15">
                <a:solidFill>
                  <a:srgbClr val="231F20"/>
                </a:solidFill>
                <a:latin typeface="Times New Roman"/>
                <a:cs typeface="Times New Roman"/>
              </a:rPr>
              <a:t>local </a:t>
            </a:r>
            <a:r>
              <a:rPr dirty="0" sz="1200" spc="35">
                <a:solidFill>
                  <a:srgbClr val="231F20"/>
                </a:solidFill>
                <a:latin typeface="Times New Roman"/>
                <a:cs typeface="Times New Roman"/>
              </a:rPr>
              <a:t>regulations.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04134" y="3470930"/>
            <a:ext cx="3320415" cy="4271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206375" marR="110489" indent="-102235">
              <a:lnSpc>
                <a:spcPct val="113599"/>
              </a:lnSpc>
              <a:buClr>
                <a:srgbClr val="3D3E3E"/>
              </a:buClr>
              <a:buSzPct val="83333"/>
              <a:buFont typeface="Tahoma"/>
              <a:buChar char="•"/>
              <a:tabLst>
                <a:tab pos="207010" algn="l"/>
              </a:tabLst>
            </a:pPr>
            <a:r>
              <a:rPr dirty="0" sz="1200" spc="15">
                <a:solidFill>
                  <a:srgbClr val="2187B0"/>
                </a:solidFill>
                <a:latin typeface="Times New Roman"/>
                <a:cs typeface="Times New Roman"/>
              </a:rPr>
              <a:t>Burst.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Whether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due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improper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selection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damage, 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ruptured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can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cause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injury.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If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it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bursts,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worker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can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burned,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cut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injected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may </a:t>
            </a:r>
            <a:r>
              <a:rPr dirty="0" sz="1000" spc="25">
                <a:solidFill>
                  <a:srgbClr val="3D3E3E"/>
                </a:solidFill>
                <a:latin typeface="Tahoma"/>
                <a:cs typeface="Tahoma"/>
              </a:rPr>
              <a:t>slip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fall.</a:t>
            </a:r>
            <a:endParaRPr sz="1000">
              <a:latin typeface="Tahoma"/>
              <a:cs typeface="Tahoma"/>
            </a:endParaRPr>
          </a:p>
          <a:p>
            <a:pPr marL="205740" marR="5080" indent="-101600">
              <a:lnSpc>
                <a:spcPct val="113599"/>
              </a:lnSpc>
              <a:spcBef>
                <a:spcPts val="555"/>
              </a:spcBef>
              <a:buClr>
                <a:srgbClr val="3D3E3E"/>
              </a:buClr>
              <a:buSzPct val="83333"/>
              <a:buFont typeface="Tahoma"/>
              <a:buChar char="•"/>
              <a:tabLst>
                <a:tab pos="206375" algn="l"/>
              </a:tabLst>
            </a:pPr>
            <a:r>
              <a:rPr dirty="0" sz="1200" spc="25">
                <a:solidFill>
                  <a:srgbClr val="2187B0"/>
                </a:solidFill>
                <a:latin typeface="Times New Roman"/>
                <a:cs typeface="Times New Roman"/>
              </a:rPr>
              <a:t>Coupling </a:t>
            </a:r>
            <a:r>
              <a:rPr dirty="0" sz="1200" spc="-25">
                <a:solidFill>
                  <a:srgbClr val="2187B0"/>
                </a:solidFill>
                <a:latin typeface="Times New Roman"/>
                <a:cs typeface="Times New Roman"/>
              </a:rPr>
              <a:t>Blowoff.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If an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assembly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isn’t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properly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made 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installed,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coupling could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come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off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hit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spray a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worker,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possibly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resulting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serious</a:t>
            </a:r>
            <a:r>
              <a:rPr dirty="0" sz="1000" spc="4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injury.</a:t>
            </a:r>
            <a:endParaRPr sz="1000">
              <a:latin typeface="Tahoma"/>
              <a:cs typeface="Tahoma"/>
            </a:endParaRPr>
          </a:p>
          <a:p>
            <a:pPr marL="206375" marR="167640" indent="-102235">
              <a:lnSpc>
                <a:spcPct val="111100"/>
              </a:lnSpc>
              <a:spcBef>
                <a:spcPts val="590"/>
              </a:spcBef>
              <a:buClr>
                <a:srgbClr val="3D3E3E"/>
              </a:buClr>
              <a:buSzPct val="83333"/>
              <a:buFont typeface="Tahoma"/>
              <a:buChar char="•"/>
              <a:tabLst>
                <a:tab pos="207010" algn="l"/>
              </a:tabLst>
            </a:pPr>
            <a:r>
              <a:rPr dirty="0" sz="1200" spc="20">
                <a:solidFill>
                  <a:srgbClr val="2187B0"/>
                </a:solidFill>
                <a:latin typeface="Times New Roman"/>
                <a:cs typeface="Times New Roman"/>
              </a:rPr>
              <a:t>Whipping Hose.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If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end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end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fitting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comes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apart under pressure,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loose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can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whip</a:t>
            </a:r>
            <a:endParaRPr sz="1000">
              <a:latin typeface="Tahoma"/>
              <a:cs typeface="Tahoma"/>
            </a:endParaRPr>
          </a:p>
          <a:p>
            <a:pPr marL="206375" marR="44450">
              <a:lnSpc>
                <a:spcPct val="116700"/>
              </a:lnSpc>
            </a:pP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around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with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great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force.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This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has the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potential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cause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serious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injury.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If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this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hazard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exists,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should</a:t>
            </a:r>
            <a:endParaRPr sz="1000">
              <a:latin typeface="Tahoma"/>
              <a:cs typeface="Tahoma"/>
            </a:endParaRPr>
          </a:p>
          <a:p>
            <a:pPr marL="206375" marR="238125">
              <a:lnSpc>
                <a:spcPct val="116700"/>
              </a:lnSpc>
            </a:pP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restrained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shielded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using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clamps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protective 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shielding.</a:t>
            </a:r>
            <a:endParaRPr sz="1000">
              <a:latin typeface="Tahoma"/>
              <a:cs typeface="Tahoma"/>
            </a:endParaRPr>
          </a:p>
          <a:p>
            <a:pPr marL="206375" marR="44450" indent="-102235">
              <a:lnSpc>
                <a:spcPct val="114599"/>
              </a:lnSpc>
              <a:spcBef>
                <a:spcPts val="535"/>
              </a:spcBef>
              <a:buClr>
                <a:srgbClr val="3D3E3E"/>
              </a:buClr>
              <a:buSzPct val="83333"/>
              <a:buFont typeface="Tahoma"/>
              <a:buChar char="•"/>
              <a:tabLst>
                <a:tab pos="207010" algn="l"/>
              </a:tabLst>
            </a:pPr>
            <a:r>
              <a:rPr dirty="0" sz="1200" spc="25">
                <a:solidFill>
                  <a:srgbClr val="2187B0"/>
                </a:solidFill>
                <a:latin typeface="Times New Roman"/>
                <a:cs typeface="Times New Roman"/>
              </a:rPr>
              <a:t>Stored </a:t>
            </a:r>
            <a:r>
              <a:rPr dirty="0" sz="1200" spc="5">
                <a:solidFill>
                  <a:srgbClr val="2187B0"/>
                </a:solidFill>
                <a:latin typeface="Times New Roman"/>
                <a:cs typeface="Times New Roman"/>
              </a:rPr>
              <a:t>Energy.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Hydraulic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systems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sometimes use 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accumulators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store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potential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energy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absorb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shock.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This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energy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can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create pressure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that keeps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system’s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components</a:t>
            </a:r>
            <a:r>
              <a:rPr dirty="0" sz="1000" spc="-6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moving.</a:t>
            </a:r>
            <a:endParaRPr sz="1000">
              <a:latin typeface="Tahoma"/>
              <a:cs typeface="Tahoma"/>
            </a:endParaRPr>
          </a:p>
          <a:p>
            <a:pPr algn="ctr" marR="3175">
              <a:lnSpc>
                <a:spcPct val="100000"/>
              </a:lnSpc>
              <a:spcBef>
                <a:spcPts val="330"/>
              </a:spcBef>
              <a:tabLst>
                <a:tab pos="3283585" algn="l"/>
              </a:tabLst>
            </a:pPr>
            <a:r>
              <a:rPr dirty="0" sz="1000" spc="-10" u="sng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 u="sng">
                <a:solidFill>
                  <a:srgbClr val="3D3E3E"/>
                </a:solidFill>
                <a:latin typeface="Tahoma"/>
                <a:cs typeface="Tahoma"/>
              </a:rPr>
              <a:t>	</a:t>
            </a:r>
            <a:endParaRPr sz="1000">
              <a:latin typeface="Tahoma"/>
              <a:cs typeface="Tahoma"/>
            </a:endParaRPr>
          </a:p>
          <a:p>
            <a:pPr algn="ctr" marR="11430">
              <a:lnSpc>
                <a:spcPct val="100000"/>
              </a:lnSpc>
              <a:spcBef>
                <a:spcPts val="560"/>
              </a:spcBef>
            </a:pPr>
            <a:r>
              <a:rPr dirty="0" sz="1200" spc="-65" b="1">
                <a:solidFill>
                  <a:srgbClr val="67A135"/>
                </a:solidFill>
                <a:latin typeface="Book Antiqua"/>
                <a:cs typeface="Book Antiqua"/>
              </a:rPr>
              <a:t>QUICK</a:t>
            </a:r>
            <a:r>
              <a:rPr dirty="0" sz="1200" spc="-40" b="1">
                <a:solidFill>
                  <a:srgbClr val="67A135"/>
                </a:solidFill>
                <a:latin typeface="Book Antiqua"/>
                <a:cs typeface="Book Antiqua"/>
              </a:rPr>
              <a:t> </a:t>
            </a:r>
            <a:r>
              <a:rPr dirty="0" sz="1200" spc="-25" b="1">
                <a:solidFill>
                  <a:srgbClr val="67A135"/>
                </a:solidFill>
                <a:latin typeface="Book Antiqua"/>
                <a:cs typeface="Book Antiqua"/>
              </a:rPr>
              <a:t>TIP:</a:t>
            </a:r>
            <a:endParaRPr sz="1200">
              <a:latin typeface="Book Antiqua"/>
              <a:cs typeface="Book Antiqua"/>
            </a:endParaRPr>
          </a:p>
          <a:p>
            <a:pPr algn="ctr" marL="432434" marR="444500">
              <a:lnSpc>
                <a:spcPct val="118100"/>
              </a:lnSpc>
            </a:pP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Charged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accumulators </a:t>
            </a:r>
            <a:r>
              <a:rPr dirty="0" sz="1200" spc="70">
                <a:solidFill>
                  <a:srgbClr val="231F20"/>
                </a:solidFill>
                <a:latin typeface="Times New Roman"/>
                <a:cs typeface="Times New Roman"/>
              </a:rPr>
              <a:t>can </a:t>
            </a:r>
            <a:r>
              <a:rPr dirty="0" sz="1200" spc="55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200" spc="-2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35">
                <a:solidFill>
                  <a:srgbClr val="231F20"/>
                </a:solidFill>
                <a:latin typeface="Times New Roman"/>
                <a:cs typeface="Times New Roman"/>
              </a:rPr>
              <a:t>lethal.  </a:t>
            </a:r>
            <a:r>
              <a:rPr dirty="0" sz="1200" spc="20">
                <a:solidFill>
                  <a:srgbClr val="231F20"/>
                </a:solidFill>
                <a:latin typeface="Times New Roman"/>
                <a:cs typeface="Times New Roman"/>
              </a:rPr>
              <a:t>Always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open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1200" spc="35">
                <a:solidFill>
                  <a:srgbClr val="231F20"/>
                </a:solidFill>
                <a:latin typeface="Times New Roman"/>
                <a:cs typeface="Times New Roman"/>
              </a:rPr>
              <a:t>accumulator’s</a:t>
            </a:r>
            <a:r>
              <a:rPr dirty="0" sz="1200" spc="-1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15">
                <a:solidFill>
                  <a:srgbClr val="231F20"/>
                </a:solidFill>
                <a:latin typeface="Times New Roman"/>
                <a:cs typeface="Times New Roman"/>
              </a:rPr>
              <a:t>valve 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to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release</a:t>
            </a:r>
            <a:r>
              <a:rPr dirty="0" sz="12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35">
                <a:solidFill>
                  <a:srgbClr val="231F20"/>
                </a:solidFill>
                <a:latin typeface="Times New Roman"/>
                <a:cs typeface="Times New Roman"/>
              </a:rPr>
              <a:t>pressure.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8109512"/>
            <a:ext cx="7772400" cy="1449070"/>
          </a:xfrm>
          <a:custGeom>
            <a:avLst/>
            <a:gdLst/>
            <a:ahLst/>
            <a:cxnLst/>
            <a:rect l="l" t="t" r="r" b="b"/>
            <a:pathLst>
              <a:path w="7772400" h="1449070">
                <a:moveTo>
                  <a:pt x="7772400" y="0"/>
                </a:moveTo>
                <a:lnTo>
                  <a:pt x="7772400" y="1448485"/>
                </a:lnTo>
                <a:lnTo>
                  <a:pt x="0" y="1448485"/>
                </a:lnTo>
                <a:lnTo>
                  <a:pt x="0" y="0"/>
                </a:lnTo>
                <a:lnTo>
                  <a:pt x="7772400" y="0"/>
                </a:lnTo>
                <a:close/>
              </a:path>
            </a:pathLst>
          </a:custGeom>
          <a:solidFill>
            <a:srgbClr val="D7DA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016834" y="2416182"/>
            <a:ext cx="3284220" cy="0"/>
          </a:xfrm>
          <a:custGeom>
            <a:avLst/>
            <a:gdLst/>
            <a:ahLst/>
            <a:cxnLst/>
            <a:rect l="l" t="t" r="r" b="b"/>
            <a:pathLst>
              <a:path w="3284220" h="0">
                <a:moveTo>
                  <a:pt x="328385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67A1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016834" y="3345096"/>
            <a:ext cx="3284220" cy="0"/>
          </a:xfrm>
          <a:custGeom>
            <a:avLst/>
            <a:gdLst/>
            <a:ahLst/>
            <a:cxnLst/>
            <a:rect l="l" t="t" r="r" b="b"/>
            <a:pathLst>
              <a:path w="3284220" h="0">
                <a:moveTo>
                  <a:pt x="328385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67A1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016834" y="7945663"/>
            <a:ext cx="3284220" cy="0"/>
          </a:xfrm>
          <a:custGeom>
            <a:avLst/>
            <a:gdLst/>
            <a:ahLst/>
            <a:cxnLst/>
            <a:rect l="l" t="t" r="r" b="b"/>
            <a:pathLst>
              <a:path w="3284220" h="0">
                <a:moveTo>
                  <a:pt x="328385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67A1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7205" y="4724383"/>
            <a:ext cx="3284220" cy="0"/>
          </a:xfrm>
          <a:custGeom>
            <a:avLst/>
            <a:gdLst/>
            <a:ahLst/>
            <a:cxnLst/>
            <a:rect l="l" t="t" r="r" b="b"/>
            <a:pathLst>
              <a:path w="3284220" h="0">
                <a:moveTo>
                  <a:pt x="328385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67A1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7205" y="6291481"/>
            <a:ext cx="3284220" cy="0"/>
          </a:xfrm>
          <a:custGeom>
            <a:avLst/>
            <a:gdLst/>
            <a:ahLst/>
            <a:cxnLst/>
            <a:rect l="l" t="t" r="r" b="b"/>
            <a:pathLst>
              <a:path w="3284220" h="0">
                <a:moveTo>
                  <a:pt x="328385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67A1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44500" y="8195516"/>
            <a:ext cx="6868795" cy="1186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700" spc="75" b="1">
                <a:solidFill>
                  <a:srgbClr val="2187B0"/>
                </a:solidFill>
                <a:latin typeface="Book Antiqua"/>
                <a:cs typeface="Book Antiqua"/>
              </a:rPr>
              <a:t>Pascal </a:t>
            </a:r>
            <a:r>
              <a:rPr dirty="0" sz="1700" spc="45" b="1">
                <a:solidFill>
                  <a:srgbClr val="2187B0"/>
                </a:solidFill>
                <a:latin typeface="Book Antiqua"/>
                <a:cs typeface="Book Antiqua"/>
              </a:rPr>
              <a:t>on</a:t>
            </a:r>
            <a:r>
              <a:rPr dirty="0" sz="1700" spc="-30" b="1">
                <a:solidFill>
                  <a:srgbClr val="2187B0"/>
                </a:solidFill>
                <a:latin typeface="Book Antiqua"/>
                <a:cs typeface="Book Antiqua"/>
              </a:rPr>
              <a:t> </a:t>
            </a:r>
            <a:r>
              <a:rPr dirty="0" sz="1700" spc="80" b="1">
                <a:solidFill>
                  <a:srgbClr val="2187B0"/>
                </a:solidFill>
                <a:latin typeface="Book Antiqua"/>
                <a:cs typeface="Book Antiqua"/>
              </a:rPr>
              <a:t>Pressure</a:t>
            </a:r>
            <a:endParaRPr sz="1700">
              <a:latin typeface="Book Antiqua"/>
              <a:cs typeface="Book Antiqua"/>
            </a:endParaRPr>
          </a:p>
          <a:p>
            <a:pPr algn="just" marL="12700" marR="5080">
              <a:lnSpc>
                <a:spcPct val="128800"/>
              </a:lnSpc>
              <a:spcBef>
                <a:spcPts val="380"/>
              </a:spcBef>
            </a:pP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Blaise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Pascal, </a:t>
            </a:r>
            <a:r>
              <a:rPr dirty="0" sz="1100" spc="5" i="1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French </a:t>
            </a:r>
            <a:r>
              <a:rPr dirty="0" sz="1100" spc="15" i="1">
                <a:solidFill>
                  <a:srgbClr val="231F20"/>
                </a:solidFill>
                <a:latin typeface="Arial"/>
                <a:cs typeface="Arial"/>
              </a:rPr>
              <a:t>scientist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philosopher, </a:t>
            </a:r>
            <a:r>
              <a:rPr dirty="0" sz="1100" spc="-55" i="1">
                <a:solidFill>
                  <a:srgbClr val="231F20"/>
                </a:solidFill>
                <a:latin typeface="Arial"/>
                <a:cs typeface="Arial"/>
              </a:rPr>
              <a:t>was </a:t>
            </a:r>
            <a:r>
              <a:rPr dirty="0" sz="1100" spc="5" i="1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dirty="0" sz="1100" spc="15" i="1">
                <a:solidFill>
                  <a:srgbClr val="231F20"/>
                </a:solidFill>
                <a:latin typeface="Arial"/>
                <a:cs typeface="Arial"/>
              </a:rPr>
              <a:t>first </a:t>
            </a:r>
            <a:r>
              <a:rPr dirty="0" sz="1100" i="1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discover </a:t>
            </a:r>
            <a:r>
              <a:rPr dirty="0" sz="1100" spc="20" i="1">
                <a:solidFill>
                  <a:srgbClr val="231F20"/>
                </a:solidFill>
                <a:latin typeface="Arial"/>
                <a:cs typeface="Arial"/>
              </a:rPr>
              <a:t>that </a:t>
            </a:r>
            <a:r>
              <a:rPr dirty="0" sz="1100" spc="-65" i="1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pressure </a:t>
            </a:r>
            <a:r>
              <a:rPr dirty="0" sz="1100" spc="5" i="1">
                <a:solidFill>
                  <a:srgbClr val="231F20"/>
                </a:solidFill>
                <a:latin typeface="Arial"/>
                <a:cs typeface="Arial"/>
              </a:rPr>
              <a:t>applied </a:t>
            </a:r>
            <a:r>
              <a:rPr dirty="0" sz="1100" i="1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any  </a:t>
            </a:r>
            <a:r>
              <a:rPr dirty="0" sz="1100" spc="5" i="1">
                <a:solidFill>
                  <a:srgbClr val="231F20"/>
                </a:solidFill>
                <a:latin typeface="Arial"/>
                <a:cs typeface="Arial"/>
              </a:rPr>
              <a:t>part </a:t>
            </a:r>
            <a:r>
              <a:rPr dirty="0" sz="1100" i="1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dirty="0" sz="1100" spc="-65" i="1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confined </a:t>
            </a:r>
            <a:r>
              <a:rPr dirty="0" sz="1100" spc="30" i="1">
                <a:solidFill>
                  <a:srgbClr val="231F20"/>
                </a:solidFill>
                <a:latin typeface="Arial"/>
                <a:cs typeface="Arial"/>
              </a:rPr>
              <a:t>fluid </a:t>
            </a:r>
            <a:r>
              <a:rPr dirty="0" sz="1100" spc="5" i="1">
                <a:solidFill>
                  <a:srgbClr val="231F20"/>
                </a:solidFill>
                <a:latin typeface="Arial"/>
                <a:cs typeface="Arial"/>
              </a:rPr>
              <a:t>transmits </a:t>
            </a:r>
            <a:r>
              <a:rPr dirty="0" sz="1100" i="1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dirty="0" sz="1100" spc="-45" i="1">
                <a:solidFill>
                  <a:srgbClr val="231F20"/>
                </a:solidFill>
                <a:latin typeface="Arial"/>
                <a:cs typeface="Arial"/>
              </a:rPr>
              <a:t>every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other </a:t>
            </a:r>
            <a:r>
              <a:rPr dirty="0" sz="1100" spc="5" i="1">
                <a:solidFill>
                  <a:srgbClr val="231F20"/>
                </a:solidFill>
                <a:latin typeface="Arial"/>
                <a:cs typeface="Arial"/>
              </a:rPr>
              <a:t>part </a:t>
            </a:r>
            <a:r>
              <a:rPr dirty="0" sz="1100" spc="20" i="1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dirty="0" sz="1100" spc="-30" i="1">
                <a:solidFill>
                  <a:srgbClr val="231F20"/>
                </a:solidFill>
                <a:latin typeface="Arial"/>
                <a:cs typeface="Arial"/>
              </a:rPr>
              <a:t>no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loss.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pressure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acts </a:t>
            </a:r>
            <a:r>
              <a:rPr dirty="0" sz="1100" spc="20" i="1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equal force </a:t>
            </a:r>
            <a:r>
              <a:rPr dirty="0" sz="1100" spc="-30" i="1">
                <a:solidFill>
                  <a:srgbClr val="231F20"/>
                </a:solidFill>
                <a:latin typeface="Arial"/>
                <a:cs typeface="Arial"/>
              </a:rPr>
              <a:t>on </a:t>
            </a:r>
            <a:r>
              <a:rPr dirty="0" sz="1100" spc="25" i="1">
                <a:solidFill>
                  <a:srgbClr val="231F20"/>
                </a:solidFill>
                <a:latin typeface="Arial"/>
                <a:cs typeface="Arial"/>
              </a:rPr>
              <a:t>all 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equal </a:t>
            </a:r>
            <a:r>
              <a:rPr dirty="0" sz="1100" spc="-45" i="1">
                <a:solidFill>
                  <a:srgbClr val="231F20"/>
                </a:solidFill>
                <a:latin typeface="Arial"/>
                <a:cs typeface="Arial"/>
              </a:rPr>
              <a:t>areas </a:t>
            </a:r>
            <a:r>
              <a:rPr dirty="0" sz="1100" i="1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dirty="0" sz="1100" spc="5" i="1">
                <a:solidFill>
                  <a:srgbClr val="231F20"/>
                </a:solidFill>
                <a:latin typeface="Arial"/>
                <a:cs typeface="Arial"/>
              </a:rPr>
              <a:t>the confining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walls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dirty="0" sz="1100" i="1">
                <a:solidFill>
                  <a:srgbClr val="231F20"/>
                </a:solidFill>
                <a:latin typeface="Arial"/>
                <a:cs typeface="Arial"/>
              </a:rPr>
              <a:t>perpendicular to </a:t>
            </a:r>
            <a:r>
              <a:rPr dirty="0" sz="1100" spc="5" i="1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dirty="0" sz="1100" i="1">
                <a:solidFill>
                  <a:srgbClr val="231F20"/>
                </a:solidFill>
                <a:latin typeface="Arial"/>
                <a:cs typeface="Arial"/>
              </a:rPr>
              <a:t>walls.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Pascal’s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studies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centered </a:t>
            </a:r>
            <a:r>
              <a:rPr dirty="0" sz="1100" spc="-30" i="1">
                <a:solidFill>
                  <a:srgbClr val="231F20"/>
                </a:solidFill>
                <a:latin typeface="Arial"/>
                <a:cs typeface="Arial"/>
              </a:rPr>
              <a:t>on </a:t>
            </a:r>
            <a:r>
              <a:rPr dirty="0" sz="1100" spc="5" i="1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dirty="0" sz="1100" spc="15" i="1">
                <a:solidFill>
                  <a:srgbClr val="231F20"/>
                </a:solidFill>
                <a:latin typeface="Arial"/>
                <a:cs typeface="Arial"/>
              </a:rPr>
              <a:t>principles  </a:t>
            </a:r>
            <a:r>
              <a:rPr dirty="0" sz="1100" i="1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dirty="0" sz="1100" spc="5" i="1">
                <a:solidFill>
                  <a:srgbClr val="231F20"/>
                </a:solidFill>
                <a:latin typeface="Arial"/>
                <a:cs typeface="Arial"/>
              </a:rPr>
              <a:t>hydraulic </a:t>
            </a:r>
            <a:r>
              <a:rPr dirty="0" sz="1100" spc="15" i="1">
                <a:solidFill>
                  <a:srgbClr val="231F20"/>
                </a:solidFill>
                <a:latin typeface="Arial"/>
                <a:cs typeface="Arial"/>
              </a:rPr>
              <a:t>fluids </a:t>
            </a:r>
            <a:r>
              <a:rPr dirty="0" sz="1100" spc="5" i="1">
                <a:solidFill>
                  <a:srgbClr val="231F20"/>
                </a:solidFill>
                <a:latin typeface="Arial"/>
                <a:cs typeface="Arial"/>
              </a:rPr>
              <a:t>led </a:t>
            </a:r>
            <a:r>
              <a:rPr dirty="0" sz="1100" spc="25" i="1">
                <a:solidFill>
                  <a:srgbClr val="231F20"/>
                </a:solidFill>
                <a:latin typeface="Arial"/>
                <a:cs typeface="Arial"/>
              </a:rPr>
              <a:t>him </a:t>
            </a:r>
            <a:r>
              <a:rPr dirty="0" sz="1100" i="1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dirty="0" sz="1100" spc="5" i="1">
                <a:solidFill>
                  <a:srgbClr val="231F20"/>
                </a:solidFill>
                <a:latin typeface="Arial"/>
                <a:cs typeface="Arial"/>
              </a:rPr>
              <a:t>invent the hydraulic </a:t>
            </a:r>
            <a:r>
              <a:rPr dirty="0" sz="1100" spc="-30" i="1">
                <a:solidFill>
                  <a:srgbClr val="231F20"/>
                </a:solidFill>
                <a:latin typeface="Arial"/>
                <a:cs typeface="Arial"/>
              </a:rPr>
              <a:t>press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dirty="0" sz="1100" spc="5" i="1">
                <a:solidFill>
                  <a:srgbClr val="231F20"/>
                </a:solidFill>
                <a:latin typeface="Arial"/>
                <a:cs typeface="Arial"/>
              </a:rPr>
              <a:t>the  </a:t>
            </a:r>
            <a:r>
              <a:rPr dirty="0" sz="1100" spc="3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syringe.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87350" y="9636700"/>
            <a:ext cx="6981825" cy="422275"/>
          </a:xfrm>
          <a:custGeom>
            <a:avLst/>
            <a:gdLst/>
            <a:ahLst/>
            <a:cxnLst/>
            <a:rect l="l" t="t" r="r" b="b"/>
            <a:pathLst>
              <a:path w="6981825" h="422275">
                <a:moveTo>
                  <a:pt x="0" y="421699"/>
                </a:moveTo>
                <a:lnTo>
                  <a:pt x="6981443" y="421699"/>
                </a:lnTo>
                <a:lnTo>
                  <a:pt x="6981443" y="0"/>
                </a:lnTo>
                <a:lnTo>
                  <a:pt x="0" y="0"/>
                </a:lnTo>
                <a:lnTo>
                  <a:pt x="0" y="421699"/>
                </a:lnTo>
                <a:close/>
              </a:path>
            </a:pathLst>
          </a:custGeom>
          <a:solidFill>
            <a:srgbClr val="231F20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7198" y="9706556"/>
            <a:ext cx="4926330" cy="352425"/>
          </a:xfrm>
          <a:custGeom>
            <a:avLst/>
            <a:gdLst/>
            <a:ahLst/>
            <a:cxnLst/>
            <a:rect l="l" t="t" r="r" b="b"/>
            <a:pathLst>
              <a:path w="4926330" h="352425">
                <a:moveTo>
                  <a:pt x="4820627" y="0"/>
                </a:moveTo>
                <a:lnTo>
                  <a:pt x="105689" y="0"/>
                </a:lnTo>
                <a:lnTo>
                  <a:pt x="64652" y="8337"/>
                </a:lnTo>
                <a:lnTo>
                  <a:pt x="31046" y="31040"/>
                </a:lnTo>
                <a:lnTo>
                  <a:pt x="8339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4926304" y="351843"/>
                </a:lnTo>
                <a:lnTo>
                  <a:pt x="4926304" y="105676"/>
                </a:lnTo>
                <a:lnTo>
                  <a:pt x="4917966" y="64642"/>
                </a:lnTo>
                <a:lnTo>
                  <a:pt x="4895264" y="31040"/>
                </a:lnTo>
                <a:lnTo>
                  <a:pt x="4861662" y="8337"/>
                </a:lnTo>
                <a:lnTo>
                  <a:pt x="4820627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7203" y="9706556"/>
            <a:ext cx="6844030" cy="352425"/>
          </a:xfrm>
          <a:custGeom>
            <a:avLst/>
            <a:gdLst/>
            <a:ahLst/>
            <a:cxnLst/>
            <a:rect l="l" t="t" r="r" b="b"/>
            <a:pathLst>
              <a:path w="6844030" h="352425">
                <a:moveTo>
                  <a:pt x="6738315" y="0"/>
                </a:moveTo>
                <a:lnTo>
                  <a:pt x="105676" y="0"/>
                </a:lnTo>
                <a:lnTo>
                  <a:pt x="64642" y="8337"/>
                </a:lnTo>
                <a:lnTo>
                  <a:pt x="31040" y="31040"/>
                </a:lnTo>
                <a:lnTo>
                  <a:pt x="8337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6843991" y="351843"/>
                </a:lnTo>
                <a:lnTo>
                  <a:pt x="6843991" y="105676"/>
                </a:lnTo>
                <a:lnTo>
                  <a:pt x="6835654" y="64642"/>
                </a:lnTo>
                <a:lnTo>
                  <a:pt x="6812951" y="31040"/>
                </a:lnTo>
                <a:lnTo>
                  <a:pt x="6779349" y="8337"/>
                </a:lnTo>
                <a:lnTo>
                  <a:pt x="6738315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30">
                <a:hlinkClick r:id="rId2"/>
              </a:rPr>
              <a:t>www.gatesprograms.com/safehydraulics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8128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 spc="40" b="1">
                <a:latin typeface="Book Antiqua"/>
                <a:cs typeface="Book Antiqua"/>
              </a:rPr>
              <a:t>1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45997"/>
            <a:ext cx="3179445" cy="1146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65" b="1">
                <a:solidFill>
                  <a:srgbClr val="CE5C1B"/>
                </a:solidFill>
                <a:latin typeface="Book Antiqua"/>
                <a:cs typeface="Book Antiqua"/>
              </a:rPr>
              <a:t>permanent </a:t>
            </a:r>
            <a:r>
              <a:rPr dirty="0" sz="1200" spc="90" b="1">
                <a:solidFill>
                  <a:srgbClr val="CE5C1B"/>
                </a:solidFill>
                <a:latin typeface="Book Antiqua"/>
                <a:cs typeface="Book Antiqua"/>
              </a:rPr>
              <a:t>swage</a:t>
            </a:r>
            <a:r>
              <a:rPr dirty="0" sz="1200" spc="-50" b="1">
                <a:solidFill>
                  <a:srgbClr val="CE5C1B"/>
                </a:solidFill>
                <a:latin typeface="Book Antiqua"/>
                <a:cs typeface="Book Antiqua"/>
              </a:rPr>
              <a:t> </a:t>
            </a:r>
            <a:r>
              <a:rPr dirty="0" sz="1200" spc="45" b="1">
                <a:solidFill>
                  <a:srgbClr val="CE5C1B"/>
                </a:solidFill>
                <a:latin typeface="Book Antiqua"/>
                <a:cs typeface="Book Antiqua"/>
              </a:rPr>
              <a:t>procedures</a:t>
            </a:r>
            <a:endParaRPr sz="12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Hose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must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be marked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for proper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insertion depth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 into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6700"/>
              </a:lnSpc>
            </a:pP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coupling.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After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checking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40">
                <a:solidFill>
                  <a:srgbClr val="3E3E3E"/>
                </a:solidFill>
                <a:latin typeface="Tahoma"/>
                <a:cs typeface="Tahoma"/>
              </a:rPr>
              <a:t>swage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data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chart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for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 right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depth,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lightweight </a:t>
            </a:r>
            <a:r>
              <a:rPr dirty="0" sz="1000" spc="15">
                <a:solidFill>
                  <a:srgbClr val="3E3E3E"/>
                </a:solidFill>
                <a:latin typeface="Tahoma"/>
                <a:cs typeface="Tahoma"/>
              </a:rPr>
              <a:t>oil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is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used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to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lubricate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</a:t>
            </a:r>
            <a:r>
              <a:rPr dirty="0" sz="1000" spc="-4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inside 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diameter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of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hose.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coupling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hex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is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placed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into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a 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vise, and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hose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is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inserted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to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given</a:t>
            </a:r>
            <a:r>
              <a:rPr dirty="0" sz="1000" spc="-45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depth.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1804846"/>
            <a:ext cx="3221355" cy="371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</a:pP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following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are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basic </a:t>
            </a:r>
            <a:r>
              <a:rPr dirty="0" sz="1000" spc="-40">
                <a:solidFill>
                  <a:srgbClr val="3E3E3E"/>
                </a:solidFill>
                <a:latin typeface="Tahoma"/>
                <a:cs typeface="Tahoma"/>
              </a:rPr>
              <a:t>swage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procedures,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but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it is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always 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prudent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to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refer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to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an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operator’s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manual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for</a:t>
            </a:r>
            <a:r>
              <a:rPr dirty="0" sz="1000" spc="3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specifics.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8800" y="2217596"/>
            <a:ext cx="3188970" cy="2200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5110" marR="654050" indent="-232410">
              <a:lnSpc>
                <a:spcPct val="116700"/>
              </a:lnSpc>
              <a:buAutoNum type="arabicPeriod"/>
              <a:tabLst>
                <a:tab pos="245745" algn="l"/>
              </a:tabLst>
            </a:pP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Insert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correct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die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and pusher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into</a:t>
            </a:r>
            <a:r>
              <a:rPr dirty="0" sz="1000" spc="-5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swaging</a:t>
            </a:r>
            <a:r>
              <a:rPr dirty="0" sz="1000" spc="-7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machine.</a:t>
            </a:r>
            <a:endParaRPr sz="1000">
              <a:latin typeface="Tahoma"/>
              <a:cs typeface="Tahoma"/>
            </a:endParaRPr>
          </a:p>
          <a:p>
            <a:pPr marL="245110" marR="205740" indent="-232410">
              <a:lnSpc>
                <a:spcPct val="116700"/>
              </a:lnSpc>
              <a:spcBef>
                <a:spcPts val="450"/>
              </a:spcBef>
              <a:buAutoNum type="arabicPeriod"/>
              <a:tabLst>
                <a:tab pos="245745" algn="l"/>
              </a:tabLst>
            </a:pP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Lubricate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inner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bore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surfaces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of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dies</a:t>
            </a:r>
            <a:r>
              <a:rPr dirty="0" sz="1000" spc="-45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with 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a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thin film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of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lightweight</a:t>
            </a:r>
            <a:r>
              <a:rPr dirty="0" sz="1000" spc="-5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oil.</a:t>
            </a:r>
            <a:endParaRPr sz="1000">
              <a:latin typeface="Tahoma"/>
              <a:cs typeface="Tahoma"/>
            </a:endParaRPr>
          </a:p>
          <a:p>
            <a:pPr marL="245110" marR="46990" indent="-232410">
              <a:lnSpc>
                <a:spcPct val="116700"/>
              </a:lnSpc>
              <a:spcBef>
                <a:spcPts val="450"/>
              </a:spcBef>
              <a:buAutoNum type="arabicPeriod"/>
              <a:tabLst>
                <a:tab pos="245745" algn="l"/>
              </a:tabLst>
            </a:pPr>
            <a:r>
              <a:rPr dirty="0" sz="1000" spc="15">
                <a:solidFill>
                  <a:srgbClr val="3E3E3E"/>
                </a:solidFill>
                <a:latin typeface="Tahoma"/>
                <a:cs typeface="Tahoma"/>
              </a:rPr>
              <a:t>Put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hose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assembly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through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dies,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feeding</a:t>
            </a:r>
            <a:r>
              <a:rPr dirty="0" sz="1000" spc="-55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hose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and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coupling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into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</a:t>
            </a:r>
            <a:r>
              <a:rPr dirty="0" sz="1000" spc="-95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pusher.</a:t>
            </a:r>
            <a:endParaRPr sz="1000">
              <a:latin typeface="Tahoma"/>
              <a:cs typeface="Tahoma"/>
            </a:endParaRPr>
          </a:p>
          <a:p>
            <a:pPr marL="245110" marR="28575" indent="-232410">
              <a:lnSpc>
                <a:spcPct val="116700"/>
              </a:lnSpc>
              <a:spcBef>
                <a:spcPts val="450"/>
              </a:spcBef>
              <a:buAutoNum type="arabicPeriod"/>
              <a:tabLst>
                <a:tab pos="245745" algn="l"/>
              </a:tabLst>
            </a:pPr>
            <a:r>
              <a:rPr dirty="0" sz="1000" spc="35">
                <a:solidFill>
                  <a:srgbClr val="3E3E3E"/>
                </a:solidFill>
                <a:latin typeface="Tahoma"/>
                <a:cs typeface="Tahoma"/>
              </a:rPr>
              <a:t>Pull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control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lever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while guiding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coupling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into</a:t>
            </a:r>
            <a:r>
              <a:rPr dirty="0" sz="1000" spc="-8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die </a:t>
            </a:r>
            <a:r>
              <a:rPr dirty="0" sz="1000" spc="15">
                <a:solidFill>
                  <a:srgbClr val="3E3E3E"/>
                </a:solidFill>
                <a:latin typeface="Tahoma"/>
                <a:cs typeface="Tahoma"/>
              </a:rPr>
              <a:t>until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pusher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bottoms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against the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top of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die</a:t>
            </a:r>
            <a:r>
              <a:rPr dirty="0" sz="1000" spc="-9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surface.</a:t>
            </a:r>
            <a:endParaRPr sz="1000">
              <a:latin typeface="Tahoma"/>
              <a:cs typeface="Tahoma"/>
            </a:endParaRPr>
          </a:p>
          <a:p>
            <a:pPr marL="245110" marR="5080" indent="-232410">
              <a:lnSpc>
                <a:spcPct val="116700"/>
              </a:lnSpc>
              <a:spcBef>
                <a:spcPts val="450"/>
              </a:spcBef>
              <a:buAutoNum type="arabicPeriod"/>
              <a:tabLst>
                <a:tab pos="245745" algn="l"/>
              </a:tabLst>
            </a:pP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Push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control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lever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to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retract the pusher and</a:t>
            </a:r>
            <a:r>
              <a:rPr dirty="0" sz="1000" spc="-45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open 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die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halves.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Remove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swaged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hose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assembly.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2532" y="4738597"/>
            <a:ext cx="3128010" cy="1067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2540">
              <a:lnSpc>
                <a:spcPct val="100000"/>
              </a:lnSpc>
            </a:pPr>
            <a:r>
              <a:rPr dirty="0" sz="1200" spc="-40" b="1">
                <a:solidFill>
                  <a:srgbClr val="67A135"/>
                </a:solidFill>
                <a:latin typeface="Book Antiqua"/>
                <a:cs typeface="Book Antiqua"/>
              </a:rPr>
              <a:t>QUICK</a:t>
            </a:r>
            <a:r>
              <a:rPr dirty="0" sz="1200" spc="-55" b="1">
                <a:solidFill>
                  <a:srgbClr val="67A135"/>
                </a:solidFill>
                <a:latin typeface="Book Antiqua"/>
                <a:cs typeface="Book Antiqua"/>
              </a:rPr>
              <a:t> </a:t>
            </a:r>
            <a:r>
              <a:rPr dirty="0" sz="1200" spc="120" b="1">
                <a:solidFill>
                  <a:srgbClr val="67A135"/>
                </a:solidFill>
                <a:latin typeface="Book Antiqua"/>
                <a:cs typeface="Book Antiqua"/>
              </a:rPr>
              <a:t>tIp:</a:t>
            </a:r>
            <a:endParaRPr sz="1200">
              <a:latin typeface="Book Antiqua"/>
              <a:cs typeface="Book Antiqua"/>
            </a:endParaRPr>
          </a:p>
          <a:p>
            <a:pPr algn="ctr" marL="12065" marR="5080" indent="-635">
              <a:lnSpc>
                <a:spcPct val="118100"/>
              </a:lnSpc>
            </a:pPr>
            <a:r>
              <a:rPr dirty="0" sz="1200" spc="-20">
                <a:latin typeface="Times New Roman"/>
                <a:cs typeface="Times New Roman"/>
              </a:rPr>
              <a:t>For </a:t>
            </a:r>
            <a:r>
              <a:rPr dirty="0" sz="1200" spc="-5">
                <a:latin typeface="Times New Roman"/>
                <a:cs typeface="Times New Roman"/>
              </a:rPr>
              <a:t>safety’s </a:t>
            </a:r>
            <a:r>
              <a:rPr dirty="0" sz="1200" spc="20">
                <a:latin typeface="Times New Roman"/>
                <a:cs typeface="Times New Roman"/>
              </a:rPr>
              <a:t>sake, </a:t>
            </a:r>
            <a:r>
              <a:rPr dirty="0" sz="1200" spc="50">
                <a:latin typeface="Times New Roman"/>
                <a:cs typeface="Times New Roman"/>
              </a:rPr>
              <a:t>use </a:t>
            </a:r>
            <a:r>
              <a:rPr dirty="0" sz="1200" spc="35">
                <a:latin typeface="Times New Roman"/>
                <a:cs typeface="Times New Roman"/>
              </a:rPr>
              <a:t>swagers </a:t>
            </a:r>
            <a:r>
              <a:rPr dirty="0" sz="1200" spc="-20">
                <a:latin typeface="Times New Roman"/>
                <a:cs typeface="Times New Roman"/>
              </a:rPr>
              <a:t>only </a:t>
            </a:r>
            <a:r>
              <a:rPr dirty="0" sz="1200" spc="-50">
                <a:latin typeface="Times New Roman"/>
                <a:cs typeface="Times New Roman"/>
              </a:rPr>
              <a:t>if </a:t>
            </a:r>
            <a:r>
              <a:rPr dirty="0" sz="1200" spc="5">
                <a:latin typeface="Times New Roman"/>
                <a:cs typeface="Times New Roman"/>
              </a:rPr>
              <a:t>you </a:t>
            </a:r>
            <a:r>
              <a:rPr dirty="0" sz="1200" spc="25">
                <a:latin typeface="Times New Roman"/>
                <a:cs typeface="Times New Roman"/>
              </a:rPr>
              <a:t>have  </a:t>
            </a:r>
            <a:r>
              <a:rPr dirty="0" sz="1200" spc="20">
                <a:latin typeface="Times New Roman"/>
                <a:cs typeface="Times New Roman"/>
              </a:rPr>
              <a:t>received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 spc="25">
                <a:latin typeface="Times New Roman"/>
                <a:cs typeface="Times New Roman"/>
              </a:rPr>
              <a:t>hands-on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 spc="15">
                <a:latin typeface="Times New Roman"/>
                <a:cs typeface="Times New Roman"/>
              </a:rPr>
              <a:t>training.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Always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 spc="-45">
                <a:latin typeface="Times New Roman"/>
                <a:cs typeface="Times New Roman"/>
              </a:rPr>
              <a:t>follow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 spc="20">
                <a:latin typeface="Times New Roman"/>
                <a:cs typeface="Times New Roman"/>
              </a:rPr>
              <a:t>current  operating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20">
                <a:latin typeface="Times New Roman"/>
                <a:cs typeface="Times New Roman"/>
              </a:rPr>
              <a:t>manual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15">
                <a:latin typeface="Times New Roman"/>
                <a:cs typeface="Times New Roman"/>
              </a:rPr>
              <a:t>instructions,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50">
                <a:latin typeface="Times New Roman"/>
                <a:cs typeface="Times New Roman"/>
              </a:rPr>
              <a:t>use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50">
                <a:latin typeface="Times New Roman"/>
                <a:cs typeface="Times New Roman"/>
              </a:rPr>
              <a:t>new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30">
                <a:latin typeface="Times New Roman"/>
                <a:cs typeface="Times New Roman"/>
              </a:rPr>
              <a:t>hose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40">
                <a:latin typeface="Times New Roman"/>
                <a:cs typeface="Times New Roman"/>
              </a:rPr>
              <a:t>and  </a:t>
            </a:r>
            <a:r>
              <a:rPr dirty="0" sz="1200" spc="5">
                <a:latin typeface="Times New Roman"/>
                <a:cs typeface="Times New Roman"/>
              </a:rPr>
              <a:t>fittings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 spc="50">
                <a:latin typeface="Times New Roman"/>
                <a:cs typeface="Times New Roman"/>
              </a:rPr>
              <a:t>and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 spc="30">
                <a:latin typeface="Times New Roman"/>
                <a:cs typeface="Times New Roman"/>
              </a:rPr>
              <a:t>wear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safety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 spc="15">
                <a:latin typeface="Times New Roman"/>
                <a:cs typeface="Times New Roman"/>
              </a:rPr>
              <a:t>glasses.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480" y="6110349"/>
            <a:ext cx="3347085" cy="1031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200" spc="40" b="1">
                <a:solidFill>
                  <a:srgbClr val="CE5C1B"/>
                </a:solidFill>
                <a:latin typeface="Book Antiqua"/>
                <a:cs typeface="Book Antiqua"/>
              </a:rPr>
              <a:t>Field</a:t>
            </a:r>
            <a:r>
              <a:rPr dirty="0" sz="1200" spc="-70" b="1">
                <a:solidFill>
                  <a:srgbClr val="CE5C1B"/>
                </a:solidFill>
                <a:latin typeface="Book Antiqua"/>
                <a:cs typeface="Book Antiqua"/>
              </a:rPr>
              <a:t> </a:t>
            </a:r>
            <a:r>
              <a:rPr dirty="0" sz="1200" spc="40" b="1">
                <a:solidFill>
                  <a:srgbClr val="CE5C1B"/>
                </a:solidFill>
                <a:latin typeface="Book Antiqua"/>
                <a:cs typeface="Book Antiqua"/>
              </a:rPr>
              <a:t>Attachable</a:t>
            </a:r>
            <a:endParaRPr sz="1200">
              <a:latin typeface="Book Antiqua"/>
              <a:cs typeface="Book Antiqua"/>
            </a:endParaRPr>
          </a:p>
          <a:p>
            <a:pPr algn="just" marL="12700" marR="5080">
              <a:lnSpc>
                <a:spcPct val="116700"/>
              </a:lnSpc>
              <a:spcBef>
                <a:spcPts val="455"/>
              </a:spcBef>
            </a:pPr>
            <a:r>
              <a:rPr dirty="0" sz="1000" spc="30">
                <a:solidFill>
                  <a:srgbClr val="3E3E3E"/>
                </a:solidFill>
                <a:latin typeface="Tahoma"/>
                <a:cs typeface="Tahoma"/>
              </a:rPr>
              <a:t>“Field</a:t>
            </a:r>
            <a:r>
              <a:rPr dirty="0" sz="1000" spc="-5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attachable”</a:t>
            </a:r>
            <a:r>
              <a:rPr dirty="0" sz="1000" spc="-5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means</a:t>
            </a:r>
            <a:r>
              <a:rPr dirty="0" sz="1000" spc="-5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no</a:t>
            </a:r>
            <a:r>
              <a:rPr dirty="0" sz="1000" spc="-5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crimper</a:t>
            </a:r>
            <a:r>
              <a:rPr dirty="0" sz="1000" spc="-5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is</a:t>
            </a:r>
            <a:r>
              <a:rPr dirty="0" sz="1000" spc="-5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needed</a:t>
            </a:r>
            <a:r>
              <a:rPr dirty="0" sz="1000" spc="-5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to</a:t>
            </a:r>
            <a:r>
              <a:rPr dirty="0" sz="1000" spc="-5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attach</a:t>
            </a:r>
            <a:r>
              <a:rPr dirty="0" sz="1000" spc="-5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couplings.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Here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are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basic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steps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in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assembly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of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field 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attachable</a:t>
            </a:r>
            <a:r>
              <a:rPr dirty="0" sz="1000" spc="-35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couplings:</a:t>
            </a:r>
            <a:endParaRPr sz="1000">
              <a:latin typeface="Tahoma"/>
              <a:cs typeface="Tahoma"/>
            </a:endParaRPr>
          </a:p>
          <a:p>
            <a:pPr marL="127000">
              <a:lnSpc>
                <a:spcPct val="100000"/>
              </a:lnSpc>
              <a:spcBef>
                <a:spcPts val="695"/>
              </a:spcBef>
            </a:pPr>
            <a:r>
              <a:rPr dirty="0" sz="1000" spc="30">
                <a:solidFill>
                  <a:srgbClr val="3E3E3E"/>
                </a:solidFill>
                <a:latin typeface="Tahoma"/>
                <a:cs typeface="Tahoma"/>
              </a:rPr>
              <a:t>1. </a:t>
            </a:r>
            <a:r>
              <a:rPr dirty="0" sz="1000" spc="37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Thoroughly </a:t>
            </a:r>
            <a:r>
              <a:rPr dirty="0" sz="1000" spc="15">
                <a:solidFill>
                  <a:srgbClr val="3E3E3E"/>
                </a:solidFill>
                <a:latin typeface="Tahoma"/>
                <a:cs typeface="Tahoma"/>
              </a:rPr>
              <a:t>oil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hose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and</a:t>
            </a:r>
            <a:r>
              <a:rPr dirty="0" sz="1000" spc="-14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nipple.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95750" y="396416"/>
            <a:ext cx="3188970" cy="727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5110" marR="421005" indent="-232410">
              <a:lnSpc>
                <a:spcPct val="116700"/>
              </a:lnSpc>
            </a:pPr>
            <a:r>
              <a:rPr dirty="0" sz="1000" spc="30">
                <a:solidFill>
                  <a:srgbClr val="3E3E3E"/>
                </a:solidFill>
                <a:latin typeface="Tahoma"/>
                <a:cs typeface="Tahoma"/>
              </a:rPr>
              <a:t>2.</a:t>
            </a:r>
            <a:r>
              <a:rPr dirty="0" sz="1000" spc="37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15">
                <a:solidFill>
                  <a:srgbClr val="3E3E3E"/>
                </a:solidFill>
                <a:latin typeface="Tahoma"/>
                <a:cs typeface="Tahoma"/>
              </a:rPr>
              <a:t>Put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socket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in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vise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as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shown. Turning 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counterclockwise,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thread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hose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into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 socket </a:t>
            </a:r>
            <a:r>
              <a:rPr dirty="0" sz="1000" spc="15">
                <a:solidFill>
                  <a:srgbClr val="3E3E3E"/>
                </a:solidFill>
                <a:latin typeface="Tahoma"/>
                <a:cs typeface="Tahoma"/>
              </a:rPr>
              <a:t>until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it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bottoms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on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inside</a:t>
            </a:r>
            <a:r>
              <a:rPr dirty="0" sz="1000" spc="-35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shoulder</a:t>
            </a:r>
            <a:endParaRPr sz="1000">
              <a:latin typeface="Tahoma"/>
              <a:cs typeface="Tahoma"/>
            </a:endParaRPr>
          </a:p>
          <a:p>
            <a:pPr marL="245110">
              <a:lnSpc>
                <a:spcPct val="100000"/>
              </a:lnSpc>
              <a:spcBef>
                <a:spcPts val="200"/>
              </a:spcBef>
            </a:pP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of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socket.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Then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turn the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hose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back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one-half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turn.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95750" y="3279316"/>
            <a:ext cx="2776220" cy="549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245110" marR="5080" indent="-232410">
              <a:lnSpc>
                <a:spcPct val="116700"/>
              </a:lnSpc>
            </a:pPr>
            <a:r>
              <a:rPr dirty="0" sz="1000" spc="30">
                <a:solidFill>
                  <a:srgbClr val="3E3E3E"/>
                </a:solidFill>
                <a:latin typeface="Tahoma"/>
                <a:cs typeface="Tahoma"/>
              </a:rPr>
              <a:t>3.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In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clockwise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motion,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thread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stem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into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hose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and socket </a:t>
            </a:r>
            <a:r>
              <a:rPr dirty="0" sz="1000" spc="15">
                <a:solidFill>
                  <a:srgbClr val="3E3E3E"/>
                </a:solidFill>
                <a:latin typeface="Tahoma"/>
                <a:cs typeface="Tahoma"/>
              </a:rPr>
              <a:t>until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stem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hex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shoulders  against the</a:t>
            </a:r>
            <a:r>
              <a:rPr dirty="0" sz="1000" spc="-65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ferrule.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81450" y="6009891"/>
            <a:ext cx="3347085" cy="15017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200" spc="15" b="1">
                <a:solidFill>
                  <a:srgbClr val="CE5C1B"/>
                </a:solidFill>
                <a:latin typeface="Book Antiqua"/>
                <a:cs typeface="Book Antiqua"/>
              </a:rPr>
              <a:t>Hose</a:t>
            </a:r>
            <a:r>
              <a:rPr dirty="0" sz="1200" spc="-30" b="1">
                <a:solidFill>
                  <a:srgbClr val="CE5C1B"/>
                </a:solidFill>
                <a:latin typeface="Book Antiqua"/>
                <a:cs typeface="Book Antiqua"/>
              </a:rPr>
              <a:t> </a:t>
            </a:r>
            <a:r>
              <a:rPr dirty="0" sz="1200" spc="40" b="1">
                <a:solidFill>
                  <a:srgbClr val="CE5C1B"/>
                </a:solidFill>
                <a:latin typeface="Book Antiqua"/>
                <a:cs typeface="Book Antiqua"/>
              </a:rPr>
              <a:t>Cleanliness</a:t>
            </a:r>
            <a:endParaRPr sz="1200">
              <a:latin typeface="Book Antiqua"/>
              <a:cs typeface="Book Antiqua"/>
            </a:endParaRPr>
          </a:p>
          <a:p>
            <a:pPr algn="just" marL="12700" marR="5080">
              <a:lnSpc>
                <a:spcPct val="116700"/>
              </a:lnSpc>
              <a:spcBef>
                <a:spcPts val="459"/>
              </a:spcBef>
            </a:pP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Contamination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is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generated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during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system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operation, </a:t>
            </a:r>
            <a:r>
              <a:rPr dirty="0" sz="1000" spc="15">
                <a:solidFill>
                  <a:srgbClr val="3E3E3E"/>
                </a:solidFill>
                <a:latin typeface="Tahoma"/>
                <a:cs typeface="Tahoma"/>
              </a:rPr>
              <a:t>built 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into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system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during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assembly </a:t>
            </a:r>
            <a:r>
              <a:rPr dirty="0" sz="1000" spc="-40">
                <a:solidFill>
                  <a:srgbClr val="3E3E3E"/>
                </a:solidFill>
                <a:latin typeface="Tahoma"/>
                <a:cs typeface="Tahoma"/>
              </a:rPr>
              <a:t>or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ingested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by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system </a:t>
            </a:r>
            <a:r>
              <a:rPr dirty="0" sz="1000" spc="27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during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operation.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It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can affect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valves,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pumps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and drives  and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system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cooling,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decreasing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equipment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life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and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causing 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expensive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failures.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That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is </a:t>
            </a:r>
            <a:r>
              <a:rPr dirty="0" sz="1000" spc="-45">
                <a:solidFill>
                  <a:srgbClr val="3E3E3E"/>
                </a:solidFill>
                <a:latin typeface="Tahoma"/>
                <a:cs typeface="Tahoma"/>
              </a:rPr>
              <a:t>why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it is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important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to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use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clean </a:t>
            </a:r>
            <a:r>
              <a:rPr dirty="0" sz="1000" spc="32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components and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assemblies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and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to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monitor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contamination  levels.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28217" y="7838691"/>
            <a:ext cx="3249930" cy="1499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3175">
              <a:lnSpc>
                <a:spcPct val="100000"/>
              </a:lnSpc>
            </a:pPr>
            <a:r>
              <a:rPr dirty="0" sz="1200" spc="-40" b="1">
                <a:solidFill>
                  <a:srgbClr val="67A135"/>
                </a:solidFill>
                <a:latin typeface="Book Antiqua"/>
                <a:cs typeface="Book Antiqua"/>
              </a:rPr>
              <a:t>QUICK</a:t>
            </a:r>
            <a:r>
              <a:rPr dirty="0" sz="1200" spc="-55" b="1">
                <a:solidFill>
                  <a:srgbClr val="67A135"/>
                </a:solidFill>
                <a:latin typeface="Book Antiqua"/>
                <a:cs typeface="Book Antiqua"/>
              </a:rPr>
              <a:t> </a:t>
            </a:r>
            <a:r>
              <a:rPr dirty="0" sz="1200" spc="120" b="1">
                <a:solidFill>
                  <a:srgbClr val="67A135"/>
                </a:solidFill>
                <a:latin typeface="Book Antiqua"/>
                <a:cs typeface="Book Antiqua"/>
              </a:rPr>
              <a:t>tIp:</a:t>
            </a:r>
            <a:endParaRPr sz="1200">
              <a:latin typeface="Book Antiqua"/>
              <a:cs typeface="Book Antiqua"/>
            </a:endParaRPr>
          </a:p>
          <a:p>
            <a:pPr algn="ctr" marL="12700" marR="5080">
              <a:lnSpc>
                <a:spcPct val="118100"/>
              </a:lnSpc>
            </a:pPr>
            <a:r>
              <a:rPr dirty="0" sz="1200" spc="-20">
                <a:latin typeface="Times New Roman"/>
                <a:cs typeface="Times New Roman"/>
              </a:rPr>
              <a:t>For </a:t>
            </a:r>
            <a:r>
              <a:rPr dirty="0" sz="1200" spc="25">
                <a:latin typeface="Times New Roman"/>
                <a:cs typeface="Times New Roman"/>
              </a:rPr>
              <a:t>optimum </a:t>
            </a:r>
            <a:r>
              <a:rPr dirty="0" sz="1200" spc="10">
                <a:latin typeface="Times New Roman"/>
                <a:cs typeface="Times New Roman"/>
              </a:rPr>
              <a:t>performance, </a:t>
            </a:r>
            <a:r>
              <a:rPr dirty="0" sz="1200" spc="50">
                <a:latin typeface="Times New Roman"/>
                <a:cs typeface="Times New Roman"/>
              </a:rPr>
              <a:t>the </a:t>
            </a:r>
            <a:r>
              <a:rPr dirty="0" sz="1200" spc="5">
                <a:latin typeface="Times New Roman"/>
                <a:cs typeface="Times New Roman"/>
              </a:rPr>
              <a:t>working </a:t>
            </a:r>
            <a:r>
              <a:rPr dirty="0" sz="1200" spc="-20">
                <a:latin typeface="Times New Roman"/>
                <a:cs typeface="Times New Roman"/>
              </a:rPr>
              <a:t>fluid </a:t>
            </a:r>
            <a:r>
              <a:rPr dirty="0" sz="1200" spc="5">
                <a:latin typeface="Times New Roman"/>
                <a:cs typeface="Times New Roman"/>
              </a:rPr>
              <a:t>in  hydraulic </a:t>
            </a:r>
            <a:r>
              <a:rPr dirty="0" sz="1200" spc="35">
                <a:latin typeface="Times New Roman"/>
                <a:cs typeface="Times New Roman"/>
              </a:rPr>
              <a:t>systems </a:t>
            </a:r>
            <a:r>
              <a:rPr dirty="0" sz="1200" spc="10">
                <a:latin typeface="Times New Roman"/>
                <a:cs typeface="Times New Roman"/>
              </a:rPr>
              <a:t>should </a:t>
            </a:r>
            <a:r>
              <a:rPr dirty="0" sz="1200" spc="50">
                <a:latin typeface="Times New Roman"/>
                <a:cs typeface="Times New Roman"/>
              </a:rPr>
              <a:t>be as </a:t>
            </a:r>
            <a:r>
              <a:rPr dirty="0" sz="1200" spc="25">
                <a:latin typeface="Times New Roman"/>
                <a:cs typeface="Times New Roman"/>
              </a:rPr>
              <a:t>homogeneous </a:t>
            </a:r>
            <a:r>
              <a:rPr dirty="0" sz="1200" spc="40">
                <a:latin typeface="Times New Roman"/>
                <a:cs typeface="Times New Roman"/>
              </a:rPr>
              <a:t>as  </a:t>
            </a:r>
            <a:r>
              <a:rPr dirty="0" sz="1200" spc="10">
                <a:latin typeface="Times New Roman"/>
                <a:cs typeface="Times New Roman"/>
              </a:rPr>
              <a:t>possible </a:t>
            </a:r>
            <a:r>
              <a:rPr dirty="0" sz="1200" spc="50">
                <a:latin typeface="Times New Roman"/>
                <a:cs typeface="Times New Roman"/>
              </a:rPr>
              <a:t>and </a:t>
            </a:r>
            <a:r>
              <a:rPr dirty="0" sz="1200" spc="-5">
                <a:latin typeface="Times New Roman"/>
                <a:cs typeface="Times New Roman"/>
              </a:rPr>
              <a:t>free </a:t>
            </a:r>
            <a:r>
              <a:rPr dirty="0" sz="1200" spc="-50">
                <a:latin typeface="Times New Roman"/>
                <a:cs typeface="Times New Roman"/>
              </a:rPr>
              <a:t>of </a:t>
            </a:r>
            <a:r>
              <a:rPr dirty="0" sz="1200" spc="-40">
                <a:latin typeface="Times New Roman"/>
                <a:cs typeface="Times New Roman"/>
              </a:rPr>
              <a:t>all </a:t>
            </a:r>
            <a:r>
              <a:rPr dirty="0" sz="1200" spc="-5">
                <a:latin typeface="Times New Roman"/>
                <a:cs typeface="Times New Roman"/>
              </a:rPr>
              <a:t>visible </a:t>
            </a:r>
            <a:r>
              <a:rPr dirty="0" sz="1200" spc="50">
                <a:latin typeface="Times New Roman"/>
                <a:cs typeface="Times New Roman"/>
              </a:rPr>
              <a:t>and </a:t>
            </a:r>
            <a:r>
              <a:rPr dirty="0" sz="1200" spc="10">
                <a:latin typeface="Times New Roman"/>
                <a:cs typeface="Times New Roman"/>
              </a:rPr>
              <a:t>microscopic  </a:t>
            </a:r>
            <a:r>
              <a:rPr dirty="0" sz="1200" spc="15">
                <a:latin typeface="Times New Roman"/>
                <a:cs typeface="Times New Roman"/>
              </a:rPr>
              <a:t>debris. </a:t>
            </a:r>
            <a:r>
              <a:rPr dirty="0" sz="1200" spc="-15">
                <a:latin typeface="Times New Roman"/>
                <a:cs typeface="Times New Roman"/>
              </a:rPr>
              <a:t>Be </a:t>
            </a:r>
            <a:r>
              <a:rPr dirty="0" sz="1200" spc="30">
                <a:latin typeface="Times New Roman"/>
                <a:cs typeface="Times New Roman"/>
              </a:rPr>
              <a:t>sure </a:t>
            </a:r>
            <a:r>
              <a:rPr dirty="0" sz="1200" spc="20">
                <a:latin typeface="Times New Roman"/>
                <a:cs typeface="Times New Roman"/>
              </a:rPr>
              <a:t>to </a:t>
            </a:r>
            <a:r>
              <a:rPr dirty="0" sz="1200" spc="50">
                <a:latin typeface="Times New Roman"/>
                <a:cs typeface="Times New Roman"/>
              </a:rPr>
              <a:t>use </a:t>
            </a:r>
            <a:r>
              <a:rPr dirty="0" sz="1200" spc="20">
                <a:latin typeface="Times New Roman"/>
                <a:cs typeface="Times New Roman"/>
              </a:rPr>
              <a:t>clean </a:t>
            </a:r>
            <a:r>
              <a:rPr dirty="0" sz="1200" spc="30">
                <a:latin typeface="Times New Roman"/>
                <a:cs typeface="Times New Roman"/>
              </a:rPr>
              <a:t>hose </a:t>
            </a:r>
            <a:r>
              <a:rPr dirty="0" sz="1200" spc="50">
                <a:latin typeface="Times New Roman"/>
                <a:cs typeface="Times New Roman"/>
              </a:rPr>
              <a:t>and </a:t>
            </a:r>
            <a:r>
              <a:rPr dirty="0" sz="1200" spc="5">
                <a:latin typeface="Times New Roman"/>
                <a:cs typeface="Times New Roman"/>
              </a:rPr>
              <a:t>couplings,  </a:t>
            </a:r>
            <a:r>
              <a:rPr dirty="0" sz="1200" spc="30">
                <a:latin typeface="Times New Roman"/>
                <a:cs typeface="Times New Roman"/>
              </a:rPr>
              <a:t>since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50">
                <a:latin typeface="Times New Roman"/>
                <a:cs typeface="Times New Roman"/>
              </a:rPr>
              <a:t>the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45">
                <a:latin typeface="Times New Roman"/>
                <a:cs typeface="Times New Roman"/>
              </a:rPr>
              <a:t>best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25">
                <a:latin typeface="Times New Roman"/>
                <a:cs typeface="Times New Roman"/>
              </a:rPr>
              <a:t>approach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20">
                <a:latin typeface="Times New Roman"/>
                <a:cs typeface="Times New Roman"/>
              </a:rPr>
              <a:t>to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cleanliness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20">
                <a:latin typeface="Times New Roman"/>
                <a:cs typeface="Times New Roman"/>
              </a:rPr>
              <a:t>is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20">
                <a:latin typeface="Times New Roman"/>
                <a:cs typeface="Times New Roman"/>
              </a:rPr>
              <a:t>preventing  contamination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20">
                <a:latin typeface="Times New Roman"/>
                <a:cs typeface="Times New Roman"/>
              </a:rPr>
              <a:t>in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50">
                <a:latin typeface="Times New Roman"/>
                <a:cs typeface="Times New Roman"/>
              </a:rPr>
              <a:t>the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first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place.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7205" y="4644390"/>
            <a:ext cx="3284220" cy="0"/>
          </a:xfrm>
          <a:custGeom>
            <a:avLst/>
            <a:gdLst/>
            <a:ahLst/>
            <a:cxnLst/>
            <a:rect l="l" t="t" r="r" b="b"/>
            <a:pathLst>
              <a:path w="3284220" h="0">
                <a:moveTo>
                  <a:pt x="328385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67A1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7205" y="5961860"/>
            <a:ext cx="3284220" cy="0"/>
          </a:xfrm>
          <a:custGeom>
            <a:avLst/>
            <a:gdLst/>
            <a:ahLst/>
            <a:cxnLst/>
            <a:rect l="l" t="t" r="r" b="b"/>
            <a:pathLst>
              <a:path w="3284220" h="0">
                <a:moveTo>
                  <a:pt x="328385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67A1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45921" y="7258202"/>
            <a:ext cx="1884045" cy="1811020"/>
          </a:xfrm>
          <a:custGeom>
            <a:avLst/>
            <a:gdLst/>
            <a:ahLst/>
            <a:cxnLst/>
            <a:rect l="l" t="t" r="r" b="b"/>
            <a:pathLst>
              <a:path w="1884045" h="1811020">
                <a:moveTo>
                  <a:pt x="0" y="0"/>
                </a:moveTo>
                <a:lnTo>
                  <a:pt x="1883664" y="0"/>
                </a:lnTo>
                <a:lnTo>
                  <a:pt x="1883664" y="1810512"/>
                </a:lnTo>
                <a:lnTo>
                  <a:pt x="0" y="18105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97939" y="7310215"/>
            <a:ext cx="1782446" cy="1706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620564" y="1238808"/>
            <a:ext cx="1884045" cy="1811020"/>
          </a:xfrm>
          <a:custGeom>
            <a:avLst/>
            <a:gdLst/>
            <a:ahLst/>
            <a:cxnLst/>
            <a:rect l="l" t="t" r="r" b="b"/>
            <a:pathLst>
              <a:path w="1884045" h="1811020">
                <a:moveTo>
                  <a:pt x="0" y="0"/>
                </a:moveTo>
                <a:lnTo>
                  <a:pt x="1883664" y="0"/>
                </a:lnTo>
                <a:lnTo>
                  <a:pt x="1883664" y="1810512"/>
                </a:lnTo>
                <a:lnTo>
                  <a:pt x="0" y="18105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672577" y="1290827"/>
            <a:ext cx="1782451" cy="17067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620564" y="3942384"/>
            <a:ext cx="1884045" cy="1811020"/>
          </a:xfrm>
          <a:custGeom>
            <a:avLst/>
            <a:gdLst/>
            <a:ahLst/>
            <a:cxnLst/>
            <a:rect l="l" t="t" r="r" b="b"/>
            <a:pathLst>
              <a:path w="1884045" h="1811020">
                <a:moveTo>
                  <a:pt x="0" y="0"/>
                </a:moveTo>
                <a:lnTo>
                  <a:pt x="1883664" y="0"/>
                </a:lnTo>
                <a:lnTo>
                  <a:pt x="1883664" y="1810512"/>
                </a:lnTo>
                <a:lnTo>
                  <a:pt x="0" y="18105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672577" y="3994403"/>
            <a:ext cx="1782451" cy="1706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031348" y="7772654"/>
            <a:ext cx="3284220" cy="0"/>
          </a:xfrm>
          <a:custGeom>
            <a:avLst/>
            <a:gdLst/>
            <a:ahLst/>
            <a:cxnLst/>
            <a:rect l="l" t="t" r="r" b="b"/>
            <a:pathLst>
              <a:path w="3284220" h="0">
                <a:moveTo>
                  <a:pt x="328385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67A1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031348" y="9441503"/>
            <a:ext cx="3284220" cy="0"/>
          </a:xfrm>
          <a:custGeom>
            <a:avLst/>
            <a:gdLst/>
            <a:ahLst/>
            <a:cxnLst/>
            <a:rect l="l" t="t" r="r" b="b"/>
            <a:pathLst>
              <a:path w="3284220" h="0">
                <a:moveTo>
                  <a:pt x="328385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67A1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87350" y="9636700"/>
            <a:ext cx="6981825" cy="422275"/>
          </a:xfrm>
          <a:custGeom>
            <a:avLst/>
            <a:gdLst/>
            <a:ahLst/>
            <a:cxnLst/>
            <a:rect l="l" t="t" r="r" b="b"/>
            <a:pathLst>
              <a:path w="6981825" h="422275">
                <a:moveTo>
                  <a:pt x="0" y="421699"/>
                </a:moveTo>
                <a:lnTo>
                  <a:pt x="6981443" y="421699"/>
                </a:lnTo>
                <a:lnTo>
                  <a:pt x="6981443" y="0"/>
                </a:lnTo>
                <a:lnTo>
                  <a:pt x="0" y="0"/>
                </a:lnTo>
                <a:lnTo>
                  <a:pt x="0" y="421699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7198" y="9706556"/>
            <a:ext cx="4926330" cy="352425"/>
          </a:xfrm>
          <a:custGeom>
            <a:avLst/>
            <a:gdLst/>
            <a:ahLst/>
            <a:cxnLst/>
            <a:rect l="l" t="t" r="r" b="b"/>
            <a:pathLst>
              <a:path w="4926330" h="352425">
                <a:moveTo>
                  <a:pt x="4820627" y="0"/>
                </a:moveTo>
                <a:lnTo>
                  <a:pt x="105689" y="0"/>
                </a:lnTo>
                <a:lnTo>
                  <a:pt x="64652" y="8337"/>
                </a:lnTo>
                <a:lnTo>
                  <a:pt x="31046" y="31040"/>
                </a:lnTo>
                <a:lnTo>
                  <a:pt x="8339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4926304" y="351843"/>
                </a:lnTo>
                <a:lnTo>
                  <a:pt x="4926304" y="105676"/>
                </a:lnTo>
                <a:lnTo>
                  <a:pt x="4917966" y="64642"/>
                </a:lnTo>
                <a:lnTo>
                  <a:pt x="4895264" y="31040"/>
                </a:lnTo>
                <a:lnTo>
                  <a:pt x="4861662" y="8337"/>
                </a:lnTo>
                <a:lnTo>
                  <a:pt x="4820627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57203" y="9706556"/>
            <a:ext cx="6844030" cy="352425"/>
          </a:xfrm>
          <a:custGeom>
            <a:avLst/>
            <a:gdLst/>
            <a:ahLst/>
            <a:cxnLst/>
            <a:rect l="l" t="t" r="r" b="b"/>
            <a:pathLst>
              <a:path w="6844030" h="352425">
                <a:moveTo>
                  <a:pt x="6738315" y="0"/>
                </a:moveTo>
                <a:lnTo>
                  <a:pt x="105676" y="0"/>
                </a:lnTo>
                <a:lnTo>
                  <a:pt x="64642" y="8337"/>
                </a:lnTo>
                <a:lnTo>
                  <a:pt x="31040" y="31040"/>
                </a:lnTo>
                <a:lnTo>
                  <a:pt x="8337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6843991" y="351843"/>
                </a:lnTo>
                <a:lnTo>
                  <a:pt x="6843991" y="105676"/>
                </a:lnTo>
                <a:lnTo>
                  <a:pt x="6835654" y="64642"/>
                </a:lnTo>
                <a:lnTo>
                  <a:pt x="6812951" y="31040"/>
                </a:lnTo>
                <a:lnTo>
                  <a:pt x="6779349" y="8337"/>
                </a:lnTo>
                <a:lnTo>
                  <a:pt x="6738315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30">
                <a:hlinkClick r:id="rId5"/>
              </a:rPr>
              <a:t>www.gatesprograms.com/safehydraulics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r>
              <a:rPr dirty="0" spc="40" b="1">
                <a:latin typeface="Book Antiqua"/>
                <a:cs typeface="Book Antiqua"/>
              </a:rPr>
              <a:t>5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81450" y="242797"/>
            <a:ext cx="3346450" cy="2174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700" spc="250" b="1">
                <a:solidFill>
                  <a:srgbClr val="CE5C1B"/>
                </a:solidFill>
                <a:latin typeface="Book Antiqua"/>
                <a:cs typeface="Book Antiqua"/>
              </a:rPr>
              <a:t>InstAllAtIon</a:t>
            </a:r>
            <a:endParaRPr sz="1700">
              <a:latin typeface="Book Antiqua"/>
              <a:cs typeface="Book Antiqua"/>
            </a:endParaRPr>
          </a:p>
          <a:p>
            <a:pPr algn="just" marL="12700" marR="5080">
              <a:lnSpc>
                <a:spcPct val="116700"/>
              </a:lnSpc>
              <a:spcBef>
                <a:spcPts val="359"/>
              </a:spcBef>
            </a:pP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Installation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procedures </a:t>
            </a:r>
            <a:r>
              <a:rPr dirty="0" sz="1000" spc="-40">
                <a:solidFill>
                  <a:srgbClr val="3E3E3E"/>
                </a:solidFill>
                <a:latin typeface="Tahoma"/>
                <a:cs typeface="Tahoma"/>
              </a:rPr>
              <a:t>vary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based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on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coupling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configura- 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tions,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adapters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and routing,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but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it is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always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necessary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to 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follow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proper safety</a:t>
            </a:r>
            <a:r>
              <a:rPr dirty="0" sz="1000" spc="-35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precautions.</a:t>
            </a:r>
            <a:endParaRPr sz="100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  <a:spcBef>
                <a:spcPts val="700"/>
              </a:spcBef>
            </a:pPr>
            <a:r>
              <a:rPr dirty="0" sz="1200" spc="15" b="1">
                <a:solidFill>
                  <a:srgbClr val="CE5C1B"/>
                </a:solidFill>
                <a:latin typeface="Book Antiqua"/>
                <a:cs typeface="Book Antiqua"/>
              </a:rPr>
              <a:t>Coupling</a:t>
            </a:r>
            <a:r>
              <a:rPr dirty="0" sz="1200" b="1">
                <a:solidFill>
                  <a:srgbClr val="CE5C1B"/>
                </a:solidFill>
                <a:latin typeface="Book Antiqua"/>
                <a:cs typeface="Book Antiqua"/>
              </a:rPr>
              <a:t> </a:t>
            </a:r>
            <a:r>
              <a:rPr dirty="0" sz="1200" spc="20" b="1">
                <a:solidFill>
                  <a:srgbClr val="CE5C1B"/>
                </a:solidFill>
                <a:latin typeface="Book Antiqua"/>
                <a:cs typeface="Book Antiqua"/>
              </a:rPr>
              <a:t>Configurations</a:t>
            </a:r>
            <a:endParaRPr sz="1200">
              <a:latin typeface="Book Antiqua"/>
              <a:cs typeface="Book Antiqua"/>
            </a:endParaRPr>
          </a:p>
          <a:p>
            <a:pPr algn="just" marL="12700">
              <a:lnSpc>
                <a:spcPct val="100000"/>
              </a:lnSpc>
              <a:spcBef>
                <a:spcPts val="760"/>
              </a:spcBef>
            </a:pPr>
            <a:r>
              <a:rPr dirty="0" sz="1200" spc="15">
                <a:solidFill>
                  <a:srgbClr val="2187B0"/>
                </a:solidFill>
                <a:latin typeface="Times New Roman"/>
                <a:cs typeface="Times New Roman"/>
              </a:rPr>
              <a:t>Male </a:t>
            </a:r>
            <a:r>
              <a:rPr dirty="0" sz="1200" spc="35">
                <a:solidFill>
                  <a:srgbClr val="2187B0"/>
                </a:solidFill>
                <a:latin typeface="Times New Roman"/>
                <a:cs typeface="Times New Roman"/>
              </a:rPr>
              <a:t>Fitting </a:t>
            </a:r>
            <a:r>
              <a:rPr dirty="0" sz="1200" spc="30">
                <a:solidFill>
                  <a:srgbClr val="2187B0"/>
                </a:solidFill>
                <a:latin typeface="Times New Roman"/>
                <a:cs typeface="Times New Roman"/>
              </a:rPr>
              <a:t>to </a:t>
            </a:r>
            <a:r>
              <a:rPr dirty="0" sz="1200" spc="15">
                <a:solidFill>
                  <a:srgbClr val="2187B0"/>
                </a:solidFill>
                <a:latin typeface="Times New Roman"/>
                <a:cs typeface="Times New Roman"/>
              </a:rPr>
              <a:t>Port</a:t>
            </a:r>
            <a:r>
              <a:rPr dirty="0" sz="1200" spc="-114">
                <a:solidFill>
                  <a:srgbClr val="2187B0"/>
                </a:solidFill>
                <a:latin typeface="Times New Roman"/>
                <a:cs typeface="Times New Roman"/>
              </a:rPr>
              <a:t> </a:t>
            </a:r>
            <a:r>
              <a:rPr dirty="0" sz="1200" spc="40">
                <a:solidFill>
                  <a:srgbClr val="2187B0"/>
                </a:solidFill>
                <a:latin typeface="Times New Roman"/>
                <a:cs typeface="Times New Roman"/>
              </a:rPr>
              <a:t>Connections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16700"/>
              </a:lnSpc>
              <a:spcBef>
                <a:spcPts val="459"/>
              </a:spcBef>
            </a:pPr>
            <a:r>
              <a:rPr dirty="0" sz="1000" spc="15">
                <a:solidFill>
                  <a:srgbClr val="3E3E3E"/>
                </a:solidFill>
                <a:latin typeface="Tahoma"/>
                <a:cs typeface="Tahoma"/>
              </a:rPr>
              <a:t>Male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fitting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to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port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connections can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be made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using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four 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types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of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configurations: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solid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male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(MP, </a:t>
            </a:r>
            <a:r>
              <a:rPr dirty="0" sz="1000" spc="45">
                <a:solidFill>
                  <a:srgbClr val="3E3E3E"/>
                </a:solidFill>
                <a:latin typeface="Tahoma"/>
                <a:cs typeface="Tahoma"/>
              </a:rPr>
              <a:t>MB,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MBSPT,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etc.); 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male</a:t>
            </a:r>
            <a:r>
              <a:rPr dirty="0" sz="1000" spc="-7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swivels</a:t>
            </a:r>
            <a:r>
              <a:rPr dirty="0" sz="1000" spc="-7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(MPX,</a:t>
            </a:r>
            <a:r>
              <a:rPr dirty="0" sz="1000" spc="-7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25">
                <a:solidFill>
                  <a:srgbClr val="3E3E3E"/>
                </a:solidFill>
                <a:latin typeface="Tahoma"/>
                <a:cs typeface="Tahoma"/>
              </a:rPr>
              <a:t>MBX,</a:t>
            </a:r>
            <a:r>
              <a:rPr dirty="0" sz="1000" spc="-7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MIX);</a:t>
            </a:r>
            <a:r>
              <a:rPr dirty="0" sz="1000" spc="-7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flanges</a:t>
            </a:r>
            <a:r>
              <a:rPr dirty="0" sz="1000" spc="-7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(FL,</a:t>
            </a:r>
            <a:r>
              <a:rPr dirty="0" sz="1000" spc="-7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35">
                <a:solidFill>
                  <a:srgbClr val="3E3E3E"/>
                </a:solidFill>
                <a:latin typeface="Tahoma"/>
                <a:cs typeface="Tahoma"/>
              </a:rPr>
              <a:t>FLH,</a:t>
            </a:r>
            <a:r>
              <a:rPr dirty="0" sz="1000" spc="-7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25">
                <a:solidFill>
                  <a:srgbClr val="3E3E3E"/>
                </a:solidFill>
                <a:latin typeface="Tahoma"/>
                <a:cs typeface="Tahoma"/>
              </a:rPr>
              <a:t>FLC,</a:t>
            </a:r>
            <a:r>
              <a:rPr dirty="0" sz="1000" spc="-7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FLK); 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and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block-style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adapters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with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lock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 nuts.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81390" y="4421046"/>
            <a:ext cx="3346450" cy="727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16700"/>
              </a:lnSpc>
            </a:pP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Solid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male fittings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are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installed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by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rotating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entire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hose </a:t>
            </a:r>
            <a:r>
              <a:rPr dirty="0" sz="1000" spc="27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assembly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as </a:t>
            </a:r>
            <a:r>
              <a:rPr dirty="0" sz="1000" spc="-35">
                <a:solidFill>
                  <a:srgbClr val="3E3E3E"/>
                </a:solidFill>
                <a:latin typeface="Tahoma"/>
                <a:cs typeface="Tahoma"/>
              </a:rPr>
              <a:t>you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thread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male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into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port. </a:t>
            </a:r>
            <a:r>
              <a:rPr dirty="0" sz="1000" spc="-35">
                <a:solidFill>
                  <a:srgbClr val="3E3E3E"/>
                </a:solidFill>
                <a:latin typeface="Tahoma"/>
                <a:cs typeface="Tahoma"/>
              </a:rPr>
              <a:t>Teflon</a:t>
            </a:r>
            <a:r>
              <a:rPr dirty="0" baseline="35353" sz="825" spc="-52">
                <a:solidFill>
                  <a:srgbClr val="3E3E3E"/>
                </a:solidFill>
                <a:latin typeface="Tahoma"/>
                <a:cs typeface="Tahoma"/>
              </a:rPr>
              <a:t>®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tape 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can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be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used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on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tapered threads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to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ease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installation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and 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improve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</a:t>
            </a:r>
            <a:r>
              <a:rPr dirty="0" sz="1000" spc="-85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seal.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81390" y="5437046"/>
            <a:ext cx="3346450" cy="549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16700"/>
              </a:lnSpc>
            </a:pP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If an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O-ring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is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used,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it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should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be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lubricated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with </a:t>
            </a:r>
            <a:r>
              <a:rPr dirty="0" sz="1000" spc="15">
                <a:solidFill>
                  <a:srgbClr val="3E3E3E"/>
                </a:solidFill>
                <a:latin typeface="Tahoma"/>
                <a:cs typeface="Tahoma"/>
              </a:rPr>
              <a:t>oil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before </a:t>
            </a:r>
            <a:r>
              <a:rPr dirty="0" sz="1000" spc="27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installation.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A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dry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O-ring </a:t>
            </a:r>
            <a:r>
              <a:rPr dirty="0" sz="1000" spc="15">
                <a:solidFill>
                  <a:srgbClr val="3E3E3E"/>
                </a:solidFill>
                <a:latin typeface="Tahoma"/>
                <a:cs typeface="Tahoma"/>
              </a:rPr>
              <a:t>will stick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and </a:t>
            </a:r>
            <a:r>
              <a:rPr dirty="0" sz="1000" spc="25">
                <a:solidFill>
                  <a:srgbClr val="3E3E3E"/>
                </a:solidFill>
                <a:latin typeface="Tahoma"/>
                <a:cs typeface="Tahoma"/>
              </a:rPr>
              <a:t>pull </a:t>
            </a:r>
            <a:r>
              <a:rPr dirty="0" sz="1000" spc="-45">
                <a:solidFill>
                  <a:srgbClr val="3E3E3E"/>
                </a:solidFill>
                <a:latin typeface="Tahoma"/>
                <a:cs typeface="Tahoma"/>
              </a:rPr>
              <a:t>away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from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sealing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area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resulting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in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a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poor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 seal.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81390" y="6275246"/>
            <a:ext cx="3346450" cy="549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16700"/>
              </a:lnSpc>
            </a:pP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Once hand-tight,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a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wrench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is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used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on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hex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to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properly  torque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fitting.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Since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hose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rotation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is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necessary, </a:t>
            </a:r>
            <a:r>
              <a:rPr dirty="0" sz="1000" spc="-40">
                <a:solidFill>
                  <a:srgbClr val="3E3E3E"/>
                </a:solidFill>
                <a:latin typeface="Tahoma"/>
                <a:cs typeface="Tahoma"/>
              </a:rPr>
              <a:t>two</a:t>
            </a:r>
            <a:r>
              <a:rPr dirty="0" sz="1000" spc="-19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solid 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males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should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never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be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used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on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same hose</a:t>
            </a:r>
            <a:r>
              <a:rPr dirty="0" sz="1000" spc="5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assembly.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3733800" cy="10058400"/>
          </a:xfrm>
          <a:custGeom>
            <a:avLst/>
            <a:gdLst/>
            <a:ahLst/>
            <a:cxnLst/>
            <a:rect l="l" t="t" r="r" b="b"/>
            <a:pathLst>
              <a:path w="3733800" h="10058400">
                <a:moveTo>
                  <a:pt x="3722969" y="0"/>
                </a:moveTo>
                <a:lnTo>
                  <a:pt x="0" y="0"/>
                </a:lnTo>
                <a:lnTo>
                  <a:pt x="0" y="10058400"/>
                </a:lnTo>
                <a:lnTo>
                  <a:pt x="3571464" y="10058400"/>
                </a:lnTo>
                <a:lnTo>
                  <a:pt x="3600543" y="10052423"/>
                </a:lnTo>
                <a:lnTo>
                  <a:pt x="3653228" y="10007802"/>
                </a:lnTo>
                <a:lnTo>
                  <a:pt x="3675897" y="9971284"/>
                </a:lnTo>
                <a:lnTo>
                  <a:pt x="3695492" y="9926713"/>
                </a:lnTo>
                <a:lnTo>
                  <a:pt x="3711547" y="9875153"/>
                </a:lnTo>
                <a:lnTo>
                  <a:pt x="3723594" y="9817667"/>
                </a:lnTo>
                <a:lnTo>
                  <a:pt x="3731166" y="9755319"/>
                </a:lnTo>
                <a:lnTo>
                  <a:pt x="3733793" y="9689173"/>
                </a:lnTo>
                <a:lnTo>
                  <a:pt x="3733793" y="131483"/>
                </a:lnTo>
                <a:lnTo>
                  <a:pt x="3731166" y="65333"/>
                </a:lnTo>
                <a:lnTo>
                  <a:pt x="3723594" y="2984"/>
                </a:lnTo>
                <a:lnTo>
                  <a:pt x="3722969" y="0"/>
                </a:lnTo>
                <a:close/>
              </a:path>
            </a:pathLst>
          </a:custGeom>
          <a:solidFill>
            <a:srgbClr val="D7DA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61036" y="255577"/>
            <a:ext cx="3347085" cy="1558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17525">
              <a:lnSpc>
                <a:spcPct val="78400"/>
              </a:lnSpc>
            </a:pPr>
            <a:r>
              <a:rPr dirty="0" sz="1700" spc="50" b="1">
                <a:solidFill>
                  <a:srgbClr val="2187B0"/>
                </a:solidFill>
                <a:latin typeface="Book Antiqua"/>
                <a:cs typeface="Book Antiqua"/>
              </a:rPr>
              <a:t>methods </a:t>
            </a:r>
            <a:r>
              <a:rPr dirty="0" sz="1700" spc="-5" b="1">
                <a:solidFill>
                  <a:srgbClr val="2187B0"/>
                </a:solidFill>
                <a:latin typeface="Book Antiqua"/>
                <a:cs typeface="Book Antiqua"/>
              </a:rPr>
              <a:t>of </a:t>
            </a:r>
            <a:r>
              <a:rPr dirty="0" sz="1700" spc="55" b="1">
                <a:solidFill>
                  <a:srgbClr val="2187B0"/>
                </a:solidFill>
                <a:latin typeface="Book Antiqua"/>
                <a:cs typeface="Book Antiqua"/>
              </a:rPr>
              <a:t>Contamination  </a:t>
            </a:r>
            <a:r>
              <a:rPr dirty="0" sz="1700" spc="85" b="1">
                <a:solidFill>
                  <a:srgbClr val="2187B0"/>
                </a:solidFill>
                <a:latin typeface="Book Antiqua"/>
                <a:cs typeface="Book Antiqua"/>
              </a:rPr>
              <a:t>measurement</a:t>
            </a:r>
            <a:endParaRPr sz="1700">
              <a:latin typeface="Book Antiqua"/>
              <a:cs typeface="Book Antiqua"/>
            </a:endParaRPr>
          </a:p>
          <a:p>
            <a:pPr algn="just" marL="12700" marR="5080">
              <a:lnSpc>
                <a:spcPct val="128800"/>
              </a:lnSpc>
              <a:spcBef>
                <a:spcPts val="380"/>
              </a:spcBef>
            </a:pPr>
            <a:r>
              <a:rPr dirty="0" sz="1100" spc="-10" i="1">
                <a:latin typeface="Arial"/>
                <a:cs typeface="Arial"/>
              </a:rPr>
              <a:t>Contamination</a:t>
            </a:r>
            <a:r>
              <a:rPr dirty="0" sz="1100" spc="-80" i="1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particles</a:t>
            </a:r>
            <a:r>
              <a:rPr dirty="0" sz="1100" spc="-80" i="1">
                <a:latin typeface="Arial"/>
                <a:cs typeface="Arial"/>
              </a:rPr>
              <a:t> </a:t>
            </a:r>
            <a:r>
              <a:rPr dirty="0" sz="1100" spc="-45" i="1">
                <a:latin typeface="Arial"/>
                <a:cs typeface="Arial"/>
              </a:rPr>
              <a:t>are</a:t>
            </a:r>
            <a:r>
              <a:rPr dirty="0" sz="1100" spc="-80" i="1">
                <a:latin typeface="Arial"/>
                <a:cs typeface="Arial"/>
              </a:rPr>
              <a:t> </a:t>
            </a:r>
            <a:r>
              <a:rPr dirty="0" sz="1100" spc="-10" i="1">
                <a:latin typeface="Arial"/>
                <a:cs typeface="Arial"/>
              </a:rPr>
              <a:t>usually</a:t>
            </a:r>
            <a:r>
              <a:rPr dirty="0" sz="1100" spc="-80" i="1">
                <a:latin typeface="Arial"/>
                <a:cs typeface="Arial"/>
              </a:rPr>
              <a:t> </a:t>
            </a:r>
            <a:r>
              <a:rPr dirty="0" sz="1100" spc="-25" i="1">
                <a:latin typeface="Arial"/>
                <a:cs typeface="Arial"/>
              </a:rPr>
              <a:t>sized</a:t>
            </a:r>
            <a:r>
              <a:rPr dirty="0" sz="1100" spc="-80" i="1">
                <a:latin typeface="Arial"/>
                <a:cs typeface="Arial"/>
              </a:rPr>
              <a:t> </a:t>
            </a:r>
            <a:r>
              <a:rPr dirty="0" sz="1100" spc="-15" i="1">
                <a:latin typeface="Arial"/>
                <a:cs typeface="Arial"/>
              </a:rPr>
              <a:t>using</a:t>
            </a:r>
            <a:r>
              <a:rPr dirty="0" sz="1100" spc="-80" i="1">
                <a:latin typeface="Arial"/>
                <a:cs typeface="Arial"/>
              </a:rPr>
              <a:t> </a:t>
            </a:r>
            <a:r>
              <a:rPr dirty="0" sz="1100" spc="-65" i="1">
                <a:latin typeface="Arial"/>
                <a:cs typeface="Arial"/>
              </a:rPr>
              <a:t>a</a:t>
            </a:r>
            <a:r>
              <a:rPr dirty="0" sz="1100" spc="-80" i="1">
                <a:latin typeface="Arial"/>
                <a:cs typeface="Arial"/>
              </a:rPr>
              <a:t> </a:t>
            </a:r>
            <a:r>
              <a:rPr dirty="0" sz="1100" spc="10" i="1">
                <a:latin typeface="Arial"/>
                <a:cs typeface="Arial"/>
              </a:rPr>
              <a:t>metric  </a:t>
            </a:r>
            <a:r>
              <a:rPr dirty="0" sz="1100" spc="30" i="1">
                <a:latin typeface="Arial"/>
                <a:cs typeface="Arial"/>
              </a:rPr>
              <a:t>unit </a:t>
            </a:r>
            <a:r>
              <a:rPr dirty="0" sz="1100" spc="-5" i="1">
                <a:latin typeface="Arial"/>
                <a:cs typeface="Arial"/>
              </a:rPr>
              <a:t>called </a:t>
            </a:r>
            <a:r>
              <a:rPr dirty="0" sz="1100" spc="-65" i="1">
                <a:latin typeface="Arial"/>
                <a:cs typeface="Arial"/>
              </a:rPr>
              <a:t>a </a:t>
            </a:r>
            <a:r>
              <a:rPr dirty="0" sz="1100" spc="-10" i="1">
                <a:latin typeface="Arial"/>
                <a:cs typeface="Arial"/>
              </a:rPr>
              <a:t>micrometer, </a:t>
            </a:r>
            <a:r>
              <a:rPr dirty="0" sz="1100" spc="-25" i="1">
                <a:latin typeface="Arial"/>
                <a:cs typeface="Arial"/>
              </a:rPr>
              <a:t>otherwise known </a:t>
            </a:r>
            <a:r>
              <a:rPr dirty="0" sz="1100" spc="-65" i="1">
                <a:latin typeface="Arial"/>
                <a:cs typeface="Arial"/>
              </a:rPr>
              <a:t>as a </a:t>
            </a:r>
            <a:r>
              <a:rPr dirty="0" sz="1100" i="1">
                <a:latin typeface="Arial"/>
                <a:cs typeface="Arial"/>
              </a:rPr>
              <a:t>micron.  </a:t>
            </a:r>
            <a:r>
              <a:rPr dirty="0" sz="1100" spc="-65" i="1">
                <a:latin typeface="Arial"/>
                <a:cs typeface="Arial"/>
              </a:rPr>
              <a:t>A </a:t>
            </a:r>
            <a:r>
              <a:rPr dirty="0" sz="1100" i="1">
                <a:latin typeface="Arial"/>
                <a:cs typeface="Arial"/>
              </a:rPr>
              <a:t>micron is </a:t>
            </a:r>
            <a:r>
              <a:rPr dirty="0" sz="1100" spc="-10" i="1">
                <a:latin typeface="Arial"/>
                <a:cs typeface="Arial"/>
              </a:rPr>
              <a:t>equivalent </a:t>
            </a:r>
            <a:r>
              <a:rPr dirty="0" sz="1100" spc="-5" i="1">
                <a:latin typeface="Arial"/>
                <a:cs typeface="Arial"/>
              </a:rPr>
              <a:t>to </a:t>
            </a:r>
            <a:r>
              <a:rPr dirty="0" sz="1100" spc="60" i="1">
                <a:latin typeface="Arial"/>
                <a:cs typeface="Arial"/>
              </a:rPr>
              <a:t>39 </a:t>
            </a:r>
            <a:r>
              <a:rPr dirty="0" sz="1100" spc="15" i="1">
                <a:latin typeface="Arial"/>
                <a:cs typeface="Arial"/>
              </a:rPr>
              <a:t>millionths </a:t>
            </a:r>
            <a:r>
              <a:rPr dirty="0" sz="1100" spc="40" i="1">
                <a:latin typeface="Arial"/>
                <a:cs typeface="Arial"/>
              </a:rPr>
              <a:t>(.000039) </a:t>
            </a:r>
            <a:r>
              <a:rPr dirty="0" sz="1100" spc="-5" i="1">
                <a:latin typeface="Arial"/>
                <a:cs typeface="Arial"/>
              </a:rPr>
              <a:t>of  </a:t>
            </a:r>
            <a:r>
              <a:rPr dirty="0" sz="1100" spc="-35" i="1">
                <a:latin typeface="Arial"/>
                <a:cs typeface="Arial"/>
              </a:rPr>
              <a:t>an </a:t>
            </a:r>
            <a:r>
              <a:rPr dirty="0" sz="1100" spc="15" i="1">
                <a:latin typeface="Arial"/>
                <a:cs typeface="Arial"/>
              </a:rPr>
              <a:t>inch, </a:t>
            </a:r>
            <a:r>
              <a:rPr dirty="0" sz="1100" spc="-25" i="1">
                <a:latin typeface="Arial"/>
                <a:cs typeface="Arial"/>
              </a:rPr>
              <a:t>and </a:t>
            </a:r>
            <a:r>
              <a:rPr dirty="0" sz="1100" spc="-5" i="1">
                <a:latin typeface="Arial"/>
                <a:cs typeface="Arial"/>
              </a:rPr>
              <a:t>the </a:t>
            </a:r>
            <a:r>
              <a:rPr dirty="0" sz="1100" spc="-15" i="1">
                <a:latin typeface="Arial"/>
                <a:cs typeface="Arial"/>
              </a:rPr>
              <a:t>human </a:t>
            </a:r>
            <a:r>
              <a:rPr dirty="0" sz="1100" spc="-65" i="1">
                <a:latin typeface="Arial"/>
                <a:cs typeface="Arial"/>
              </a:rPr>
              <a:t>eye </a:t>
            </a:r>
            <a:r>
              <a:rPr dirty="0" sz="1100" spc="-25" i="1">
                <a:latin typeface="Arial"/>
                <a:cs typeface="Arial"/>
              </a:rPr>
              <a:t>can </a:t>
            </a:r>
            <a:r>
              <a:rPr dirty="0" sz="1100" spc="-10" i="1">
                <a:latin typeface="Arial"/>
                <a:cs typeface="Arial"/>
              </a:rPr>
              <a:t>discern </a:t>
            </a:r>
            <a:r>
              <a:rPr dirty="0" sz="1100" spc="-65" i="1">
                <a:latin typeface="Arial"/>
                <a:cs typeface="Arial"/>
              </a:rPr>
              <a:t>a </a:t>
            </a:r>
            <a:r>
              <a:rPr dirty="0" sz="1100" spc="5" i="1">
                <a:latin typeface="Arial"/>
                <a:cs typeface="Arial"/>
              </a:rPr>
              <a:t>particle </a:t>
            </a:r>
            <a:r>
              <a:rPr dirty="0" sz="1100" spc="-35" i="1">
                <a:latin typeface="Arial"/>
                <a:cs typeface="Arial"/>
              </a:rPr>
              <a:t>no  </a:t>
            </a:r>
            <a:r>
              <a:rPr dirty="0" sz="1100" spc="-10" i="1">
                <a:latin typeface="Arial"/>
                <a:cs typeface="Arial"/>
              </a:rPr>
              <a:t>smaller </a:t>
            </a:r>
            <a:r>
              <a:rPr dirty="0" sz="1100" spc="-5" i="1">
                <a:latin typeface="Arial"/>
                <a:cs typeface="Arial"/>
              </a:rPr>
              <a:t>than forty</a:t>
            </a:r>
            <a:r>
              <a:rPr dirty="0" sz="1100" spc="45" i="1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microns.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1036" y="3529449"/>
            <a:ext cx="3347085" cy="8877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28699"/>
              </a:lnSpc>
            </a:pPr>
            <a:r>
              <a:rPr dirty="0" sz="1100" spc="-45" i="1">
                <a:latin typeface="Arial"/>
                <a:cs typeface="Arial"/>
              </a:rPr>
              <a:t>The </a:t>
            </a:r>
            <a:r>
              <a:rPr dirty="0" sz="1100" i="1">
                <a:latin typeface="Arial"/>
                <a:cs typeface="Arial"/>
              </a:rPr>
              <a:t>International </a:t>
            </a:r>
            <a:r>
              <a:rPr dirty="0" sz="1100" spc="-25" i="1">
                <a:latin typeface="Arial"/>
                <a:cs typeface="Arial"/>
              </a:rPr>
              <a:t>Standards Organization (ISO) </a:t>
            </a:r>
            <a:r>
              <a:rPr dirty="0" sz="1100" spc="-45" i="1">
                <a:latin typeface="Arial"/>
                <a:cs typeface="Arial"/>
              </a:rPr>
              <a:t>has  </a:t>
            </a:r>
            <a:r>
              <a:rPr dirty="0" sz="1100" spc="-15" i="1">
                <a:latin typeface="Arial"/>
                <a:cs typeface="Arial"/>
              </a:rPr>
              <a:t>established </a:t>
            </a:r>
            <a:r>
              <a:rPr dirty="0" sz="1100" spc="-25" i="1">
                <a:latin typeface="Arial"/>
                <a:cs typeface="Arial"/>
              </a:rPr>
              <a:t>these </a:t>
            </a:r>
            <a:r>
              <a:rPr dirty="0" sz="1100" spc="-15" i="1">
                <a:latin typeface="Arial"/>
                <a:cs typeface="Arial"/>
              </a:rPr>
              <a:t>three </a:t>
            </a:r>
            <a:r>
              <a:rPr dirty="0" sz="1100" spc="10" i="1">
                <a:latin typeface="Arial"/>
                <a:cs typeface="Arial"/>
              </a:rPr>
              <a:t>principal </a:t>
            </a:r>
            <a:r>
              <a:rPr dirty="0" sz="1100" spc="-20" i="1">
                <a:latin typeface="Arial"/>
                <a:cs typeface="Arial"/>
              </a:rPr>
              <a:t>methods </a:t>
            </a:r>
            <a:r>
              <a:rPr dirty="0" sz="1100" spc="-5" i="1">
                <a:latin typeface="Arial"/>
                <a:cs typeface="Arial"/>
              </a:rPr>
              <a:t>to </a:t>
            </a:r>
            <a:r>
              <a:rPr dirty="0" sz="1100" spc="-40" i="1">
                <a:latin typeface="Arial"/>
                <a:cs typeface="Arial"/>
              </a:rPr>
              <a:t>measure  </a:t>
            </a:r>
            <a:r>
              <a:rPr dirty="0" sz="1100" spc="-5" i="1">
                <a:latin typeface="Arial"/>
                <a:cs typeface="Arial"/>
              </a:rPr>
              <a:t>the contamination </a:t>
            </a:r>
            <a:r>
              <a:rPr dirty="0" sz="1100" spc="-15" i="1">
                <a:latin typeface="Arial"/>
                <a:cs typeface="Arial"/>
              </a:rPr>
              <a:t>level </a:t>
            </a:r>
            <a:r>
              <a:rPr dirty="0" sz="1100" spc="20" i="1">
                <a:latin typeface="Arial"/>
                <a:cs typeface="Arial"/>
              </a:rPr>
              <a:t>within </a:t>
            </a:r>
            <a:r>
              <a:rPr dirty="0" sz="1100" spc="-65" i="1">
                <a:latin typeface="Arial"/>
                <a:cs typeface="Arial"/>
              </a:rPr>
              <a:t>a </a:t>
            </a:r>
            <a:r>
              <a:rPr dirty="0" sz="1100" spc="-10" i="1">
                <a:latin typeface="Arial"/>
                <a:cs typeface="Arial"/>
              </a:rPr>
              <a:t>component, </a:t>
            </a:r>
            <a:r>
              <a:rPr dirty="0" sz="1100" spc="25" i="1">
                <a:latin typeface="Arial"/>
                <a:cs typeface="Arial"/>
              </a:rPr>
              <a:t>circuit </a:t>
            </a:r>
            <a:r>
              <a:rPr dirty="0" sz="1100" spc="-35" i="1">
                <a:latin typeface="Arial"/>
                <a:cs typeface="Arial"/>
              </a:rPr>
              <a:t>or  </a:t>
            </a:r>
            <a:r>
              <a:rPr dirty="0" sz="1100" spc="-25" i="1">
                <a:latin typeface="Arial"/>
                <a:cs typeface="Arial"/>
              </a:rPr>
              <a:t>system: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5310" y="4504471"/>
            <a:ext cx="2969895" cy="738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7970" indent="-255270">
              <a:lnSpc>
                <a:spcPct val="100000"/>
              </a:lnSpc>
              <a:buAutoNum type="arabicPeriod"/>
              <a:tabLst>
                <a:tab pos="267970" algn="l"/>
                <a:tab pos="268605" algn="l"/>
              </a:tabLst>
            </a:pPr>
            <a:r>
              <a:rPr dirty="0" sz="1100" spc="-15" i="1">
                <a:latin typeface="Arial"/>
                <a:cs typeface="Arial"/>
              </a:rPr>
              <a:t>Gravimetric </a:t>
            </a:r>
            <a:r>
              <a:rPr dirty="0" sz="1100" spc="-25" i="1">
                <a:latin typeface="Arial"/>
                <a:cs typeface="Arial"/>
              </a:rPr>
              <a:t>Measurement </a:t>
            </a:r>
            <a:r>
              <a:rPr dirty="0" sz="1100" spc="-35" i="1">
                <a:latin typeface="Arial"/>
                <a:cs typeface="Arial"/>
              </a:rPr>
              <a:t>(ISO</a:t>
            </a:r>
            <a:r>
              <a:rPr dirty="0" sz="1100" spc="114" i="1">
                <a:latin typeface="Arial"/>
                <a:cs typeface="Arial"/>
              </a:rPr>
              <a:t> </a:t>
            </a:r>
            <a:r>
              <a:rPr dirty="0" sz="1100" spc="45" i="1">
                <a:latin typeface="Arial"/>
                <a:cs typeface="Arial"/>
              </a:rPr>
              <a:t>4405)</a:t>
            </a:r>
            <a:endParaRPr sz="1100">
              <a:latin typeface="Arial"/>
              <a:cs typeface="Arial"/>
            </a:endParaRPr>
          </a:p>
          <a:p>
            <a:pPr marL="267970" indent="-255270">
              <a:lnSpc>
                <a:spcPct val="100000"/>
              </a:lnSpc>
              <a:spcBef>
                <a:spcPts val="830"/>
              </a:spcBef>
              <a:buAutoNum type="arabicPeriod"/>
              <a:tabLst>
                <a:tab pos="267970" algn="l"/>
                <a:tab pos="268605" algn="l"/>
              </a:tabLst>
            </a:pPr>
            <a:r>
              <a:rPr dirty="0" sz="1100" spc="-5" i="1">
                <a:latin typeface="Arial"/>
                <a:cs typeface="Arial"/>
              </a:rPr>
              <a:t>Particle </a:t>
            </a:r>
            <a:r>
              <a:rPr dirty="0" sz="1100" spc="-35" i="1">
                <a:latin typeface="Arial"/>
                <a:cs typeface="Arial"/>
              </a:rPr>
              <a:t>Size </a:t>
            </a:r>
            <a:r>
              <a:rPr dirty="0" sz="1100" spc="10" i="1">
                <a:latin typeface="Arial"/>
                <a:cs typeface="Arial"/>
              </a:rPr>
              <a:t>Distribution </a:t>
            </a:r>
            <a:r>
              <a:rPr dirty="0" sz="1100" spc="-35" i="1">
                <a:latin typeface="Arial"/>
                <a:cs typeface="Arial"/>
              </a:rPr>
              <a:t>(ISO</a:t>
            </a:r>
            <a:r>
              <a:rPr dirty="0" sz="1100" spc="114" i="1">
                <a:latin typeface="Arial"/>
                <a:cs typeface="Arial"/>
              </a:rPr>
              <a:t> </a:t>
            </a:r>
            <a:r>
              <a:rPr dirty="0" sz="1100" spc="45" i="1">
                <a:latin typeface="Arial"/>
                <a:cs typeface="Arial"/>
              </a:rPr>
              <a:t>4406)</a:t>
            </a:r>
            <a:endParaRPr sz="1100">
              <a:latin typeface="Arial"/>
              <a:cs typeface="Arial"/>
            </a:endParaRPr>
          </a:p>
          <a:p>
            <a:pPr marL="267970" indent="-255270">
              <a:lnSpc>
                <a:spcPct val="100000"/>
              </a:lnSpc>
              <a:spcBef>
                <a:spcPts val="830"/>
              </a:spcBef>
              <a:buAutoNum type="arabicPeriod"/>
              <a:tabLst>
                <a:tab pos="267970" algn="l"/>
                <a:tab pos="268605" algn="l"/>
              </a:tabLst>
            </a:pPr>
            <a:r>
              <a:rPr dirty="0" sz="1100" spc="-10" i="1">
                <a:latin typeface="Arial"/>
                <a:cs typeface="Arial"/>
              </a:rPr>
              <a:t>Maximum </a:t>
            </a:r>
            <a:r>
              <a:rPr dirty="0" sz="1100" spc="-5" i="1">
                <a:latin typeface="Arial"/>
                <a:cs typeface="Arial"/>
              </a:rPr>
              <a:t>Particle </a:t>
            </a:r>
            <a:r>
              <a:rPr dirty="0" sz="1100" spc="-35" i="1">
                <a:latin typeface="Arial"/>
                <a:cs typeface="Arial"/>
              </a:rPr>
              <a:t>Size </a:t>
            </a:r>
            <a:r>
              <a:rPr dirty="0" sz="1100" spc="-25" i="1">
                <a:latin typeface="Arial"/>
                <a:cs typeface="Arial"/>
              </a:rPr>
              <a:t>Analysis </a:t>
            </a:r>
            <a:r>
              <a:rPr dirty="0" sz="1100" spc="-35" i="1">
                <a:latin typeface="Arial"/>
                <a:cs typeface="Arial"/>
              </a:rPr>
              <a:t>(ISO</a:t>
            </a:r>
            <a:r>
              <a:rPr dirty="0" sz="1100" spc="210" i="1">
                <a:latin typeface="Arial"/>
                <a:cs typeface="Arial"/>
              </a:rPr>
              <a:t> </a:t>
            </a:r>
            <a:r>
              <a:rPr dirty="0" sz="1100" spc="45" i="1">
                <a:latin typeface="Arial"/>
                <a:cs typeface="Arial"/>
              </a:rPr>
              <a:t>4407)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1036" y="5323812"/>
            <a:ext cx="1442085" cy="1924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i="1">
                <a:latin typeface="Arial"/>
                <a:cs typeface="Arial"/>
              </a:rPr>
              <a:t>Find </a:t>
            </a:r>
            <a:r>
              <a:rPr dirty="0" sz="1100" spc="-5" i="1">
                <a:latin typeface="Arial"/>
                <a:cs typeface="Arial"/>
              </a:rPr>
              <a:t>details at</a:t>
            </a:r>
            <a:r>
              <a:rPr dirty="0" sz="1100" spc="35" i="1">
                <a:latin typeface="Arial"/>
                <a:cs typeface="Arial"/>
              </a:rPr>
              <a:t> </a:t>
            </a:r>
            <a:r>
              <a:rPr dirty="0" sz="1100" spc="-25" i="1">
                <a:latin typeface="Arial"/>
                <a:cs typeface="Arial"/>
              </a:rPr>
              <a:t>ISO.org.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1036" y="5793966"/>
            <a:ext cx="3347085" cy="2274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700" spc="65" b="1">
                <a:solidFill>
                  <a:srgbClr val="2187B0"/>
                </a:solidFill>
                <a:latin typeface="Book Antiqua"/>
                <a:cs typeface="Book Antiqua"/>
              </a:rPr>
              <a:t>megaClean</a:t>
            </a:r>
            <a:r>
              <a:rPr dirty="0" baseline="30555" sz="1500" spc="97" b="1">
                <a:solidFill>
                  <a:srgbClr val="2187B0"/>
                </a:solidFill>
                <a:latin typeface="Book Antiqua"/>
                <a:cs typeface="Book Antiqua"/>
              </a:rPr>
              <a:t>™</a:t>
            </a:r>
            <a:r>
              <a:rPr dirty="0" baseline="30555" sz="1500" spc="-89" b="1">
                <a:solidFill>
                  <a:srgbClr val="2187B0"/>
                </a:solidFill>
                <a:latin typeface="Book Antiqua"/>
                <a:cs typeface="Book Antiqua"/>
              </a:rPr>
              <a:t> </a:t>
            </a:r>
            <a:r>
              <a:rPr dirty="0" sz="1700" spc="125" b="1">
                <a:solidFill>
                  <a:srgbClr val="2187B0"/>
                </a:solidFill>
                <a:latin typeface="Book Antiqua"/>
                <a:cs typeface="Book Antiqua"/>
              </a:rPr>
              <a:t>system</a:t>
            </a:r>
            <a:endParaRPr sz="1700">
              <a:latin typeface="Book Antiqua"/>
              <a:cs typeface="Book Antiqua"/>
            </a:endParaRPr>
          </a:p>
          <a:p>
            <a:pPr algn="just" marL="12700" marR="5080">
              <a:lnSpc>
                <a:spcPct val="128800"/>
              </a:lnSpc>
              <a:spcBef>
                <a:spcPts val="380"/>
              </a:spcBef>
            </a:pPr>
            <a:r>
              <a:rPr dirty="0" sz="1100" spc="-45" i="1">
                <a:latin typeface="Arial"/>
                <a:cs typeface="Arial"/>
              </a:rPr>
              <a:t>The </a:t>
            </a:r>
            <a:r>
              <a:rPr dirty="0" sz="1100" spc="-30" i="1">
                <a:latin typeface="Arial"/>
                <a:cs typeface="Arial"/>
              </a:rPr>
              <a:t>easiest </a:t>
            </a:r>
            <a:r>
              <a:rPr dirty="0" sz="1100" spc="-15" i="1">
                <a:latin typeface="Arial"/>
                <a:cs typeface="Arial"/>
              </a:rPr>
              <a:t>method </a:t>
            </a:r>
            <a:r>
              <a:rPr dirty="0" sz="1100" spc="-5" i="1">
                <a:latin typeface="Arial"/>
                <a:cs typeface="Arial"/>
              </a:rPr>
              <a:t>of </a:t>
            </a:r>
            <a:r>
              <a:rPr dirty="0" sz="1100" spc="-10" i="1">
                <a:latin typeface="Arial"/>
                <a:cs typeface="Arial"/>
              </a:rPr>
              <a:t>cleaning </a:t>
            </a:r>
            <a:r>
              <a:rPr dirty="0" sz="1100" spc="-65" i="1">
                <a:latin typeface="Arial"/>
                <a:cs typeface="Arial"/>
              </a:rPr>
              <a:t>a </a:t>
            </a:r>
            <a:r>
              <a:rPr dirty="0" sz="1100" spc="-50" i="1">
                <a:latin typeface="Arial"/>
                <a:cs typeface="Arial"/>
              </a:rPr>
              <a:t>hose </a:t>
            </a:r>
            <a:r>
              <a:rPr dirty="0" sz="1100" i="1">
                <a:latin typeface="Arial"/>
                <a:cs typeface="Arial"/>
              </a:rPr>
              <a:t>is </a:t>
            </a:r>
            <a:r>
              <a:rPr dirty="0" sz="1100" spc="-5" i="1">
                <a:latin typeface="Arial"/>
                <a:cs typeface="Arial"/>
              </a:rPr>
              <a:t>to </a:t>
            </a:r>
            <a:r>
              <a:rPr dirty="0" sz="1100" spc="-20" i="1">
                <a:latin typeface="Arial"/>
                <a:cs typeface="Arial"/>
              </a:rPr>
              <a:t>blow </a:t>
            </a:r>
            <a:r>
              <a:rPr dirty="0" sz="1100" spc="-5" i="1">
                <a:latin typeface="Arial"/>
                <a:cs typeface="Arial"/>
              </a:rPr>
              <a:t>air  </a:t>
            </a:r>
            <a:r>
              <a:rPr dirty="0" sz="1100" spc="-10" i="1">
                <a:latin typeface="Arial"/>
                <a:cs typeface="Arial"/>
              </a:rPr>
              <a:t>through </a:t>
            </a:r>
            <a:r>
              <a:rPr dirty="0" sz="1100" spc="50" i="1">
                <a:latin typeface="Arial"/>
                <a:cs typeface="Arial"/>
              </a:rPr>
              <a:t>it, </a:t>
            </a:r>
            <a:r>
              <a:rPr dirty="0" sz="1100" spc="20" i="1">
                <a:latin typeface="Arial"/>
                <a:cs typeface="Arial"/>
              </a:rPr>
              <a:t>but </a:t>
            </a:r>
            <a:r>
              <a:rPr dirty="0" sz="1100" spc="10" i="1">
                <a:latin typeface="Arial"/>
                <a:cs typeface="Arial"/>
              </a:rPr>
              <a:t>that </a:t>
            </a:r>
            <a:r>
              <a:rPr dirty="0" sz="1100" i="1">
                <a:latin typeface="Arial"/>
                <a:cs typeface="Arial"/>
              </a:rPr>
              <a:t>is </a:t>
            </a:r>
            <a:r>
              <a:rPr dirty="0" sz="1100" spc="-15" i="1">
                <a:latin typeface="Arial"/>
                <a:cs typeface="Arial"/>
              </a:rPr>
              <a:t>really </a:t>
            </a:r>
            <a:r>
              <a:rPr dirty="0" sz="1100" spc="-20" i="1">
                <a:latin typeface="Arial"/>
                <a:cs typeface="Arial"/>
              </a:rPr>
              <a:t>only </a:t>
            </a:r>
            <a:r>
              <a:rPr dirty="0" sz="1100" spc="-65" i="1">
                <a:latin typeface="Arial"/>
                <a:cs typeface="Arial"/>
              </a:rPr>
              <a:t>a </a:t>
            </a:r>
            <a:r>
              <a:rPr dirty="0" sz="1100" spc="-15" i="1">
                <a:latin typeface="Arial"/>
                <a:cs typeface="Arial"/>
              </a:rPr>
              <a:t>half-measure. </a:t>
            </a:r>
            <a:r>
              <a:rPr dirty="0" sz="1100" spc="-114" i="1">
                <a:latin typeface="Arial"/>
                <a:cs typeface="Arial"/>
              </a:rPr>
              <a:t>To  </a:t>
            </a:r>
            <a:r>
              <a:rPr dirty="0" sz="1100" spc="-35" i="1">
                <a:latin typeface="Arial"/>
                <a:cs typeface="Arial"/>
              </a:rPr>
              <a:t>do </a:t>
            </a:r>
            <a:r>
              <a:rPr dirty="0" sz="1100" spc="-5" i="1">
                <a:latin typeface="Arial"/>
                <a:cs typeface="Arial"/>
              </a:rPr>
              <a:t>the job </a:t>
            </a:r>
            <a:r>
              <a:rPr dirty="0" sz="1100" spc="-20" i="1">
                <a:latin typeface="Arial"/>
                <a:cs typeface="Arial"/>
              </a:rPr>
              <a:t>thoroughly, </a:t>
            </a:r>
            <a:r>
              <a:rPr dirty="0" sz="1100" spc="-50" i="1">
                <a:latin typeface="Arial"/>
                <a:cs typeface="Arial"/>
              </a:rPr>
              <a:t>Gates </a:t>
            </a:r>
            <a:r>
              <a:rPr dirty="0" sz="1100" spc="-25" i="1">
                <a:latin typeface="Arial"/>
                <a:cs typeface="Arial"/>
              </a:rPr>
              <a:t>recommends </a:t>
            </a:r>
            <a:r>
              <a:rPr dirty="0" sz="1100" spc="-15" i="1">
                <a:latin typeface="Arial"/>
                <a:cs typeface="Arial"/>
              </a:rPr>
              <a:t>using </a:t>
            </a:r>
            <a:r>
              <a:rPr dirty="0" sz="1100" spc="-5" i="1">
                <a:latin typeface="Arial"/>
                <a:cs typeface="Arial"/>
              </a:rPr>
              <a:t>the  </a:t>
            </a:r>
            <a:r>
              <a:rPr dirty="0" sz="1100" spc="-50" i="1">
                <a:latin typeface="Arial"/>
                <a:cs typeface="Arial"/>
              </a:rPr>
              <a:t>Gates </a:t>
            </a:r>
            <a:r>
              <a:rPr dirty="0" sz="1100" spc="-40" i="1">
                <a:latin typeface="Arial"/>
                <a:cs typeface="Arial"/>
              </a:rPr>
              <a:t>MegaClean</a:t>
            </a:r>
            <a:r>
              <a:rPr dirty="0" baseline="29914" sz="975" spc="-60" i="1">
                <a:latin typeface="Arial"/>
                <a:cs typeface="Arial"/>
              </a:rPr>
              <a:t>™ </a:t>
            </a:r>
            <a:r>
              <a:rPr dirty="0" sz="1100" spc="-25" i="1">
                <a:latin typeface="Arial"/>
                <a:cs typeface="Arial"/>
              </a:rPr>
              <a:t>system. </a:t>
            </a:r>
            <a:r>
              <a:rPr dirty="0" sz="1100" spc="-30" i="1">
                <a:latin typeface="Arial"/>
                <a:cs typeface="Arial"/>
              </a:rPr>
              <a:t>Pressurized </a:t>
            </a:r>
            <a:r>
              <a:rPr dirty="0" sz="1100" spc="-15" i="1">
                <a:latin typeface="Arial"/>
                <a:cs typeface="Arial"/>
              </a:rPr>
              <a:t>launchers  </a:t>
            </a:r>
            <a:r>
              <a:rPr dirty="0" sz="1100" spc="-25" i="1">
                <a:latin typeface="Arial"/>
                <a:cs typeface="Arial"/>
              </a:rPr>
              <a:t>and </a:t>
            </a:r>
            <a:r>
              <a:rPr dirty="0" sz="1100" spc="-5" i="1">
                <a:latin typeface="Arial"/>
                <a:cs typeface="Arial"/>
              </a:rPr>
              <a:t>compatible </a:t>
            </a:r>
            <a:r>
              <a:rPr dirty="0" sz="1100" spc="-40" i="1">
                <a:latin typeface="Arial"/>
                <a:cs typeface="Arial"/>
              </a:rPr>
              <a:t>nozzles </a:t>
            </a:r>
            <a:r>
              <a:rPr dirty="0" sz="1100" spc="-20" i="1">
                <a:latin typeface="Arial"/>
                <a:cs typeface="Arial"/>
              </a:rPr>
              <a:t>blow foam </a:t>
            </a:r>
            <a:r>
              <a:rPr dirty="0" sz="1100" spc="-5" i="1">
                <a:latin typeface="Arial"/>
                <a:cs typeface="Arial"/>
              </a:rPr>
              <a:t>projectiles </a:t>
            </a:r>
            <a:r>
              <a:rPr dirty="0" sz="1100" spc="-10" i="1">
                <a:latin typeface="Arial"/>
                <a:cs typeface="Arial"/>
              </a:rPr>
              <a:t>through  </a:t>
            </a:r>
            <a:r>
              <a:rPr dirty="0" sz="1100" spc="-5" i="1">
                <a:latin typeface="Arial"/>
                <a:cs typeface="Arial"/>
              </a:rPr>
              <a:t>the inside </a:t>
            </a:r>
            <a:r>
              <a:rPr dirty="0" sz="1100" spc="-20" i="1">
                <a:latin typeface="Arial"/>
                <a:cs typeface="Arial"/>
              </a:rPr>
              <a:t>surface </a:t>
            </a:r>
            <a:r>
              <a:rPr dirty="0" sz="1100" spc="-5" i="1">
                <a:latin typeface="Arial"/>
                <a:cs typeface="Arial"/>
              </a:rPr>
              <a:t>of the </a:t>
            </a:r>
            <a:r>
              <a:rPr dirty="0" sz="1100" spc="-35" i="1">
                <a:latin typeface="Arial"/>
                <a:cs typeface="Arial"/>
              </a:rPr>
              <a:t>hose, </a:t>
            </a:r>
            <a:r>
              <a:rPr dirty="0" sz="1100" spc="-10" i="1">
                <a:latin typeface="Arial"/>
                <a:cs typeface="Arial"/>
              </a:rPr>
              <a:t>scrubbing </a:t>
            </a:r>
            <a:r>
              <a:rPr dirty="0" sz="1100" spc="-65" i="1">
                <a:latin typeface="Arial"/>
                <a:cs typeface="Arial"/>
              </a:rPr>
              <a:t>away </a:t>
            </a:r>
            <a:r>
              <a:rPr dirty="0" sz="1100" i="1">
                <a:latin typeface="Arial"/>
                <a:cs typeface="Arial"/>
              </a:rPr>
              <a:t>fine  </a:t>
            </a:r>
            <a:r>
              <a:rPr dirty="0" sz="1100" spc="-5" i="1">
                <a:latin typeface="Arial"/>
                <a:cs typeface="Arial"/>
              </a:rPr>
              <a:t>particles of </a:t>
            </a:r>
            <a:r>
              <a:rPr dirty="0" sz="1100" spc="-40" i="1">
                <a:latin typeface="Arial"/>
                <a:cs typeface="Arial"/>
              </a:rPr>
              <a:t>loose </a:t>
            </a:r>
            <a:r>
              <a:rPr dirty="0" sz="1100" spc="30" i="1">
                <a:latin typeface="Arial"/>
                <a:cs typeface="Arial"/>
              </a:rPr>
              <a:t>dirt </a:t>
            </a:r>
            <a:r>
              <a:rPr dirty="0" sz="1100" spc="-25" i="1">
                <a:latin typeface="Arial"/>
                <a:cs typeface="Arial"/>
              </a:rPr>
              <a:t>and </a:t>
            </a:r>
            <a:r>
              <a:rPr dirty="0" sz="1100" spc="-5" i="1">
                <a:latin typeface="Arial"/>
                <a:cs typeface="Arial"/>
              </a:rPr>
              <a:t>contaminants. </a:t>
            </a:r>
            <a:r>
              <a:rPr dirty="0" sz="1100" spc="-45" i="1">
                <a:latin typeface="Arial"/>
                <a:cs typeface="Arial"/>
              </a:rPr>
              <a:t>The </a:t>
            </a:r>
            <a:r>
              <a:rPr dirty="0" sz="1100" spc="-10" i="1">
                <a:latin typeface="Arial"/>
                <a:cs typeface="Arial"/>
              </a:rPr>
              <a:t>projec-  </a:t>
            </a:r>
            <a:r>
              <a:rPr dirty="0" sz="1100" spc="10" i="1">
                <a:latin typeface="Arial"/>
                <a:cs typeface="Arial"/>
              </a:rPr>
              <a:t>tiles </a:t>
            </a:r>
            <a:r>
              <a:rPr dirty="0" sz="1100" spc="-45" i="1">
                <a:latin typeface="Arial"/>
                <a:cs typeface="Arial"/>
              </a:rPr>
              <a:t>are </a:t>
            </a:r>
            <a:r>
              <a:rPr dirty="0" sz="1100" spc="45" i="1">
                <a:latin typeface="Arial"/>
                <a:cs typeface="Arial"/>
              </a:rPr>
              <a:t>20-30 </a:t>
            </a:r>
            <a:r>
              <a:rPr dirty="0" sz="1100" spc="-10" i="1">
                <a:latin typeface="Arial"/>
                <a:cs typeface="Arial"/>
              </a:rPr>
              <a:t>percent </a:t>
            </a:r>
            <a:r>
              <a:rPr dirty="0" sz="1100" spc="-25" i="1">
                <a:latin typeface="Arial"/>
                <a:cs typeface="Arial"/>
              </a:rPr>
              <a:t>larger </a:t>
            </a:r>
            <a:r>
              <a:rPr dirty="0" sz="1100" spc="-5" i="1">
                <a:latin typeface="Arial"/>
                <a:cs typeface="Arial"/>
              </a:rPr>
              <a:t>than the </a:t>
            </a:r>
            <a:r>
              <a:rPr dirty="0" sz="1100" spc="-50" i="1">
                <a:latin typeface="Arial"/>
                <a:cs typeface="Arial"/>
              </a:rPr>
              <a:t>hose </a:t>
            </a:r>
            <a:r>
              <a:rPr dirty="0" sz="1100" i="1">
                <a:latin typeface="Arial"/>
                <a:cs typeface="Arial"/>
              </a:rPr>
              <a:t>ID </a:t>
            </a:r>
            <a:r>
              <a:rPr dirty="0" sz="1100" spc="-25" i="1">
                <a:latin typeface="Arial"/>
                <a:cs typeface="Arial"/>
              </a:rPr>
              <a:t>and  </a:t>
            </a:r>
            <a:r>
              <a:rPr dirty="0" sz="1100" spc="-40" i="1">
                <a:latin typeface="Arial"/>
                <a:cs typeface="Arial"/>
              </a:rPr>
              <a:t>leave </a:t>
            </a:r>
            <a:r>
              <a:rPr dirty="0" sz="1100" spc="-5" i="1">
                <a:latin typeface="Arial"/>
                <a:cs typeface="Arial"/>
              </a:rPr>
              <a:t>nothing behind </a:t>
            </a:r>
            <a:r>
              <a:rPr dirty="0" sz="1100" spc="20" i="1">
                <a:latin typeface="Arial"/>
                <a:cs typeface="Arial"/>
              </a:rPr>
              <a:t>but </a:t>
            </a:r>
            <a:r>
              <a:rPr dirty="0" sz="1100" spc="-65" i="1">
                <a:latin typeface="Arial"/>
                <a:cs typeface="Arial"/>
              </a:rPr>
              <a:t>a </a:t>
            </a:r>
            <a:r>
              <a:rPr dirty="0" sz="1100" spc="-15" i="1">
                <a:latin typeface="Arial"/>
                <a:cs typeface="Arial"/>
              </a:rPr>
              <a:t>clean</a:t>
            </a:r>
            <a:r>
              <a:rPr dirty="0" sz="1100" spc="254" i="1">
                <a:latin typeface="Arial"/>
                <a:cs typeface="Arial"/>
              </a:rPr>
              <a:t> </a:t>
            </a:r>
            <a:r>
              <a:rPr dirty="0" sz="1100" spc="-35" i="1">
                <a:latin typeface="Arial"/>
                <a:cs typeface="Arial"/>
              </a:rPr>
              <a:t>hose.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5180" y="1914448"/>
            <a:ext cx="2222500" cy="1531620"/>
          </a:xfrm>
          <a:custGeom>
            <a:avLst/>
            <a:gdLst/>
            <a:ahLst/>
            <a:cxnLst/>
            <a:rect l="l" t="t" r="r" b="b"/>
            <a:pathLst>
              <a:path w="2222500" h="1531620">
                <a:moveTo>
                  <a:pt x="0" y="0"/>
                </a:moveTo>
                <a:lnTo>
                  <a:pt x="2221992" y="0"/>
                </a:lnTo>
                <a:lnTo>
                  <a:pt x="2221992" y="1531620"/>
                </a:lnTo>
                <a:lnTo>
                  <a:pt x="0" y="153162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7198" y="1966467"/>
            <a:ext cx="2116531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76580" y="8376716"/>
            <a:ext cx="1651000" cy="1148080"/>
          </a:xfrm>
          <a:custGeom>
            <a:avLst/>
            <a:gdLst/>
            <a:ahLst/>
            <a:cxnLst/>
            <a:rect l="l" t="t" r="r" b="b"/>
            <a:pathLst>
              <a:path w="1651000" h="1148079">
                <a:moveTo>
                  <a:pt x="0" y="0"/>
                </a:moveTo>
                <a:lnTo>
                  <a:pt x="1650492" y="0"/>
                </a:lnTo>
                <a:lnTo>
                  <a:pt x="1650492" y="1147571"/>
                </a:lnTo>
                <a:lnTo>
                  <a:pt x="0" y="114757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28600" y="8428735"/>
            <a:ext cx="1549111" cy="10440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838032" y="8376716"/>
            <a:ext cx="1651000" cy="1148080"/>
          </a:xfrm>
          <a:custGeom>
            <a:avLst/>
            <a:gdLst/>
            <a:ahLst/>
            <a:cxnLst/>
            <a:rect l="l" t="t" r="r" b="b"/>
            <a:pathLst>
              <a:path w="1651000" h="1148079">
                <a:moveTo>
                  <a:pt x="0" y="0"/>
                </a:moveTo>
                <a:lnTo>
                  <a:pt x="1650492" y="0"/>
                </a:lnTo>
                <a:lnTo>
                  <a:pt x="1650492" y="1147571"/>
                </a:lnTo>
                <a:lnTo>
                  <a:pt x="0" y="114757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890046" y="8428735"/>
            <a:ext cx="1549113" cy="10440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40846" y="2605709"/>
            <a:ext cx="2226945" cy="1572895"/>
          </a:xfrm>
          <a:custGeom>
            <a:avLst/>
            <a:gdLst/>
            <a:ahLst/>
            <a:cxnLst/>
            <a:rect l="l" t="t" r="r" b="b"/>
            <a:pathLst>
              <a:path w="2226945" h="1572895">
                <a:moveTo>
                  <a:pt x="0" y="0"/>
                </a:moveTo>
                <a:lnTo>
                  <a:pt x="2226563" y="0"/>
                </a:lnTo>
                <a:lnTo>
                  <a:pt x="2226563" y="1572768"/>
                </a:lnTo>
                <a:lnTo>
                  <a:pt x="0" y="1572768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592866" y="2657725"/>
            <a:ext cx="2123617" cy="14704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540846" y="7122464"/>
            <a:ext cx="2226945" cy="1572895"/>
          </a:xfrm>
          <a:custGeom>
            <a:avLst/>
            <a:gdLst/>
            <a:ahLst/>
            <a:cxnLst/>
            <a:rect l="l" t="t" r="r" b="b"/>
            <a:pathLst>
              <a:path w="2226945" h="1572895">
                <a:moveTo>
                  <a:pt x="0" y="0"/>
                </a:moveTo>
                <a:lnTo>
                  <a:pt x="2226563" y="0"/>
                </a:lnTo>
                <a:lnTo>
                  <a:pt x="2226563" y="1572767"/>
                </a:lnTo>
                <a:lnTo>
                  <a:pt x="0" y="157276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592866" y="7174483"/>
            <a:ext cx="2123617" cy="14704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87350" y="9636700"/>
            <a:ext cx="6981825" cy="422275"/>
          </a:xfrm>
          <a:custGeom>
            <a:avLst/>
            <a:gdLst/>
            <a:ahLst/>
            <a:cxnLst/>
            <a:rect l="l" t="t" r="r" b="b"/>
            <a:pathLst>
              <a:path w="6981825" h="422275">
                <a:moveTo>
                  <a:pt x="0" y="421699"/>
                </a:moveTo>
                <a:lnTo>
                  <a:pt x="6981443" y="421699"/>
                </a:lnTo>
                <a:lnTo>
                  <a:pt x="6981443" y="0"/>
                </a:lnTo>
                <a:lnTo>
                  <a:pt x="0" y="0"/>
                </a:lnTo>
                <a:lnTo>
                  <a:pt x="0" y="421699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57198" y="9706556"/>
            <a:ext cx="4926330" cy="352425"/>
          </a:xfrm>
          <a:custGeom>
            <a:avLst/>
            <a:gdLst/>
            <a:ahLst/>
            <a:cxnLst/>
            <a:rect l="l" t="t" r="r" b="b"/>
            <a:pathLst>
              <a:path w="4926330" h="352425">
                <a:moveTo>
                  <a:pt x="4820627" y="0"/>
                </a:moveTo>
                <a:lnTo>
                  <a:pt x="105689" y="0"/>
                </a:lnTo>
                <a:lnTo>
                  <a:pt x="64652" y="8337"/>
                </a:lnTo>
                <a:lnTo>
                  <a:pt x="31046" y="31040"/>
                </a:lnTo>
                <a:lnTo>
                  <a:pt x="8339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4926304" y="351843"/>
                </a:lnTo>
                <a:lnTo>
                  <a:pt x="4926304" y="105676"/>
                </a:lnTo>
                <a:lnTo>
                  <a:pt x="4917966" y="64642"/>
                </a:lnTo>
                <a:lnTo>
                  <a:pt x="4895264" y="31040"/>
                </a:lnTo>
                <a:lnTo>
                  <a:pt x="4861662" y="8337"/>
                </a:lnTo>
                <a:lnTo>
                  <a:pt x="4820627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57203" y="9706556"/>
            <a:ext cx="6844030" cy="352425"/>
          </a:xfrm>
          <a:custGeom>
            <a:avLst/>
            <a:gdLst/>
            <a:ahLst/>
            <a:cxnLst/>
            <a:rect l="l" t="t" r="r" b="b"/>
            <a:pathLst>
              <a:path w="6844030" h="352425">
                <a:moveTo>
                  <a:pt x="6738315" y="0"/>
                </a:moveTo>
                <a:lnTo>
                  <a:pt x="105676" y="0"/>
                </a:lnTo>
                <a:lnTo>
                  <a:pt x="64642" y="8337"/>
                </a:lnTo>
                <a:lnTo>
                  <a:pt x="31040" y="31040"/>
                </a:lnTo>
                <a:lnTo>
                  <a:pt x="8337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6843991" y="351843"/>
                </a:lnTo>
                <a:lnTo>
                  <a:pt x="6843991" y="105676"/>
                </a:lnTo>
                <a:lnTo>
                  <a:pt x="6835654" y="64642"/>
                </a:lnTo>
                <a:lnTo>
                  <a:pt x="6812951" y="31040"/>
                </a:lnTo>
                <a:lnTo>
                  <a:pt x="6779349" y="8337"/>
                </a:lnTo>
                <a:lnTo>
                  <a:pt x="6738315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30">
                <a:hlinkClick r:id="rId7"/>
              </a:rPr>
              <a:t>www.gatesprograms.com/safehydraulics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r>
              <a:rPr dirty="0" spc="40" b="1">
                <a:latin typeface="Book Antiqua"/>
                <a:cs typeface="Book Antiqua"/>
              </a:rPr>
              <a:t>6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396440"/>
            <a:ext cx="3308985" cy="1082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</a:pPr>
            <a:r>
              <a:rPr dirty="0" sz="1000" spc="15">
                <a:solidFill>
                  <a:srgbClr val="3E3E3E"/>
                </a:solidFill>
                <a:latin typeface="Tahoma"/>
                <a:cs typeface="Tahoma"/>
              </a:rPr>
              <a:t>Male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swivel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installation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does not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require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hose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rotation.  </a:t>
            </a:r>
            <a:r>
              <a:rPr dirty="0" sz="1000" spc="15">
                <a:solidFill>
                  <a:srgbClr val="3E3E3E"/>
                </a:solidFill>
                <a:latin typeface="Tahoma"/>
                <a:cs typeface="Tahoma"/>
              </a:rPr>
              <a:t>Simply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thread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male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into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port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and use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a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wrench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to 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torque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properly.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Since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hose does not rotate, </a:t>
            </a:r>
            <a:r>
              <a:rPr dirty="0" sz="1000" spc="-35">
                <a:solidFill>
                  <a:srgbClr val="3E3E3E"/>
                </a:solidFill>
                <a:latin typeface="Tahoma"/>
                <a:cs typeface="Tahoma"/>
              </a:rPr>
              <a:t>you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can 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orient the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hose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curvature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to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assist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in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routing. </a:t>
            </a:r>
            <a:r>
              <a:rPr dirty="0" sz="1000" spc="25">
                <a:solidFill>
                  <a:srgbClr val="3E3E3E"/>
                </a:solidFill>
                <a:latin typeface="Tahoma"/>
                <a:cs typeface="Tahoma"/>
              </a:rPr>
              <a:t>Be </a:t>
            </a:r>
            <a:r>
              <a:rPr dirty="0" sz="1000" spc="-40">
                <a:solidFill>
                  <a:srgbClr val="3E3E3E"/>
                </a:solidFill>
                <a:latin typeface="Tahoma"/>
                <a:cs typeface="Tahoma"/>
              </a:rPr>
              <a:t>aware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that 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male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swivels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(except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MIX)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have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internal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O-rings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that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must 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be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compatible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with the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fluid</a:t>
            </a:r>
            <a:r>
              <a:rPr dirty="0" sz="1000" spc="-45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used.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3177740"/>
            <a:ext cx="3133090" cy="371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</a:pP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Flanges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are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installed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using </a:t>
            </a:r>
            <a:r>
              <a:rPr dirty="0" sz="1000" spc="15">
                <a:solidFill>
                  <a:srgbClr val="3E3E3E"/>
                </a:solidFill>
                <a:latin typeface="Tahoma"/>
                <a:cs typeface="Tahoma"/>
              </a:rPr>
              <a:t>split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flange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clamps.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Here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are 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steps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for proper flange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fitting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installation: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8800" y="3647640"/>
            <a:ext cx="3002280" cy="606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5110" marR="5080" indent="-232410">
              <a:lnSpc>
                <a:spcPct val="116700"/>
              </a:lnSpc>
              <a:buAutoNum type="arabicPeriod"/>
              <a:tabLst>
                <a:tab pos="245745" algn="l"/>
              </a:tabLst>
            </a:pPr>
            <a:r>
              <a:rPr dirty="0" sz="1000" spc="15">
                <a:solidFill>
                  <a:srgbClr val="3E3E3E"/>
                </a:solidFill>
                <a:latin typeface="Tahoma"/>
                <a:cs typeface="Tahoma"/>
              </a:rPr>
              <a:t>Put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a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small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amount of </a:t>
            </a:r>
            <a:r>
              <a:rPr dirty="0" sz="1000" spc="15">
                <a:solidFill>
                  <a:srgbClr val="3E3E3E"/>
                </a:solidFill>
                <a:latin typeface="Tahoma"/>
                <a:cs typeface="Tahoma"/>
              </a:rPr>
              <a:t>oil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on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O-ring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and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place 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it in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fitting</a:t>
            </a:r>
            <a:r>
              <a:rPr dirty="0" sz="1000" spc="-155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3E3E3E"/>
                </a:solidFill>
                <a:latin typeface="Tahoma"/>
                <a:cs typeface="Tahoma"/>
              </a:rPr>
              <a:t>groove.</a:t>
            </a:r>
            <a:endParaRPr sz="1000">
              <a:latin typeface="Tahoma"/>
              <a:cs typeface="Tahoma"/>
            </a:endParaRPr>
          </a:p>
          <a:p>
            <a:pPr marL="245110" indent="-232410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245745" algn="l"/>
              </a:tabLst>
            </a:pPr>
            <a:r>
              <a:rPr dirty="0" sz="1000" spc="15">
                <a:solidFill>
                  <a:srgbClr val="3E3E3E"/>
                </a:solidFill>
                <a:latin typeface="Tahoma"/>
                <a:cs typeface="Tahoma"/>
              </a:rPr>
              <a:t>Place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fitting </a:t>
            </a:r>
            <a:r>
              <a:rPr dirty="0" sz="1000" spc="-40">
                <a:solidFill>
                  <a:srgbClr val="3E3E3E"/>
                </a:solidFill>
                <a:latin typeface="Tahoma"/>
                <a:cs typeface="Tahoma"/>
              </a:rPr>
              <a:t>over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</a:t>
            </a:r>
            <a:r>
              <a:rPr dirty="0" sz="1000" spc="-75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port.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8800" y="6073340"/>
            <a:ext cx="2738120" cy="1019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5110" marR="5080" indent="-232410">
              <a:lnSpc>
                <a:spcPct val="116700"/>
              </a:lnSpc>
              <a:buAutoNum type="arabicPeriod" startAt="3"/>
              <a:tabLst>
                <a:tab pos="245745" algn="l"/>
              </a:tabLst>
            </a:pP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Install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clamp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halves </a:t>
            </a:r>
            <a:r>
              <a:rPr dirty="0" sz="1000" spc="-40">
                <a:solidFill>
                  <a:srgbClr val="3E3E3E"/>
                </a:solidFill>
                <a:latin typeface="Tahoma"/>
                <a:cs typeface="Tahoma"/>
              </a:rPr>
              <a:t>over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flange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head 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and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thread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in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bolts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by</a:t>
            </a:r>
            <a:r>
              <a:rPr dirty="0" sz="1000" spc="-105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hand.</a:t>
            </a:r>
            <a:endParaRPr sz="1000">
              <a:latin typeface="Tahoma"/>
              <a:cs typeface="Tahoma"/>
            </a:endParaRPr>
          </a:p>
          <a:p>
            <a:pPr marL="245110" marR="336550" indent="-232410">
              <a:lnSpc>
                <a:spcPct val="116700"/>
              </a:lnSpc>
              <a:spcBef>
                <a:spcPts val="450"/>
              </a:spcBef>
              <a:buAutoNum type="arabicPeriod" startAt="3"/>
              <a:tabLst>
                <a:tab pos="245745" algn="l"/>
              </a:tabLst>
            </a:pP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Use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a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torque wrench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to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tighten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using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a 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crossing</a:t>
            </a:r>
            <a:r>
              <a:rPr dirty="0" sz="1000" spc="-7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pattern.</a:t>
            </a:r>
            <a:endParaRPr sz="1000">
              <a:latin typeface="Tahoma"/>
              <a:cs typeface="Tahoma"/>
            </a:endParaRPr>
          </a:p>
          <a:p>
            <a:pPr marL="245110" indent="-232410">
              <a:lnSpc>
                <a:spcPct val="100000"/>
              </a:lnSpc>
              <a:spcBef>
                <a:spcPts val="650"/>
              </a:spcBef>
              <a:buAutoNum type="arabicPeriod" startAt="3"/>
              <a:tabLst>
                <a:tab pos="245745" algn="l"/>
              </a:tabLst>
            </a:pPr>
            <a:r>
              <a:rPr dirty="0" sz="1000" spc="-40">
                <a:solidFill>
                  <a:srgbClr val="3E3E3E"/>
                </a:solidFill>
                <a:latin typeface="Tahoma"/>
                <a:cs typeface="Tahoma"/>
              </a:rPr>
              <a:t>Torque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to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manufacturer’s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specifications.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7133790"/>
            <a:ext cx="3315970" cy="727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</a:pP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Some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block-style male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port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adapters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use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lock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nuts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to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orient  the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fitting.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Rotate the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block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and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thread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fitting into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port.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When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nearly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tight,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hold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block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in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position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and  tighten the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lock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nut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against the</a:t>
            </a:r>
            <a:r>
              <a:rPr dirty="0" sz="1000" spc="-65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port.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81450" y="404468"/>
            <a:ext cx="3263900" cy="1196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30">
                <a:solidFill>
                  <a:srgbClr val="2187B0"/>
                </a:solidFill>
                <a:latin typeface="Times New Roman"/>
                <a:cs typeface="Times New Roman"/>
              </a:rPr>
              <a:t>Female </a:t>
            </a:r>
            <a:r>
              <a:rPr dirty="0" sz="1200" spc="10">
                <a:solidFill>
                  <a:srgbClr val="2187B0"/>
                </a:solidFill>
                <a:latin typeface="Times New Roman"/>
                <a:cs typeface="Times New Roman"/>
              </a:rPr>
              <a:t>Swivel</a:t>
            </a:r>
            <a:r>
              <a:rPr dirty="0" sz="1200" spc="-75">
                <a:solidFill>
                  <a:srgbClr val="2187B0"/>
                </a:solidFill>
                <a:latin typeface="Times New Roman"/>
                <a:cs typeface="Times New Roman"/>
              </a:rPr>
              <a:t> </a:t>
            </a:r>
            <a:r>
              <a:rPr dirty="0" sz="1200" spc="40">
                <a:solidFill>
                  <a:srgbClr val="2187B0"/>
                </a:solidFill>
                <a:latin typeface="Times New Roman"/>
                <a:cs typeface="Times New Roman"/>
              </a:rPr>
              <a:t>Connections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ct val="116700"/>
              </a:lnSpc>
              <a:spcBef>
                <a:spcPts val="860"/>
              </a:spcBef>
            </a:pP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Female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swivel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connections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are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made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by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rotating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swivel 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nut </a:t>
            </a:r>
            <a:r>
              <a:rPr dirty="0" sz="1000" spc="-40">
                <a:solidFill>
                  <a:srgbClr val="3E3E3E"/>
                </a:solidFill>
                <a:latin typeface="Tahoma"/>
                <a:cs typeface="Tahoma"/>
              </a:rPr>
              <a:t>over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solid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male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threads.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Never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use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a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swivel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female 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with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a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swivel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male.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Once hand-tight, use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a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wrench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to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hold 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backup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hex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while tightening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swivel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nut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to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proper 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torque.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This </a:t>
            </a:r>
            <a:r>
              <a:rPr dirty="0" sz="1000" spc="15">
                <a:solidFill>
                  <a:srgbClr val="3E3E3E"/>
                </a:solidFill>
                <a:latin typeface="Tahoma"/>
                <a:cs typeface="Tahoma"/>
              </a:rPr>
              <a:t>will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prevent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stem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rotation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and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hose</a:t>
            </a:r>
            <a:r>
              <a:rPr dirty="0" sz="1000" spc="-35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twist.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81450" y="3776267"/>
            <a:ext cx="3347085" cy="1292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98425">
              <a:lnSpc>
                <a:spcPct val="116700"/>
              </a:lnSpc>
            </a:pP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Bent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tube and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block-style fittings must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be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held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in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position 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by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hand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while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tightening.</a:t>
            </a:r>
            <a:endParaRPr sz="100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  <a:spcBef>
                <a:spcPts val="750"/>
              </a:spcBef>
            </a:pPr>
            <a:r>
              <a:rPr dirty="0" sz="1200" spc="25">
                <a:solidFill>
                  <a:srgbClr val="2187B0"/>
                </a:solidFill>
                <a:latin typeface="Times New Roman"/>
                <a:cs typeface="Times New Roman"/>
              </a:rPr>
              <a:t>Compression-Style</a:t>
            </a:r>
            <a:r>
              <a:rPr dirty="0" sz="1200" spc="-50">
                <a:solidFill>
                  <a:srgbClr val="2187B0"/>
                </a:solidFill>
                <a:latin typeface="Times New Roman"/>
                <a:cs typeface="Times New Roman"/>
              </a:rPr>
              <a:t> </a:t>
            </a:r>
            <a:r>
              <a:rPr dirty="0" sz="1200" spc="40">
                <a:solidFill>
                  <a:srgbClr val="2187B0"/>
                </a:solidFill>
                <a:latin typeface="Times New Roman"/>
                <a:cs typeface="Times New Roman"/>
              </a:rPr>
              <a:t>Fittings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16700"/>
              </a:lnSpc>
              <a:spcBef>
                <a:spcPts val="860"/>
              </a:spcBef>
            </a:pP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Compression-style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fittings (MSP,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MFA,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STA,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ABC)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use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a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bite 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sleeve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and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nut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for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connecting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to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tubing.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Installation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steps 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are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as</a:t>
            </a:r>
            <a:r>
              <a:rPr dirty="0" sz="1000" spc="-55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follows: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95750" y="5116117"/>
            <a:ext cx="3175000" cy="1730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5110" marR="170815" indent="-232410">
              <a:lnSpc>
                <a:spcPct val="116700"/>
              </a:lnSpc>
              <a:buAutoNum type="arabicPeriod"/>
              <a:tabLst>
                <a:tab pos="245745" algn="l"/>
              </a:tabLst>
            </a:pP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Make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sure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tube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is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cut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cleanly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with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no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burrs </a:t>
            </a:r>
            <a:r>
              <a:rPr dirty="0" sz="1000" spc="-40">
                <a:solidFill>
                  <a:srgbClr val="3E3E3E"/>
                </a:solidFill>
                <a:latin typeface="Tahoma"/>
                <a:cs typeface="Tahoma"/>
              </a:rPr>
              <a:t>or 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paint</a:t>
            </a:r>
            <a:r>
              <a:rPr dirty="0" sz="1000" spc="-85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buildup.</a:t>
            </a:r>
            <a:endParaRPr sz="1000">
              <a:latin typeface="Tahoma"/>
              <a:cs typeface="Tahoma"/>
            </a:endParaRPr>
          </a:p>
          <a:p>
            <a:pPr marL="245110" marR="5080" indent="-232410">
              <a:lnSpc>
                <a:spcPct val="116700"/>
              </a:lnSpc>
              <a:spcBef>
                <a:spcPts val="450"/>
              </a:spcBef>
              <a:buAutoNum type="arabicPeriod"/>
              <a:tabLst>
                <a:tab pos="245745" algn="l"/>
              </a:tabLst>
            </a:pPr>
            <a:r>
              <a:rPr dirty="0" sz="1000" spc="15">
                <a:solidFill>
                  <a:srgbClr val="3E3E3E"/>
                </a:solidFill>
                <a:latin typeface="Tahoma"/>
                <a:cs typeface="Tahoma"/>
              </a:rPr>
              <a:t>Place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nut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and then the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bite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sleeve </a:t>
            </a:r>
            <a:r>
              <a:rPr dirty="0" sz="1000" spc="-40">
                <a:solidFill>
                  <a:srgbClr val="3E3E3E"/>
                </a:solidFill>
                <a:latin typeface="Tahoma"/>
                <a:cs typeface="Tahoma"/>
              </a:rPr>
              <a:t>over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</a:t>
            </a:r>
            <a:r>
              <a:rPr dirty="0" sz="1000" spc="-55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tube. 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bite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sleeve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must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be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oriented with the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taper 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facing </a:t>
            </a:r>
            <a:r>
              <a:rPr dirty="0" sz="1000" spc="-45">
                <a:solidFill>
                  <a:srgbClr val="3E3E3E"/>
                </a:solidFill>
                <a:latin typeface="Tahoma"/>
                <a:cs typeface="Tahoma"/>
              </a:rPr>
              <a:t>away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from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</a:t>
            </a:r>
            <a:r>
              <a:rPr dirty="0" sz="1000" spc="-35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tube.</a:t>
            </a:r>
            <a:endParaRPr sz="1000">
              <a:latin typeface="Tahoma"/>
              <a:cs typeface="Tahoma"/>
            </a:endParaRPr>
          </a:p>
          <a:p>
            <a:pPr marL="245110" marR="170180" indent="-232410">
              <a:lnSpc>
                <a:spcPct val="116700"/>
              </a:lnSpc>
              <a:spcBef>
                <a:spcPts val="450"/>
              </a:spcBef>
              <a:buAutoNum type="arabicPeriod"/>
              <a:tabLst>
                <a:tab pos="245745" algn="l"/>
              </a:tabLst>
            </a:pP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Locate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tubing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into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male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fitting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and</a:t>
            </a:r>
            <a:r>
              <a:rPr dirty="0" sz="1000" spc="-85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secure  the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nut </a:t>
            </a:r>
            <a:r>
              <a:rPr dirty="0" sz="1000" spc="-40">
                <a:solidFill>
                  <a:srgbClr val="3E3E3E"/>
                </a:solidFill>
                <a:latin typeface="Tahoma"/>
                <a:cs typeface="Tahoma"/>
              </a:rPr>
              <a:t>over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threads.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bite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sleeve </a:t>
            </a:r>
            <a:r>
              <a:rPr dirty="0" sz="1000" spc="15">
                <a:solidFill>
                  <a:srgbClr val="3E3E3E"/>
                </a:solidFill>
                <a:latin typeface="Tahoma"/>
                <a:cs typeface="Tahoma"/>
              </a:rPr>
              <a:t>will 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compress against the tube and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seal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with</a:t>
            </a:r>
            <a:r>
              <a:rPr dirty="0" sz="1000" spc="-45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</a:t>
            </a:r>
            <a:endParaRPr sz="1000">
              <a:latin typeface="Tahoma"/>
              <a:cs typeface="Tahoma"/>
            </a:endParaRPr>
          </a:p>
          <a:p>
            <a:pPr marL="245110">
              <a:lnSpc>
                <a:spcPct val="100000"/>
              </a:lnSpc>
              <a:spcBef>
                <a:spcPts val="200"/>
              </a:spcBef>
            </a:pP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male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internal</a:t>
            </a:r>
            <a:r>
              <a:rPr dirty="0" sz="1000" spc="-9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taper.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56709" y="7164996"/>
            <a:ext cx="2565400" cy="1965960"/>
          </a:xfrm>
          <a:custGeom>
            <a:avLst/>
            <a:gdLst/>
            <a:ahLst/>
            <a:cxnLst/>
            <a:rect l="l" t="t" r="r" b="b"/>
            <a:pathLst>
              <a:path w="2565400" h="1965959">
                <a:moveTo>
                  <a:pt x="0" y="0"/>
                </a:moveTo>
                <a:lnTo>
                  <a:pt x="2564892" y="0"/>
                </a:lnTo>
                <a:lnTo>
                  <a:pt x="2564892" y="1965960"/>
                </a:lnTo>
                <a:lnTo>
                  <a:pt x="0" y="1965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08728" y="7217017"/>
            <a:ext cx="2463577" cy="18639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33920" y="1571155"/>
            <a:ext cx="2199640" cy="1554480"/>
          </a:xfrm>
          <a:custGeom>
            <a:avLst/>
            <a:gdLst/>
            <a:ahLst/>
            <a:cxnLst/>
            <a:rect l="l" t="t" r="r" b="b"/>
            <a:pathLst>
              <a:path w="2199640" h="1554480">
                <a:moveTo>
                  <a:pt x="0" y="0"/>
                </a:moveTo>
                <a:lnTo>
                  <a:pt x="2199131" y="0"/>
                </a:lnTo>
                <a:lnTo>
                  <a:pt x="2199131" y="1554479"/>
                </a:lnTo>
                <a:lnTo>
                  <a:pt x="0" y="15544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85935" y="1623171"/>
            <a:ext cx="2097345" cy="1452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33920" y="4405680"/>
            <a:ext cx="2199640" cy="1554480"/>
          </a:xfrm>
          <a:custGeom>
            <a:avLst/>
            <a:gdLst/>
            <a:ahLst/>
            <a:cxnLst/>
            <a:rect l="l" t="t" r="r" b="b"/>
            <a:pathLst>
              <a:path w="2199640" h="1554479">
                <a:moveTo>
                  <a:pt x="0" y="0"/>
                </a:moveTo>
                <a:lnTo>
                  <a:pt x="2199131" y="0"/>
                </a:lnTo>
                <a:lnTo>
                  <a:pt x="2199131" y="1554479"/>
                </a:lnTo>
                <a:lnTo>
                  <a:pt x="0" y="15544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85935" y="4457700"/>
            <a:ext cx="2097345" cy="14522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33920" y="8033448"/>
            <a:ext cx="2199640" cy="1554480"/>
          </a:xfrm>
          <a:custGeom>
            <a:avLst/>
            <a:gdLst/>
            <a:ahLst/>
            <a:cxnLst/>
            <a:rect l="l" t="t" r="r" b="b"/>
            <a:pathLst>
              <a:path w="2199640" h="1554479">
                <a:moveTo>
                  <a:pt x="0" y="0"/>
                </a:moveTo>
                <a:lnTo>
                  <a:pt x="2199131" y="0"/>
                </a:lnTo>
                <a:lnTo>
                  <a:pt x="2199131" y="1554479"/>
                </a:lnTo>
                <a:lnTo>
                  <a:pt x="0" y="15544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85935" y="8085473"/>
            <a:ext cx="2097345" cy="14522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309668" y="1741665"/>
            <a:ext cx="2565400" cy="1965960"/>
          </a:xfrm>
          <a:custGeom>
            <a:avLst/>
            <a:gdLst/>
            <a:ahLst/>
            <a:cxnLst/>
            <a:rect l="l" t="t" r="r" b="b"/>
            <a:pathLst>
              <a:path w="2565400" h="1965960">
                <a:moveTo>
                  <a:pt x="0" y="0"/>
                </a:moveTo>
                <a:lnTo>
                  <a:pt x="2564891" y="0"/>
                </a:lnTo>
                <a:lnTo>
                  <a:pt x="2564891" y="1965960"/>
                </a:lnTo>
                <a:lnTo>
                  <a:pt x="0" y="1965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61688" y="1793684"/>
            <a:ext cx="2463573" cy="18639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87350" y="9636700"/>
            <a:ext cx="6981825" cy="422275"/>
          </a:xfrm>
          <a:custGeom>
            <a:avLst/>
            <a:gdLst/>
            <a:ahLst/>
            <a:cxnLst/>
            <a:rect l="l" t="t" r="r" b="b"/>
            <a:pathLst>
              <a:path w="6981825" h="422275">
                <a:moveTo>
                  <a:pt x="0" y="421699"/>
                </a:moveTo>
                <a:lnTo>
                  <a:pt x="6981443" y="421699"/>
                </a:lnTo>
                <a:lnTo>
                  <a:pt x="6981443" y="0"/>
                </a:lnTo>
                <a:lnTo>
                  <a:pt x="0" y="0"/>
                </a:lnTo>
                <a:lnTo>
                  <a:pt x="0" y="421699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57198" y="9706556"/>
            <a:ext cx="4926330" cy="352425"/>
          </a:xfrm>
          <a:custGeom>
            <a:avLst/>
            <a:gdLst/>
            <a:ahLst/>
            <a:cxnLst/>
            <a:rect l="l" t="t" r="r" b="b"/>
            <a:pathLst>
              <a:path w="4926330" h="352425">
                <a:moveTo>
                  <a:pt x="4820627" y="0"/>
                </a:moveTo>
                <a:lnTo>
                  <a:pt x="105689" y="0"/>
                </a:lnTo>
                <a:lnTo>
                  <a:pt x="64652" y="8337"/>
                </a:lnTo>
                <a:lnTo>
                  <a:pt x="31046" y="31040"/>
                </a:lnTo>
                <a:lnTo>
                  <a:pt x="8339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4926304" y="351843"/>
                </a:lnTo>
                <a:lnTo>
                  <a:pt x="4926304" y="105676"/>
                </a:lnTo>
                <a:lnTo>
                  <a:pt x="4917966" y="64642"/>
                </a:lnTo>
                <a:lnTo>
                  <a:pt x="4895264" y="31040"/>
                </a:lnTo>
                <a:lnTo>
                  <a:pt x="4861662" y="8337"/>
                </a:lnTo>
                <a:lnTo>
                  <a:pt x="4820627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7203" y="9706556"/>
            <a:ext cx="6844030" cy="352425"/>
          </a:xfrm>
          <a:custGeom>
            <a:avLst/>
            <a:gdLst/>
            <a:ahLst/>
            <a:cxnLst/>
            <a:rect l="l" t="t" r="r" b="b"/>
            <a:pathLst>
              <a:path w="6844030" h="352425">
                <a:moveTo>
                  <a:pt x="6738315" y="0"/>
                </a:moveTo>
                <a:lnTo>
                  <a:pt x="105676" y="0"/>
                </a:lnTo>
                <a:lnTo>
                  <a:pt x="64642" y="8337"/>
                </a:lnTo>
                <a:lnTo>
                  <a:pt x="31040" y="31040"/>
                </a:lnTo>
                <a:lnTo>
                  <a:pt x="8337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6843991" y="351843"/>
                </a:lnTo>
                <a:lnTo>
                  <a:pt x="6843991" y="105676"/>
                </a:lnTo>
                <a:lnTo>
                  <a:pt x="6835654" y="64642"/>
                </a:lnTo>
                <a:lnTo>
                  <a:pt x="6812951" y="31040"/>
                </a:lnTo>
                <a:lnTo>
                  <a:pt x="6779349" y="8337"/>
                </a:lnTo>
                <a:lnTo>
                  <a:pt x="6738315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30">
                <a:hlinkClick r:id="rId7"/>
              </a:rPr>
              <a:t>www.gatesprograms.com/safehydraulics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r>
              <a:rPr dirty="0" spc="40" b="1">
                <a:latin typeface="Book Antiqua"/>
                <a:cs typeface="Book Antiqua"/>
              </a:rPr>
              <a:t>7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264768"/>
            <a:ext cx="3380740" cy="39147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20" b="1">
                <a:solidFill>
                  <a:srgbClr val="CE5C1B"/>
                </a:solidFill>
                <a:latin typeface="Book Antiqua"/>
                <a:cs typeface="Book Antiqua"/>
              </a:rPr>
              <a:t>Use </a:t>
            </a:r>
            <a:r>
              <a:rPr dirty="0" sz="1200" spc="-5" b="1">
                <a:solidFill>
                  <a:srgbClr val="CE5C1B"/>
                </a:solidFill>
                <a:latin typeface="Book Antiqua"/>
                <a:cs typeface="Book Antiqua"/>
              </a:rPr>
              <a:t>of</a:t>
            </a:r>
            <a:r>
              <a:rPr dirty="0" sz="1200" spc="-30" b="1">
                <a:solidFill>
                  <a:srgbClr val="CE5C1B"/>
                </a:solidFill>
                <a:latin typeface="Book Antiqua"/>
                <a:cs typeface="Book Antiqua"/>
              </a:rPr>
              <a:t> </a:t>
            </a:r>
            <a:r>
              <a:rPr dirty="0" sz="1200" spc="40" b="1">
                <a:solidFill>
                  <a:srgbClr val="CE5C1B"/>
                </a:solidFill>
                <a:latin typeface="Book Antiqua"/>
                <a:cs typeface="Book Antiqua"/>
              </a:rPr>
              <a:t>Adapters</a:t>
            </a:r>
            <a:endParaRPr sz="1200">
              <a:latin typeface="Book Antiqua"/>
              <a:cs typeface="Book Antiqua"/>
            </a:endParaRPr>
          </a:p>
          <a:p>
            <a:pPr marL="12700" marR="220979">
              <a:lnSpc>
                <a:spcPct val="116700"/>
              </a:lnSpc>
              <a:spcBef>
                <a:spcPts val="409"/>
              </a:spcBef>
            </a:pP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Adapters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can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be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used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to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make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installation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and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orienta- 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tion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easier. </a:t>
            </a:r>
            <a:r>
              <a:rPr dirty="0" sz="1000" spc="25">
                <a:solidFill>
                  <a:srgbClr val="3E3E3E"/>
                </a:solidFill>
                <a:latin typeface="Tahoma"/>
                <a:cs typeface="Tahoma"/>
              </a:rPr>
              <a:t>Be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aware, </a:t>
            </a:r>
            <a:r>
              <a:rPr dirty="0" sz="1000" spc="-40">
                <a:solidFill>
                  <a:srgbClr val="3E3E3E"/>
                </a:solidFill>
                <a:latin typeface="Tahoma"/>
                <a:cs typeface="Tahoma"/>
              </a:rPr>
              <a:t>however,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that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adapters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can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also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be 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a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potential leak point.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They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can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be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used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in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following 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situations:</a:t>
            </a:r>
            <a:endParaRPr sz="1000">
              <a:latin typeface="Tahoma"/>
              <a:cs typeface="Tahoma"/>
            </a:endParaRPr>
          </a:p>
          <a:p>
            <a:pPr marL="359410" marR="71755" indent="-232410">
              <a:lnSpc>
                <a:spcPct val="116700"/>
              </a:lnSpc>
              <a:spcBef>
                <a:spcPts val="450"/>
              </a:spcBef>
              <a:buAutoNum type="arabicPeriod"/>
              <a:tabLst>
                <a:tab pos="360045" algn="l"/>
              </a:tabLst>
            </a:pPr>
            <a:r>
              <a:rPr dirty="0" sz="1000" spc="-85">
                <a:solidFill>
                  <a:srgbClr val="3E3E3E"/>
                </a:solidFill>
                <a:latin typeface="Tahoma"/>
                <a:cs typeface="Tahoma"/>
              </a:rPr>
              <a:t>To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avoid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fitting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orientation, use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a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straight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fitting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and 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an angle adapter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on one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end.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This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makes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installation 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easier and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eliminates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need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for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orientation.  </a:t>
            </a:r>
            <a:r>
              <a:rPr dirty="0" sz="1000" spc="-35">
                <a:solidFill>
                  <a:srgbClr val="3E3E3E"/>
                </a:solidFill>
                <a:latin typeface="Tahoma"/>
                <a:cs typeface="Tahoma"/>
              </a:rPr>
              <a:t>However,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this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requires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more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parts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and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increases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 number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of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joints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for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potential</a:t>
            </a:r>
            <a:r>
              <a:rPr dirty="0" sz="1000" spc="-5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leakage.</a:t>
            </a:r>
            <a:endParaRPr sz="1000">
              <a:latin typeface="Tahoma"/>
              <a:cs typeface="Tahoma"/>
            </a:endParaRPr>
          </a:p>
          <a:p>
            <a:pPr marL="281940" marR="247650" indent="-154940">
              <a:lnSpc>
                <a:spcPct val="116700"/>
              </a:lnSpc>
              <a:spcBef>
                <a:spcPts val="450"/>
              </a:spcBef>
              <a:buAutoNum type="arabicPeriod"/>
              <a:tabLst>
                <a:tab pos="282575" algn="l"/>
              </a:tabLst>
            </a:pP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When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jump-size fittings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are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not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available,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make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jump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with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an</a:t>
            </a:r>
            <a:r>
              <a:rPr dirty="0" sz="1000" spc="-65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adapter.</a:t>
            </a:r>
            <a:endParaRPr sz="1000">
              <a:latin typeface="Tahoma"/>
              <a:cs typeface="Tahoma"/>
            </a:endParaRPr>
          </a:p>
          <a:p>
            <a:pPr marL="281940" indent="-154940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282575" algn="l"/>
              </a:tabLst>
            </a:pPr>
            <a:r>
              <a:rPr dirty="0" sz="1000" spc="-85">
                <a:solidFill>
                  <a:srgbClr val="3E3E3E"/>
                </a:solidFill>
                <a:latin typeface="Tahoma"/>
                <a:cs typeface="Tahoma"/>
              </a:rPr>
              <a:t>To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ease port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connection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and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hose</a:t>
            </a:r>
            <a:r>
              <a:rPr dirty="0" sz="1000" spc="45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installation.</a:t>
            </a:r>
            <a:endParaRPr sz="1000">
              <a:latin typeface="Tahoma"/>
              <a:cs typeface="Tahoma"/>
            </a:endParaRPr>
          </a:p>
          <a:p>
            <a:pPr marL="281940" marR="586740" indent="-154940">
              <a:lnSpc>
                <a:spcPct val="116700"/>
              </a:lnSpc>
              <a:spcBef>
                <a:spcPts val="450"/>
              </a:spcBef>
              <a:buAutoNum type="arabicPeriod"/>
              <a:tabLst>
                <a:tab pos="282575" algn="l"/>
              </a:tabLst>
            </a:pPr>
            <a:r>
              <a:rPr dirty="0" sz="1000" spc="-85">
                <a:solidFill>
                  <a:srgbClr val="3E3E3E"/>
                </a:solidFill>
                <a:latin typeface="Tahoma"/>
                <a:cs typeface="Tahoma"/>
              </a:rPr>
              <a:t>To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change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to a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different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thread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configuration, 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including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international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threads.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6700"/>
              </a:lnSpc>
              <a:spcBef>
                <a:spcPts val="450"/>
              </a:spcBef>
            </a:pP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As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a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rule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of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thumb,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it is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better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to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use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a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straight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adapter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and  bent tube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coupling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than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an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angled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adapter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and straight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hose 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end.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This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promotes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laminar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flow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and reduces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pressure drop. 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When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using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adapters,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preferred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method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is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to </a:t>
            </a:r>
            <a:r>
              <a:rPr dirty="0" sz="1000" spc="15">
                <a:solidFill>
                  <a:srgbClr val="3E3E3E"/>
                </a:solidFill>
                <a:latin typeface="Tahoma"/>
                <a:cs typeface="Tahoma"/>
              </a:rPr>
              <a:t>install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adapter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first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and the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hose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assembly</a:t>
            </a:r>
            <a:r>
              <a:rPr dirty="0" sz="1000" spc="-4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next.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346955"/>
            <a:ext cx="3843654" cy="5711825"/>
          </a:xfrm>
          <a:custGeom>
            <a:avLst/>
            <a:gdLst/>
            <a:ahLst/>
            <a:cxnLst/>
            <a:rect l="l" t="t" r="r" b="b"/>
            <a:pathLst>
              <a:path w="3843654" h="5711825">
                <a:moveTo>
                  <a:pt x="3677330" y="0"/>
                </a:moveTo>
                <a:lnTo>
                  <a:pt x="0" y="0"/>
                </a:lnTo>
                <a:lnTo>
                  <a:pt x="0" y="5711444"/>
                </a:lnTo>
                <a:lnTo>
                  <a:pt x="3790113" y="5711444"/>
                </a:lnTo>
                <a:lnTo>
                  <a:pt x="3794650" y="5707073"/>
                </a:lnTo>
                <a:lnTo>
                  <a:pt x="3820682" y="5665180"/>
                </a:lnTo>
                <a:lnTo>
                  <a:pt x="3837486" y="5615818"/>
                </a:lnTo>
                <a:lnTo>
                  <a:pt x="3843446" y="5560999"/>
                </a:lnTo>
                <a:lnTo>
                  <a:pt x="3843446" y="206832"/>
                </a:lnTo>
                <a:lnTo>
                  <a:pt x="3837486" y="152009"/>
                </a:lnTo>
                <a:lnTo>
                  <a:pt x="3820682" y="102646"/>
                </a:lnTo>
                <a:lnTo>
                  <a:pt x="3794650" y="60753"/>
                </a:lnTo>
                <a:lnTo>
                  <a:pt x="3761003" y="28341"/>
                </a:lnTo>
                <a:lnTo>
                  <a:pt x="3721359" y="7420"/>
                </a:lnTo>
                <a:lnTo>
                  <a:pt x="3677330" y="0"/>
                </a:lnTo>
                <a:close/>
              </a:path>
            </a:pathLst>
          </a:custGeom>
          <a:solidFill>
            <a:srgbClr val="D7DA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82447" y="4492642"/>
            <a:ext cx="3347085" cy="5093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700" spc="20" b="1">
                <a:solidFill>
                  <a:srgbClr val="2187B0"/>
                </a:solidFill>
                <a:latin typeface="Book Antiqua"/>
                <a:cs typeface="Book Antiqua"/>
              </a:rPr>
              <a:t>Hose </a:t>
            </a:r>
            <a:r>
              <a:rPr dirty="0" sz="1700" spc="120" b="1">
                <a:solidFill>
                  <a:srgbClr val="2187B0"/>
                </a:solidFill>
                <a:latin typeface="Book Antiqua"/>
                <a:cs typeface="Book Antiqua"/>
              </a:rPr>
              <a:t>routing</a:t>
            </a:r>
            <a:r>
              <a:rPr dirty="0" sz="1700" spc="15" b="1">
                <a:solidFill>
                  <a:srgbClr val="2187B0"/>
                </a:solidFill>
                <a:latin typeface="Book Antiqua"/>
                <a:cs typeface="Book Antiqua"/>
              </a:rPr>
              <a:t> </a:t>
            </a:r>
            <a:r>
              <a:rPr dirty="0" sz="1700" spc="145" b="1">
                <a:solidFill>
                  <a:srgbClr val="2187B0"/>
                </a:solidFill>
                <a:latin typeface="Book Antiqua"/>
                <a:cs typeface="Book Antiqua"/>
              </a:rPr>
              <a:t>tips</a:t>
            </a:r>
            <a:endParaRPr sz="1700">
              <a:latin typeface="Book Antiqua"/>
              <a:cs typeface="Book Antiqua"/>
            </a:endParaRPr>
          </a:p>
          <a:p>
            <a:pPr algn="just" marL="12700" marR="5080">
              <a:lnSpc>
                <a:spcPct val="128699"/>
              </a:lnSpc>
              <a:spcBef>
                <a:spcPts val="380"/>
              </a:spcBef>
            </a:pPr>
            <a:r>
              <a:rPr dirty="0" sz="1100" spc="-35" i="1">
                <a:latin typeface="Arial"/>
                <a:cs typeface="Arial"/>
              </a:rPr>
              <a:t>Many </a:t>
            </a:r>
            <a:r>
              <a:rPr dirty="0" sz="1100" spc="-25" i="1">
                <a:latin typeface="Arial"/>
                <a:cs typeface="Arial"/>
              </a:rPr>
              <a:t>assemblies </a:t>
            </a:r>
            <a:r>
              <a:rPr dirty="0" sz="1100" spc="30" i="1">
                <a:latin typeface="Arial"/>
                <a:cs typeface="Arial"/>
              </a:rPr>
              <a:t>fail </a:t>
            </a:r>
            <a:r>
              <a:rPr dirty="0" sz="1100" spc="-40" i="1">
                <a:latin typeface="Arial"/>
                <a:cs typeface="Arial"/>
              </a:rPr>
              <a:t>because </a:t>
            </a:r>
            <a:r>
              <a:rPr dirty="0" sz="1100" spc="-5" i="1">
                <a:latin typeface="Arial"/>
                <a:cs typeface="Arial"/>
              </a:rPr>
              <a:t>of </a:t>
            </a:r>
            <a:r>
              <a:rPr dirty="0" sz="1100" spc="-10" i="1">
                <a:latin typeface="Arial"/>
                <a:cs typeface="Arial"/>
              </a:rPr>
              <a:t>improper </a:t>
            </a:r>
            <a:r>
              <a:rPr dirty="0" sz="1100" i="1">
                <a:latin typeface="Arial"/>
                <a:cs typeface="Arial"/>
              </a:rPr>
              <a:t>routing.  </a:t>
            </a:r>
            <a:r>
              <a:rPr dirty="0" sz="1100" spc="-114" i="1">
                <a:latin typeface="Arial"/>
                <a:cs typeface="Arial"/>
              </a:rPr>
              <a:t>To </a:t>
            </a:r>
            <a:r>
              <a:rPr dirty="0" sz="1100" spc="5" i="1">
                <a:latin typeface="Arial"/>
                <a:cs typeface="Arial"/>
              </a:rPr>
              <a:t>minimize </a:t>
            </a:r>
            <a:r>
              <a:rPr dirty="0" sz="1100" spc="-45" i="1">
                <a:latin typeface="Arial"/>
                <a:cs typeface="Arial"/>
              </a:rPr>
              <a:t>damage </a:t>
            </a:r>
            <a:r>
              <a:rPr dirty="0" sz="1100" spc="-35" i="1">
                <a:latin typeface="Arial"/>
                <a:cs typeface="Arial"/>
              </a:rPr>
              <a:t>caused by </a:t>
            </a:r>
            <a:r>
              <a:rPr dirty="0" sz="1100" spc="-45" i="1">
                <a:latin typeface="Arial"/>
                <a:cs typeface="Arial"/>
              </a:rPr>
              <a:t>excessive </a:t>
            </a:r>
            <a:r>
              <a:rPr dirty="0" sz="1100" spc="-10" i="1">
                <a:latin typeface="Arial"/>
                <a:cs typeface="Arial"/>
              </a:rPr>
              <a:t>flexing </a:t>
            </a:r>
            <a:r>
              <a:rPr dirty="0" sz="1100" spc="-35" i="1">
                <a:latin typeface="Arial"/>
                <a:cs typeface="Arial"/>
              </a:rPr>
              <a:t>or  </a:t>
            </a:r>
            <a:r>
              <a:rPr dirty="0" sz="1100" i="1">
                <a:latin typeface="Arial"/>
                <a:cs typeface="Arial"/>
              </a:rPr>
              <a:t>whipping, </a:t>
            </a:r>
            <a:r>
              <a:rPr dirty="0" sz="1100" spc="20" i="1">
                <a:latin typeface="Arial"/>
                <a:cs typeface="Arial"/>
              </a:rPr>
              <a:t>all </a:t>
            </a:r>
            <a:r>
              <a:rPr dirty="0" sz="1100" spc="-15" i="1">
                <a:latin typeface="Arial"/>
                <a:cs typeface="Arial"/>
              </a:rPr>
              <a:t>replacement </a:t>
            </a:r>
            <a:r>
              <a:rPr dirty="0" sz="1100" spc="-50" i="1">
                <a:latin typeface="Arial"/>
                <a:cs typeface="Arial"/>
              </a:rPr>
              <a:t>hose </a:t>
            </a:r>
            <a:r>
              <a:rPr dirty="0" sz="1100" spc="-15" i="1">
                <a:latin typeface="Arial"/>
                <a:cs typeface="Arial"/>
              </a:rPr>
              <a:t>should </a:t>
            </a:r>
            <a:r>
              <a:rPr dirty="0" sz="1100" spc="-35" i="1">
                <a:latin typeface="Arial"/>
                <a:cs typeface="Arial"/>
              </a:rPr>
              <a:t>be </a:t>
            </a:r>
            <a:r>
              <a:rPr dirty="0" sz="1100" spc="-10" i="1">
                <a:latin typeface="Arial"/>
                <a:cs typeface="Arial"/>
              </a:rPr>
              <a:t>restrained,  protected </a:t>
            </a:r>
            <a:r>
              <a:rPr dirty="0" sz="1100" spc="-35" i="1">
                <a:latin typeface="Arial"/>
                <a:cs typeface="Arial"/>
              </a:rPr>
              <a:t>or </a:t>
            </a:r>
            <a:r>
              <a:rPr dirty="0" sz="1100" spc="-15" i="1">
                <a:latin typeface="Arial"/>
                <a:cs typeface="Arial"/>
              </a:rPr>
              <a:t>guided using </a:t>
            </a:r>
            <a:r>
              <a:rPr dirty="0" sz="1100" spc="-5" i="1">
                <a:latin typeface="Arial"/>
                <a:cs typeface="Arial"/>
              </a:rPr>
              <a:t>clamps. </a:t>
            </a:r>
            <a:r>
              <a:rPr dirty="0" sz="1100" spc="-15" i="1">
                <a:latin typeface="Arial"/>
                <a:cs typeface="Arial"/>
              </a:rPr>
              <a:t>Protective  </a:t>
            </a:r>
            <a:r>
              <a:rPr dirty="0" sz="1100" spc="-30" i="1">
                <a:latin typeface="Arial"/>
                <a:cs typeface="Arial"/>
              </a:rPr>
              <a:t>armor, </a:t>
            </a:r>
            <a:r>
              <a:rPr dirty="0" sz="1100" spc="-15" i="1">
                <a:latin typeface="Arial"/>
                <a:cs typeface="Arial"/>
              </a:rPr>
              <a:t>spring </a:t>
            </a:r>
            <a:r>
              <a:rPr dirty="0" sz="1100" spc="-35" i="1">
                <a:latin typeface="Arial"/>
                <a:cs typeface="Arial"/>
              </a:rPr>
              <a:t>guards or </a:t>
            </a:r>
            <a:r>
              <a:rPr dirty="0" sz="1100" spc="-45" i="1">
                <a:latin typeface="Arial"/>
                <a:cs typeface="Arial"/>
              </a:rPr>
              <a:t>sleeves </a:t>
            </a:r>
            <a:r>
              <a:rPr dirty="0" sz="1100" spc="-35" i="1">
                <a:latin typeface="Arial"/>
                <a:cs typeface="Arial"/>
              </a:rPr>
              <a:t>made </a:t>
            </a:r>
            <a:r>
              <a:rPr dirty="0" sz="1100" spc="-5" i="1">
                <a:latin typeface="Arial"/>
                <a:cs typeface="Arial"/>
              </a:rPr>
              <a:t>of </a:t>
            </a:r>
            <a:r>
              <a:rPr dirty="0" sz="1100" spc="-20" i="1">
                <a:latin typeface="Arial"/>
                <a:cs typeface="Arial"/>
              </a:rPr>
              <a:t>abrasion-, </a:t>
            </a:r>
            <a:r>
              <a:rPr dirty="0" sz="1100" spc="265" i="1">
                <a:latin typeface="Arial"/>
                <a:cs typeface="Arial"/>
              </a:rPr>
              <a:t> </a:t>
            </a:r>
            <a:r>
              <a:rPr dirty="0" sz="1100" spc="-15" i="1">
                <a:latin typeface="Arial"/>
                <a:cs typeface="Arial"/>
              </a:rPr>
              <a:t>temperature- </a:t>
            </a:r>
            <a:r>
              <a:rPr dirty="0" sz="1100" spc="-35" i="1">
                <a:latin typeface="Arial"/>
                <a:cs typeface="Arial"/>
              </a:rPr>
              <a:t>or </a:t>
            </a:r>
            <a:r>
              <a:rPr dirty="0" sz="1100" spc="-5" i="1">
                <a:latin typeface="Arial"/>
                <a:cs typeface="Arial"/>
              </a:rPr>
              <a:t>chemical-resistant material </a:t>
            </a:r>
            <a:r>
              <a:rPr dirty="0" sz="1100" spc="30" i="1">
                <a:latin typeface="Arial"/>
                <a:cs typeface="Arial"/>
              </a:rPr>
              <a:t>will </a:t>
            </a:r>
            <a:r>
              <a:rPr dirty="0" sz="1100" spc="-5" i="1">
                <a:latin typeface="Arial"/>
                <a:cs typeface="Arial"/>
              </a:rPr>
              <a:t>help  protect </a:t>
            </a:r>
            <a:r>
              <a:rPr dirty="0" sz="1100" spc="-50" i="1">
                <a:latin typeface="Arial"/>
                <a:cs typeface="Arial"/>
              </a:rPr>
              <a:t>hose </a:t>
            </a:r>
            <a:r>
              <a:rPr dirty="0" sz="1100" spc="-5" i="1">
                <a:latin typeface="Arial"/>
                <a:cs typeface="Arial"/>
              </a:rPr>
              <a:t>from </a:t>
            </a:r>
            <a:r>
              <a:rPr dirty="0" sz="1100" spc="5" i="1">
                <a:latin typeface="Arial"/>
                <a:cs typeface="Arial"/>
              </a:rPr>
              <a:t>cuts, </a:t>
            </a:r>
            <a:r>
              <a:rPr dirty="0" sz="1100" spc="-25" i="1">
                <a:latin typeface="Arial"/>
                <a:cs typeface="Arial"/>
              </a:rPr>
              <a:t>abrasions, </a:t>
            </a:r>
            <a:r>
              <a:rPr dirty="0" sz="1100" spc="-35" i="1">
                <a:latin typeface="Arial"/>
                <a:cs typeface="Arial"/>
              </a:rPr>
              <a:t>corrosives or </a:t>
            </a:r>
            <a:r>
              <a:rPr dirty="0" sz="1100" spc="-5" i="1">
                <a:latin typeface="Arial"/>
                <a:cs typeface="Arial"/>
              </a:rPr>
              <a:t>hot  </a:t>
            </a:r>
            <a:r>
              <a:rPr dirty="0" sz="1100" spc="-15" i="1">
                <a:latin typeface="Arial"/>
                <a:cs typeface="Arial"/>
              </a:rPr>
              <a:t>components.</a:t>
            </a:r>
            <a:endParaRPr sz="1100">
              <a:latin typeface="Arial"/>
              <a:cs typeface="Arial"/>
            </a:endParaRPr>
          </a:p>
          <a:p>
            <a:pPr algn="just" marL="12700" marR="5715">
              <a:lnSpc>
                <a:spcPct val="128699"/>
              </a:lnSpc>
              <a:spcBef>
                <a:spcPts val="500"/>
              </a:spcBef>
            </a:pPr>
            <a:r>
              <a:rPr dirty="0" sz="1100" spc="-35" i="1">
                <a:latin typeface="Arial"/>
                <a:cs typeface="Arial"/>
              </a:rPr>
              <a:t>Here </a:t>
            </a:r>
            <a:r>
              <a:rPr dirty="0" sz="1100" spc="-45" i="1">
                <a:latin typeface="Arial"/>
                <a:cs typeface="Arial"/>
              </a:rPr>
              <a:t>are </a:t>
            </a:r>
            <a:r>
              <a:rPr dirty="0" sz="1100" spc="-50" i="1">
                <a:latin typeface="Arial"/>
                <a:cs typeface="Arial"/>
              </a:rPr>
              <a:t>some hose </a:t>
            </a:r>
            <a:r>
              <a:rPr dirty="0" sz="1100" spc="-5" i="1">
                <a:latin typeface="Arial"/>
                <a:cs typeface="Arial"/>
              </a:rPr>
              <a:t>routing </a:t>
            </a:r>
            <a:r>
              <a:rPr dirty="0" sz="1100" spc="15" i="1">
                <a:latin typeface="Arial"/>
                <a:cs typeface="Arial"/>
              </a:rPr>
              <a:t>tips </a:t>
            </a:r>
            <a:r>
              <a:rPr dirty="0" sz="1100" spc="10" i="1">
                <a:latin typeface="Arial"/>
                <a:cs typeface="Arial"/>
              </a:rPr>
              <a:t>that </a:t>
            </a:r>
            <a:r>
              <a:rPr dirty="0" sz="1100" spc="30" i="1">
                <a:latin typeface="Arial"/>
                <a:cs typeface="Arial"/>
              </a:rPr>
              <a:t>will </a:t>
            </a:r>
            <a:r>
              <a:rPr dirty="0" sz="1100" spc="-20" i="1">
                <a:latin typeface="Arial"/>
                <a:cs typeface="Arial"/>
              </a:rPr>
              <a:t>prevent  </a:t>
            </a:r>
            <a:r>
              <a:rPr dirty="0" sz="1100" spc="-35" i="1">
                <a:latin typeface="Arial"/>
                <a:cs typeface="Arial"/>
              </a:rPr>
              <a:t>unnecessary assembly</a:t>
            </a:r>
            <a:r>
              <a:rPr dirty="0" sz="1100" spc="6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failures:</a:t>
            </a:r>
            <a:endParaRPr sz="11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785"/>
              </a:spcBef>
            </a:pPr>
            <a:r>
              <a:rPr dirty="0" sz="1200" spc="100" b="1">
                <a:solidFill>
                  <a:srgbClr val="2187B0"/>
                </a:solidFill>
                <a:latin typeface="Book Antiqua"/>
                <a:cs typeface="Book Antiqua"/>
              </a:rPr>
              <a:t>length</a:t>
            </a:r>
            <a:r>
              <a:rPr dirty="0" sz="1200" spc="-40" b="1">
                <a:solidFill>
                  <a:srgbClr val="2187B0"/>
                </a:solidFill>
                <a:latin typeface="Book Antiqua"/>
                <a:cs typeface="Book Antiqua"/>
              </a:rPr>
              <a:t> </a:t>
            </a:r>
            <a:r>
              <a:rPr dirty="0" sz="1200" spc="40" b="1">
                <a:solidFill>
                  <a:srgbClr val="2187B0"/>
                </a:solidFill>
                <a:latin typeface="Book Antiqua"/>
                <a:cs typeface="Book Antiqua"/>
              </a:rPr>
              <a:t>Change</a:t>
            </a:r>
            <a:endParaRPr sz="1200">
              <a:latin typeface="Book Antiqua"/>
              <a:cs typeface="Book Antiqua"/>
            </a:endParaRPr>
          </a:p>
          <a:p>
            <a:pPr algn="just" marL="12700" marR="5080">
              <a:lnSpc>
                <a:spcPct val="128699"/>
              </a:lnSpc>
              <a:spcBef>
                <a:spcPts val="480"/>
              </a:spcBef>
            </a:pPr>
            <a:r>
              <a:rPr dirty="0" sz="1100" spc="-50" i="1">
                <a:latin typeface="Arial"/>
                <a:cs typeface="Arial"/>
              </a:rPr>
              <a:t>When hose </a:t>
            </a:r>
            <a:r>
              <a:rPr dirty="0" sz="1100" spc="10" i="1">
                <a:latin typeface="Arial"/>
                <a:cs typeface="Arial"/>
              </a:rPr>
              <a:t>installation </a:t>
            </a:r>
            <a:r>
              <a:rPr dirty="0" sz="1100" i="1">
                <a:latin typeface="Arial"/>
                <a:cs typeface="Arial"/>
              </a:rPr>
              <a:t>is straight, </a:t>
            </a:r>
            <a:r>
              <a:rPr dirty="0" sz="1100" spc="-15" i="1">
                <a:latin typeface="Arial"/>
                <a:cs typeface="Arial"/>
              </a:rPr>
              <a:t>allow </a:t>
            </a:r>
            <a:r>
              <a:rPr dirty="0" sz="1100" spc="-35" i="1">
                <a:latin typeface="Arial"/>
                <a:cs typeface="Arial"/>
              </a:rPr>
              <a:t>enough </a:t>
            </a:r>
            <a:r>
              <a:rPr dirty="0" sz="1100" spc="-15" i="1">
                <a:latin typeface="Arial"/>
                <a:cs typeface="Arial"/>
              </a:rPr>
              <a:t>slack  </a:t>
            </a:r>
            <a:r>
              <a:rPr dirty="0" sz="1100" spc="30" i="1">
                <a:latin typeface="Arial"/>
                <a:cs typeface="Arial"/>
              </a:rPr>
              <a:t>in </a:t>
            </a:r>
            <a:r>
              <a:rPr dirty="0" sz="1100" spc="-50" i="1">
                <a:latin typeface="Arial"/>
                <a:cs typeface="Arial"/>
              </a:rPr>
              <a:t>hose </a:t>
            </a:r>
            <a:r>
              <a:rPr dirty="0" sz="1100" spc="15" i="1">
                <a:latin typeface="Arial"/>
                <a:cs typeface="Arial"/>
              </a:rPr>
              <a:t>line </a:t>
            </a:r>
            <a:r>
              <a:rPr dirty="0" sz="1100" spc="-5" i="1">
                <a:latin typeface="Arial"/>
                <a:cs typeface="Arial"/>
              </a:rPr>
              <a:t>to </a:t>
            </a:r>
            <a:r>
              <a:rPr dirty="0" sz="1100" spc="-20" i="1">
                <a:latin typeface="Arial"/>
                <a:cs typeface="Arial"/>
              </a:rPr>
              <a:t>provide </a:t>
            </a:r>
            <a:r>
              <a:rPr dirty="0" sz="1100" spc="-5" i="1">
                <a:latin typeface="Arial"/>
                <a:cs typeface="Arial"/>
              </a:rPr>
              <a:t>for length </a:t>
            </a:r>
            <a:r>
              <a:rPr dirty="0" sz="1100" spc="-40" i="1">
                <a:latin typeface="Arial"/>
                <a:cs typeface="Arial"/>
              </a:rPr>
              <a:t>changes </a:t>
            </a:r>
            <a:r>
              <a:rPr dirty="0" sz="1100" spc="10" i="1">
                <a:latin typeface="Arial"/>
                <a:cs typeface="Arial"/>
              </a:rPr>
              <a:t>that </a:t>
            </a:r>
            <a:r>
              <a:rPr dirty="0" sz="1100" spc="30" i="1">
                <a:latin typeface="Arial"/>
                <a:cs typeface="Arial"/>
              </a:rPr>
              <a:t>will  </a:t>
            </a:r>
            <a:r>
              <a:rPr dirty="0" sz="1100" spc="-15" i="1">
                <a:latin typeface="Arial"/>
                <a:cs typeface="Arial"/>
              </a:rPr>
              <a:t>occur </a:t>
            </a:r>
            <a:r>
              <a:rPr dirty="0" sz="1100" spc="-35" i="1">
                <a:latin typeface="Arial"/>
                <a:cs typeface="Arial"/>
              </a:rPr>
              <a:t>when pressure </a:t>
            </a:r>
            <a:r>
              <a:rPr dirty="0" sz="1100" i="1">
                <a:latin typeface="Arial"/>
                <a:cs typeface="Arial"/>
              </a:rPr>
              <a:t>is</a:t>
            </a:r>
            <a:r>
              <a:rPr dirty="0" sz="1100" spc="17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applied.</a:t>
            </a:r>
            <a:endParaRPr sz="11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775"/>
              </a:spcBef>
            </a:pPr>
            <a:r>
              <a:rPr dirty="0" sz="1200" spc="65" b="1">
                <a:solidFill>
                  <a:srgbClr val="2187B0"/>
                </a:solidFill>
                <a:latin typeface="Book Antiqua"/>
                <a:cs typeface="Book Antiqua"/>
              </a:rPr>
              <a:t>movement/Flexing</a:t>
            </a:r>
            <a:endParaRPr sz="1200">
              <a:latin typeface="Book Antiqua"/>
              <a:cs typeface="Book Antiqua"/>
            </a:endParaRPr>
          </a:p>
          <a:p>
            <a:pPr algn="just" marL="12700" marR="5080">
              <a:lnSpc>
                <a:spcPct val="128699"/>
              </a:lnSpc>
              <a:spcBef>
                <a:spcPts val="475"/>
              </a:spcBef>
            </a:pPr>
            <a:r>
              <a:rPr dirty="0" sz="1100" spc="-25" i="1">
                <a:latin typeface="Arial"/>
                <a:cs typeface="Arial"/>
              </a:rPr>
              <a:t>Adequate </a:t>
            </a:r>
            <a:r>
              <a:rPr dirty="0" sz="1100" spc="-50" i="1">
                <a:latin typeface="Arial"/>
                <a:cs typeface="Arial"/>
              </a:rPr>
              <a:t>hose </a:t>
            </a:r>
            <a:r>
              <a:rPr dirty="0" sz="1100" spc="-5" i="1">
                <a:latin typeface="Arial"/>
                <a:cs typeface="Arial"/>
              </a:rPr>
              <a:t>length </a:t>
            </a:r>
            <a:r>
              <a:rPr dirty="0" sz="1100" i="1">
                <a:latin typeface="Arial"/>
                <a:cs typeface="Arial"/>
              </a:rPr>
              <a:t>is </a:t>
            </a:r>
            <a:r>
              <a:rPr dirty="0" sz="1100" spc="-45" i="1">
                <a:latin typeface="Arial"/>
                <a:cs typeface="Arial"/>
              </a:rPr>
              <a:t>necessary </a:t>
            </a:r>
            <a:r>
              <a:rPr dirty="0" sz="1100" spc="-5" i="1">
                <a:latin typeface="Arial"/>
                <a:cs typeface="Arial"/>
              </a:rPr>
              <a:t>to </a:t>
            </a:r>
            <a:r>
              <a:rPr dirty="0" sz="1100" spc="10" i="1">
                <a:latin typeface="Arial"/>
                <a:cs typeface="Arial"/>
              </a:rPr>
              <a:t>distribute </a:t>
            </a:r>
            <a:r>
              <a:rPr dirty="0" sz="1100" spc="-40" i="1">
                <a:latin typeface="Arial"/>
                <a:cs typeface="Arial"/>
              </a:rPr>
              <a:t>move-  </a:t>
            </a:r>
            <a:r>
              <a:rPr dirty="0" sz="1100" spc="-5" i="1">
                <a:latin typeface="Arial"/>
                <a:cs typeface="Arial"/>
              </a:rPr>
              <a:t>ment </a:t>
            </a:r>
            <a:r>
              <a:rPr dirty="0" sz="1100" spc="-35" i="1">
                <a:latin typeface="Arial"/>
                <a:cs typeface="Arial"/>
              </a:rPr>
              <a:t>on </a:t>
            </a:r>
            <a:r>
              <a:rPr dirty="0" sz="1100" spc="-10" i="1">
                <a:latin typeface="Arial"/>
                <a:cs typeface="Arial"/>
              </a:rPr>
              <a:t>flexing </a:t>
            </a:r>
            <a:r>
              <a:rPr dirty="0" sz="1100" spc="-5" i="1">
                <a:latin typeface="Arial"/>
                <a:cs typeface="Arial"/>
              </a:rPr>
              <a:t>applications </a:t>
            </a:r>
            <a:r>
              <a:rPr dirty="0" sz="1100" spc="-25" i="1">
                <a:latin typeface="Arial"/>
                <a:cs typeface="Arial"/>
              </a:rPr>
              <a:t>and </a:t>
            </a:r>
            <a:r>
              <a:rPr dirty="0" sz="1100" spc="-5" i="1">
                <a:latin typeface="Arial"/>
                <a:cs typeface="Arial"/>
              </a:rPr>
              <a:t>to </a:t>
            </a:r>
            <a:r>
              <a:rPr dirty="0" sz="1100" spc="-25" i="1">
                <a:latin typeface="Arial"/>
                <a:cs typeface="Arial"/>
              </a:rPr>
              <a:t>avoid </a:t>
            </a:r>
            <a:r>
              <a:rPr dirty="0" sz="1100" spc="15" i="1">
                <a:latin typeface="Arial"/>
                <a:cs typeface="Arial"/>
              </a:rPr>
              <a:t> </a:t>
            </a:r>
            <a:r>
              <a:rPr dirty="0" sz="1100" spc="-20" i="1">
                <a:latin typeface="Arial"/>
                <a:cs typeface="Arial"/>
              </a:rPr>
              <a:t>abrasion.</a:t>
            </a:r>
            <a:endParaRPr sz="11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775"/>
              </a:spcBef>
            </a:pPr>
            <a:r>
              <a:rPr dirty="0" sz="1200" spc="95" b="1">
                <a:solidFill>
                  <a:srgbClr val="2187B0"/>
                </a:solidFill>
                <a:latin typeface="Book Antiqua"/>
                <a:cs typeface="Book Antiqua"/>
              </a:rPr>
              <a:t>tight</a:t>
            </a:r>
            <a:r>
              <a:rPr dirty="0" sz="1200" spc="-55" b="1">
                <a:solidFill>
                  <a:srgbClr val="2187B0"/>
                </a:solidFill>
                <a:latin typeface="Book Antiqua"/>
                <a:cs typeface="Book Antiqua"/>
              </a:rPr>
              <a:t> </a:t>
            </a:r>
            <a:r>
              <a:rPr dirty="0" sz="1200" spc="50" b="1">
                <a:solidFill>
                  <a:srgbClr val="2187B0"/>
                </a:solidFill>
                <a:latin typeface="Book Antiqua"/>
                <a:cs typeface="Book Antiqua"/>
              </a:rPr>
              <a:t>bend</a:t>
            </a:r>
            <a:endParaRPr sz="1200">
              <a:latin typeface="Book Antiqua"/>
              <a:cs typeface="Book Antiqua"/>
            </a:endParaRPr>
          </a:p>
          <a:p>
            <a:pPr marL="382270" marR="212725" indent="-255904">
              <a:lnSpc>
                <a:spcPct val="128699"/>
              </a:lnSpc>
              <a:spcBef>
                <a:spcPts val="475"/>
              </a:spcBef>
              <a:tabLst>
                <a:tab pos="382270" algn="l"/>
              </a:tabLst>
            </a:pPr>
            <a:r>
              <a:rPr dirty="0" sz="1100" spc="45" i="1">
                <a:latin typeface="Arial"/>
                <a:cs typeface="Arial"/>
              </a:rPr>
              <a:t>1.	</a:t>
            </a:r>
            <a:r>
              <a:rPr dirty="0" sz="1100" spc="-50" i="1">
                <a:latin typeface="Arial"/>
                <a:cs typeface="Arial"/>
              </a:rPr>
              <a:t>When </a:t>
            </a:r>
            <a:r>
              <a:rPr dirty="0" sz="1100" spc="-15" i="1">
                <a:latin typeface="Arial"/>
                <a:cs typeface="Arial"/>
              </a:rPr>
              <a:t>radius </a:t>
            </a:r>
            <a:r>
              <a:rPr dirty="0" sz="1100" i="1">
                <a:latin typeface="Arial"/>
                <a:cs typeface="Arial"/>
              </a:rPr>
              <a:t>is </a:t>
            </a:r>
            <a:r>
              <a:rPr dirty="0" sz="1100" spc="-25" i="1">
                <a:latin typeface="Arial"/>
                <a:cs typeface="Arial"/>
              </a:rPr>
              <a:t>below </a:t>
            </a:r>
            <a:r>
              <a:rPr dirty="0" sz="1100" spc="-5" i="1">
                <a:latin typeface="Arial"/>
                <a:cs typeface="Arial"/>
              </a:rPr>
              <a:t>the</a:t>
            </a:r>
            <a:r>
              <a:rPr dirty="0" sz="1100" spc="220" i="1">
                <a:latin typeface="Arial"/>
                <a:cs typeface="Arial"/>
              </a:rPr>
              <a:t> </a:t>
            </a:r>
            <a:r>
              <a:rPr dirty="0" sz="1100" spc="-10" i="1">
                <a:latin typeface="Arial"/>
                <a:cs typeface="Arial"/>
              </a:rPr>
              <a:t>required</a:t>
            </a:r>
            <a:r>
              <a:rPr dirty="0" sz="1100" spc="25" i="1">
                <a:latin typeface="Arial"/>
                <a:cs typeface="Arial"/>
              </a:rPr>
              <a:t> </a:t>
            </a:r>
            <a:r>
              <a:rPr dirty="0" sz="1100" spc="15" i="1">
                <a:latin typeface="Arial"/>
                <a:cs typeface="Arial"/>
              </a:rPr>
              <a:t>minimum, </a:t>
            </a:r>
            <a:r>
              <a:rPr dirty="0" sz="1100" spc="5" i="1">
                <a:latin typeface="Arial"/>
                <a:cs typeface="Arial"/>
              </a:rPr>
              <a:t> </a:t>
            </a:r>
            <a:r>
              <a:rPr dirty="0" sz="1100" spc="-45" i="1">
                <a:latin typeface="Arial"/>
                <a:cs typeface="Arial"/>
              </a:rPr>
              <a:t>use </a:t>
            </a:r>
            <a:r>
              <a:rPr dirty="0" sz="1100" spc="-35" i="1">
                <a:latin typeface="Arial"/>
                <a:cs typeface="Arial"/>
              </a:rPr>
              <a:t>an </a:t>
            </a:r>
            <a:r>
              <a:rPr dirty="0" sz="1100" spc="-25" i="1">
                <a:latin typeface="Arial"/>
                <a:cs typeface="Arial"/>
              </a:rPr>
              <a:t>angle </a:t>
            </a:r>
            <a:r>
              <a:rPr dirty="0" sz="1100" spc="-20" i="1">
                <a:latin typeface="Arial"/>
                <a:cs typeface="Arial"/>
              </a:rPr>
              <a:t>adapter </a:t>
            </a:r>
            <a:r>
              <a:rPr dirty="0" sz="1100" spc="-5" i="1">
                <a:latin typeface="Arial"/>
                <a:cs typeface="Arial"/>
              </a:rPr>
              <a:t>to </a:t>
            </a:r>
            <a:r>
              <a:rPr dirty="0" sz="1100" spc="-25" i="1">
                <a:latin typeface="Arial"/>
                <a:cs typeface="Arial"/>
              </a:rPr>
              <a:t>avoid sharp </a:t>
            </a:r>
            <a:r>
              <a:rPr dirty="0" sz="1100" spc="20" i="1">
                <a:latin typeface="Arial"/>
                <a:cs typeface="Arial"/>
              </a:rPr>
              <a:t> </a:t>
            </a:r>
            <a:r>
              <a:rPr dirty="0" sz="1100" spc="-20" i="1">
                <a:latin typeface="Arial"/>
                <a:cs typeface="Arial"/>
              </a:rPr>
              <a:t>bends.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20318" y="0"/>
            <a:ext cx="3752215" cy="10058400"/>
          </a:xfrm>
          <a:custGeom>
            <a:avLst/>
            <a:gdLst/>
            <a:ahLst/>
            <a:cxnLst/>
            <a:rect l="l" t="t" r="r" b="b"/>
            <a:pathLst>
              <a:path w="3752215" h="10058400">
                <a:moveTo>
                  <a:pt x="3752082" y="0"/>
                </a:moveTo>
                <a:lnTo>
                  <a:pt x="1816" y="0"/>
                </a:lnTo>
                <a:lnTo>
                  <a:pt x="0" y="52502"/>
                </a:lnTo>
                <a:lnTo>
                  <a:pt x="0" y="9932746"/>
                </a:lnTo>
                <a:lnTo>
                  <a:pt x="2134" y="9994446"/>
                </a:lnTo>
                <a:lnTo>
                  <a:pt x="8311" y="10053055"/>
                </a:lnTo>
                <a:lnTo>
                  <a:pt x="9276" y="10058400"/>
                </a:lnTo>
                <a:lnTo>
                  <a:pt x="3752082" y="10058400"/>
                </a:lnTo>
                <a:lnTo>
                  <a:pt x="3752082" y="0"/>
                </a:lnTo>
                <a:close/>
              </a:path>
            </a:pathLst>
          </a:custGeom>
          <a:solidFill>
            <a:srgbClr val="D7DA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265739" y="268480"/>
            <a:ext cx="3239770" cy="728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2270" marR="5080" indent="-255904">
              <a:lnSpc>
                <a:spcPct val="128800"/>
              </a:lnSpc>
              <a:tabLst>
                <a:tab pos="382270" algn="l"/>
              </a:tabLst>
            </a:pPr>
            <a:r>
              <a:rPr dirty="0" sz="1100" spc="45" i="1">
                <a:latin typeface="Arial"/>
                <a:cs typeface="Arial"/>
              </a:rPr>
              <a:t>2.	</a:t>
            </a:r>
            <a:r>
              <a:rPr dirty="0" sz="1100" spc="-45" i="1">
                <a:latin typeface="Arial"/>
                <a:cs typeface="Arial"/>
              </a:rPr>
              <a:t>Use </a:t>
            </a:r>
            <a:r>
              <a:rPr dirty="0" sz="1100" spc="-25" i="1">
                <a:latin typeface="Arial"/>
                <a:cs typeface="Arial"/>
              </a:rPr>
              <a:t>proper angle adapters </a:t>
            </a:r>
            <a:r>
              <a:rPr dirty="0" sz="1100" spc="-5" i="1">
                <a:latin typeface="Arial"/>
                <a:cs typeface="Arial"/>
              </a:rPr>
              <a:t>to </a:t>
            </a:r>
            <a:r>
              <a:rPr dirty="0" sz="1100" spc="-25" i="1">
                <a:latin typeface="Arial"/>
                <a:cs typeface="Arial"/>
              </a:rPr>
              <a:t>avoid </a:t>
            </a:r>
            <a:r>
              <a:rPr dirty="0" sz="1100" spc="-20" i="1">
                <a:latin typeface="Arial"/>
                <a:cs typeface="Arial"/>
              </a:rPr>
              <a:t> </a:t>
            </a:r>
            <a:r>
              <a:rPr dirty="0" sz="1100" spc="20" i="1">
                <a:latin typeface="Arial"/>
                <a:cs typeface="Arial"/>
              </a:rPr>
              <a:t>tight </a:t>
            </a:r>
            <a:r>
              <a:rPr dirty="0" sz="1100" spc="-25" i="1">
                <a:latin typeface="Arial"/>
                <a:cs typeface="Arial"/>
              </a:rPr>
              <a:t>bends </a:t>
            </a:r>
            <a:r>
              <a:rPr dirty="0" sz="1100" spc="-15" i="1">
                <a:latin typeface="Arial"/>
                <a:cs typeface="Arial"/>
              </a:rPr>
              <a:t> </a:t>
            </a:r>
            <a:r>
              <a:rPr dirty="0" sz="1100" spc="30" i="1">
                <a:latin typeface="Arial"/>
                <a:cs typeface="Arial"/>
              </a:rPr>
              <a:t>in</a:t>
            </a:r>
            <a:r>
              <a:rPr dirty="0" sz="1100" spc="-55" i="1">
                <a:latin typeface="Arial"/>
                <a:cs typeface="Arial"/>
              </a:rPr>
              <a:t> </a:t>
            </a:r>
            <a:r>
              <a:rPr dirty="0" sz="1100" spc="-35" i="1">
                <a:latin typeface="Arial"/>
                <a:cs typeface="Arial"/>
              </a:rPr>
              <a:t>hose.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dirty="0" sz="1200" spc="100" b="1">
                <a:solidFill>
                  <a:srgbClr val="2187B0"/>
                </a:solidFill>
                <a:latin typeface="Book Antiqua"/>
                <a:cs typeface="Book Antiqua"/>
              </a:rPr>
              <a:t>twist</a:t>
            </a:r>
            <a:endParaRPr sz="120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80039" y="1036830"/>
            <a:ext cx="3168015" cy="2081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7970" marR="5080" indent="-255270">
              <a:lnSpc>
                <a:spcPct val="128800"/>
              </a:lnSpc>
              <a:buAutoNum type="arabicPeriod"/>
              <a:tabLst>
                <a:tab pos="267970" algn="l"/>
                <a:tab pos="268605" algn="l"/>
              </a:tabLst>
            </a:pPr>
            <a:r>
              <a:rPr dirty="0" sz="1100" spc="-30" i="1">
                <a:latin typeface="Arial"/>
                <a:cs typeface="Arial"/>
              </a:rPr>
              <a:t>Prevent </a:t>
            </a:r>
            <a:r>
              <a:rPr dirty="0" sz="1100" spc="5" i="1">
                <a:latin typeface="Arial"/>
                <a:cs typeface="Arial"/>
              </a:rPr>
              <a:t>twisting </a:t>
            </a:r>
            <a:r>
              <a:rPr dirty="0" sz="1100" spc="-25" i="1">
                <a:latin typeface="Arial"/>
                <a:cs typeface="Arial"/>
              </a:rPr>
              <a:t>and </a:t>
            </a:r>
            <a:r>
              <a:rPr dirty="0" sz="1100" spc="5" i="1">
                <a:latin typeface="Arial"/>
                <a:cs typeface="Arial"/>
              </a:rPr>
              <a:t>distortion </a:t>
            </a:r>
            <a:r>
              <a:rPr dirty="0" sz="1100" spc="-35" i="1">
                <a:latin typeface="Arial"/>
                <a:cs typeface="Arial"/>
              </a:rPr>
              <a:t>by </a:t>
            </a:r>
            <a:r>
              <a:rPr dirty="0" sz="1100" spc="-10" i="1">
                <a:latin typeface="Arial"/>
                <a:cs typeface="Arial"/>
              </a:rPr>
              <a:t>bending  </a:t>
            </a:r>
            <a:r>
              <a:rPr dirty="0" sz="1100" spc="-50" i="1">
                <a:latin typeface="Arial"/>
                <a:cs typeface="Arial"/>
              </a:rPr>
              <a:t>hose </a:t>
            </a:r>
            <a:r>
              <a:rPr dirty="0" sz="1100" spc="30" i="1">
                <a:latin typeface="Arial"/>
                <a:cs typeface="Arial"/>
              </a:rPr>
              <a:t>in </a:t>
            </a:r>
            <a:r>
              <a:rPr dirty="0" sz="1100" spc="-50" i="1">
                <a:latin typeface="Arial"/>
                <a:cs typeface="Arial"/>
              </a:rPr>
              <a:t>same </a:t>
            </a:r>
            <a:r>
              <a:rPr dirty="0" sz="1100" spc="-15" i="1">
                <a:latin typeface="Arial"/>
                <a:cs typeface="Arial"/>
              </a:rPr>
              <a:t>plane </a:t>
            </a:r>
            <a:r>
              <a:rPr dirty="0" sz="1100" spc="-65" i="1">
                <a:latin typeface="Arial"/>
                <a:cs typeface="Arial"/>
              </a:rPr>
              <a:t>as </a:t>
            </a:r>
            <a:r>
              <a:rPr dirty="0" sz="1100" spc="-5" i="1">
                <a:latin typeface="Arial"/>
                <a:cs typeface="Arial"/>
              </a:rPr>
              <a:t>the motion of the port to  </a:t>
            </a:r>
            <a:r>
              <a:rPr dirty="0" sz="1100" i="1">
                <a:latin typeface="Arial"/>
                <a:cs typeface="Arial"/>
              </a:rPr>
              <a:t>which </a:t>
            </a:r>
            <a:r>
              <a:rPr dirty="0" sz="1100" spc="-50" i="1">
                <a:latin typeface="Arial"/>
                <a:cs typeface="Arial"/>
              </a:rPr>
              <a:t>hose </a:t>
            </a:r>
            <a:r>
              <a:rPr dirty="0" sz="1100" i="1">
                <a:latin typeface="Arial"/>
                <a:cs typeface="Arial"/>
              </a:rPr>
              <a:t>is</a:t>
            </a:r>
            <a:r>
              <a:rPr dirty="0" sz="1100" spc="40" i="1">
                <a:latin typeface="Arial"/>
                <a:cs typeface="Arial"/>
              </a:rPr>
              <a:t> </a:t>
            </a:r>
            <a:r>
              <a:rPr dirty="0" sz="1100" spc="-10" i="1">
                <a:latin typeface="Arial"/>
                <a:cs typeface="Arial"/>
              </a:rPr>
              <a:t>connected.</a:t>
            </a:r>
            <a:endParaRPr sz="1100">
              <a:latin typeface="Arial"/>
              <a:cs typeface="Arial"/>
            </a:endParaRPr>
          </a:p>
          <a:p>
            <a:pPr marL="267970" indent="-255270">
              <a:lnSpc>
                <a:spcPct val="100000"/>
              </a:lnSpc>
              <a:spcBef>
                <a:spcPts val="830"/>
              </a:spcBef>
              <a:buAutoNum type="arabicPeriod"/>
              <a:tabLst>
                <a:tab pos="267970" algn="l"/>
                <a:tab pos="268605" algn="l"/>
              </a:tabLst>
            </a:pPr>
            <a:r>
              <a:rPr dirty="0" sz="1100" spc="-50" i="1">
                <a:latin typeface="Arial"/>
                <a:cs typeface="Arial"/>
              </a:rPr>
              <a:t>When </a:t>
            </a:r>
            <a:r>
              <a:rPr dirty="0" sz="1100" spc="10" i="1">
                <a:latin typeface="Arial"/>
                <a:cs typeface="Arial"/>
              </a:rPr>
              <a:t>installing </a:t>
            </a:r>
            <a:r>
              <a:rPr dirty="0" sz="1100" spc="-35" i="1">
                <a:latin typeface="Arial"/>
                <a:cs typeface="Arial"/>
              </a:rPr>
              <a:t>hose, make sure </a:t>
            </a:r>
            <a:r>
              <a:rPr dirty="0" sz="1100" spc="60" i="1">
                <a:latin typeface="Arial"/>
                <a:cs typeface="Arial"/>
              </a:rPr>
              <a:t>it</a:t>
            </a:r>
            <a:r>
              <a:rPr dirty="0" sz="1100" spc="28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is</a:t>
            </a:r>
            <a:endParaRPr sz="1100">
              <a:latin typeface="Arial"/>
              <a:cs typeface="Arial"/>
            </a:endParaRPr>
          </a:p>
          <a:p>
            <a:pPr marL="267970" marR="280035">
              <a:lnSpc>
                <a:spcPct val="128699"/>
              </a:lnSpc>
            </a:pPr>
            <a:r>
              <a:rPr dirty="0" sz="1100" spc="-5" i="1">
                <a:latin typeface="Arial"/>
                <a:cs typeface="Arial"/>
              </a:rPr>
              <a:t>not </a:t>
            </a:r>
            <a:r>
              <a:rPr dirty="0" sz="1100" i="1">
                <a:latin typeface="Arial"/>
                <a:cs typeface="Arial"/>
              </a:rPr>
              <a:t>twisted. </a:t>
            </a:r>
            <a:r>
              <a:rPr dirty="0" sz="1100" spc="-40" i="1">
                <a:latin typeface="Arial"/>
                <a:cs typeface="Arial"/>
              </a:rPr>
              <a:t>Pressure </a:t>
            </a:r>
            <a:r>
              <a:rPr dirty="0" sz="1100" spc="-5" i="1">
                <a:latin typeface="Arial"/>
                <a:cs typeface="Arial"/>
              </a:rPr>
              <a:t>applied to </a:t>
            </a:r>
            <a:r>
              <a:rPr dirty="0" sz="1100" spc="-65" i="1">
                <a:latin typeface="Arial"/>
                <a:cs typeface="Arial"/>
              </a:rPr>
              <a:t>a </a:t>
            </a:r>
            <a:r>
              <a:rPr dirty="0" sz="1100" spc="-5" i="1">
                <a:latin typeface="Arial"/>
                <a:cs typeface="Arial"/>
              </a:rPr>
              <a:t>twisted  </a:t>
            </a:r>
            <a:r>
              <a:rPr dirty="0" sz="1100" spc="-50" i="1">
                <a:latin typeface="Arial"/>
                <a:cs typeface="Arial"/>
              </a:rPr>
              <a:t>hose </a:t>
            </a:r>
            <a:r>
              <a:rPr dirty="0" sz="1100" spc="-25" i="1">
                <a:latin typeface="Arial"/>
                <a:cs typeface="Arial"/>
              </a:rPr>
              <a:t>can </a:t>
            </a:r>
            <a:r>
              <a:rPr dirty="0" sz="1100" spc="-5" i="1">
                <a:latin typeface="Arial"/>
                <a:cs typeface="Arial"/>
              </a:rPr>
              <a:t>result </a:t>
            </a:r>
            <a:r>
              <a:rPr dirty="0" sz="1100" spc="30" i="1">
                <a:latin typeface="Arial"/>
                <a:cs typeface="Arial"/>
              </a:rPr>
              <a:t>in </a:t>
            </a:r>
            <a:r>
              <a:rPr dirty="0" sz="1100" spc="-50" i="1">
                <a:latin typeface="Arial"/>
                <a:cs typeface="Arial"/>
              </a:rPr>
              <a:t>hose </a:t>
            </a:r>
            <a:r>
              <a:rPr dirty="0" sz="1100" spc="5" i="1">
                <a:latin typeface="Arial"/>
                <a:cs typeface="Arial"/>
              </a:rPr>
              <a:t>failure </a:t>
            </a:r>
            <a:r>
              <a:rPr dirty="0" sz="1100" spc="-35" i="1">
                <a:latin typeface="Arial"/>
                <a:cs typeface="Arial"/>
              </a:rPr>
              <a:t>or </a:t>
            </a:r>
            <a:r>
              <a:rPr dirty="0" sz="1100" spc="-25" i="1">
                <a:latin typeface="Arial"/>
                <a:cs typeface="Arial"/>
              </a:rPr>
              <a:t>loosening  </a:t>
            </a:r>
            <a:r>
              <a:rPr dirty="0" sz="1100" spc="-5" i="1">
                <a:latin typeface="Arial"/>
                <a:cs typeface="Arial"/>
              </a:rPr>
              <a:t>of</a:t>
            </a:r>
            <a:r>
              <a:rPr dirty="0" sz="1100" spc="-45" i="1">
                <a:latin typeface="Arial"/>
                <a:cs typeface="Arial"/>
              </a:rPr>
              <a:t> </a:t>
            </a:r>
            <a:r>
              <a:rPr dirty="0" sz="1100" spc="-10" i="1">
                <a:latin typeface="Arial"/>
                <a:cs typeface="Arial"/>
              </a:rPr>
              <a:t>connections.</a:t>
            </a:r>
            <a:endParaRPr sz="1100">
              <a:latin typeface="Arial"/>
              <a:cs typeface="Arial"/>
            </a:endParaRPr>
          </a:p>
          <a:p>
            <a:pPr marL="267970" marR="68580" indent="-255270">
              <a:lnSpc>
                <a:spcPct val="128699"/>
              </a:lnSpc>
              <a:spcBef>
                <a:spcPts val="450"/>
              </a:spcBef>
              <a:buAutoNum type="arabicPeriod" startAt="3"/>
              <a:tabLst>
                <a:tab pos="267970" algn="l"/>
                <a:tab pos="268605" algn="l"/>
              </a:tabLst>
            </a:pPr>
            <a:r>
              <a:rPr dirty="0" sz="1100" spc="-30" i="1">
                <a:latin typeface="Arial"/>
                <a:cs typeface="Arial"/>
              </a:rPr>
              <a:t>Avoid </a:t>
            </a:r>
            <a:r>
              <a:rPr dirty="0" sz="1100" spc="5" i="1">
                <a:latin typeface="Arial"/>
                <a:cs typeface="Arial"/>
              </a:rPr>
              <a:t>twisting </a:t>
            </a:r>
            <a:r>
              <a:rPr dirty="0" sz="1100" spc="-5" i="1">
                <a:latin typeface="Arial"/>
                <a:cs typeface="Arial"/>
              </a:rPr>
              <a:t>of </a:t>
            </a:r>
            <a:r>
              <a:rPr dirty="0" sz="1100" spc="-50" i="1">
                <a:latin typeface="Arial"/>
                <a:cs typeface="Arial"/>
              </a:rPr>
              <a:t>hose </a:t>
            </a:r>
            <a:r>
              <a:rPr dirty="0" sz="1100" spc="-5" i="1">
                <a:latin typeface="Arial"/>
                <a:cs typeface="Arial"/>
              </a:rPr>
              <a:t>lines bent </a:t>
            </a:r>
            <a:r>
              <a:rPr dirty="0" sz="1100" spc="30" i="1">
                <a:latin typeface="Arial"/>
                <a:cs typeface="Arial"/>
              </a:rPr>
              <a:t>in </a:t>
            </a:r>
            <a:r>
              <a:rPr dirty="0" sz="1100" spc="-25" i="1">
                <a:latin typeface="Arial"/>
                <a:cs typeface="Arial"/>
              </a:rPr>
              <a:t>two planes  </a:t>
            </a:r>
            <a:r>
              <a:rPr dirty="0" sz="1100" spc="-35" i="1">
                <a:latin typeface="Arial"/>
                <a:cs typeface="Arial"/>
              </a:rPr>
              <a:t>by </a:t>
            </a:r>
            <a:r>
              <a:rPr dirty="0" sz="1100" spc="-5" i="1">
                <a:latin typeface="Arial"/>
                <a:cs typeface="Arial"/>
              </a:rPr>
              <a:t>clamping </a:t>
            </a:r>
            <a:r>
              <a:rPr dirty="0" sz="1100" spc="-50" i="1">
                <a:latin typeface="Arial"/>
                <a:cs typeface="Arial"/>
              </a:rPr>
              <a:t>hose </a:t>
            </a:r>
            <a:r>
              <a:rPr dirty="0" sz="1100" spc="-5" i="1">
                <a:latin typeface="Arial"/>
                <a:cs typeface="Arial"/>
              </a:rPr>
              <a:t>at </a:t>
            </a:r>
            <a:r>
              <a:rPr dirty="0" sz="1100" spc="-35" i="1">
                <a:latin typeface="Arial"/>
                <a:cs typeface="Arial"/>
              </a:rPr>
              <a:t>change </a:t>
            </a:r>
            <a:r>
              <a:rPr dirty="0" sz="1100" spc="-5" i="1">
                <a:latin typeface="Arial"/>
                <a:cs typeface="Arial"/>
              </a:rPr>
              <a:t>of </a:t>
            </a:r>
            <a:r>
              <a:rPr dirty="0" sz="1100" spc="10" i="1">
                <a:latin typeface="Arial"/>
                <a:cs typeface="Arial"/>
              </a:rPr>
              <a:t> </a:t>
            </a:r>
            <a:r>
              <a:rPr dirty="0" sz="1100" spc="-10" i="1">
                <a:latin typeface="Arial"/>
                <a:cs typeface="Arial"/>
              </a:rPr>
              <a:t>plane.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65739" y="3186960"/>
            <a:ext cx="3347085" cy="6300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200" spc="75" b="1">
                <a:solidFill>
                  <a:srgbClr val="2187B0"/>
                </a:solidFill>
                <a:latin typeface="Book Antiqua"/>
                <a:cs typeface="Book Antiqua"/>
              </a:rPr>
              <a:t>strain</a:t>
            </a:r>
            <a:endParaRPr sz="1200">
              <a:latin typeface="Book Antiqua"/>
              <a:cs typeface="Book Antiqua"/>
            </a:endParaRPr>
          </a:p>
          <a:p>
            <a:pPr algn="just" marL="12700" marR="5080">
              <a:lnSpc>
                <a:spcPct val="128699"/>
              </a:lnSpc>
              <a:spcBef>
                <a:spcPts val="480"/>
              </a:spcBef>
            </a:pPr>
            <a:r>
              <a:rPr dirty="0" sz="1100" spc="-35" i="1">
                <a:latin typeface="Arial"/>
                <a:cs typeface="Arial"/>
              </a:rPr>
              <a:t>Elbows </a:t>
            </a:r>
            <a:r>
              <a:rPr dirty="0" sz="1100" spc="-25" i="1">
                <a:latin typeface="Arial"/>
                <a:cs typeface="Arial"/>
              </a:rPr>
              <a:t>and adapters </a:t>
            </a:r>
            <a:r>
              <a:rPr dirty="0" sz="1100" spc="-15" i="1">
                <a:latin typeface="Arial"/>
                <a:cs typeface="Arial"/>
              </a:rPr>
              <a:t>should </a:t>
            </a:r>
            <a:r>
              <a:rPr dirty="0" sz="1100" spc="-35" i="1">
                <a:latin typeface="Arial"/>
                <a:cs typeface="Arial"/>
              </a:rPr>
              <a:t>be used </a:t>
            </a:r>
            <a:r>
              <a:rPr dirty="0" sz="1100" spc="-5" i="1">
                <a:latin typeface="Arial"/>
                <a:cs typeface="Arial"/>
              </a:rPr>
              <a:t>to </a:t>
            </a:r>
            <a:r>
              <a:rPr dirty="0" sz="1100" spc="-20" i="1">
                <a:latin typeface="Arial"/>
                <a:cs typeface="Arial"/>
              </a:rPr>
              <a:t>relieve </a:t>
            </a:r>
            <a:r>
              <a:rPr dirty="0" sz="1100" spc="-5" i="1">
                <a:latin typeface="Arial"/>
                <a:cs typeface="Arial"/>
              </a:rPr>
              <a:t>strain  </a:t>
            </a:r>
            <a:r>
              <a:rPr dirty="0" sz="1100" spc="-35" i="1">
                <a:latin typeface="Arial"/>
                <a:cs typeface="Arial"/>
              </a:rPr>
              <a:t>on </a:t>
            </a:r>
            <a:r>
              <a:rPr dirty="0" sz="1100" spc="-5" i="1">
                <a:latin typeface="Arial"/>
                <a:cs typeface="Arial"/>
              </a:rPr>
              <a:t>the </a:t>
            </a:r>
            <a:r>
              <a:rPr dirty="0" sz="1100" spc="-35" i="1">
                <a:latin typeface="Arial"/>
                <a:cs typeface="Arial"/>
              </a:rPr>
              <a:t>assembly </a:t>
            </a:r>
            <a:r>
              <a:rPr dirty="0" sz="1100" spc="-25" i="1">
                <a:latin typeface="Arial"/>
                <a:cs typeface="Arial"/>
              </a:rPr>
              <a:t>and </a:t>
            </a:r>
            <a:r>
              <a:rPr dirty="0" sz="1100" spc="-5" i="1">
                <a:latin typeface="Arial"/>
                <a:cs typeface="Arial"/>
              </a:rPr>
              <a:t>to </a:t>
            </a:r>
            <a:r>
              <a:rPr dirty="0" sz="1100" spc="-20" i="1">
                <a:latin typeface="Arial"/>
                <a:cs typeface="Arial"/>
              </a:rPr>
              <a:t>provide </a:t>
            </a:r>
            <a:r>
              <a:rPr dirty="0" sz="1100" spc="-25" i="1">
                <a:latin typeface="Arial"/>
                <a:cs typeface="Arial"/>
              </a:rPr>
              <a:t>neater </a:t>
            </a:r>
            <a:r>
              <a:rPr dirty="0" sz="1100" i="1">
                <a:latin typeface="Arial"/>
                <a:cs typeface="Arial"/>
              </a:rPr>
              <a:t>installations  which </a:t>
            </a:r>
            <a:r>
              <a:rPr dirty="0" sz="1100" spc="30" i="1">
                <a:latin typeface="Arial"/>
                <a:cs typeface="Arial"/>
              </a:rPr>
              <a:t>will </a:t>
            </a:r>
            <a:r>
              <a:rPr dirty="0" sz="1100" spc="-35" i="1">
                <a:latin typeface="Arial"/>
                <a:cs typeface="Arial"/>
              </a:rPr>
              <a:t>be more </a:t>
            </a:r>
            <a:r>
              <a:rPr dirty="0" sz="1100" spc="-20" i="1">
                <a:latin typeface="Arial"/>
                <a:cs typeface="Arial"/>
              </a:rPr>
              <a:t>accessible </a:t>
            </a:r>
            <a:r>
              <a:rPr dirty="0" sz="1100" spc="-5" i="1">
                <a:latin typeface="Arial"/>
                <a:cs typeface="Arial"/>
              </a:rPr>
              <a:t>for inspection </a:t>
            </a:r>
            <a:r>
              <a:rPr dirty="0" sz="1100" spc="-25" i="1">
                <a:latin typeface="Arial"/>
                <a:cs typeface="Arial"/>
              </a:rPr>
              <a:t>and </a:t>
            </a:r>
            <a:r>
              <a:rPr dirty="0" sz="1100" spc="-5" i="1">
                <a:latin typeface="Arial"/>
                <a:cs typeface="Arial"/>
              </a:rPr>
              <a:t>main-  </a:t>
            </a:r>
            <a:r>
              <a:rPr dirty="0" sz="1100" spc="-15" i="1">
                <a:latin typeface="Arial"/>
                <a:cs typeface="Arial"/>
              </a:rPr>
              <a:t>tenance.</a:t>
            </a:r>
            <a:endParaRPr sz="11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780"/>
              </a:spcBef>
            </a:pPr>
            <a:r>
              <a:rPr dirty="0" sz="1200" spc="30" b="1">
                <a:solidFill>
                  <a:srgbClr val="2187B0"/>
                </a:solidFill>
                <a:latin typeface="Book Antiqua"/>
                <a:cs typeface="Book Antiqua"/>
              </a:rPr>
              <a:t>Abrasion</a:t>
            </a:r>
            <a:endParaRPr sz="1200">
              <a:latin typeface="Book Antiqua"/>
              <a:cs typeface="Book Antiqua"/>
            </a:endParaRPr>
          </a:p>
          <a:p>
            <a:pPr algn="just" marL="12700" marR="5080">
              <a:lnSpc>
                <a:spcPct val="128800"/>
              </a:lnSpc>
              <a:spcBef>
                <a:spcPts val="480"/>
              </a:spcBef>
            </a:pPr>
            <a:r>
              <a:rPr dirty="0" sz="1100" spc="-25" i="1">
                <a:latin typeface="Arial"/>
                <a:cs typeface="Arial"/>
              </a:rPr>
              <a:t>Run </a:t>
            </a:r>
            <a:r>
              <a:rPr dirty="0" sz="1100" spc="-50" i="1">
                <a:latin typeface="Arial"/>
                <a:cs typeface="Arial"/>
              </a:rPr>
              <a:t>hose </a:t>
            </a:r>
            <a:r>
              <a:rPr dirty="0" sz="1100" spc="30" i="1">
                <a:latin typeface="Arial"/>
                <a:cs typeface="Arial"/>
              </a:rPr>
              <a:t>in </a:t>
            </a:r>
            <a:r>
              <a:rPr dirty="0" sz="1100" spc="-5" i="1">
                <a:latin typeface="Arial"/>
                <a:cs typeface="Arial"/>
              </a:rPr>
              <a:t>the </a:t>
            </a:r>
            <a:r>
              <a:rPr dirty="0" sz="1100" spc="10" i="1">
                <a:latin typeface="Arial"/>
                <a:cs typeface="Arial"/>
              </a:rPr>
              <a:t>installation </a:t>
            </a:r>
            <a:r>
              <a:rPr dirty="0" sz="1100" spc="-65" i="1">
                <a:latin typeface="Arial"/>
                <a:cs typeface="Arial"/>
              </a:rPr>
              <a:t>so </a:t>
            </a:r>
            <a:r>
              <a:rPr dirty="0" sz="1100" spc="10" i="1">
                <a:latin typeface="Arial"/>
                <a:cs typeface="Arial"/>
              </a:rPr>
              <a:t>that </a:t>
            </a:r>
            <a:r>
              <a:rPr dirty="0" sz="1100" spc="60" i="1">
                <a:latin typeface="Arial"/>
                <a:cs typeface="Arial"/>
              </a:rPr>
              <a:t>it </a:t>
            </a:r>
            <a:r>
              <a:rPr dirty="0" sz="1100" spc="-35" i="1">
                <a:latin typeface="Arial"/>
                <a:cs typeface="Arial"/>
              </a:rPr>
              <a:t>avoids </a:t>
            </a:r>
            <a:r>
              <a:rPr dirty="0" sz="1100" spc="-5" i="1">
                <a:latin typeface="Arial"/>
                <a:cs typeface="Arial"/>
              </a:rPr>
              <a:t>rubbing  </a:t>
            </a:r>
            <a:r>
              <a:rPr dirty="0" sz="1100" spc="-25" i="1">
                <a:latin typeface="Arial"/>
                <a:cs typeface="Arial"/>
              </a:rPr>
              <a:t>and</a:t>
            </a:r>
            <a:r>
              <a:rPr dirty="0" sz="1100" spc="-50" i="1">
                <a:latin typeface="Arial"/>
                <a:cs typeface="Arial"/>
              </a:rPr>
              <a:t> </a:t>
            </a:r>
            <a:r>
              <a:rPr dirty="0" sz="1100" spc="-20" i="1">
                <a:latin typeface="Arial"/>
                <a:cs typeface="Arial"/>
              </a:rPr>
              <a:t>abrasion.</a:t>
            </a:r>
            <a:r>
              <a:rPr dirty="0" sz="1100" spc="-50" i="1">
                <a:latin typeface="Arial"/>
                <a:cs typeface="Arial"/>
              </a:rPr>
              <a:t> </a:t>
            </a:r>
            <a:r>
              <a:rPr dirty="0" sz="1100" spc="-35" i="1">
                <a:latin typeface="Arial"/>
                <a:cs typeface="Arial"/>
              </a:rPr>
              <a:t>Clamps</a:t>
            </a:r>
            <a:r>
              <a:rPr dirty="0" sz="1100" spc="-50" i="1">
                <a:latin typeface="Arial"/>
                <a:cs typeface="Arial"/>
              </a:rPr>
              <a:t> </a:t>
            </a:r>
            <a:r>
              <a:rPr dirty="0" sz="1100" spc="-45" i="1">
                <a:latin typeface="Arial"/>
                <a:cs typeface="Arial"/>
              </a:rPr>
              <a:t>are</a:t>
            </a:r>
            <a:r>
              <a:rPr dirty="0" sz="1100" spc="-50" i="1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often</a:t>
            </a:r>
            <a:r>
              <a:rPr dirty="0" sz="1100" spc="-50" i="1">
                <a:latin typeface="Arial"/>
                <a:cs typeface="Arial"/>
              </a:rPr>
              <a:t> </a:t>
            </a:r>
            <a:r>
              <a:rPr dirty="0" sz="1100" spc="-10" i="1">
                <a:latin typeface="Arial"/>
                <a:cs typeface="Arial"/>
              </a:rPr>
              <a:t>required</a:t>
            </a:r>
            <a:r>
              <a:rPr dirty="0" sz="1100" spc="-50" i="1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to</a:t>
            </a:r>
            <a:r>
              <a:rPr dirty="0" sz="1100" spc="-50" i="1">
                <a:latin typeface="Arial"/>
                <a:cs typeface="Arial"/>
              </a:rPr>
              <a:t> </a:t>
            </a:r>
            <a:r>
              <a:rPr dirty="0" sz="1100" spc="-10" i="1">
                <a:latin typeface="Arial"/>
                <a:cs typeface="Arial"/>
              </a:rPr>
              <a:t>support</a:t>
            </a:r>
            <a:r>
              <a:rPr dirty="0" sz="1100" spc="-50" i="1">
                <a:latin typeface="Arial"/>
                <a:cs typeface="Arial"/>
              </a:rPr>
              <a:t> </a:t>
            </a:r>
            <a:r>
              <a:rPr dirty="0" sz="1100" spc="-20" i="1">
                <a:latin typeface="Arial"/>
                <a:cs typeface="Arial"/>
              </a:rPr>
              <a:t>long  </a:t>
            </a:r>
            <a:r>
              <a:rPr dirty="0" sz="1100" spc="-50" i="1">
                <a:latin typeface="Arial"/>
                <a:cs typeface="Arial"/>
              </a:rPr>
              <a:t>hose </a:t>
            </a:r>
            <a:r>
              <a:rPr dirty="0" sz="1100" spc="-20" i="1">
                <a:latin typeface="Arial"/>
                <a:cs typeface="Arial"/>
              </a:rPr>
              <a:t>runs </a:t>
            </a:r>
            <a:r>
              <a:rPr dirty="0" sz="1100" spc="-35" i="1">
                <a:latin typeface="Arial"/>
                <a:cs typeface="Arial"/>
              </a:rPr>
              <a:t>or </a:t>
            </a:r>
            <a:r>
              <a:rPr dirty="0" sz="1100" spc="-5" i="1">
                <a:latin typeface="Arial"/>
                <a:cs typeface="Arial"/>
              </a:rPr>
              <a:t>to </a:t>
            </a:r>
            <a:r>
              <a:rPr dirty="0" sz="1100" spc="-35" i="1">
                <a:latin typeface="Arial"/>
                <a:cs typeface="Arial"/>
              </a:rPr>
              <a:t>keep </a:t>
            </a:r>
            <a:r>
              <a:rPr dirty="0" sz="1100" spc="-50" i="1">
                <a:latin typeface="Arial"/>
                <a:cs typeface="Arial"/>
              </a:rPr>
              <a:t>hose </a:t>
            </a:r>
            <a:r>
              <a:rPr dirty="0" sz="1100" spc="-65" i="1">
                <a:latin typeface="Arial"/>
                <a:cs typeface="Arial"/>
              </a:rPr>
              <a:t>away </a:t>
            </a:r>
            <a:r>
              <a:rPr dirty="0" sz="1100" spc="-5" i="1">
                <a:latin typeface="Arial"/>
                <a:cs typeface="Arial"/>
              </a:rPr>
              <a:t>from </a:t>
            </a:r>
            <a:r>
              <a:rPr dirty="0" sz="1100" spc="-25" i="1">
                <a:latin typeface="Arial"/>
                <a:cs typeface="Arial"/>
              </a:rPr>
              <a:t>moving </a:t>
            </a:r>
            <a:r>
              <a:rPr dirty="0" sz="1100" spc="-10" i="1">
                <a:latin typeface="Arial"/>
                <a:cs typeface="Arial"/>
              </a:rPr>
              <a:t>parts. </a:t>
            </a:r>
            <a:r>
              <a:rPr dirty="0" sz="1100" spc="-45" i="1">
                <a:latin typeface="Arial"/>
                <a:cs typeface="Arial"/>
              </a:rPr>
              <a:t>Use  </a:t>
            </a:r>
            <a:r>
              <a:rPr dirty="0" sz="1100" spc="-15" i="1">
                <a:latin typeface="Arial"/>
                <a:cs typeface="Arial"/>
              </a:rPr>
              <a:t>clamps </a:t>
            </a:r>
            <a:r>
              <a:rPr dirty="0" sz="1100" spc="-5" i="1">
                <a:latin typeface="Arial"/>
                <a:cs typeface="Arial"/>
              </a:rPr>
              <a:t>of the </a:t>
            </a:r>
            <a:r>
              <a:rPr dirty="0" sz="1100" spc="-10" i="1">
                <a:latin typeface="Arial"/>
                <a:cs typeface="Arial"/>
              </a:rPr>
              <a:t>correct </a:t>
            </a:r>
            <a:r>
              <a:rPr dirty="0" sz="1100" spc="-20" i="1">
                <a:latin typeface="Arial"/>
                <a:cs typeface="Arial"/>
              </a:rPr>
              <a:t>size. </a:t>
            </a:r>
            <a:r>
              <a:rPr dirty="0" sz="1100" spc="-65" i="1">
                <a:latin typeface="Arial"/>
                <a:cs typeface="Arial"/>
              </a:rPr>
              <a:t>A </a:t>
            </a:r>
            <a:r>
              <a:rPr dirty="0" sz="1100" spc="-5" i="1">
                <a:latin typeface="Arial"/>
                <a:cs typeface="Arial"/>
              </a:rPr>
              <a:t>clamp </a:t>
            </a:r>
            <a:r>
              <a:rPr dirty="0" sz="1100" spc="-25" i="1">
                <a:latin typeface="Arial"/>
                <a:cs typeface="Arial"/>
              </a:rPr>
              <a:t>too large allows  </a:t>
            </a:r>
            <a:r>
              <a:rPr dirty="0" sz="1100" spc="-50" i="1">
                <a:latin typeface="Arial"/>
                <a:cs typeface="Arial"/>
              </a:rPr>
              <a:t>hose </a:t>
            </a:r>
            <a:r>
              <a:rPr dirty="0" sz="1100" spc="-5" i="1">
                <a:latin typeface="Arial"/>
                <a:cs typeface="Arial"/>
              </a:rPr>
              <a:t>to </a:t>
            </a:r>
            <a:r>
              <a:rPr dirty="0" sz="1100" spc="-50" i="1">
                <a:latin typeface="Arial"/>
                <a:cs typeface="Arial"/>
              </a:rPr>
              <a:t>move </a:t>
            </a:r>
            <a:r>
              <a:rPr dirty="0" sz="1100" spc="-5" i="1">
                <a:latin typeface="Arial"/>
                <a:cs typeface="Arial"/>
              </a:rPr>
              <a:t>inside the </a:t>
            </a:r>
            <a:r>
              <a:rPr dirty="0" sz="1100" i="1">
                <a:latin typeface="Arial"/>
                <a:cs typeface="Arial"/>
              </a:rPr>
              <a:t>clamp, </a:t>
            </a:r>
            <a:r>
              <a:rPr dirty="0" sz="1100" spc="-20" i="1">
                <a:latin typeface="Arial"/>
                <a:cs typeface="Arial"/>
              </a:rPr>
              <a:t>causing </a:t>
            </a:r>
            <a:r>
              <a:rPr dirty="0" sz="1100" spc="35" i="1">
                <a:latin typeface="Arial"/>
                <a:cs typeface="Arial"/>
              </a:rPr>
              <a:t> </a:t>
            </a:r>
            <a:r>
              <a:rPr dirty="0" sz="1100" spc="-45" i="1">
                <a:latin typeface="Arial"/>
                <a:cs typeface="Arial"/>
              </a:rPr>
              <a:t>wear.</a:t>
            </a:r>
            <a:endParaRPr sz="11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780"/>
              </a:spcBef>
            </a:pPr>
            <a:r>
              <a:rPr dirty="0" sz="1200" spc="25" b="1">
                <a:solidFill>
                  <a:srgbClr val="2187B0"/>
                </a:solidFill>
                <a:latin typeface="Book Antiqua"/>
                <a:cs typeface="Book Antiqua"/>
              </a:rPr>
              <a:t>Collapse</a:t>
            </a:r>
            <a:endParaRPr sz="1200">
              <a:latin typeface="Book Antiqua"/>
              <a:cs typeface="Book Antiqua"/>
            </a:endParaRPr>
          </a:p>
          <a:p>
            <a:pPr algn="just" marL="12700" marR="5080">
              <a:lnSpc>
                <a:spcPct val="128699"/>
              </a:lnSpc>
              <a:spcBef>
                <a:spcPts val="475"/>
              </a:spcBef>
            </a:pPr>
            <a:r>
              <a:rPr dirty="0" sz="1100" spc="-114" i="1">
                <a:latin typeface="Arial"/>
                <a:cs typeface="Arial"/>
              </a:rPr>
              <a:t>To </a:t>
            </a:r>
            <a:r>
              <a:rPr dirty="0" sz="1100" spc="-25" i="1">
                <a:latin typeface="Arial"/>
                <a:cs typeface="Arial"/>
              </a:rPr>
              <a:t>avoid </a:t>
            </a:r>
            <a:r>
              <a:rPr dirty="0" sz="1100" spc="-50" i="1">
                <a:latin typeface="Arial"/>
                <a:cs typeface="Arial"/>
              </a:rPr>
              <a:t>hose </a:t>
            </a:r>
            <a:r>
              <a:rPr dirty="0" sz="1100" spc="-20" i="1">
                <a:latin typeface="Arial"/>
                <a:cs typeface="Arial"/>
              </a:rPr>
              <a:t>collapse </a:t>
            </a:r>
            <a:r>
              <a:rPr dirty="0" sz="1100" spc="-25" i="1">
                <a:latin typeface="Arial"/>
                <a:cs typeface="Arial"/>
              </a:rPr>
              <a:t>and </a:t>
            </a:r>
            <a:r>
              <a:rPr dirty="0" sz="1100" spc="-20" i="1">
                <a:latin typeface="Arial"/>
                <a:cs typeface="Arial"/>
              </a:rPr>
              <a:t>flow </a:t>
            </a:r>
            <a:r>
              <a:rPr dirty="0" sz="1100" spc="5" i="1">
                <a:latin typeface="Arial"/>
                <a:cs typeface="Arial"/>
              </a:rPr>
              <a:t>restriction, </a:t>
            </a:r>
            <a:r>
              <a:rPr dirty="0" sz="1100" spc="-35" i="1">
                <a:latin typeface="Arial"/>
                <a:cs typeface="Arial"/>
              </a:rPr>
              <a:t>keep </a:t>
            </a:r>
            <a:r>
              <a:rPr dirty="0" sz="1100" spc="-50" i="1">
                <a:latin typeface="Arial"/>
                <a:cs typeface="Arial"/>
              </a:rPr>
              <a:t>hose  </a:t>
            </a:r>
            <a:r>
              <a:rPr dirty="0" sz="1100" spc="-20" i="1">
                <a:latin typeface="Arial"/>
                <a:cs typeface="Arial"/>
              </a:rPr>
              <a:t>bend </a:t>
            </a:r>
            <a:r>
              <a:rPr dirty="0" sz="1100" spc="-15" i="1">
                <a:latin typeface="Arial"/>
                <a:cs typeface="Arial"/>
              </a:rPr>
              <a:t>radius </a:t>
            </a:r>
            <a:r>
              <a:rPr dirty="0" sz="1100" spc="-65" i="1">
                <a:latin typeface="Arial"/>
                <a:cs typeface="Arial"/>
              </a:rPr>
              <a:t>as </a:t>
            </a:r>
            <a:r>
              <a:rPr dirty="0" sz="1100" spc="-25" i="1">
                <a:latin typeface="Arial"/>
                <a:cs typeface="Arial"/>
              </a:rPr>
              <a:t>large </a:t>
            </a:r>
            <a:r>
              <a:rPr dirty="0" sz="1100" spc="-65" i="1">
                <a:latin typeface="Arial"/>
                <a:cs typeface="Arial"/>
              </a:rPr>
              <a:t>as </a:t>
            </a:r>
            <a:r>
              <a:rPr dirty="0" sz="1100" spc="-15" i="1">
                <a:latin typeface="Arial"/>
                <a:cs typeface="Arial"/>
              </a:rPr>
              <a:t>possible. </a:t>
            </a:r>
            <a:r>
              <a:rPr dirty="0" sz="1100" spc="-25" i="1">
                <a:latin typeface="Arial"/>
                <a:cs typeface="Arial"/>
              </a:rPr>
              <a:t>Refer </a:t>
            </a:r>
            <a:r>
              <a:rPr dirty="0" sz="1100" spc="-5" i="1">
                <a:latin typeface="Arial"/>
                <a:cs typeface="Arial"/>
              </a:rPr>
              <a:t>to </a:t>
            </a:r>
            <a:r>
              <a:rPr dirty="0" sz="1100" spc="-50" i="1">
                <a:latin typeface="Arial"/>
                <a:cs typeface="Arial"/>
              </a:rPr>
              <a:t>hose </a:t>
            </a:r>
            <a:r>
              <a:rPr dirty="0" sz="1100" i="1">
                <a:latin typeface="Arial"/>
                <a:cs typeface="Arial"/>
              </a:rPr>
              <a:t>specifi-  </a:t>
            </a:r>
            <a:r>
              <a:rPr dirty="0" sz="1100" spc="-5" i="1">
                <a:latin typeface="Arial"/>
                <a:cs typeface="Arial"/>
              </a:rPr>
              <a:t>cation </a:t>
            </a:r>
            <a:r>
              <a:rPr dirty="0" sz="1100" spc="-15" i="1">
                <a:latin typeface="Arial"/>
                <a:cs typeface="Arial"/>
              </a:rPr>
              <a:t>tables </a:t>
            </a:r>
            <a:r>
              <a:rPr dirty="0" sz="1100" spc="-5" i="1">
                <a:latin typeface="Arial"/>
                <a:cs typeface="Arial"/>
              </a:rPr>
              <a:t>for </a:t>
            </a:r>
            <a:r>
              <a:rPr dirty="0" sz="1100" spc="15" i="1">
                <a:latin typeface="Arial"/>
                <a:cs typeface="Arial"/>
              </a:rPr>
              <a:t>minimum </a:t>
            </a:r>
            <a:r>
              <a:rPr dirty="0" sz="1100" spc="-20" i="1">
                <a:latin typeface="Arial"/>
                <a:cs typeface="Arial"/>
              </a:rPr>
              <a:t>bend</a:t>
            </a:r>
            <a:r>
              <a:rPr dirty="0" sz="1100" spc="140" i="1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radius.</a:t>
            </a:r>
            <a:endParaRPr sz="11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775"/>
              </a:spcBef>
            </a:pPr>
            <a:r>
              <a:rPr dirty="0" sz="1200" b="1">
                <a:solidFill>
                  <a:srgbClr val="2187B0"/>
                </a:solidFill>
                <a:latin typeface="Book Antiqua"/>
                <a:cs typeface="Book Antiqua"/>
              </a:rPr>
              <a:t>High</a:t>
            </a:r>
            <a:r>
              <a:rPr dirty="0" sz="1200" spc="-55" b="1">
                <a:solidFill>
                  <a:srgbClr val="2187B0"/>
                </a:solidFill>
                <a:latin typeface="Book Antiqua"/>
                <a:cs typeface="Book Antiqua"/>
              </a:rPr>
              <a:t> </a:t>
            </a:r>
            <a:r>
              <a:rPr dirty="0" sz="1200" spc="30" b="1">
                <a:solidFill>
                  <a:srgbClr val="2187B0"/>
                </a:solidFill>
                <a:latin typeface="Book Antiqua"/>
                <a:cs typeface="Book Antiqua"/>
              </a:rPr>
              <a:t>Heat</a:t>
            </a:r>
            <a:endParaRPr sz="1200">
              <a:latin typeface="Book Antiqua"/>
              <a:cs typeface="Book Antiqua"/>
            </a:endParaRPr>
          </a:p>
          <a:p>
            <a:pPr algn="just" marL="12700" marR="5080">
              <a:lnSpc>
                <a:spcPct val="128699"/>
              </a:lnSpc>
              <a:spcBef>
                <a:spcPts val="475"/>
              </a:spcBef>
            </a:pPr>
            <a:r>
              <a:rPr dirty="0" sz="1100" spc="-5" i="1">
                <a:latin typeface="Arial"/>
                <a:cs typeface="Arial"/>
              </a:rPr>
              <a:t>High ambient </a:t>
            </a:r>
            <a:r>
              <a:rPr dirty="0" sz="1100" spc="-20" i="1">
                <a:latin typeface="Arial"/>
                <a:cs typeface="Arial"/>
              </a:rPr>
              <a:t>temperatures shorten </a:t>
            </a:r>
            <a:r>
              <a:rPr dirty="0" sz="1100" spc="-50" i="1">
                <a:latin typeface="Arial"/>
                <a:cs typeface="Arial"/>
              </a:rPr>
              <a:t>hose </a:t>
            </a:r>
            <a:r>
              <a:rPr dirty="0" sz="1100" spc="30" i="1">
                <a:latin typeface="Arial"/>
                <a:cs typeface="Arial"/>
              </a:rPr>
              <a:t>life, </a:t>
            </a:r>
            <a:r>
              <a:rPr dirty="0" sz="1100" spc="-65" i="1">
                <a:latin typeface="Arial"/>
                <a:cs typeface="Arial"/>
              </a:rPr>
              <a:t>so </a:t>
            </a:r>
            <a:r>
              <a:rPr dirty="0" sz="1100" spc="-35" i="1">
                <a:latin typeface="Arial"/>
                <a:cs typeface="Arial"/>
              </a:rPr>
              <a:t>make  </a:t>
            </a:r>
            <a:r>
              <a:rPr dirty="0" sz="1100" spc="-35" i="1">
                <a:latin typeface="Arial"/>
                <a:cs typeface="Arial"/>
              </a:rPr>
              <a:t>sure </a:t>
            </a:r>
            <a:r>
              <a:rPr dirty="0" sz="1100" spc="-50" i="1">
                <a:latin typeface="Arial"/>
                <a:cs typeface="Arial"/>
              </a:rPr>
              <a:t>hose </a:t>
            </a:r>
            <a:r>
              <a:rPr dirty="0" sz="1100" i="1">
                <a:latin typeface="Arial"/>
                <a:cs typeface="Arial"/>
              </a:rPr>
              <a:t>is </a:t>
            </a:r>
            <a:r>
              <a:rPr dirty="0" sz="1100" spc="-5" i="1">
                <a:latin typeface="Arial"/>
                <a:cs typeface="Arial"/>
              </a:rPr>
              <a:t>kept </a:t>
            </a:r>
            <a:r>
              <a:rPr dirty="0" sz="1100" spc="-65" i="1">
                <a:latin typeface="Arial"/>
                <a:cs typeface="Arial"/>
              </a:rPr>
              <a:t>away </a:t>
            </a:r>
            <a:r>
              <a:rPr dirty="0" sz="1100" spc="-5" i="1">
                <a:latin typeface="Arial"/>
                <a:cs typeface="Arial"/>
              </a:rPr>
              <a:t>from hot </a:t>
            </a:r>
            <a:r>
              <a:rPr dirty="0" sz="1100" spc="-15" i="1">
                <a:latin typeface="Arial"/>
                <a:cs typeface="Arial"/>
              </a:rPr>
              <a:t>parts </a:t>
            </a:r>
            <a:r>
              <a:rPr dirty="0" sz="1100" spc="-35" i="1">
                <a:latin typeface="Arial"/>
                <a:cs typeface="Arial"/>
              </a:rPr>
              <a:t>or </a:t>
            </a:r>
            <a:r>
              <a:rPr dirty="0" sz="1100" spc="-45" i="1">
                <a:latin typeface="Arial"/>
                <a:cs typeface="Arial"/>
              </a:rPr>
              <a:t>use </a:t>
            </a:r>
            <a:r>
              <a:rPr dirty="0" sz="1100" spc="-10" i="1">
                <a:latin typeface="Arial"/>
                <a:cs typeface="Arial"/>
              </a:rPr>
              <a:t>protective  </a:t>
            </a:r>
            <a:r>
              <a:rPr dirty="0" sz="1100" spc="-20" i="1">
                <a:latin typeface="Arial"/>
                <a:cs typeface="Arial"/>
              </a:rPr>
              <a:t>sleeving.</a:t>
            </a:r>
            <a:endParaRPr sz="11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775"/>
              </a:spcBef>
            </a:pPr>
            <a:r>
              <a:rPr dirty="0" sz="1200" spc="100" b="1">
                <a:solidFill>
                  <a:srgbClr val="2187B0"/>
                </a:solidFill>
                <a:latin typeface="Book Antiqua"/>
                <a:cs typeface="Book Antiqua"/>
              </a:rPr>
              <a:t>reduce</a:t>
            </a:r>
            <a:r>
              <a:rPr dirty="0" sz="1200" spc="-35" b="1">
                <a:solidFill>
                  <a:srgbClr val="2187B0"/>
                </a:solidFill>
                <a:latin typeface="Book Antiqua"/>
                <a:cs typeface="Book Antiqua"/>
              </a:rPr>
              <a:t> </a:t>
            </a:r>
            <a:r>
              <a:rPr dirty="0" sz="1200" spc="40" b="1">
                <a:solidFill>
                  <a:srgbClr val="2187B0"/>
                </a:solidFill>
                <a:latin typeface="Book Antiqua"/>
                <a:cs typeface="Book Antiqua"/>
              </a:rPr>
              <a:t>Connections</a:t>
            </a:r>
            <a:endParaRPr sz="1200">
              <a:latin typeface="Book Antiqua"/>
              <a:cs typeface="Book Antiqua"/>
            </a:endParaRPr>
          </a:p>
          <a:p>
            <a:pPr algn="just" marL="12700" marR="5715">
              <a:lnSpc>
                <a:spcPct val="128699"/>
              </a:lnSpc>
              <a:spcBef>
                <a:spcPts val="475"/>
              </a:spcBef>
            </a:pPr>
            <a:r>
              <a:rPr dirty="0" sz="1100" spc="-35" i="1">
                <a:latin typeface="Arial"/>
                <a:cs typeface="Arial"/>
              </a:rPr>
              <a:t>Reduce </a:t>
            </a:r>
            <a:r>
              <a:rPr dirty="0" sz="1100" spc="-5" i="1">
                <a:latin typeface="Arial"/>
                <a:cs typeface="Arial"/>
              </a:rPr>
              <a:t>the </a:t>
            </a:r>
            <a:r>
              <a:rPr dirty="0" sz="1100" spc="-15" i="1">
                <a:latin typeface="Arial"/>
                <a:cs typeface="Arial"/>
              </a:rPr>
              <a:t>number </a:t>
            </a:r>
            <a:r>
              <a:rPr dirty="0" sz="1100" spc="-5" i="1">
                <a:latin typeface="Arial"/>
                <a:cs typeface="Arial"/>
              </a:rPr>
              <a:t>of pipe </a:t>
            </a:r>
            <a:r>
              <a:rPr dirty="0" sz="1100" spc="-15" i="1">
                <a:latin typeface="Arial"/>
                <a:cs typeface="Arial"/>
              </a:rPr>
              <a:t>thread </a:t>
            </a:r>
            <a:r>
              <a:rPr dirty="0" sz="1100" spc="10" i="1">
                <a:latin typeface="Arial"/>
                <a:cs typeface="Arial"/>
              </a:rPr>
              <a:t>joints </a:t>
            </a:r>
            <a:r>
              <a:rPr dirty="0" sz="1100" spc="-35" i="1">
                <a:latin typeface="Arial"/>
                <a:cs typeface="Arial"/>
              </a:rPr>
              <a:t>by </a:t>
            </a:r>
            <a:r>
              <a:rPr dirty="0" sz="1100" spc="-15" i="1">
                <a:latin typeface="Arial"/>
                <a:cs typeface="Arial"/>
              </a:rPr>
              <a:t>using  </a:t>
            </a:r>
            <a:r>
              <a:rPr dirty="0" sz="1100" spc="-5" i="1">
                <a:latin typeface="Arial"/>
                <a:cs typeface="Arial"/>
              </a:rPr>
              <a:t>hydraulic </a:t>
            </a:r>
            <a:r>
              <a:rPr dirty="0" sz="1100" spc="-25" i="1">
                <a:latin typeface="Arial"/>
                <a:cs typeface="Arial"/>
              </a:rPr>
              <a:t>adapters </a:t>
            </a:r>
            <a:r>
              <a:rPr dirty="0" sz="1100" spc="-10" i="1">
                <a:latin typeface="Arial"/>
                <a:cs typeface="Arial"/>
              </a:rPr>
              <a:t>instead </a:t>
            </a:r>
            <a:r>
              <a:rPr dirty="0" sz="1100" spc="-5" i="1">
                <a:latin typeface="Arial"/>
                <a:cs typeface="Arial"/>
              </a:rPr>
              <a:t>of pipe</a:t>
            </a:r>
            <a:r>
              <a:rPr dirty="0" sz="1100" spc="175" i="1">
                <a:latin typeface="Arial"/>
                <a:cs typeface="Arial"/>
              </a:rPr>
              <a:t> </a:t>
            </a:r>
            <a:r>
              <a:rPr dirty="0" sz="1100" spc="15" i="1">
                <a:latin typeface="Arial"/>
                <a:cs typeface="Arial"/>
              </a:rPr>
              <a:t>fittings.</a:t>
            </a:r>
            <a:endParaRPr sz="11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775"/>
              </a:spcBef>
            </a:pPr>
            <a:r>
              <a:rPr dirty="0" sz="1200" spc="45" b="1">
                <a:solidFill>
                  <a:srgbClr val="2187B0"/>
                </a:solidFill>
                <a:latin typeface="Book Antiqua"/>
                <a:cs typeface="Book Antiqua"/>
              </a:rPr>
              <a:t>Appearance</a:t>
            </a:r>
            <a:endParaRPr sz="1200">
              <a:latin typeface="Book Antiqua"/>
              <a:cs typeface="Book Antiqua"/>
            </a:endParaRPr>
          </a:p>
          <a:p>
            <a:pPr algn="just" marL="12700" marR="5080">
              <a:lnSpc>
                <a:spcPct val="128699"/>
              </a:lnSpc>
              <a:spcBef>
                <a:spcPts val="480"/>
              </a:spcBef>
            </a:pPr>
            <a:r>
              <a:rPr dirty="0" sz="1100" spc="-25" i="1">
                <a:latin typeface="Arial"/>
                <a:cs typeface="Arial"/>
              </a:rPr>
              <a:t>Route </a:t>
            </a:r>
            <a:r>
              <a:rPr dirty="0" sz="1100" spc="-50" i="1">
                <a:latin typeface="Arial"/>
                <a:cs typeface="Arial"/>
              </a:rPr>
              <a:t>hose </a:t>
            </a:r>
            <a:r>
              <a:rPr dirty="0" sz="1100" spc="5" i="1">
                <a:latin typeface="Arial"/>
                <a:cs typeface="Arial"/>
              </a:rPr>
              <a:t>directly </a:t>
            </a:r>
            <a:r>
              <a:rPr dirty="0" sz="1100" spc="-35" i="1">
                <a:latin typeface="Arial"/>
                <a:cs typeface="Arial"/>
              </a:rPr>
              <a:t>by </a:t>
            </a:r>
            <a:r>
              <a:rPr dirty="0" sz="1100" spc="-15" i="1">
                <a:latin typeface="Arial"/>
                <a:cs typeface="Arial"/>
              </a:rPr>
              <a:t>using </a:t>
            </a:r>
            <a:r>
              <a:rPr dirty="0" sz="1100" spc="40" i="1">
                <a:latin typeface="Arial"/>
                <a:cs typeface="Arial"/>
              </a:rPr>
              <a:t>45° </a:t>
            </a:r>
            <a:r>
              <a:rPr dirty="0" sz="1100" spc="-25" i="1">
                <a:latin typeface="Arial"/>
                <a:cs typeface="Arial"/>
              </a:rPr>
              <a:t>and/or </a:t>
            </a:r>
            <a:r>
              <a:rPr dirty="0" sz="1100" spc="40" i="1">
                <a:latin typeface="Arial"/>
                <a:cs typeface="Arial"/>
              </a:rPr>
              <a:t>90° </a:t>
            </a:r>
            <a:r>
              <a:rPr dirty="0" sz="1100" spc="-25" i="1">
                <a:latin typeface="Arial"/>
                <a:cs typeface="Arial"/>
              </a:rPr>
              <a:t>adapters  </a:t>
            </a:r>
            <a:r>
              <a:rPr dirty="0" sz="1100" spc="-25" i="1">
                <a:latin typeface="Arial"/>
                <a:cs typeface="Arial"/>
              </a:rPr>
              <a:t>and </a:t>
            </a:r>
            <a:r>
              <a:rPr dirty="0" sz="1100" spc="15" i="1">
                <a:latin typeface="Arial"/>
                <a:cs typeface="Arial"/>
              </a:rPr>
              <a:t>fittings. </a:t>
            </a:r>
            <a:r>
              <a:rPr dirty="0" sz="1100" spc="-30" i="1">
                <a:latin typeface="Arial"/>
                <a:cs typeface="Arial"/>
              </a:rPr>
              <a:t>Avoid </a:t>
            </a:r>
            <a:r>
              <a:rPr dirty="0" sz="1100" spc="-45" i="1">
                <a:latin typeface="Arial"/>
                <a:cs typeface="Arial"/>
              </a:rPr>
              <a:t>excessive </a:t>
            </a:r>
            <a:r>
              <a:rPr dirty="0" sz="1100" spc="-50" i="1">
                <a:latin typeface="Arial"/>
                <a:cs typeface="Arial"/>
              </a:rPr>
              <a:t>hose </a:t>
            </a:r>
            <a:r>
              <a:rPr dirty="0" sz="1100" spc="-5" i="1">
                <a:latin typeface="Arial"/>
                <a:cs typeface="Arial"/>
              </a:rPr>
              <a:t>length to </a:t>
            </a:r>
            <a:r>
              <a:rPr dirty="0" sz="1100" spc="-20" i="1">
                <a:latin typeface="Arial"/>
                <a:cs typeface="Arial"/>
              </a:rPr>
              <a:t>improve  </a:t>
            </a:r>
            <a:r>
              <a:rPr dirty="0" sz="1100" spc="-30" i="1">
                <a:latin typeface="Arial"/>
                <a:cs typeface="Arial"/>
              </a:rPr>
              <a:t>appearance.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7350" y="9636700"/>
            <a:ext cx="6981825" cy="422275"/>
          </a:xfrm>
          <a:custGeom>
            <a:avLst/>
            <a:gdLst/>
            <a:ahLst/>
            <a:cxnLst/>
            <a:rect l="l" t="t" r="r" b="b"/>
            <a:pathLst>
              <a:path w="6981825" h="422275">
                <a:moveTo>
                  <a:pt x="0" y="421699"/>
                </a:moveTo>
                <a:lnTo>
                  <a:pt x="6981443" y="421699"/>
                </a:lnTo>
                <a:lnTo>
                  <a:pt x="6981443" y="0"/>
                </a:lnTo>
                <a:lnTo>
                  <a:pt x="0" y="0"/>
                </a:lnTo>
                <a:lnTo>
                  <a:pt x="0" y="421699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7198" y="9706556"/>
            <a:ext cx="4926330" cy="352425"/>
          </a:xfrm>
          <a:custGeom>
            <a:avLst/>
            <a:gdLst/>
            <a:ahLst/>
            <a:cxnLst/>
            <a:rect l="l" t="t" r="r" b="b"/>
            <a:pathLst>
              <a:path w="4926330" h="352425">
                <a:moveTo>
                  <a:pt x="4820627" y="0"/>
                </a:moveTo>
                <a:lnTo>
                  <a:pt x="105689" y="0"/>
                </a:lnTo>
                <a:lnTo>
                  <a:pt x="64652" y="8337"/>
                </a:lnTo>
                <a:lnTo>
                  <a:pt x="31046" y="31040"/>
                </a:lnTo>
                <a:lnTo>
                  <a:pt x="8339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4926304" y="351843"/>
                </a:lnTo>
                <a:lnTo>
                  <a:pt x="4926304" y="105676"/>
                </a:lnTo>
                <a:lnTo>
                  <a:pt x="4917966" y="64642"/>
                </a:lnTo>
                <a:lnTo>
                  <a:pt x="4895264" y="31040"/>
                </a:lnTo>
                <a:lnTo>
                  <a:pt x="4861662" y="8337"/>
                </a:lnTo>
                <a:lnTo>
                  <a:pt x="4820627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7203" y="9706556"/>
            <a:ext cx="6844030" cy="352425"/>
          </a:xfrm>
          <a:custGeom>
            <a:avLst/>
            <a:gdLst/>
            <a:ahLst/>
            <a:cxnLst/>
            <a:rect l="l" t="t" r="r" b="b"/>
            <a:pathLst>
              <a:path w="6844030" h="352425">
                <a:moveTo>
                  <a:pt x="6738315" y="0"/>
                </a:moveTo>
                <a:lnTo>
                  <a:pt x="105676" y="0"/>
                </a:lnTo>
                <a:lnTo>
                  <a:pt x="64642" y="8337"/>
                </a:lnTo>
                <a:lnTo>
                  <a:pt x="31040" y="31040"/>
                </a:lnTo>
                <a:lnTo>
                  <a:pt x="8337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6843991" y="351843"/>
                </a:lnTo>
                <a:lnTo>
                  <a:pt x="6843991" y="105676"/>
                </a:lnTo>
                <a:lnTo>
                  <a:pt x="6835654" y="64642"/>
                </a:lnTo>
                <a:lnTo>
                  <a:pt x="6812951" y="31040"/>
                </a:lnTo>
                <a:lnTo>
                  <a:pt x="6779349" y="8337"/>
                </a:lnTo>
                <a:lnTo>
                  <a:pt x="6738315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30">
                <a:hlinkClick r:id="rId2"/>
              </a:rPr>
              <a:t>www.gatesprograms.com/safehydraulics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r>
              <a:rPr dirty="0" spc="40" b="1">
                <a:latin typeface="Book Antiqua"/>
                <a:cs typeface="Book Antiqua"/>
              </a:rPr>
              <a:t>8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9909" y="2377439"/>
            <a:ext cx="3702685" cy="4041775"/>
          </a:xfrm>
          <a:custGeom>
            <a:avLst/>
            <a:gdLst/>
            <a:ahLst/>
            <a:cxnLst/>
            <a:rect l="l" t="t" r="r" b="b"/>
            <a:pathLst>
              <a:path w="3702684" h="4041775">
                <a:moveTo>
                  <a:pt x="3702490" y="0"/>
                </a:moveTo>
                <a:lnTo>
                  <a:pt x="162331" y="0"/>
                </a:lnTo>
                <a:lnTo>
                  <a:pt x="111165" y="7420"/>
                </a:lnTo>
                <a:lnTo>
                  <a:pt x="66621" y="28057"/>
                </a:lnTo>
                <a:lnTo>
                  <a:pt x="31427" y="59478"/>
                </a:lnTo>
                <a:lnTo>
                  <a:pt x="8311" y="99247"/>
                </a:lnTo>
                <a:lnTo>
                  <a:pt x="0" y="144932"/>
                </a:lnTo>
                <a:lnTo>
                  <a:pt x="0" y="3896715"/>
                </a:lnTo>
                <a:lnTo>
                  <a:pt x="8311" y="3942395"/>
                </a:lnTo>
                <a:lnTo>
                  <a:pt x="31427" y="3982164"/>
                </a:lnTo>
                <a:lnTo>
                  <a:pt x="66621" y="4013586"/>
                </a:lnTo>
                <a:lnTo>
                  <a:pt x="111165" y="4034226"/>
                </a:lnTo>
                <a:lnTo>
                  <a:pt x="162331" y="4041648"/>
                </a:lnTo>
                <a:lnTo>
                  <a:pt x="3702490" y="4041648"/>
                </a:lnTo>
                <a:lnTo>
                  <a:pt x="3702490" y="0"/>
                </a:lnTo>
                <a:close/>
              </a:path>
            </a:pathLst>
          </a:custGeom>
          <a:solidFill>
            <a:srgbClr val="D7DA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509262"/>
            <a:ext cx="3829050" cy="4903470"/>
          </a:xfrm>
          <a:custGeom>
            <a:avLst/>
            <a:gdLst/>
            <a:ahLst/>
            <a:cxnLst/>
            <a:rect l="l" t="t" r="r" b="b"/>
            <a:pathLst>
              <a:path w="3829050" h="4903470">
                <a:moveTo>
                  <a:pt x="3619304" y="0"/>
                </a:moveTo>
                <a:lnTo>
                  <a:pt x="0" y="0"/>
                </a:lnTo>
                <a:lnTo>
                  <a:pt x="0" y="4903216"/>
                </a:lnTo>
                <a:lnTo>
                  <a:pt x="3619304" y="4903216"/>
                </a:lnTo>
                <a:lnTo>
                  <a:pt x="3667243" y="4897706"/>
                </a:lnTo>
                <a:lnTo>
                  <a:pt x="3711331" y="4882026"/>
                </a:lnTo>
                <a:lnTo>
                  <a:pt x="3750283" y="4857446"/>
                </a:lnTo>
                <a:lnTo>
                  <a:pt x="3782815" y="4825238"/>
                </a:lnTo>
                <a:lnTo>
                  <a:pt x="3807642" y="4786673"/>
                </a:lnTo>
                <a:lnTo>
                  <a:pt x="3823480" y="4743022"/>
                </a:lnTo>
                <a:lnTo>
                  <a:pt x="3829044" y="4695558"/>
                </a:lnTo>
                <a:lnTo>
                  <a:pt x="3829044" y="207657"/>
                </a:lnTo>
                <a:lnTo>
                  <a:pt x="3823480" y="160193"/>
                </a:lnTo>
                <a:lnTo>
                  <a:pt x="3807642" y="116542"/>
                </a:lnTo>
                <a:lnTo>
                  <a:pt x="3782815" y="77977"/>
                </a:lnTo>
                <a:lnTo>
                  <a:pt x="3750283" y="45769"/>
                </a:lnTo>
                <a:lnTo>
                  <a:pt x="3711331" y="21189"/>
                </a:lnTo>
                <a:lnTo>
                  <a:pt x="3667243" y="5509"/>
                </a:lnTo>
                <a:lnTo>
                  <a:pt x="3619304" y="0"/>
                </a:lnTo>
                <a:close/>
              </a:path>
            </a:pathLst>
          </a:custGeom>
          <a:solidFill>
            <a:srgbClr val="D7DA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4500" y="290168"/>
            <a:ext cx="3302635" cy="149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50" b="1">
                <a:solidFill>
                  <a:srgbClr val="CE5C1B"/>
                </a:solidFill>
                <a:latin typeface="Book Antiqua"/>
                <a:cs typeface="Book Antiqua"/>
              </a:rPr>
              <a:t>bend</a:t>
            </a:r>
            <a:r>
              <a:rPr dirty="0" sz="1200" spc="-45" b="1">
                <a:solidFill>
                  <a:srgbClr val="CE5C1B"/>
                </a:solidFill>
                <a:latin typeface="Book Antiqua"/>
                <a:cs typeface="Book Antiqua"/>
              </a:rPr>
              <a:t> </a:t>
            </a:r>
            <a:r>
              <a:rPr dirty="0" sz="1200" spc="85" b="1">
                <a:solidFill>
                  <a:srgbClr val="CE5C1B"/>
                </a:solidFill>
                <a:latin typeface="Book Antiqua"/>
                <a:cs typeface="Book Antiqua"/>
              </a:rPr>
              <a:t>radius</a:t>
            </a:r>
            <a:endParaRPr sz="1200">
              <a:latin typeface="Book Antiqua"/>
              <a:cs typeface="Book Antiqua"/>
            </a:endParaRPr>
          </a:p>
          <a:p>
            <a:pPr algn="just" marL="12700" marR="206375">
              <a:lnSpc>
                <a:spcPct val="116700"/>
              </a:lnSpc>
              <a:spcBef>
                <a:spcPts val="409"/>
              </a:spcBef>
            </a:pP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minimum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bend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radius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of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a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hose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is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1/2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smallest 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diameter the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hose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can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be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bent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without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internal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damage  </a:t>
            </a:r>
            <a:r>
              <a:rPr dirty="0" sz="1000" spc="-40">
                <a:solidFill>
                  <a:srgbClr val="3E3E3E"/>
                </a:solidFill>
                <a:latin typeface="Tahoma"/>
                <a:cs typeface="Tahoma"/>
              </a:rPr>
              <a:t>or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kinking.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Most hydraulic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hose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manufacturers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list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6700"/>
              </a:lnSpc>
            </a:pP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minimum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bend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radius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for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their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hose,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which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is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based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on</a:t>
            </a:r>
            <a:r>
              <a:rPr dirty="0" sz="1000" spc="-65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hose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construction,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pressure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rating,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size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and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wall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thickness. 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Bend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radius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is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measured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to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inside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of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curvature as 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shown</a:t>
            </a:r>
            <a:r>
              <a:rPr dirty="0" sz="1000" spc="-105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below.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3737029"/>
            <a:ext cx="2353310" cy="429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78400"/>
              </a:lnSpc>
            </a:pPr>
            <a:r>
              <a:rPr dirty="0" sz="1700" spc="130" b="1">
                <a:solidFill>
                  <a:srgbClr val="2187B0"/>
                </a:solidFill>
                <a:latin typeface="Book Antiqua"/>
                <a:cs typeface="Book Antiqua"/>
              </a:rPr>
              <a:t>seven </a:t>
            </a:r>
            <a:r>
              <a:rPr dirty="0" sz="1700" spc="140" b="1">
                <a:solidFill>
                  <a:srgbClr val="2187B0"/>
                </a:solidFill>
                <a:latin typeface="Book Antiqua"/>
                <a:cs typeface="Book Antiqua"/>
              </a:rPr>
              <a:t>easy </a:t>
            </a:r>
            <a:r>
              <a:rPr dirty="0" sz="1700" spc="110" b="1">
                <a:solidFill>
                  <a:srgbClr val="2187B0"/>
                </a:solidFill>
                <a:latin typeface="Book Antiqua"/>
                <a:cs typeface="Book Antiqua"/>
              </a:rPr>
              <a:t>steps </a:t>
            </a:r>
            <a:r>
              <a:rPr dirty="0" sz="1700" spc="45" b="1">
                <a:solidFill>
                  <a:srgbClr val="2187B0"/>
                </a:solidFill>
                <a:latin typeface="Book Antiqua"/>
                <a:cs typeface="Book Antiqua"/>
              </a:rPr>
              <a:t>to  </a:t>
            </a:r>
            <a:r>
              <a:rPr dirty="0" sz="1700" spc="55" b="1">
                <a:solidFill>
                  <a:srgbClr val="2187B0"/>
                </a:solidFill>
                <a:latin typeface="Book Antiqua"/>
                <a:cs typeface="Book Antiqua"/>
              </a:rPr>
              <a:t>Assembly</a:t>
            </a:r>
            <a:r>
              <a:rPr dirty="0" sz="1700" spc="-15" b="1">
                <a:solidFill>
                  <a:srgbClr val="2187B0"/>
                </a:solidFill>
                <a:latin typeface="Book Antiqua"/>
                <a:cs typeface="Book Antiqua"/>
              </a:rPr>
              <a:t> </a:t>
            </a:r>
            <a:r>
              <a:rPr dirty="0" sz="1700" spc="55" b="1">
                <a:solidFill>
                  <a:srgbClr val="2187B0"/>
                </a:solidFill>
                <a:latin typeface="Book Antiqua"/>
                <a:cs typeface="Book Antiqua"/>
              </a:rPr>
              <a:t>Installation</a:t>
            </a:r>
            <a:endParaRPr sz="1700">
              <a:latin typeface="Book Antiqua"/>
              <a:cs typeface="Book Antiqu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8800" y="4185405"/>
            <a:ext cx="2997200" cy="40373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7970" marR="101600" indent="-255270">
              <a:lnSpc>
                <a:spcPct val="128699"/>
              </a:lnSpc>
              <a:buAutoNum type="arabicPeriod"/>
              <a:tabLst>
                <a:tab pos="267970" algn="l"/>
                <a:tab pos="268605" algn="l"/>
              </a:tabLst>
            </a:pPr>
            <a:r>
              <a:rPr dirty="0" sz="1100" spc="-40" i="1">
                <a:latin typeface="Arial"/>
                <a:cs typeface="Arial"/>
              </a:rPr>
              <a:t>Clean </a:t>
            </a:r>
            <a:r>
              <a:rPr dirty="0" sz="1100" spc="-5" i="1">
                <a:latin typeface="Arial"/>
                <a:cs typeface="Arial"/>
              </a:rPr>
              <a:t>the </a:t>
            </a:r>
            <a:r>
              <a:rPr dirty="0" sz="1100" spc="-15" i="1">
                <a:latin typeface="Arial"/>
                <a:cs typeface="Arial"/>
              </a:rPr>
              <a:t>surrounding </a:t>
            </a:r>
            <a:r>
              <a:rPr dirty="0" sz="1100" spc="-50" i="1">
                <a:latin typeface="Arial"/>
                <a:cs typeface="Arial"/>
              </a:rPr>
              <a:t>area </a:t>
            </a:r>
            <a:r>
              <a:rPr dirty="0" sz="1100" spc="-40" i="1">
                <a:latin typeface="Arial"/>
                <a:cs typeface="Arial"/>
              </a:rPr>
              <a:t>where  </a:t>
            </a:r>
            <a:r>
              <a:rPr dirty="0" sz="1100" spc="-15" i="1">
                <a:latin typeface="Arial"/>
                <a:cs typeface="Arial"/>
              </a:rPr>
              <a:t>connections </a:t>
            </a:r>
            <a:r>
              <a:rPr dirty="0" sz="1100" spc="-45" i="1">
                <a:latin typeface="Arial"/>
                <a:cs typeface="Arial"/>
              </a:rPr>
              <a:t>are </a:t>
            </a:r>
            <a:r>
              <a:rPr dirty="0" sz="1100" spc="-5" i="1">
                <a:latin typeface="Arial"/>
                <a:cs typeface="Arial"/>
              </a:rPr>
              <a:t>to </a:t>
            </a:r>
            <a:r>
              <a:rPr dirty="0" sz="1100" spc="-35" i="1">
                <a:latin typeface="Arial"/>
                <a:cs typeface="Arial"/>
              </a:rPr>
              <a:t>be </a:t>
            </a:r>
            <a:r>
              <a:rPr dirty="0" sz="1100" spc="-20" i="1">
                <a:latin typeface="Arial"/>
                <a:cs typeface="Arial"/>
              </a:rPr>
              <a:t>made. </a:t>
            </a:r>
            <a:r>
              <a:rPr dirty="0" sz="1100" spc="-65" i="1">
                <a:latin typeface="Arial"/>
                <a:cs typeface="Arial"/>
              </a:rPr>
              <a:t>Do </a:t>
            </a:r>
            <a:r>
              <a:rPr dirty="0" sz="1100" spc="-5" i="1">
                <a:latin typeface="Arial"/>
                <a:cs typeface="Arial"/>
              </a:rPr>
              <a:t>not </a:t>
            </a:r>
            <a:r>
              <a:rPr dirty="0" sz="1100" spc="20" i="1">
                <a:latin typeface="Arial"/>
                <a:cs typeface="Arial"/>
              </a:rPr>
              <a:t>let </a:t>
            </a:r>
            <a:r>
              <a:rPr dirty="0" sz="1100" spc="30" i="1">
                <a:latin typeface="Arial"/>
                <a:cs typeface="Arial"/>
              </a:rPr>
              <a:t>dirt  </a:t>
            </a:r>
            <a:r>
              <a:rPr dirty="0" sz="1100" spc="-35" i="1">
                <a:latin typeface="Arial"/>
                <a:cs typeface="Arial"/>
              </a:rPr>
              <a:t>or </a:t>
            </a:r>
            <a:r>
              <a:rPr dirty="0" sz="1100" spc="-10" i="1">
                <a:latin typeface="Arial"/>
                <a:cs typeface="Arial"/>
              </a:rPr>
              <a:t>contaminants</a:t>
            </a:r>
            <a:r>
              <a:rPr dirty="0" sz="1100" spc="45" i="1">
                <a:latin typeface="Arial"/>
                <a:cs typeface="Arial"/>
              </a:rPr>
              <a:t> </a:t>
            </a:r>
            <a:r>
              <a:rPr dirty="0" sz="1100" spc="15" i="1">
                <a:latin typeface="Arial"/>
                <a:cs typeface="Arial"/>
              </a:rPr>
              <a:t>into</a:t>
            </a:r>
            <a:endParaRPr sz="1100">
              <a:latin typeface="Arial"/>
              <a:cs typeface="Arial"/>
            </a:endParaRPr>
          </a:p>
          <a:p>
            <a:pPr marL="267970">
              <a:lnSpc>
                <a:spcPct val="100000"/>
              </a:lnSpc>
              <a:spcBef>
                <a:spcPts val="380"/>
              </a:spcBef>
            </a:pPr>
            <a:r>
              <a:rPr dirty="0" sz="1100" spc="-5" i="1">
                <a:latin typeface="Arial"/>
                <a:cs typeface="Arial"/>
              </a:rPr>
              <a:t>the</a:t>
            </a:r>
            <a:r>
              <a:rPr dirty="0" sz="1100" spc="-40" i="1">
                <a:latin typeface="Arial"/>
                <a:cs typeface="Arial"/>
              </a:rPr>
              <a:t> </a:t>
            </a:r>
            <a:r>
              <a:rPr dirty="0" sz="1100" spc="-15" i="1">
                <a:latin typeface="Arial"/>
                <a:cs typeface="Arial"/>
              </a:rPr>
              <a:t>opening.</a:t>
            </a:r>
            <a:endParaRPr sz="1100">
              <a:latin typeface="Arial"/>
              <a:cs typeface="Arial"/>
            </a:endParaRPr>
          </a:p>
          <a:p>
            <a:pPr marL="267970" indent="-255270">
              <a:lnSpc>
                <a:spcPct val="100000"/>
              </a:lnSpc>
              <a:spcBef>
                <a:spcPts val="830"/>
              </a:spcBef>
              <a:buAutoNum type="arabicPeriod" startAt="2"/>
              <a:tabLst>
                <a:tab pos="267970" algn="l"/>
                <a:tab pos="268605" algn="l"/>
              </a:tabLst>
            </a:pPr>
            <a:r>
              <a:rPr dirty="0" sz="1100" spc="60" i="1">
                <a:latin typeface="Arial"/>
                <a:cs typeface="Arial"/>
              </a:rPr>
              <a:t>If </a:t>
            </a:r>
            <a:r>
              <a:rPr dirty="0" sz="1100" spc="-25" i="1">
                <a:latin typeface="Arial"/>
                <a:cs typeface="Arial"/>
              </a:rPr>
              <a:t>adapters </a:t>
            </a:r>
            <a:r>
              <a:rPr dirty="0" sz="1100" spc="-45" i="1">
                <a:latin typeface="Arial"/>
                <a:cs typeface="Arial"/>
              </a:rPr>
              <a:t>are </a:t>
            </a:r>
            <a:r>
              <a:rPr dirty="0" sz="1100" spc="-20" i="1">
                <a:latin typeface="Arial"/>
                <a:cs typeface="Arial"/>
              </a:rPr>
              <a:t>used, </a:t>
            </a:r>
            <a:r>
              <a:rPr dirty="0" sz="1100" spc="15" i="1">
                <a:latin typeface="Arial"/>
                <a:cs typeface="Arial"/>
              </a:rPr>
              <a:t>install </a:t>
            </a:r>
            <a:r>
              <a:rPr dirty="0" sz="1100" spc="-5" i="1">
                <a:latin typeface="Arial"/>
                <a:cs typeface="Arial"/>
              </a:rPr>
              <a:t>them</a:t>
            </a:r>
            <a:r>
              <a:rPr dirty="0" sz="1100" spc="130" i="1">
                <a:latin typeface="Arial"/>
                <a:cs typeface="Arial"/>
              </a:rPr>
              <a:t> </a:t>
            </a:r>
            <a:r>
              <a:rPr dirty="0" sz="1100" spc="-40" i="1">
                <a:latin typeface="Arial"/>
                <a:cs typeface="Arial"/>
              </a:rPr>
              <a:t>now.</a:t>
            </a:r>
            <a:endParaRPr sz="1100">
              <a:latin typeface="Arial"/>
              <a:cs typeface="Arial"/>
            </a:endParaRPr>
          </a:p>
          <a:p>
            <a:pPr marL="267970" marR="47625" indent="-255270">
              <a:lnSpc>
                <a:spcPct val="128699"/>
              </a:lnSpc>
              <a:spcBef>
                <a:spcPts val="450"/>
              </a:spcBef>
              <a:buAutoNum type="arabicPeriod" startAt="2"/>
              <a:tabLst>
                <a:tab pos="267970" algn="l"/>
                <a:tab pos="268605" algn="l"/>
              </a:tabLst>
            </a:pPr>
            <a:r>
              <a:rPr dirty="0" sz="1100" spc="-45" i="1">
                <a:latin typeface="Arial"/>
                <a:cs typeface="Arial"/>
              </a:rPr>
              <a:t>Lay </a:t>
            </a:r>
            <a:r>
              <a:rPr dirty="0" sz="1100" spc="-5" i="1">
                <a:latin typeface="Arial"/>
                <a:cs typeface="Arial"/>
              </a:rPr>
              <a:t>the </a:t>
            </a:r>
            <a:r>
              <a:rPr dirty="0" sz="1100" spc="-50" i="1">
                <a:latin typeface="Arial"/>
                <a:cs typeface="Arial"/>
              </a:rPr>
              <a:t>hose </a:t>
            </a:r>
            <a:r>
              <a:rPr dirty="0" sz="1100" spc="-35" i="1">
                <a:latin typeface="Arial"/>
                <a:cs typeface="Arial"/>
              </a:rPr>
              <a:t>assembly </a:t>
            </a:r>
            <a:r>
              <a:rPr dirty="0" sz="1100" spc="15" i="1">
                <a:latin typeface="Arial"/>
                <a:cs typeface="Arial"/>
              </a:rPr>
              <a:t>into </a:t>
            </a:r>
            <a:r>
              <a:rPr dirty="0" sz="1100" spc="-5" i="1">
                <a:latin typeface="Arial"/>
                <a:cs typeface="Arial"/>
              </a:rPr>
              <a:t>the routing  </a:t>
            </a:r>
            <a:r>
              <a:rPr dirty="0" sz="1100" spc="-5" i="1">
                <a:latin typeface="Arial"/>
                <a:cs typeface="Arial"/>
              </a:rPr>
              <a:t>position to </a:t>
            </a:r>
            <a:r>
              <a:rPr dirty="0" sz="1100" spc="-15" i="1">
                <a:latin typeface="Arial"/>
                <a:cs typeface="Arial"/>
              </a:rPr>
              <a:t>verify </a:t>
            </a:r>
            <a:r>
              <a:rPr dirty="0" sz="1100" spc="-5" i="1">
                <a:latin typeface="Arial"/>
                <a:cs typeface="Arial"/>
              </a:rPr>
              <a:t>length </a:t>
            </a:r>
            <a:r>
              <a:rPr dirty="0" sz="1100" spc="-25" i="1">
                <a:latin typeface="Arial"/>
                <a:cs typeface="Arial"/>
              </a:rPr>
              <a:t>and </a:t>
            </a:r>
            <a:r>
              <a:rPr dirty="0" sz="1100" spc="-10" i="1">
                <a:latin typeface="Arial"/>
                <a:cs typeface="Arial"/>
              </a:rPr>
              <a:t>correct</a:t>
            </a:r>
            <a:r>
              <a:rPr dirty="0" sz="1100" spc="254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routing.</a:t>
            </a:r>
            <a:endParaRPr sz="1100">
              <a:latin typeface="Arial"/>
              <a:cs typeface="Arial"/>
            </a:endParaRPr>
          </a:p>
          <a:p>
            <a:pPr marL="267970" indent="-255270">
              <a:lnSpc>
                <a:spcPct val="100000"/>
              </a:lnSpc>
              <a:spcBef>
                <a:spcPts val="830"/>
              </a:spcBef>
              <a:buAutoNum type="arabicPeriod" startAt="2"/>
              <a:tabLst>
                <a:tab pos="267970" algn="l"/>
                <a:tab pos="268605" algn="l"/>
              </a:tabLst>
            </a:pPr>
            <a:r>
              <a:rPr dirty="0" sz="1100" spc="-35" i="1">
                <a:latin typeface="Arial"/>
                <a:cs typeface="Arial"/>
              </a:rPr>
              <a:t>Thread </a:t>
            </a:r>
            <a:r>
              <a:rPr dirty="0" sz="1100" spc="-45" i="1">
                <a:latin typeface="Arial"/>
                <a:cs typeface="Arial"/>
              </a:rPr>
              <a:t>one </a:t>
            </a:r>
            <a:r>
              <a:rPr dirty="0" sz="1100" spc="-25" i="1">
                <a:latin typeface="Arial"/>
                <a:cs typeface="Arial"/>
              </a:rPr>
              <a:t>end </a:t>
            </a:r>
            <a:r>
              <a:rPr dirty="0" sz="1100" spc="-5" i="1">
                <a:latin typeface="Arial"/>
                <a:cs typeface="Arial"/>
              </a:rPr>
              <a:t>of </a:t>
            </a:r>
            <a:r>
              <a:rPr dirty="0" sz="1100" spc="-50" i="1">
                <a:latin typeface="Arial"/>
                <a:cs typeface="Arial"/>
              </a:rPr>
              <a:t>hose </a:t>
            </a:r>
            <a:r>
              <a:rPr dirty="0" sz="1100" spc="-35" i="1">
                <a:latin typeface="Arial"/>
                <a:cs typeface="Arial"/>
              </a:rPr>
              <a:t>assembly </a:t>
            </a:r>
            <a:r>
              <a:rPr dirty="0" sz="1100" spc="60" i="1">
                <a:latin typeface="Arial"/>
                <a:cs typeface="Arial"/>
              </a:rPr>
              <a:t> </a:t>
            </a:r>
            <a:r>
              <a:rPr dirty="0" sz="1100" spc="-20" i="1">
                <a:latin typeface="Arial"/>
                <a:cs typeface="Arial"/>
              </a:rPr>
              <a:t>onto</a:t>
            </a:r>
            <a:endParaRPr sz="1100">
              <a:latin typeface="Arial"/>
              <a:cs typeface="Arial"/>
            </a:endParaRPr>
          </a:p>
          <a:p>
            <a:pPr marL="267970" marR="5080">
              <a:lnSpc>
                <a:spcPct val="128699"/>
              </a:lnSpc>
            </a:pPr>
            <a:r>
              <a:rPr dirty="0" sz="1100" spc="-5" i="1">
                <a:latin typeface="Arial"/>
                <a:cs typeface="Arial"/>
              </a:rPr>
              <a:t>the port </a:t>
            </a:r>
            <a:r>
              <a:rPr dirty="0" sz="1100" spc="-35" i="1">
                <a:latin typeface="Arial"/>
                <a:cs typeface="Arial"/>
              </a:rPr>
              <a:t>or </a:t>
            </a:r>
            <a:r>
              <a:rPr dirty="0" sz="1100" spc="-20" i="1">
                <a:latin typeface="Arial"/>
                <a:cs typeface="Arial"/>
              </a:rPr>
              <a:t>adapter. </a:t>
            </a:r>
            <a:r>
              <a:rPr dirty="0" sz="1100" spc="15" i="1">
                <a:latin typeface="Arial"/>
                <a:cs typeface="Arial"/>
              </a:rPr>
              <a:t>Install </a:t>
            </a:r>
            <a:r>
              <a:rPr dirty="0" sz="1100" spc="-25" i="1">
                <a:latin typeface="Arial"/>
                <a:cs typeface="Arial"/>
              </a:rPr>
              <a:t>angled </a:t>
            </a:r>
            <a:r>
              <a:rPr dirty="0" sz="1100" spc="25" i="1">
                <a:latin typeface="Arial"/>
                <a:cs typeface="Arial"/>
              </a:rPr>
              <a:t>fitting </a:t>
            </a:r>
            <a:r>
              <a:rPr dirty="0" sz="1100" spc="10" i="1">
                <a:latin typeface="Arial"/>
                <a:cs typeface="Arial"/>
              </a:rPr>
              <a:t>first  </a:t>
            </a:r>
            <a:r>
              <a:rPr dirty="0" sz="1100" spc="-5" i="1">
                <a:latin typeface="Arial"/>
                <a:cs typeface="Arial"/>
              </a:rPr>
              <a:t>to </a:t>
            </a:r>
            <a:r>
              <a:rPr dirty="0" sz="1100" spc="-35" i="1">
                <a:latin typeface="Arial"/>
                <a:cs typeface="Arial"/>
              </a:rPr>
              <a:t>ensure </a:t>
            </a:r>
            <a:r>
              <a:rPr dirty="0" sz="1100" spc="-25" i="1">
                <a:latin typeface="Arial"/>
                <a:cs typeface="Arial"/>
              </a:rPr>
              <a:t>proper</a:t>
            </a:r>
            <a:r>
              <a:rPr dirty="0" sz="1100" spc="10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positioning.</a:t>
            </a:r>
            <a:endParaRPr sz="1100">
              <a:latin typeface="Arial"/>
              <a:cs typeface="Arial"/>
            </a:endParaRPr>
          </a:p>
          <a:p>
            <a:pPr marL="267970" marR="97790" indent="-255270">
              <a:lnSpc>
                <a:spcPct val="128800"/>
              </a:lnSpc>
              <a:spcBef>
                <a:spcPts val="450"/>
              </a:spcBef>
              <a:buAutoNum type="arabicPeriod" startAt="5"/>
              <a:tabLst>
                <a:tab pos="267970" algn="l"/>
                <a:tab pos="268605" algn="l"/>
              </a:tabLst>
            </a:pPr>
            <a:r>
              <a:rPr dirty="0" sz="1100" spc="-35" i="1">
                <a:latin typeface="Arial"/>
                <a:cs typeface="Arial"/>
              </a:rPr>
              <a:t>Thread </a:t>
            </a:r>
            <a:r>
              <a:rPr dirty="0" sz="1100" spc="-5" i="1">
                <a:latin typeface="Arial"/>
                <a:cs typeface="Arial"/>
              </a:rPr>
              <a:t>the </a:t>
            </a:r>
            <a:r>
              <a:rPr dirty="0" sz="1100" spc="-15" i="1">
                <a:latin typeface="Arial"/>
                <a:cs typeface="Arial"/>
              </a:rPr>
              <a:t>other </a:t>
            </a:r>
            <a:r>
              <a:rPr dirty="0" sz="1100" spc="-25" i="1">
                <a:latin typeface="Arial"/>
                <a:cs typeface="Arial"/>
              </a:rPr>
              <a:t>end </a:t>
            </a:r>
            <a:r>
              <a:rPr dirty="0" sz="1100" spc="-5" i="1">
                <a:latin typeface="Arial"/>
                <a:cs typeface="Arial"/>
              </a:rPr>
              <a:t>of the </a:t>
            </a:r>
            <a:r>
              <a:rPr dirty="0" sz="1100" spc="-35" i="1">
                <a:latin typeface="Arial"/>
                <a:cs typeface="Arial"/>
              </a:rPr>
              <a:t>assembly  </a:t>
            </a:r>
            <a:r>
              <a:rPr dirty="0" sz="1100" spc="5" i="1">
                <a:latin typeface="Arial"/>
                <a:cs typeface="Arial"/>
              </a:rPr>
              <a:t>without twisting </a:t>
            </a:r>
            <a:r>
              <a:rPr dirty="0" sz="1100" spc="-5" i="1">
                <a:latin typeface="Arial"/>
                <a:cs typeface="Arial"/>
              </a:rPr>
              <a:t>the </a:t>
            </a:r>
            <a:r>
              <a:rPr dirty="0" sz="1100" spc="-35" i="1">
                <a:latin typeface="Arial"/>
                <a:cs typeface="Arial"/>
              </a:rPr>
              <a:t>hose. </a:t>
            </a:r>
            <a:r>
              <a:rPr dirty="0" sz="1100" spc="-45" i="1">
                <a:latin typeface="Arial"/>
                <a:cs typeface="Arial"/>
              </a:rPr>
              <a:t>Use </a:t>
            </a:r>
            <a:r>
              <a:rPr dirty="0" sz="1100" spc="-65" i="1">
                <a:latin typeface="Arial"/>
                <a:cs typeface="Arial"/>
              </a:rPr>
              <a:t>a </a:t>
            </a:r>
            <a:r>
              <a:rPr dirty="0" sz="1100" spc="-25" i="1">
                <a:latin typeface="Arial"/>
                <a:cs typeface="Arial"/>
              </a:rPr>
              <a:t>wrench </a:t>
            </a:r>
            <a:r>
              <a:rPr dirty="0" sz="1100" spc="-35" i="1">
                <a:latin typeface="Arial"/>
                <a:cs typeface="Arial"/>
              </a:rPr>
              <a:t>on  </a:t>
            </a:r>
            <a:r>
              <a:rPr dirty="0" sz="1100" spc="-5" i="1">
                <a:latin typeface="Arial"/>
                <a:cs typeface="Arial"/>
              </a:rPr>
              <a:t>the </a:t>
            </a:r>
            <a:r>
              <a:rPr dirty="0" sz="1100" spc="10" i="1">
                <a:latin typeface="Arial"/>
                <a:cs typeface="Arial"/>
              </a:rPr>
              <a:t>fitting’s </a:t>
            </a:r>
            <a:r>
              <a:rPr dirty="0" sz="1100" spc="-15" i="1">
                <a:latin typeface="Arial"/>
                <a:cs typeface="Arial"/>
              </a:rPr>
              <a:t>backup </a:t>
            </a:r>
            <a:r>
              <a:rPr dirty="0" sz="1100" spc="-45" i="1">
                <a:latin typeface="Arial"/>
                <a:cs typeface="Arial"/>
              </a:rPr>
              <a:t>hex </a:t>
            </a:r>
            <a:r>
              <a:rPr dirty="0" sz="1100" i="1">
                <a:latin typeface="Arial"/>
                <a:cs typeface="Arial"/>
              </a:rPr>
              <a:t>while</a:t>
            </a:r>
            <a:r>
              <a:rPr dirty="0" sz="1100" spc="190" i="1">
                <a:latin typeface="Arial"/>
                <a:cs typeface="Arial"/>
              </a:rPr>
              <a:t> </a:t>
            </a:r>
            <a:r>
              <a:rPr dirty="0" sz="1100" spc="5" i="1">
                <a:latin typeface="Arial"/>
                <a:cs typeface="Arial"/>
              </a:rPr>
              <a:t>tightening.</a:t>
            </a:r>
            <a:endParaRPr sz="1100">
              <a:latin typeface="Arial"/>
              <a:cs typeface="Arial"/>
            </a:endParaRPr>
          </a:p>
          <a:p>
            <a:pPr marL="267970" indent="-255270">
              <a:lnSpc>
                <a:spcPct val="100000"/>
              </a:lnSpc>
              <a:spcBef>
                <a:spcPts val="830"/>
              </a:spcBef>
              <a:buAutoNum type="arabicPeriod" startAt="5"/>
              <a:tabLst>
                <a:tab pos="267970" algn="l"/>
                <a:tab pos="268605" algn="l"/>
              </a:tabLst>
            </a:pPr>
            <a:r>
              <a:rPr dirty="0" sz="1100" spc="-25" i="1">
                <a:latin typeface="Arial"/>
                <a:cs typeface="Arial"/>
              </a:rPr>
              <a:t>Properly </a:t>
            </a:r>
            <a:r>
              <a:rPr dirty="0" sz="1100" spc="-15" i="1">
                <a:latin typeface="Arial"/>
                <a:cs typeface="Arial"/>
              </a:rPr>
              <a:t>torque </a:t>
            </a:r>
            <a:r>
              <a:rPr dirty="0" sz="1100" spc="-5" i="1">
                <a:latin typeface="Arial"/>
                <a:cs typeface="Arial"/>
              </a:rPr>
              <a:t>both</a:t>
            </a:r>
            <a:r>
              <a:rPr dirty="0" sz="1100" spc="80" i="1">
                <a:latin typeface="Arial"/>
                <a:cs typeface="Arial"/>
              </a:rPr>
              <a:t> </a:t>
            </a:r>
            <a:r>
              <a:rPr dirty="0" sz="1100" spc="-20" i="1">
                <a:latin typeface="Arial"/>
                <a:cs typeface="Arial"/>
              </a:rPr>
              <a:t>ends.</a:t>
            </a:r>
            <a:endParaRPr sz="1100">
              <a:latin typeface="Arial"/>
              <a:cs typeface="Arial"/>
            </a:endParaRPr>
          </a:p>
          <a:p>
            <a:pPr marL="267970" marR="501015" indent="-255270">
              <a:lnSpc>
                <a:spcPct val="128699"/>
              </a:lnSpc>
              <a:spcBef>
                <a:spcPts val="450"/>
              </a:spcBef>
              <a:buAutoNum type="arabicPeriod" startAt="5"/>
              <a:tabLst>
                <a:tab pos="267970" algn="l"/>
                <a:tab pos="268605" algn="l"/>
              </a:tabLst>
            </a:pPr>
            <a:r>
              <a:rPr dirty="0" sz="1100" spc="-25" i="1">
                <a:latin typeface="Arial"/>
                <a:cs typeface="Arial"/>
              </a:rPr>
              <a:t>Run </a:t>
            </a:r>
            <a:r>
              <a:rPr dirty="0" sz="1100" spc="-5" i="1">
                <a:latin typeface="Arial"/>
                <a:cs typeface="Arial"/>
              </a:rPr>
              <a:t>the hydraulic </a:t>
            </a:r>
            <a:r>
              <a:rPr dirty="0" sz="1100" spc="-35" i="1">
                <a:latin typeface="Arial"/>
                <a:cs typeface="Arial"/>
              </a:rPr>
              <a:t>system </a:t>
            </a:r>
            <a:r>
              <a:rPr dirty="0" sz="1100" spc="-15" i="1">
                <a:latin typeface="Arial"/>
                <a:cs typeface="Arial"/>
              </a:rPr>
              <a:t>under </a:t>
            </a:r>
            <a:r>
              <a:rPr dirty="0" sz="1100" spc="-25" i="1">
                <a:latin typeface="Arial"/>
                <a:cs typeface="Arial"/>
              </a:rPr>
              <a:t>low  </a:t>
            </a:r>
            <a:r>
              <a:rPr dirty="0" sz="1100" spc="-35" i="1">
                <a:latin typeface="Arial"/>
                <a:cs typeface="Arial"/>
              </a:rPr>
              <a:t>pressure </a:t>
            </a:r>
            <a:r>
              <a:rPr dirty="0" sz="1100" spc="-25" i="1">
                <a:latin typeface="Arial"/>
                <a:cs typeface="Arial"/>
              </a:rPr>
              <a:t>and </a:t>
            </a:r>
            <a:r>
              <a:rPr dirty="0" sz="1100" spc="-5" i="1">
                <a:latin typeface="Arial"/>
                <a:cs typeface="Arial"/>
              </a:rPr>
              <a:t>inspect for </a:t>
            </a:r>
            <a:r>
              <a:rPr dirty="0" sz="1100" spc="-25" i="1">
                <a:latin typeface="Arial"/>
                <a:cs typeface="Arial"/>
              </a:rPr>
              <a:t>leaks and  </a:t>
            </a:r>
            <a:r>
              <a:rPr dirty="0" sz="1100" spc="5" i="1">
                <a:latin typeface="Arial"/>
                <a:cs typeface="Arial"/>
              </a:rPr>
              <a:t>potentially </a:t>
            </a:r>
            <a:r>
              <a:rPr dirty="0" sz="1100" spc="-25" i="1">
                <a:latin typeface="Arial"/>
                <a:cs typeface="Arial"/>
              </a:rPr>
              <a:t>damaging </a:t>
            </a:r>
            <a:r>
              <a:rPr dirty="0" sz="1100" spc="-5" i="1">
                <a:latin typeface="Arial"/>
                <a:cs typeface="Arial"/>
              </a:rPr>
              <a:t>contact</a:t>
            </a:r>
            <a:r>
              <a:rPr dirty="0" sz="1100" spc="7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points.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00" y="8551518"/>
            <a:ext cx="3284854" cy="962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35" b="1">
                <a:solidFill>
                  <a:srgbClr val="CE5C1B"/>
                </a:solidFill>
                <a:latin typeface="Book Antiqua"/>
                <a:cs typeface="Book Antiqua"/>
              </a:rPr>
              <a:t>Installation</a:t>
            </a:r>
            <a:r>
              <a:rPr dirty="0" sz="1200" b="1">
                <a:solidFill>
                  <a:srgbClr val="CE5C1B"/>
                </a:solidFill>
                <a:latin typeface="Book Antiqua"/>
                <a:cs typeface="Book Antiqua"/>
              </a:rPr>
              <a:t> </a:t>
            </a:r>
            <a:r>
              <a:rPr dirty="0" sz="1200" spc="70" b="1">
                <a:solidFill>
                  <a:srgbClr val="CE5C1B"/>
                </a:solidFill>
                <a:latin typeface="Book Antiqua"/>
                <a:cs typeface="Book Antiqua"/>
              </a:rPr>
              <a:t>torque</a:t>
            </a:r>
            <a:endParaRPr sz="1200">
              <a:latin typeface="Book Antiqua"/>
              <a:cs typeface="Book Antiqua"/>
            </a:endParaRPr>
          </a:p>
          <a:p>
            <a:pPr marL="12700" marR="5080">
              <a:lnSpc>
                <a:spcPct val="116700"/>
              </a:lnSpc>
              <a:spcBef>
                <a:spcPts val="409"/>
              </a:spcBef>
            </a:pP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Installation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torque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is </a:t>
            </a:r>
            <a:r>
              <a:rPr dirty="0" sz="1000" spc="-45">
                <a:solidFill>
                  <a:srgbClr val="3E3E3E"/>
                </a:solidFill>
                <a:latin typeface="Tahoma"/>
                <a:cs typeface="Tahoma"/>
              </a:rPr>
              <a:t>very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important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to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ensure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a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proper 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leak-free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seal.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Overtorquing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of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a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threaded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connection can 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stretch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and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damage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threads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and mating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seat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angles.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It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can 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also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damage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staking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area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of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a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nut </a:t>
            </a:r>
            <a:r>
              <a:rPr dirty="0" sz="1000" spc="-40">
                <a:solidFill>
                  <a:srgbClr val="3E3E3E"/>
                </a:solidFill>
                <a:latin typeface="Tahoma"/>
                <a:cs typeface="Tahoma"/>
              </a:rPr>
              <a:t>or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possibly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break</a:t>
            </a:r>
            <a:r>
              <a:rPr dirty="0" sz="1000" spc="4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81450" y="282116"/>
            <a:ext cx="3249930" cy="371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</a:pP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bolt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on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port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area.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Undertorquing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does not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allow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proper 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sealing.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81450" y="752016"/>
            <a:ext cx="3334385" cy="904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</a:pP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If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a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threaded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connection leaks,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maintenance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personnel</a:t>
            </a:r>
            <a:r>
              <a:rPr dirty="0" sz="1000" spc="-35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may 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be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inclined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to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tighten the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connection </a:t>
            </a:r>
            <a:r>
              <a:rPr dirty="0" sz="1000" spc="15">
                <a:solidFill>
                  <a:srgbClr val="3E3E3E"/>
                </a:solidFill>
                <a:latin typeface="Tahoma"/>
                <a:cs typeface="Tahoma"/>
              </a:rPr>
              <a:t>until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leak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stops. 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This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approach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may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solve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leak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problem,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but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it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also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may 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cause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more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damage. </a:t>
            </a:r>
            <a:r>
              <a:rPr dirty="0" sz="1000" spc="-40">
                <a:solidFill>
                  <a:srgbClr val="3E3E3E"/>
                </a:solidFill>
                <a:latin typeface="Tahoma"/>
                <a:cs typeface="Tahoma"/>
              </a:rPr>
              <a:t>Torque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should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first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be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checked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before 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continued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tightening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to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ensure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it is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within accepted</a:t>
            </a:r>
            <a:r>
              <a:rPr dirty="0" sz="1000" spc="-105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limits.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81450" y="1755316"/>
            <a:ext cx="3309620" cy="549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</a:pP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most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reliable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method of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torquing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threaded</a:t>
            </a:r>
            <a:r>
              <a:rPr dirty="0" sz="1000" spc="-4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connections 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is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to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first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hand-tighten the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connection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and then use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a 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torque wrench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to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measure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</a:t>
            </a:r>
            <a:r>
              <a:rPr dirty="0" sz="1000" spc="25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torque.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81450" y="6695691"/>
            <a:ext cx="3267710" cy="727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30" b="1">
                <a:solidFill>
                  <a:srgbClr val="CE5C1B"/>
                </a:solidFill>
                <a:latin typeface="Book Antiqua"/>
                <a:cs typeface="Book Antiqua"/>
              </a:rPr>
              <a:t>bundling</a:t>
            </a:r>
            <a:endParaRPr sz="1200">
              <a:latin typeface="Book Antiqua"/>
              <a:cs typeface="Book Antiqua"/>
            </a:endParaRPr>
          </a:p>
          <a:p>
            <a:pPr marL="12700" marR="5080">
              <a:lnSpc>
                <a:spcPts val="1400"/>
              </a:lnSpc>
              <a:spcBef>
                <a:spcPts val="40"/>
              </a:spcBef>
            </a:pP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When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installing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hose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assemblies,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bundling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techniques</a:t>
            </a:r>
            <a:r>
              <a:rPr dirty="0" sz="1000" spc="-45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can 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improve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space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utilization,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appearance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and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hose </a:t>
            </a:r>
            <a:r>
              <a:rPr dirty="0" sz="1000" spc="15">
                <a:solidFill>
                  <a:srgbClr val="3E3E3E"/>
                </a:solidFill>
                <a:latin typeface="Tahoma"/>
                <a:cs typeface="Tahoma"/>
              </a:rPr>
              <a:t>life.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Here 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are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some</a:t>
            </a:r>
            <a:r>
              <a:rPr dirty="0" sz="1000" spc="-8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tips: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95750" y="7635440"/>
            <a:ext cx="3076575" cy="1730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245110" marR="71755" indent="-232410">
              <a:lnSpc>
                <a:spcPct val="116700"/>
              </a:lnSpc>
              <a:buAutoNum type="arabicPeriod"/>
              <a:tabLst>
                <a:tab pos="245745" algn="l"/>
              </a:tabLst>
            </a:pP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Group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and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bundle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similarly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constructed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and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sized 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hose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together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using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clamps,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nylon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straps </a:t>
            </a:r>
            <a:r>
              <a:rPr dirty="0" sz="1000" spc="-40">
                <a:solidFill>
                  <a:srgbClr val="3E3E3E"/>
                </a:solidFill>
                <a:latin typeface="Tahoma"/>
                <a:cs typeface="Tahoma"/>
              </a:rPr>
              <a:t>or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nylon 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sleeving.</a:t>
            </a:r>
            <a:endParaRPr sz="1000">
              <a:latin typeface="Tahoma"/>
              <a:cs typeface="Tahoma"/>
            </a:endParaRPr>
          </a:p>
          <a:p>
            <a:pPr marL="245110" marR="5080" indent="-232410">
              <a:lnSpc>
                <a:spcPct val="116700"/>
              </a:lnSpc>
              <a:spcBef>
                <a:spcPts val="450"/>
              </a:spcBef>
              <a:buAutoNum type="arabicPeriod"/>
              <a:tabLst>
                <a:tab pos="245745" algn="l"/>
              </a:tabLst>
            </a:pP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Never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bundle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high-pressure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hose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with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low-pressure 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hose.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Under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pressure,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they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can </a:t>
            </a:r>
            <a:r>
              <a:rPr dirty="0" sz="1000" spc="-40">
                <a:solidFill>
                  <a:srgbClr val="3E3E3E"/>
                </a:solidFill>
                <a:latin typeface="Tahoma"/>
                <a:cs typeface="Tahoma"/>
              </a:rPr>
              <a:t>work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against</a:t>
            </a:r>
            <a:endParaRPr sz="1000">
              <a:latin typeface="Tahoma"/>
              <a:cs typeface="Tahoma"/>
            </a:endParaRPr>
          </a:p>
          <a:p>
            <a:pPr marL="245110">
              <a:lnSpc>
                <a:spcPct val="100000"/>
              </a:lnSpc>
              <a:spcBef>
                <a:spcPts val="200"/>
              </a:spcBef>
            </a:pP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each</a:t>
            </a:r>
            <a:r>
              <a:rPr dirty="0" sz="1000" spc="-10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other.</a:t>
            </a:r>
            <a:endParaRPr sz="1000">
              <a:latin typeface="Tahoma"/>
              <a:cs typeface="Tahoma"/>
            </a:endParaRPr>
          </a:p>
          <a:p>
            <a:pPr marL="245110" marR="127000" indent="-232410">
              <a:lnSpc>
                <a:spcPct val="116700"/>
              </a:lnSpc>
              <a:spcBef>
                <a:spcPts val="450"/>
              </a:spcBef>
              <a:buAutoNum type="arabicPeriod" startAt="3"/>
              <a:tabLst>
                <a:tab pos="245745" algn="l"/>
              </a:tabLst>
            </a:pP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Never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bundle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rubber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hose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with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thermoplastic </a:t>
            </a:r>
            <a:r>
              <a:rPr dirty="0" sz="1000" spc="-40">
                <a:solidFill>
                  <a:srgbClr val="3E3E3E"/>
                </a:solidFill>
                <a:latin typeface="Tahoma"/>
                <a:cs typeface="Tahoma"/>
              </a:rPr>
              <a:t>or 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Teflon</a:t>
            </a:r>
            <a:r>
              <a:rPr dirty="0" baseline="35353" sz="825" spc="-37">
                <a:solidFill>
                  <a:srgbClr val="3E3E3E"/>
                </a:solidFill>
                <a:latin typeface="Baskerville Old Face"/>
                <a:cs typeface="Baskerville Old Face"/>
              </a:rPr>
              <a:t>®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hose.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Under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pressure,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they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can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also </a:t>
            </a:r>
            <a:r>
              <a:rPr dirty="0" sz="1000" spc="-40">
                <a:solidFill>
                  <a:srgbClr val="3E3E3E"/>
                </a:solidFill>
                <a:latin typeface="Tahoma"/>
                <a:cs typeface="Tahoma"/>
              </a:rPr>
              <a:t>work 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against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each</a:t>
            </a:r>
            <a:r>
              <a:rPr dirty="0" sz="1000" spc="-9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other.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05764" y="1970265"/>
            <a:ext cx="1495425" cy="1285240"/>
          </a:xfrm>
          <a:custGeom>
            <a:avLst/>
            <a:gdLst/>
            <a:ahLst/>
            <a:cxnLst/>
            <a:rect l="l" t="t" r="r" b="b"/>
            <a:pathLst>
              <a:path w="1495425" h="1285239">
                <a:moveTo>
                  <a:pt x="0" y="0"/>
                </a:moveTo>
                <a:lnTo>
                  <a:pt x="1495043" y="0"/>
                </a:lnTo>
                <a:lnTo>
                  <a:pt x="1495043" y="1284731"/>
                </a:lnTo>
                <a:lnTo>
                  <a:pt x="0" y="12847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57789" y="2022288"/>
            <a:ext cx="1390015" cy="1180465"/>
          </a:xfrm>
          <a:custGeom>
            <a:avLst/>
            <a:gdLst/>
            <a:ahLst/>
            <a:cxnLst/>
            <a:rect l="l" t="t" r="r" b="b"/>
            <a:pathLst>
              <a:path w="1390014" h="1180464">
                <a:moveTo>
                  <a:pt x="1298295" y="0"/>
                </a:moveTo>
                <a:lnTo>
                  <a:pt x="91579" y="0"/>
                </a:lnTo>
                <a:lnTo>
                  <a:pt x="56021" y="8448"/>
                </a:lnTo>
                <a:lnTo>
                  <a:pt x="26901" y="31453"/>
                </a:lnTo>
                <a:lnTo>
                  <a:pt x="7226" y="65499"/>
                </a:lnTo>
                <a:lnTo>
                  <a:pt x="0" y="107073"/>
                </a:lnTo>
                <a:lnTo>
                  <a:pt x="0" y="1073086"/>
                </a:lnTo>
                <a:lnTo>
                  <a:pt x="7226" y="1114660"/>
                </a:lnTo>
                <a:lnTo>
                  <a:pt x="26901" y="1148707"/>
                </a:lnTo>
                <a:lnTo>
                  <a:pt x="56021" y="1171711"/>
                </a:lnTo>
                <a:lnTo>
                  <a:pt x="91579" y="1180160"/>
                </a:lnTo>
                <a:lnTo>
                  <a:pt x="1298295" y="1180160"/>
                </a:lnTo>
                <a:lnTo>
                  <a:pt x="1333855" y="1171711"/>
                </a:lnTo>
                <a:lnTo>
                  <a:pt x="1362979" y="1148707"/>
                </a:lnTo>
                <a:lnTo>
                  <a:pt x="1382659" y="1114660"/>
                </a:lnTo>
                <a:lnTo>
                  <a:pt x="1389888" y="1073086"/>
                </a:lnTo>
                <a:lnTo>
                  <a:pt x="1389888" y="107073"/>
                </a:lnTo>
                <a:lnTo>
                  <a:pt x="1382659" y="65499"/>
                </a:lnTo>
                <a:lnTo>
                  <a:pt x="1362979" y="31453"/>
                </a:lnTo>
                <a:lnTo>
                  <a:pt x="1333855" y="8448"/>
                </a:lnTo>
                <a:lnTo>
                  <a:pt x="12982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69543" y="2022288"/>
            <a:ext cx="1151377" cy="11801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065705" y="1970265"/>
            <a:ext cx="1495425" cy="1285240"/>
          </a:xfrm>
          <a:custGeom>
            <a:avLst/>
            <a:gdLst/>
            <a:ahLst/>
            <a:cxnLst/>
            <a:rect l="l" t="t" r="r" b="b"/>
            <a:pathLst>
              <a:path w="1495425" h="1285239">
                <a:moveTo>
                  <a:pt x="0" y="0"/>
                </a:moveTo>
                <a:lnTo>
                  <a:pt x="1495044" y="0"/>
                </a:lnTo>
                <a:lnTo>
                  <a:pt x="1495044" y="1284731"/>
                </a:lnTo>
                <a:lnTo>
                  <a:pt x="0" y="12847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117730" y="2022288"/>
            <a:ext cx="1390015" cy="1180465"/>
          </a:xfrm>
          <a:custGeom>
            <a:avLst/>
            <a:gdLst/>
            <a:ahLst/>
            <a:cxnLst/>
            <a:rect l="l" t="t" r="r" b="b"/>
            <a:pathLst>
              <a:path w="1390014" h="1180464">
                <a:moveTo>
                  <a:pt x="1298295" y="0"/>
                </a:moveTo>
                <a:lnTo>
                  <a:pt x="91579" y="0"/>
                </a:lnTo>
                <a:lnTo>
                  <a:pt x="56021" y="8448"/>
                </a:lnTo>
                <a:lnTo>
                  <a:pt x="26901" y="31453"/>
                </a:lnTo>
                <a:lnTo>
                  <a:pt x="7226" y="65499"/>
                </a:lnTo>
                <a:lnTo>
                  <a:pt x="0" y="107073"/>
                </a:lnTo>
                <a:lnTo>
                  <a:pt x="0" y="1073086"/>
                </a:lnTo>
                <a:lnTo>
                  <a:pt x="7226" y="1114660"/>
                </a:lnTo>
                <a:lnTo>
                  <a:pt x="26901" y="1148707"/>
                </a:lnTo>
                <a:lnTo>
                  <a:pt x="56021" y="1171711"/>
                </a:lnTo>
                <a:lnTo>
                  <a:pt x="91579" y="1180160"/>
                </a:lnTo>
                <a:lnTo>
                  <a:pt x="1298295" y="1180160"/>
                </a:lnTo>
                <a:lnTo>
                  <a:pt x="1333855" y="1171711"/>
                </a:lnTo>
                <a:lnTo>
                  <a:pt x="1362979" y="1148707"/>
                </a:lnTo>
                <a:lnTo>
                  <a:pt x="1382659" y="1114660"/>
                </a:lnTo>
                <a:lnTo>
                  <a:pt x="1389888" y="1073086"/>
                </a:lnTo>
                <a:lnTo>
                  <a:pt x="1389888" y="107073"/>
                </a:lnTo>
                <a:lnTo>
                  <a:pt x="1382659" y="65499"/>
                </a:lnTo>
                <a:lnTo>
                  <a:pt x="1362979" y="31453"/>
                </a:lnTo>
                <a:lnTo>
                  <a:pt x="1333855" y="8448"/>
                </a:lnTo>
                <a:lnTo>
                  <a:pt x="12982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254884" y="2022288"/>
            <a:ext cx="1151377" cy="11801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4275768" y="2540989"/>
            <a:ext cx="3281045" cy="1842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700" spc="70" b="1">
                <a:solidFill>
                  <a:srgbClr val="2187B0"/>
                </a:solidFill>
                <a:latin typeface="Book Antiqua"/>
                <a:cs typeface="Book Antiqua"/>
              </a:rPr>
              <a:t>Full-torque </a:t>
            </a:r>
            <a:r>
              <a:rPr dirty="0" sz="1700" spc="90" b="1">
                <a:solidFill>
                  <a:srgbClr val="2187B0"/>
                </a:solidFill>
                <a:latin typeface="Book Antiqua"/>
                <a:cs typeface="Book Antiqua"/>
              </a:rPr>
              <a:t>nut</a:t>
            </a:r>
            <a:r>
              <a:rPr dirty="0" baseline="30555" sz="1500" spc="135" b="1">
                <a:solidFill>
                  <a:srgbClr val="2187B0"/>
                </a:solidFill>
                <a:latin typeface="Book Antiqua"/>
                <a:cs typeface="Book Antiqua"/>
              </a:rPr>
              <a:t>™</a:t>
            </a:r>
            <a:r>
              <a:rPr dirty="0" baseline="30555" sz="1500" spc="-52" b="1">
                <a:solidFill>
                  <a:srgbClr val="2187B0"/>
                </a:solidFill>
                <a:latin typeface="Book Antiqua"/>
                <a:cs typeface="Book Antiqua"/>
              </a:rPr>
              <a:t> </a:t>
            </a:r>
            <a:r>
              <a:rPr dirty="0" sz="1700" spc="30" b="1">
                <a:solidFill>
                  <a:srgbClr val="2187B0"/>
                </a:solidFill>
                <a:latin typeface="Book Antiqua"/>
                <a:cs typeface="Book Antiqua"/>
              </a:rPr>
              <a:t>Couplings</a:t>
            </a:r>
            <a:endParaRPr sz="1700">
              <a:latin typeface="Book Antiqua"/>
              <a:cs typeface="Book Antiqua"/>
            </a:endParaRPr>
          </a:p>
          <a:p>
            <a:pPr algn="just" marL="12700" marR="5080">
              <a:lnSpc>
                <a:spcPct val="128800"/>
              </a:lnSpc>
              <a:spcBef>
                <a:spcPts val="380"/>
              </a:spcBef>
            </a:pPr>
            <a:r>
              <a:rPr dirty="0" sz="1100" spc="-40" i="1">
                <a:latin typeface="Arial"/>
                <a:cs typeface="Arial"/>
              </a:rPr>
              <a:t>Crack </a:t>
            </a:r>
            <a:r>
              <a:rPr dirty="0" sz="1100" spc="-35" i="1">
                <a:latin typeface="Arial"/>
                <a:cs typeface="Arial"/>
              </a:rPr>
              <a:t>down on </a:t>
            </a:r>
            <a:r>
              <a:rPr dirty="0" sz="1100" spc="20" i="1">
                <a:latin typeface="Arial"/>
                <a:cs typeface="Arial"/>
              </a:rPr>
              <a:t>nut </a:t>
            </a:r>
            <a:r>
              <a:rPr dirty="0" sz="1100" spc="-5" i="1">
                <a:latin typeface="Arial"/>
                <a:cs typeface="Arial"/>
              </a:rPr>
              <a:t>cracking, </a:t>
            </a:r>
            <a:r>
              <a:rPr dirty="0" sz="1100" spc="-35" i="1">
                <a:latin typeface="Arial"/>
                <a:cs typeface="Arial"/>
              </a:rPr>
              <a:t>seat damage, </a:t>
            </a:r>
            <a:r>
              <a:rPr dirty="0" sz="1100" spc="-20" i="1">
                <a:latin typeface="Arial"/>
                <a:cs typeface="Arial"/>
              </a:rPr>
              <a:t>leaks, </a:t>
            </a:r>
            <a:r>
              <a:rPr dirty="0" sz="1100" spc="265" i="1">
                <a:latin typeface="Arial"/>
                <a:cs typeface="Arial"/>
              </a:rPr>
              <a:t> </a:t>
            </a:r>
            <a:r>
              <a:rPr dirty="0" sz="1100" spc="-25" i="1">
                <a:latin typeface="Arial"/>
                <a:cs typeface="Arial"/>
              </a:rPr>
              <a:t>corrosion and </a:t>
            </a:r>
            <a:r>
              <a:rPr dirty="0" sz="1100" spc="-15" i="1">
                <a:latin typeface="Arial"/>
                <a:cs typeface="Arial"/>
              </a:rPr>
              <a:t>premature </a:t>
            </a:r>
            <a:r>
              <a:rPr dirty="0" sz="1100" spc="-5" i="1">
                <a:latin typeface="Arial"/>
                <a:cs typeface="Arial"/>
              </a:rPr>
              <a:t>coupling </a:t>
            </a:r>
            <a:r>
              <a:rPr dirty="0" sz="1100" spc="5" i="1">
                <a:latin typeface="Arial"/>
                <a:cs typeface="Arial"/>
              </a:rPr>
              <a:t>failure </a:t>
            </a:r>
            <a:r>
              <a:rPr dirty="0" sz="1100" spc="30" i="1">
                <a:latin typeface="Arial"/>
                <a:cs typeface="Arial"/>
              </a:rPr>
              <a:t>in </a:t>
            </a:r>
            <a:r>
              <a:rPr dirty="0" sz="1100" spc="-35" i="1">
                <a:latin typeface="Arial"/>
                <a:cs typeface="Arial"/>
              </a:rPr>
              <a:t>your  </a:t>
            </a:r>
            <a:r>
              <a:rPr dirty="0" sz="1100" spc="-5" i="1">
                <a:latin typeface="Arial"/>
                <a:cs typeface="Arial"/>
              </a:rPr>
              <a:t>hydraulic </a:t>
            </a:r>
            <a:r>
              <a:rPr dirty="0" sz="1100" spc="-25" i="1">
                <a:latin typeface="Arial"/>
                <a:cs typeface="Arial"/>
              </a:rPr>
              <a:t>system. </a:t>
            </a:r>
            <a:r>
              <a:rPr dirty="0" sz="1100" spc="-20" i="1">
                <a:latin typeface="Arial"/>
                <a:cs typeface="Arial"/>
              </a:rPr>
              <a:t>Available </a:t>
            </a:r>
            <a:r>
              <a:rPr dirty="0" sz="1100" spc="-35" i="1">
                <a:latin typeface="Arial"/>
                <a:cs typeface="Arial"/>
              </a:rPr>
              <a:t>on </a:t>
            </a:r>
            <a:r>
              <a:rPr dirty="0" sz="1100" spc="-25" i="1">
                <a:latin typeface="Arial"/>
                <a:cs typeface="Arial"/>
              </a:rPr>
              <a:t>MegaCrimp</a:t>
            </a:r>
            <a:r>
              <a:rPr dirty="0" baseline="29914" sz="975" spc="-37" i="1">
                <a:latin typeface="Arial"/>
                <a:cs typeface="Arial"/>
              </a:rPr>
              <a:t>® </a:t>
            </a:r>
            <a:r>
              <a:rPr dirty="0" sz="1100" spc="-10" i="1">
                <a:latin typeface="Arial"/>
                <a:cs typeface="Arial"/>
              </a:rPr>
              <a:t>couplings  </a:t>
            </a:r>
            <a:r>
              <a:rPr dirty="0" sz="1100" spc="-5" i="1">
                <a:latin typeface="Arial"/>
                <a:cs typeface="Arial"/>
              </a:rPr>
              <a:t>for </a:t>
            </a:r>
            <a:r>
              <a:rPr dirty="0" sz="1100" spc="-10" i="1">
                <a:latin typeface="Arial"/>
                <a:cs typeface="Arial"/>
              </a:rPr>
              <a:t>wire-braid </a:t>
            </a:r>
            <a:r>
              <a:rPr dirty="0" sz="1100" spc="-50" i="1">
                <a:latin typeface="Arial"/>
                <a:cs typeface="Arial"/>
              </a:rPr>
              <a:t>hose </a:t>
            </a:r>
            <a:r>
              <a:rPr dirty="0" sz="1100" spc="-25" i="1">
                <a:latin typeface="Arial"/>
                <a:cs typeface="Arial"/>
              </a:rPr>
              <a:t>and </a:t>
            </a:r>
            <a:r>
              <a:rPr dirty="0" sz="1100" spc="-10" i="1">
                <a:latin typeface="Arial"/>
                <a:cs typeface="Arial"/>
              </a:rPr>
              <a:t>GlobalSpiral</a:t>
            </a:r>
            <a:r>
              <a:rPr dirty="0" baseline="29914" sz="975" spc="-15" i="1">
                <a:latin typeface="Arial"/>
                <a:cs typeface="Arial"/>
              </a:rPr>
              <a:t>® </a:t>
            </a:r>
            <a:r>
              <a:rPr dirty="0" sz="1100" spc="-10" i="1">
                <a:latin typeface="Arial"/>
                <a:cs typeface="Arial"/>
              </a:rPr>
              <a:t>couplings </a:t>
            </a:r>
            <a:r>
              <a:rPr dirty="0" sz="1100" spc="-5" i="1">
                <a:latin typeface="Arial"/>
                <a:cs typeface="Arial"/>
              </a:rPr>
              <a:t>for  </a:t>
            </a:r>
            <a:r>
              <a:rPr dirty="0" sz="1100" spc="-10" i="1">
                <a:latin typeface="Arial"/>
                <a:cs typeface="Arial"/>
              </a:rPr>
              <a:t>spiral-wire </a:t>
            </a:r>
            <a:r>
              <a:rPr dirty="0" sz="1100" spc="-35" i="1">
                <a:latin typeface="Arial"/>
                <a:cs typeface="Arial"/>
              </a:rPr>
              <a:t>hose, </a:t>
            </a:r>
            <a:r>
              <a:rPr dirty="0" sz="1100" spc="-50" i="1">
                <a:latin typeface="Arial"/>
                <a:cs typeface="Arial"/>
              </a:rPr>
              <a:t>Gates </a:t>
            </a:r>
            <a:r>
              <a:rPr dirty="0" sz="1100" spc="-25" i="1">
                <a:latin typeface="Arial"/>
                <a:cs typeface="Arial"/>
              </a:rPr>
              <a:t>Full-Torque </a:t>
            </a:r>
            <a:r>
              <a:rPr dirty="0" sz="1100" spc="10" i="1">
                <a:latin typeface="Arial"/>
                <a:cs typeface="Arial"/>
              </a:rPr>
              <a:t>Nut™ </a:t>
            </a:r>
            <a:r>
              <a:rPr dirty="0" sz="1100" spc="-45" i="1">
                <a:latin typeface="Arial"/>
                <a:cs typeface="Arial"/>
              </a:rPr>
              <a:t>has </a:t>
            </a:r>
            <a:r>
              <a:rPr dirty="0" sz="1100" spc="-65" i="1">
                <a:latin typeface="Arial"/>
                <a:cs typeface="Arial"/>
              </a:rPr>
              <a:t>a </a:t>
            </a:r>
            <a:r>
              <a:rPr dirty="0" sz="1100" spc="-25" i="1">
                <a:latin typeface="Arial"/>
                <a:cs typeface="Arial"/>
              </a:rPr>
              <a:t>large  </a:t>
            </a:r>
            <a:r>
              <a:rPr dirty="0" sz="1100" spc="-5" i="1">
                <a:latin typeface="Arial"/>
                <a:cs typeface="Arial"/>
              </a:rPr>
              <a:t>holding</a:t>
            </a:r>
            <a:r>
              <a:rPr dirty="0" sz="1100" spc="-135" i="1">
                <a:latin typeface="Arial"/>
                <a:cs typeface="Arial"/>
              </a:rPr>
              <a:t> </a:t>
            </a:r>
            <a:r>
              <a:rPr dirty="0" sz="1100" spc="-20" i="1">
                <a:latin typeface="Arial"/>
                <a:cs typeface="Arial"/>
              </a:rPr>
              <a:t>shoulder</a:t>
            </a:r>
            <a:r>
              <a:rPr dirty="0" sz="1100" spc="-135" i="1">
                <a:latin typeface="Arial"/>
                <a:cs typeface="Arial"/>
              </a:rPr>
              <a:t> </a:t>
            </a:r>
            <a:r>
              <a:rPr dirty="0" sz="1100" spc="10" i="1">
                <a:latin typeface="Arial"/>
                <a:cs typeface="Arial"/>
              </a:rPr>
              <a:t>that</a:t>
            </a:r>
            <a:r>
              <a:rPr dirty="0" sz="1100" spc="-135" i="1">
                <a:latin typeface="Arial"/>
                <a:cs typeface="Arial"/>
              </a:rPr>
              <a:t> </a:t>
            </a:r>
            <a:r>
              <a:rPr dirty="0" sz="1100" spc="-35" i="1">
                <a:latin typeface="Arial"/>
                <a:cs typeface="Arial"/>
              </a:rPr>
              <a:t>evenly</a:t>
            </a:r>
            <a:r>
              <a:rPr dirty="0" sz="1100" spc="-135" i="1">
                <a:latin typeface="Arial"/>
                <a:cs typeface="Arial"/>
              </a:rPr>
              <a:t> </a:t>
            </a:r>
            <a:r>
              <a:rPr dirty="0" sz="1100" spc="5" i="1">
                <a:latin typeface="Arial"/>
                <a:cs typeface="Arial"/>
              </a:rPr>
              <a:t>distributes</a:t>
            </a:r>
            <a:r>
              <a:rPr dirty="0" sz="1100" spc="-135" i="1">
                <a:latin typeface="Arial"/>
                <a:cs typeface="Arial"/>
              </a:rPr>
              <a:t> </a:t>
            </a:r>
            <a:r>
              <a:rPr dirty="0" sz="1100" spc="-35" i="1">
                <a:latin typeface="Arial"/>
                <a:cs typeface="Arial"/>
              </a:rPr>
              <a:t>stress</a:t>
            </a:r>
            <a:r>
              <a:rPr dirty="0" sz="1100" spc="-135" i="1">
                <a:latin typeface="Arial"/>
                <a:cs typeface="Arial"/>
              </a:rPr>
              <a:t> </a:t>
            </a:r>
            <a:r>
              <a:rPr dirty="0" sz="1100" spc="-25" i="1">
                <a:latin typeface="Arial"/>
                <a:cs typeface="Arial"/>
              </a:rPr>
              <a:t>forces</a:t>
            </a:r>
            <a:r>
              <a:rPr dirty="0" sz="1100" spc="-135" i="1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for  </a:t>
            </a:r>
            <a:r>
              <a:rPr dirty="0" sz="1100" spc="-30" i="1">
                <a:latin typeface="Arial"/>
                <a:cs typeface="Arial"/>
              </a:rPr>
              <a:t>unsurpassed </a:t>
            </a:r>
            <a:r>
              <a:rPr dirty="0" sz="1100" spc="-20" i="1">
                <a:latin typeface="Arial"/>
                <a:cs typeface="Arial"/>
              </a:rPr>
              <a:t>resistance </a:t>
            </a:r>
            <a:r>
              <a:rPr dirty="0" sz="1100" spc="-5" i="1">
                <a:latin typeface="Arial"/>
                <a:cs typeface="Arial"/>
              </a:rPr>
              <a:t>to </a:t>
            </a:r>
            <a:r>
              <a:rPr dirty="0" sz="1100" spc="-20" i="1">
                <a:latin typeface="Arial"/>
                <a:cs typeface="Arial"/>
              </a:rPr>
              <a:t>over-torquing </a:t>
            </a:r>
            <a:r>
              <a:rPr dirty="0" sz="1100" spc="-25" i="1">
                <a:latin typeface="Arial"/>
                <a:cs typeface="Arial"/>
              </a:rPr>
              <a:t>and</a:t>
            </a:r>
            <a:r>
              <a:rPr dirty="0" sz="1100" spc="20" i="1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cracking.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552276" y="4601768"/>
            <a:ext cx="2798445" cy="1385570"/>
          </a:xfrm>
          <a:custGeom>
            <a:avLst/>
            <a:gdLst/>
            <a:ahLst/>
            <a:cxnLst/>
            <a:rect l="l" t="t" r="r" b="b"/>
            <a:pathLst>
              <a:path w="2798445" h="1385570">
                <a:moveTo>
                  <a:pt x="0" y="0"/>
                </a:moveTo>
                <a:lnTo>
                  <a:pt x="2798064" y="0"/>
                </a:lnTo>
                <a:lnTo>
                  <a:pt x="2798064" y="1385315"/>
                </a:lnTo>
                <a:lnTo>
                  <a:pt x="0" y="13853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610646" y="4669377"/>
            <a:ext cx="2684195" cy="12591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610639" y="4660138"/>
            <a:ext cx="2684780" cy="1268730"/>
          </a:xfrm>
          <a:custGeom>
            <a:avLst/>
            <a:gdLst/>
            <a:ahLst/>
            <a:cxnLst/>
            <a:rect l="l" t="t" r="r" b="b"/>
            <a:pathLst>
              <a:path w="2684779" h="1268729">
                <a:moveTo>
                  <a:pt x="2544051" y="0"/>
                </a:moveTo>
                <a:lnTo>
                  <a:pt x="2588229" y="6716"/>
                </a:lnTo>
                <a:lnTo>
                  <a:pt x="2626689" y="25395"/>
                </a:lnTo>
                <a:lnTo>
                  <a:pt x="2657074" y="53835"/>
                </a:lnTo>
                <a:lnTo>
                  <a:pt x="2677032" y="89830"/>
                </a:lnTo>
                <a:lnTo>
                  <a:pt x="2684208" y="131178"/>
                </a:lnTo>
                <a:lnTo>
                  <a:pt x="2684208" y="1137259"/>
                </a:lnTo>
                <a:lnTo>
                  <a:pt x="2677032" y="1178607"/>
                </a:lnTo>
                <a:lnTo>
                  <a:pt x="2657074" y="1214602"/>
                </a:lnTo>
                <a:lnTo>
                  <a:pt x="2626689" y="1243041"/>
                </a:lnTo>
                <a:lnTo>
                  <a:pt x="2588229" y="1261721"/>
                </a:lnTo>
                <a:lnTo>
                  <a:pt x="2544051" y="1268437"/>
                </a:lnTo>
                <a:lnTo>
                  <a:pt x="140157" y="1268437"/>
                </a:lnTo>
                <a:lnTo>
                  <a:pt x="95978" y="1261721"/>
                </a:lnTo>
                <a:lnTo>
                  <a:pt x="57519" y="1243041"/>
                </a:lnTo>
                <a:lnTo>
                  <a:pt x="27133" y="1214602"/>
                </a:lnTo>
                <a:lnTo>
                  <a:pt x="7175" y="1178607"/>
                </a:lnTo>
                <a:lnTo>
                  <a:pt x="0" y="1137259"/>
                </a:lnTo>
                <a:lnTo>
                  <a:pt x="0" y="131178"/>
                </a:lnTo>
                <a:lnTo>
                  <a:pt x="7175" y="89830"/>
                </a:lnTo>
                <a:lnTo>
                  <a:pt x="27133" y="53835"/>
                </a:lnTo>
                <a:lnTo>
                  <a:pt x="57519" y="25395"/>
                </a:lnTo>
                <a:lnTo>
                  <a:pt x="95978" y="6716"/>
                </a:lnTo>
                <a:lnTo>
                  <a:pt x="140157" y="0"/>
                </a:lnTo>
                <a:lnTo>
                  <a:pt x="2544051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87350" y="9636700"/>
            <a:ext cx="6981825" cy="422275"/>
          </a:xfrm>
          <a:custGeom>
            <a:avLst/>
            <a:gdLst/>
            <a:ahLst/>
            <a:cxnLst/>
            <a:rect l="l" t="t" r="r" b="b"/>
            <a:pathLst>
              <a:path w="6981825" h="422275">
                <a:moveTo>
                  <a:pt x="0" y="421699"/>
                </a:moveTo>
                <a:lnTo>
                  <a:pt x="6981443" y="421699"/>
                </a:lnTo>
                <a:lnTo>
                  <a:pt x="6981443" y="0"/>
                </a:lnTo>
                <a:lnTo>
                  <a:pt x="0" y="0"/>
                </a:lnTo>
                <a:lnTo>
                  <a:pt x="0" y="421699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57198" y="9706556"/>
            <a:ext cx="4926330" cy="352425"/>
          </a:xfrm>
          <a:custGeom>
            <a:avLst/>
            <a:gdLst/>
            <a:ahLst/>
            <a:cxnLst/>
            <a:rect l="l" t="t" r="r" b="b"/>
            <a:pathLst>
              <a:path w="4926330" h="352425">
                <a:moveTo>
                  <a:pt x="4820627" y="0"/>
                </a:moveTo>
                <a:lnTo>
                  <a:pt x="105689" y="0"/>
                </a:lnTo>
                <a:lnTo>
                  <a:pt x="64652" y="8337"/>
                </a:lnTo>
                <a:lnTo>
                  <a:pt x="31046" y="31040"/>
                </a:lnTo>
                <a:lnTo>
                  <a:pt x="8339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4926304" y="351843"/>
                </a:lnTo>
                <a:lnTo>
                  <a:pt x="4926304" y="105676"/>
                </a:lnTo>
                <a:lnTo>
                  <a:pt x="4917966" y="64642"/>
                </a:lnTo>
                <a:lnTo>
                  <a:pt x="4895264" y="31040"/>
                </a:lnTo>
                <a:lnTo>
                  <a:pt x="4861662" y="8337"/>
                </a:lnTo>
                <a:lnTo>
                  <a:pt x="4820627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57203" y="9706556"/>
            <a:ext cx="6844030" cy="352425"/>
          </a:xfrm>
          <a:custGeom>
            <a:avLst/>
            <a:gdLst/>
            <a:ahLst/>
            <a:cxnLst/>
            <a:rect l="l" t="t" r="r" b="b"/>
            <a:pathLst>
              <a:path w="6844030" h="352425">
                <a:moveTo>
                  <a:pt x="6738315" y="0"/>
                </a:moveTo>
                <a:lnTo>
                  <a:pt x="105676" y="0"/>
                </a:lnTo>
                <a:lnTo>
                  <a:pt x="64642" y="8337"/>
                </a:lnTo>
                <a:lnTo>
                  <a:pt x="31040" y="31040"/>
                </a:lnTo>
                <a:lnTo>
                  <a:pt x="8337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6843991" y="351843"/>
                </a:lnTo>
                <a:lnTo>
                  <a:pt x="6843991" y="105676"/>
                </a:lnTo>
                <a:lnTo>
                  <a:pt x="6835654" y="64642"/>
                </a:lnTo>
                <a:lnTo>
                  <a:pt x="6812951" y="31040"/>
                </a:lnTo>
                <a:lnTo>
                  <a:pt x="6779349" y="8337"/>
                </a:lnTo>
                <a:lnTo>
                  <a:pt x="6738315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30">
                <a:hlinkClick r:id="rId5"/>
              </a:rPr>
              <a:t>www.gatesprograms.com/safehydraulics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r>
              <a:rPr dirty="0" spc="40" b="1">
                <a:latin typeface="Book Antiqua"/>
                <a:cs typeface="Book Antiqua"/>
              </a:rPr>
              <a:t>9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8800" y="686256"/>
            <a:ext cx="3034665" cy="727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5110" marR="5080" indent="-232410">
              <a:lnSpc>
                <a:spcPct val="116700"/>
              </a:lnSpc>
            </a:pPr>
            <a:r>
              <a:rPr dirty="0" sz="1000" spc="30">
                <a:solidFill>
                  <a:srgbClr val="3E3E3E"/>
                </a:solidFill>
                <a:latin typeface="Tahoma"/>
                <a:cs typeface="Tahoma"/>
              </a:rPr>
              <a:t>4.</a:t>
            </a:r>
            <a:r>
              <a:rPr dirty="0" sz="1000" spc="37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Always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consider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mechanical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movement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when 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bundling.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Allow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sufficient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slack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without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pulling</a:t>
            </a:r>
            <a:r>
              <a:rPr dirty="0" sz="1000" spc="-4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on  a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fitting </a:t>
            </a:r>
            <a:r>
              <a:rPr dirty="0" sz="1000" spc="-40">
                <a:solidFill>
                  <a:srgbClr val="3E3E3E"/>
                </a:solidFill>
                <a:latin typeface="Tahoma"/>
                <a:cs typeface="Tahoma"/>
              </a:rPr>
              <a:t>or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another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hose.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Bundles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should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bend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in 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one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plane</a:t>
            </a:r>
            <a:r>
              <a:rPr dirty="0" sz="1000" spc="-9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only.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3366006"/>
            <a:ext cx="3346450" cy="8223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65" b="1">
                <a:solidFill>
                  <a:srgbClr val="CE5C1B"/>
                </a:solidFill>
                <a:latin typeface="Book Antiqua"/>
                <a:cs typeface="Book Antiqua"/>
              </a:rPr>
              <a:t>sleeving</a:t>
            </a:r>
            <a:endParaRPr sz="1200">
              <a:latin typeface="Book Antiqua"/>
              <a:cs typeface="Book Antiqua"/>
            </a:endParaRPr>
          </a:p>
          <a:p>
            <a:pPr marL="12700" marR="5080">
              <a:lnSpc>
                <a:spcPct val="116700"/>
              </a:lnSpc>
              <a:spcBef>
                <a:spcPts val="409"/>
              </a:spcBef>
            </a:pP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A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number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of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sleeving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types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are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used </a:t>
            </a:r>
            <a:r>
              <a:rPr dirty="0" sz="1000" spc="-35">
                <a:solidFill>
                  <a:srgbClr val="3E3E3E"/>
                </a:solidFill>
                <a:latin typeface="Tahoma"/>
                <a:cs typeface="Tahoma"/>
              </a:rPr>
              <a:t>today.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most com- 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mon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is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nylon,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which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is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typically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used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to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protect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hoses </a:t>
            </a:r>
            <a:r>
              <a:rPr dirty="0" sz="1000" spc="21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from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abrasion </a:t>
            </a:r>
            <a:r>
              <a:rPr dirty="0" sz="1000" spc="-40">
                <a:solidFill>
                  <a:srgbClr val="3E3E3E"/>
                </a:solidFill>
                <a:latin typeface="Tahoma"/>
                <a:cs typeface="Tahoma"/>
              </a:rPr>
              <a:t>or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for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bundling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hoses.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8031" y="6267956"/>
            <a:ext cx="3216910" cy="1283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2540">
              <a:lnSpc>
                <a:spcPct val="100000"/>
              </a:lnSpc>
            </a:pPr>
            <a:r>
              <a:rPr dirty="0" sz="1200" spc="-40" b="1">
                <a:solidFill>
                  <a:srgbClr val="67A135"/>
                </a:solidFill>
                <a:latin typeface="Book Antiqua"/>
                <a:cs typeface="Book Antiqua"/>
              </a:rPr>
              <a:t>QUICK</a:t>
            </a:r>
            <a:r>
              <a:rPr dirty="0" sz="1200" spc="-55" b="1">
                <a:solidFill>
                  <a:srgbClr val="67A135"/>
                </a:solidFill>
                <a:latin typeface="Book Antiqua"/>
                <a:cs typeface="Book Antiqua"/>
              </a:rPr>
              <a:t> </a:t>
            </a:r>
            <a:r>
              <a:rPr dirty="0" sz="1200" spc="120" b="1">
                <a:solidFill>
                  <a:srgbClr val="67A135"/>
                </a:solidFill>
                <a:latin typeface="Book Antiqua"/>
                <a:cs typeface="Book Antiqua"/>
              </a:rPr>
              <a:t>tIp:</a:t>
            </a:r>
            <a:endParaRPr sz="1200">
              <a:latin typeface="Book Antiqua"/>
              <a:cs typeface="Book Antiqua"/>
            </a:endParaRPr>
          </a:p>
          <a:p>
            <a:pPr algn="ctr" marL="12700" marR="5080" indent="-635">
              <a:lnSpc>
                <a:spcPct val="118100"/>
              </a:lnSpc>
            </a:pPr>
            <a:r>
              <a:rPr dirty="0" sz="1200" spc="20">
                <a:latin typeface="Times New Roman"/>
                <a:cs typeface="Times New Roman"/>
              </a:rPr>
              <a:t>Remember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 spc="45">
                <a:latin typeface="Times New Roman"/>
                <a:cs typeface="Times New Roman"/>
              </a:rPr>
              <a:t>that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 spc="30">
                <a:latin typeface="Times New Roman"/>
                <a:cs typeface="Times New Roman"/>
              </a:rPr>
              <a:t>most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sleeving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provides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little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or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no  </a:t>
            </a:r>
            <a:r>
              <a:rPr dirty="0" sz="1200" spc="10">
                <a:latin typeface="Times New Roman"/>
                <a:cs typeface="Times New Roman"/>
              </a:rPr>
              <a:t>operator protection. </a:t>
            </a:r>
            <a:r>
              <a:rPr dirty="0" sz="1200" spc="5">
                <a:latin typeface="Times New Roman"/>
                <a:cs typeface="Times New Roman"/>
              </a:rPr>
              <a:t>Use </a:t>
            </a:r>
            <a:r>
              <a:rPr dirty="0" sz="1200" spc="30">
                <a:latin typeface="Times New Roman"/>
                <a:cs typeface="Times New Roman"/>
              </a:rPr>
              <a:t>sound </a:t>
            </a:r>
            <a:r>
              <a:rPr dirty="0" sz="1200" spc="20">
                <a:latin typeface="Times New Roman"/>
                <a:cs typeface="Times New Roman"/>
              </a:rPr>
              <a:t>engineering  </a:t>
            </a:r>
            <a:r>
              <a:rPr dirty="0" sz="1200" spc="25">
                <a:latin typeface="Times New Roman"/>
                <a:cs typeface="Times New Roman"/>
              </a:rPr>
              <a:t>judgment </a:t>
            </a:r>
            <a:r>
              <a:rPr dirty="0" sz="1200" spc="20">
                <a:latin typeface="Times New Roman"/>
                <a:cs typeface="Times New Roman"/>
              </a:rPr>
              <a:t>in </a:t>
            </a:r>
            <a:r>
              <a:rPr dirty="0" sz="1200" spc="50">
                <a:latin typeface="Times New Roman"/>
                <a:cs typeface="Times New Roman"/>
              </a:rPr>
              <a:t>the </a:t>
            </a:r>
            <a:r>
              <a:rPr dirty="0" sz="1200" spc="35">
                <a:latin typeface="Times New Roman"/>
                <a:cs typeface="Times New Roman"/>
              </a:rPr>
              <a:t>design </a:t>
            </a:r>
            <a:r>
              <a:rPr dirty="0" sz="1200" spc="-50">
                <a:latin typeface="Times New Roman"/>
                <a:cs typeface="Times New Roman"/>
              </a:rPr>
              <a:t>of </a:t>
            </a:r>
            <a:r>
              <a:rPr dirty="0" sz="1200" spc="35">
                <a:latin typeface="Times New Roman"/>
                <a:cs typeface="Times New Roman"/>
              </a:rPr>
              <a:t>equipment </a:t>
            </a:r>
            <a:r>
              <a:rPr dirty="0" sz="1200" spc="20">
                <a:latin typeface="Times New Roman"/>
                <a:cs typeface="Times New Roman"/>
              </a:rPr>
              <a:t>in </a:t>
            </a:r>
            <a:r>
              <a:rPr dirty="0" sz="1200" spc="5">
                <a:latin typeface="Times New Roman"/>
                <a:cs typeface="Times New Roman"/>
              </a:rPr>
              <a:t>order to  </a:t>
            </a:r>
            <a:r>
              <a:rPr dirty="0" sz="1200" spc="-5">
                <a:latin typeface="Times New Roman"/>
                <a:cs typeface="Times New Roman"/>
              </a:rPr>
              <a:t>control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50">
                <a:latin typeface="Times New Roman"/>
                <a:cs typeface="Times New Roman"/>
              </a:rPr>
              <a:t>the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20">
                <a:latin typeface="Times New Roman"/>
                <a:cs typeface="Times New Roman"/>
              </a:rPr>
              <a:t>hazard</a:t>
            </a:r>
            <a:r>
              <a:rPr dirty="0" sz="1200" spc="-50">
                <a:latin typeface="Times New Roman"/>
                <a:cs typeface="Times New Roman"/>
              </a:rPr>
              <a:t> of </a:t>
            </a:r>
            <a:r>
              <a:rPr dirty="0" sz="1200" spc="20">
                <a:latin typeface="Times New Roman"/>
                <a:cs typeface="Times New Roman"/>
              </a:rPr>
              <a:t>direct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20">
                <a:latin typeface="Times New Roman"/>
                <a:cs typeface="Times New Roman"/>
              </a:rPr>
              <a:t>exposure</a:t>
            </a:r>
            <a:r>
              <a:rPr dirty="0" sz="1200" spc="-50">
                <a:latin typeface="Times New Roman"/>
                <a:cs typeface="Times New Roman"/>
              </a:rPr>
              <a:t> of </a:t>
            </a:r>
            <a:r>
              <a:rPr dirty="0" sz="1200" spc="10">
                <a:latin typeface="Times New Roman"/>
                <a:cs typeface="Times New Roman"/>
              </a:rPr>
              <a:t>operators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to  </a:t>
            </a:r>
            <a:r>
              <a:rPr dirty="0" sz="1200" spc="-10">
                <a:latin typeface="Times New Roman"/>
                <a:cs typeface="Times New Roman"/>
              </a:rPr>
              <a:t>fluids </a:t>
            </a:r>
            <a:r>
              <a:rPr dirty="0" sz="1200" spc="30">
                <a:latin typeface="Times New Roman"/>
                <a:cs typeface="Times New Roman"/>
              </a:rPr>
              <a:t>under</a:t>
            </a:r>
            <a:r>
              <a:rPr dirty="0" sz="1200" spc="-110">
                <a:latin typeface="Times New Roman"/>
                <a:cs typeface="Times New Roman"/>
              </a:rPr>
              <a:t> </a:t>
            </a:r>
            <a:r>
              <a:rPr dirty="0" sz="1200" spc="15">
                <a:latin typeface="Times New Roman"/>
                <a:cs typeface="Times New Roman"/>
              </a:rPr>
              <a:t>pressure.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7849411"/>
            <a:ext cx="3327400" cy="1139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65" b="1">
                <a:solidFill>
                  <a:srgbClr val="CE5C1B"/>
                </a:solidFill>
                <a:latin typeface="Book Antiqua"/>
                <a:cs typeface="Book Antiqua"/>
              </a:rPr>
              <a:t>spring</a:t>
            </a:r>
            <a:r>
              <a:rPr dirty="0" sz="1200" spc="-45" b="1">
                <a:solidFill>
                  <a:srgbClr val="CE5C1B"/>
                </a:solidFill>
                <a:latin typeface="Book Antiqua"/>
                <a:cs typeface="Book Antiqua"/>
              </a:rPr>
              <a:t> </a:t>
            </a:r>
            <a:r>
              <a:rPr dirty="0" sz="1200" spc="20" b="1">
                <a:solidFill>
                  <a:srgbClr val="CE5C1B"/>
                </a:solidFill>
                <a:latin typeface="Book Antiqua"/>
                <a:cs typeface="Book Antiqua"/>
              </a:rPr>
              <a:t>Guards</a:t>
            </a:r>
            <a:endParaRPr sz="1200">
              <a:latin typeface="Book Antiqua"/>
              <a:cs typeface="Book Antiqua"/>
            </a:endParaRPr>
          </a:p>
          <a:p>
            <a:pPr marL="12700" marR="5080">
              <a:lnSpc>
                <a:spcPct val="116700"/>
              </a:lnSpc>
              <a:spcBef>
                <a:spcPts val="405"/>
              </a:spcBef>
            </a:pP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There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are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many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types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of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spring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guards </a:t>
            </a:r>
            <a:r>
              <a:rPr dirty="0" sz="1000" spc="-50">
                <a:solidFill>
                  <a:srgbClr val="3E3E3E"/>
                </a:solidFill>
                <a:latin typeface="Tahoma"/>
                <a:cs typeface="Tahoma"/>
              </a:rPr>
              <a:t>–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flat </a:t>
            </a:r>
            <a:r>
              <a:rPr dirty="0" sz="1000" spc="-35">
                <a:solidFill>
                  <a:srgbClr val="3E3E3E"/>
                </a:solidFill>
                <a:latin typeface="Tahoma"/>
                <a:cs typeface="Tahoma"/>
              </a:rPr>
              <a:t>armor,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plated 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wire,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plastic,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etc.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They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can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be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used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to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bundle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hose, provide 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stability </a:t>
            </a:r>
            <a:r>
              <a:rPr dirty="0" sz="1000" spc="-40">
                <a:solidFill>
                  <a:srgbClr val="3E3E3E"/>
                </a:solidFill>
                <a:latin typeface="Tahoma"/>
                <a:cs typeface="Tahoma"/>
              </a:rPr>
              <a:t>or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protect against abrasion.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In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addition,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tightly 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wound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plated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wire guards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can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be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used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as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bend restrictors 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to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ease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stress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on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hose.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81450" y="2446882"/>
            <a:ext cx="3063875" cy="784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50" b="1">
                <a:solidFill>
                  <a:srgbClr val="CE5C1B"/>
                </a:solidFill>
                <a:latin typeface="Book Antiqua"/>
                <a:cs typeface="Book Antiqua"/>
              </a:rPr>
              <a:t>bend</a:t>
            </a:r>
            <a:r>
              <a:rPr dirty="0" sz="1200" spc="-70" b="1">
                <a:solidFill>
                  <a:srgbClr val="CE5C1B"/>
                </a:solidFill>
                <a:latin typeface="Book Antiqua"/>
                <a:cs typeface="Book Antiqua"/>
              </a:rPr>
              <a:t> </a:t>
            </a:r>
            <a:r>
              <a:rPr dirty="0" sz="1200" spc="85" b="1">
                <a:solidFill>
                  <a:srgbClr val="CE5C1B"/>
                </a:solidFill>
                <a:latin typeface="Book Antiqua"/>
                <a:cs typeface="Book Antiqua"/>
              </a:rPr>
              <a:t>restrictors</a:t>
            </a:r>
            <a:endParaRPr sz="1200">
              <a:latin typeface="Book Antiqua"/>
              <a:cs typeface="Book Antiqua"/>
            </a:endParaRPr>
          </a:p>
          <a:p>
            <a:pPr marL="12700" marR="5080">
              <a:lnSpc>
                <a:spcPct val="116700"/>
              </a:lnSpc>
              <a:spcBef>
                <a:spcPts val="409"/>
              </a:spcBef>
            </a:pP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Bend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restrictors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typically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are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PVC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sleeves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which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are 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installed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near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coupling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during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hose assembly.</a:t>
            </a:r>
            <a:r>
              <a:rPr dirty="0" sz="1000" spc="-65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They 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reduce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bending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stress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in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hose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to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prevent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damage.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81450" y="3405732"/>
            <a:ext cx="3302635" cy="1323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195" b="1">
                <a:solidFill>
                  <a:srgbClr val="CE5C1B"/>
                </a:solidFill>
                <a:latin typeface="Book Antiqua"/>
                <a:cs typeface="Book Antiqua"/>
              </a:rPr>
              <a:t>ConClUsIon</a:t>
            </a:r>
            <a:endParaRPr sz="17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Once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a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hydraulic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system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has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been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installed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and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is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6700"/>
              </a:lnSpc>
            </a:pP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operational,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it is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important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to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closely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monitor </a:t>
            </a:r>
            <a:r>
              <a:rPr dirty="0" sz="1000" spc="-40">
                <a:solidFill>
                  <a:srgbClr val="3E3E3E"/>
                </a:solidFill>
                <a:latin typeface="Tahoma"/>
                <a:cs typeface="Tahoma"/>
              </a:rPr>
              <a:t>how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equipment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sounds and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functions.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Regular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inspection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helps 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ensure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that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equipment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is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running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strong,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raises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red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flags, 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and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in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long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run,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saves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the </a:t>
            </a:r>
            <a:r>
              <a:rPr dirty="0" sz="1000" spc="-35">
                <a:solidFill>
                  <a:srgbClr val="3E3E3E"/>
                </a:solidFill>
                <a:latin typeface="Tahoma"/>
                <a:cs typeface="Tahoma"/>
              </a:rPr>
              <a:t>heavy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costs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incurred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through 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downtime </a:t>
            </a:r>
            <a:r>
              <a:rPr dirty="0" sz="1000" spc="-40">
                <a:solidFill>
                  <a:srgbClr val="3E3E3E"/>
                </a:solidFill>
                <a:latin typeface="Tahoma"/>
                <a:cs typeface="Tahoma"/>
              </a:rPr>
              <a:t>or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equipment</a:t>
            </a:r>
            <a:r>
              <a:rPr dirty="0" sz="1000" spc="25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failure.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81450" y="4904332"/>
            <a:ext cx="3352165" cy="20923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150" b="1">
                <a:solidFill>
                  <a:srgbClr val="CE5C1B"/>
                </a:solidFill>
                <a:latin typeface="Book Antiqua"/>
                <a:cs typeface="Book Antiqua"/>
              </a:rPr>
              <a:t>ADDItIonAl</a:t>
            </a:r>
            <a:r>
              <a:rPr dirty="0" sz="1700" spc="-15" b="1">
                <a:solidFill>
                  <a:srgbClr val="CE5C1B"/>
                </a:solidFill>
                <a:latin typeface="Book Antiqua"/>
                <a:cs typeface="Book Antiqua"/>
              </a:rPr>
              <a:t> </a:t>
            </a:r>
            <a:r>
              <a:rPr dirty="0" sz="1700" spc="280" b="1">
                <a:solidFill>
                  <a:srgbClr val="CE5C1B"/>
                </a:solidFill>
                <a:latin typeface="Book Antiqua"/>
                <a:cs typeface="Book Antiqua"/>
              </a:rPr>
              <a:t>resoUrCes</a:t>
            </a:r>
            <a:endParaRPr sz="1700">
              <a:latin typeface="Book Antiqua"/>
              <a:cs typeface="Book Antiqua"/>
            </a:endParaRPr>
          </a:p>
          <a:p>
            <a:pPr algn="just" marL="184150" marR="5080">
              <a:lnSpc>
                <a:spcPct val="116700"/>
              </a:lnSpc>
              <a:spcBef>
                <a:spcPts val="309"/>
              </a:spcBef>
            </a:pP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For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more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Gates </a:t>
            </a:r>
            <a:r>
              <a:rPr dirty="0" sz="1000" spc="25">
                <a:solidFill>
                  <a:srgbClr val="3E3E3E"/>
                </a:solidFill>
                <a:latin typeface="Tahoma"/>
                <a:cs typeface="Tahoma"/>
              </a:rPr>
              <a:t>Fluid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Power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resources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on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safe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hydrau-  </a:t>
            </a:r>
            <a:r>
              <a:rPr dirty="0" sz="1000" spc="60">
                <a:solidFill>
                  <a:srgbClr val="3E3E3E"/>
                </a:solidFill>
                <a:latin typeface="Tahoma"/>
                <a:cs typeface="Tahoma"/>
              </a:rPr>
              <a:t>lics </a:t>
            </a:r>
            <a:r>
              <a:rPr dirty="0" sz="1000" spc="40">
                <a:solidFill>
                  <a:srgbClr val="3E3E3E"/>
                </a:solidFill>
                <a:latin typeface="Tahoma"/>
                <a:cs typeface="Tahoma"/>
              </a:rPr>
              <a:t>practices </a:t>
            </a:r>
            <a:r>
              <a:rPr dirty="0" sz="1000" spc="15">
                <a:solidFill>
                  <a:srgbClr val="3E3E3E"/>
                </a:solidFill>
                <a:latin typeface="Tahoma"/>
                <a:cs typeface="Tahoma"/>
              </a:rPr>
              <a:t>and preventive </a:t>
            </a:r>
            <a:r>
              <a:rPr dirty="0" sz="1000" spc="30">
                <a:solidFill>
                  <a:srgbClr val="3E3E3E"/>
                </a:solidFill>
                <a:latin typeface="Tahoma"/>
                <a:cs typeface="Tahoma"/>
              </a:rPr>
              <a:t>maintenance, </a:t>
            </a:r>
            <a:r>
              <a:rPr dirty="0" sz="1000" spc="45">
                <a:solidFill>
                  <a:srgbClr val="3E3E3E"/>
                </a:solidFill>
                <a:latin typeface="Tahoma"/>
                <a:cs typeface="Tahoma"/>
              </a:rPr>
              <a:t>visit  </a:t>
            </a:r>
            <a:r>
              <a:rPr dirty="0" sz="1000" spc="20" u="sng">
                <a:solidFill>
                  <a:srgbClr val="35AFD2"/>
                </a:solidFill>
                <a:latin typeface="Tahoma"/>
                <a:cs typeface="Tahoma"/>
                <a:hlinkClick r:id="rId2"/>
              </a:rPr>
              <a:t>www.gatesprograms.com/safehydraulics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  <a:hlinkClick r:id="rId2"/>
              </a:rPr>
              <a:t>.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 Gates</a:t>
            </a:r>
            <a:r>
              <a:rPr dirty="0" sz="1000" spc="-75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25">
                <a:solidFill>
                  <a:srgbClr val="3E3E3E"/>
                </a:solidFill>
                <a:latin typeface="Tahoma"/>
                <a:cs typeface="Tahoma"/>
              </a:rPr>
              <a:t>offers  </a:t>
            </a:r>
            <a:r>
              <a:rPr dirty="0" sz="1000" spc="20">
                <a:solidFill>
                  <a:srgbClr val="3E3E3E"/>
                </a:solidFill>
                <a:latin typeface="Tahoma"/>
                <a:cs typeface="Tahoma"/>
              </a:rPr>
              <a:t>“Safe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Hydraulics,”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a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special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hydraulic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preventive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main- 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tenance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training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program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designed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to </a:t>
            </a:r>
            <a:r>
              <a:rPr dirty="0" sz="1000" spc="5">
                <a:solidFill>
                  <a:srgbClr val="3E3E3E"/>
                </a:solidFill>
                <a:latin typeface="Tahoma"/>
                <a:cs typeface="Tahoma"/>
              </a:rPr>
              <a:t>help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maintenance 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managers,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repair </a:t>
            </a:r>
            <a:r>
              <a:rPr dirty="0" sz="1000" spc="10">
                <a:solidFill>
                  <a:srgbClr val="3E3E3E"/>
                </a:solidFill>
                <a:latin typeface="Tahoma"/>
                <a:cs typeface="Tahoma"/>
              </a:rPr>
              <a:t>technicians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and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machine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operators 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identify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component </a:t>
            </a:r>
            <a:r>
              <a:rPr dirty="0" sz="1000" spc="-20">
                <a:solidFill>
                  <a:srgbClr val="3E3E3E"/>
                </a:solidFill>
                <a:latin typeface="Tahoma"/>
                <a:cs typeface="Tahoma"/>
              </a:rPr>
              <a:t>weaknesses before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failure.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For </a:t>
            </a:r>
            <a:r>
              <a:rPr dirty="0" sz="1000" spc="-30">
                <a:solidFill>
                  <a:srgbClr val="3E3E3E"/>
                </a:solidFill>
                <a:latin typeface="Tahoma"/>
                <a:cs typeface="Tahoma"/>
              </a:rPr>
              <a:t>more 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information, </a:t>
            </a:r>
            <a:r>
              <a:rPr dirty="0" sz="1000" u="sng">
                <a:solidFill>
                  <a:srgbClr val="35AFD2"/>
                </a:solidFill>
                <a:latin typeface="Tahoma"/>
                <a:cs typeface="Tahoma"/>
                <a:hlinkClick r:id="rId3"/>
              </a:rPr>
              <a:t>contact </a:t>
            </a:r>
            <a:r>
              <a:rPr dirty="0" sz="1000" spc="-15" u="sng">
                <a:solidFill>
                  <a:srgbClr val="35AFD2"/>
                </a:solidFill>
                <a:latin typeface="Tahoma"/>
                <a:cs typeface="Tahoma"/>
                <a:hlinkClick r:id="rId3"/>
              </a:rPr>
              <a:t>pa0000@gates.com.</a:t>
            </a:r>
            <a:r>
              <a:rPr dirty="0" sz="1000" spc="-15" u="sng">
                <a:solidFill>
                  <a:srgbClr val="35AFD2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3E3E3E"/>
                </a:solidFill>
                <a:latin typeface="Tahoma"/>
                <a:cs typeface="Tahoma"/>
              </a:rPr>
              <a:t>You </a:t>
            </a:r>
            <a:r>
              <a:rPr dirty="0" sz="1000" spc="15">
                <a:solidFill>
                  <a:srgbClr val="3E3E3E"/>
                </a:solidFill>
                <a:latin typeface="Tahoma"/>
                <a:cs typeface="Tahoma"/>
              </a:rPr>
              <a:t>will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also 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find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information </a:t>
            </a:r>
            <a:r>
              <a:rPr dirty="0" sz="1000" spc="-25">
                <a:solidFill>
                  <a:srgbClr val="3E3E3E"/>
                </a:solidFill>
                <a:latin typeface="Tahoma"/>
                <a:cs typeface="Tahoma"/>
              </a:rPr>
              <a:t>on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Gates hose, </a:t>
            </a:r>
            <a:r>
              <a:rPr dirty="0" sz="1000">
                <a:solidFill>
                  <a:srgbClr val="3E3E3E"/>
                </a:solidFill>
                <a:latin typeface="Tahoma"/>
                <a:cs typeface="Tahoma"/>
              </a:rPr>
              <a:t>couplings, crimpers </a:t>
            </a:r>
            <a:r>
              <a:rPr dirty="0" sz="1000" spc="-10">
                <a:solidFill>
                  <a:srgbClr val="3E3E3E"/>
                </a:solidFill>
                <a:latin typeface="Tahoma"/>
                <a:cs typeface="Tahoma"/>
              </a:rPr>
              <a:t>and  </a:t>
            </a:r>
            <a:r>
              <a:rPr dirty="0" sz="1000" spc="-5">
                <a:solidFill>
                  <a:srgbClr val="3E3E3E"/>
                </a:solidFill>
                <a:latin typeface="Tahoma"/>
                <a:cs typeface="Tahoma"/>
              </a:rPr>
              <a:t>accessories </a:t>
            </a:r>
            <a:r>
              <a:rPr dirty="0" sz="1000" spc="-15">
                <a:solidFill>
                  <a:srgbClr val="3E3E3E"/>
                </a:solidFill>
                <a:latin typeface="Tahoma"/>
                <a:cs typeface="Tahoma"/>
              </a:rPr>
              <a:t>at</a:t>
            </a:r>
            <a:r>
              <a:rPr dirty="0" sz="1000" spc="-75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1000" spc="-20" u="sng">
                <a:solidFill>
                  <a:srgbClr val="35AFD2"/>
                </a:solidFill>
                <a:latin typeface="Tahoma"/>
                <a:cs typeface="Tahoma"/>
                <a:hlinkClick r:id="rId4"/>
              </a:rPr>
              <a:t>www.gatesprograms.com/hydraulics.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29017" y="1466392"/>
            <a:ext cx="2254250" cy="1732914"/>
          </a:xfrm>
          <a:custGeom>
            <a:avLst/>
            <a:gdLst/>
            <a:ahLst/>
            <a:cxnLst/>
            <a:rect l="l" t="t" r="r" b="b"/>
            <a:pathLst>
              <a:path w="2254250" h="1732914">
                <a:moveTo>
                  <a:pt x="0" y="0"/>
                </a:moveTo>
                <a:lnTo>
                  <a:pt x="2253996" y="0"/>
                </a:lnTo>
                <a:lnTo>
                  <a:pt x="2253996" y="1732787"/>
                </a:lnTo>
                <a:lnTo>
                  <a:pt x="0" y="17327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81037" y="1518411"/>
            <a:ext cx="2151557" cy="16278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80084" y="4242815"/>
            <a:ext cx="2350135" cy="1805939"/>
          </a:xfrm>
          <a:custGeom>
            <a:avLst/>
            <a:gdLst/>
            <a:ahLst/>
            <a:cxnLst/>
            <a:rect l="l" t="t" r="r" b="b"/>
            <a:pathLst>
              <a:path w="2350135" h="1805939">
                <a:moveTo>
                  <a:pt x="0" y="0"/>
                </a:moveTo>
                <a:lnTo>
                  <a:pt x="2350008" y="0"/>
                </a:lnTo>
                <a:lnTo>
                  <a:pt x="2350008" y="1805939"/>
                </a:lnTo>
                <a:lnTo>
                  <a:pt x="0" y="18059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38453" y="4301185"/>
            <a:ext cx="2236724" cy="16919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38460" y="4301185"/>
            <a:ext cx="2237105" cy="1692275"/>
          </a:xfrm>
          <a:custGeom>
            <a:avLst/>
            <a:gdLst/>
            <a:ahLst/>
            <a:cxnLst/>
            <a:rect l="l" t="t" r="r" b="b"/>
            <a:pathLst>
              <a:path w="2237105" h="1692275">
                <a:moveTo>
                  <a:pt x="2089327" y="0"/>
                </a:moveTo>
                <a:lnTo>
                  <a:pt x="2135785" y="7859"/>
                </a:lnTo>
                <a:lnTo>
                  <a:pt x="2176230" y="29718"/>
                </a:lnTo>
                <a:lnTo>
                  <a:pt x="2208186" y="62997"/>
                </a:lnTo>
                <a:lnTo>
                  <a:pt x="2229176" y="105119"/>
                </a:lnTo>
                <a:lnTo>
                  <a:pt x="2236724" y="153504"/>
                </a:lnTo>
                <a:lnTo>
                  <a:pt x="2236724" y="1538490"/>
                </a:lnTo>
                <a:lnTo>
                  <a:pt x="2229176" y="1586876"/>
                </a:lnTo>
                <a:lnTo>
                  <a:pt x="2208186" y="1628998"/>
                </a:lnTo>
                <a:lnTo>
                  <a:pt x="2176230" y="1662277"/>
                </a:lnTo>
                <a:lnTo>
                  <a:pt x="2135785" y="1684136"/>
                </a:lnTo>
                <a:lnTo>
                  <a:pt x="2089327" y="1691995"/>
                </a:lnTo>
                <a:lnTo>
                  <a:pt x="147383" y="1691995"/>
                </a:lnTo>
                <a:lnTo>
                  <a:pt x="100927" y="1684136"/>
                </a:lnTo>
                <a:lnTo>
                  <a:pt x="60484" y="1662277"/>
                </a:lnTo>
                <a:lnTo>
                  <a:pt x="28532" y="1628998"/>
                </a:lnTo>
                <a:lnTo>
                  <a:pt x="7545" y="1586876"/>
                </a:lnTo>
                <a:lnTo>
                  <a:pt x="0" y="1538490"/>
                </a:lnTo>
                <a:lnTo>
                  <a:pt x="0" y="153504"/>
                </a:lnTo>
                <a:lnTo>
                  <a:pt x="7545" y="105119"/>
                </a:lnTo>
                <a:lnTo>
                  <a:pt x="28532" y="62997"/>
                </a:lnTo>
                <a:lnTo>
                  <a:pt x="60484" y="29718"/>
                </a:lnTo>
                <a:lnTo>
                  <a:pt x="100927" y="7859"/>
                </a:lnTo>
                <a:lnTo>
                  <a:pt x="147383" y="0"/>
                </a:lnTo>
                <a:lnTo>
                  <a:pt x="2089327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63101" y="6201409"/>
            <a:ext cx="3284220" cy="0"/>
          </a:xfrm>
          <a:custGeom>
            <a:avLst/>
            <a:gdLst/>
            <a:ahLst/>
            <a:cxnLst/>
            <a:rect l="l" t="t" r="r" b="b"/>
            <a:pathLst>
              <a:path w="3284220" h="0">
                <a:moveTo>
                  <a:pt x="328385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67A1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63101" y="7682656"/>
            <a:ext cx="3284220" cy="0"/>
          </a:xfrm>
          <a:custGeom>
            <a:avLst/>
            <a:gdLst/>
            <a:ahLst/>
            <a:cxnLst/>
            <a:rect l="l" t="t" r="r" b="b"/>
            <a:pathLst>
              <a:path w="3284220" h="0">
                <a:moveTo>
                  <a:pt x="328385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67A1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81652" y="508088"/>
            <a:ext cx="2199640" cy="1691639"/>
          </a:xfrm>
          <a:custGeom>
            <a:avLst/>
            <a:gdLst/>
            <a:ahLst/>
            <a:cxnLst/>
            <a:rect l="l" t="t" r="r" b="b"/>
            <a:pathLst>
              <a:path w="2199640" h="1691639">
                <a:moveTo>
                  <a:pt x="0" y="0"/>
                </a:moveTo>
                <a:lnTo>
                  <a:pt x="2199131" y="0"/>
                </a:lnTo>
                <a:lnTo>
                  <a:pt x="2199131" y="1691639"/>
                </a:lnTo>
                <a:lnTo>
                  <a:pt x="0" y="16916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233671" y="560109"/>
            <a:ext cx="2096775" cy="15864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892553" y="4862271"/>
            <a:ext cx="3879850" cy="2313305"/>
          </a:xfrm>
          <a:custGeom>
            <a:avLst/>
            <a:gdLst/>
            <a:ahLst/>
            <a:cxnLst/>
            <a:rect l="l" t="t" r="r" b="b"/>
            <a:pathLst>
              <a:path w="3879850" h="2313304">
                <a:moveTo>
                  <a:pt x="3879846" y="2312898"/>
                </a:moveTo>
                <a:lnTo>
                  <a:pt x="105676" y="2312898"/>
                </a:lnTo>
                <a:lnTo>
                  <a:pt x="64642" y="2304558"/>
                </a:lnTo>
                <a:lnTo>
                  <a:pt x="31040" y="2281851"/>
                </a:lnTo>
                <a:lnTo>
                  <a:pt x="8337" y="2248245"/>
                </a:lnTo>
                <a:lnTo>
                  <a:pt x="0" y="2207209"/>
                </a:lnTo>
                <a:lnTo>
                  <a:pt x="0" y="105676"/>
                </a:lnTo>
                <a:lnTo>
                  <a:pt x="8337" y="64642"/>
                </a:lnTo>
                <a:lnTo>
                  <a:pt x="31040" y="31040"/>
                </a:lnTo>
                <a:lnTo>
                  <a:pt x="64642" y="8337"/>
                </a:lnTo>
                <a:lnTo>
                  <a:pt x="105676" y="0"/>
                </a:lnTo>
                <a:lnTo>
                  <a:pt x="3879846" y="0"/>
                </a:lnTo>
              </a:path>
            </a:pathLst>
          </a:custGeom>
          <a:ln w="12700">
            <a:solidFill>
              <a:srgbClr val="3E3E3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87350" y="9636700"/>
            <a:ext cx="6981825" cy="422275"/>
          </a:xfrm>
          <a:custGeom>
            <a:avLst/>
            <a:gdLst/>
            <a:ahLst/>
            <a:cxnLst/>
            <a:rect l="l" t="t" r="r" b="b"/>
            <a:pathLst>
              <a:path w="6981825" h="422275">
                <a:moveTo>
                  <a:pt x="0" y="421699"/>
                </a:moveTo>
                <a:lnTo>
                  <a:pt x="6981443" y="421699"/>
                </a:lnTo>
                <a:lnTo>
                  <a:pt x="6981443" y="0"/>
                </a:lnTo>
                <a:lnTo>
                  <a:pt x="0" y="0"/>
                </a:lnTo>
                <a:lnTo>
                  <a:pt x="0" y="421699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57198" y="9706556"/>
            <a:ext cx="4926330" cy="352425"/>
          </a:xfrm>
          <a:custGeom>
            <a:avLst/>
            <a:gdLst/>
            <a:ahLst/>
            <a:cxnLst/>
            <a:rect l="l" t="t" r="r" b="b"/>
            <a:pathLst>
              <a:path w="4926330" h="352425">
                <a:moveTo>
                  <a:pt x="4820627" y="0"/>
                </a:moveTo>
                <a:lnTo>
                  <a:pt x="105689" y="0"/>
                </a:lnTo>
                <a:lnTo>
                  <a:pt x="64652" y="8337"/>
                </a:lnTo>
                <a:lnTo>
                  <a:pt x="31046" y="31040"/>
                </a:lnTo>
                <a:lnTo>
                  <a:pt x="8339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4926304" y="351843"/>
                </a:lnTo>
                <a:lnTo>
                  <a:pt x="4926304" y="105676"/>
                </a:lnTo>
                <a:lnTo>
                  <a:pt x="4917966" y="64642"/>
                </a:lnTo>
                <a:lnTo>
                  <a:pt x="4895264" y="31040"/>
                </a:lnTo>
                <a:lnTo>
                  <a:pt x="4861662" y="8337"/>
                </a:lnTo>
                <a:lnTo>
                  <a:pt x="4820627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57203" y="9706556"/>
            <a:ext cx="6844030" cy="352425"/>
          </a:xfrm>
          <a:custGeom>
            <a:avLst/>
            <a:gdLst/>
            <a:ahLst/>
            <a:cxnLst/>
            <a:rect l="l" t="t" r="r" b="b"/>
            <a:pathLst>
              <a:path w="6844030" h="352425">
                <a:moveTo>
                  <a:pt x="6738315" y="0"/>
                </a:moveTo>
                <a:lnTo>
                  <a:pt x="105676" y="0"/>
                </a:lnTo>
                <a:lnTo>
                  <a:pt x="64642" y="8337"/>
                </a:lnTo>
                <a:lnTo>
                  <a:pt x="31040" y="31040"/>
                </a:lnTo>
                <a:lnTo>
                  <a:pt x="8337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6843991" y="351843"/>
                </a:lnTo>
                <a:lnTo>
                  <a:pt x="6843991" y="105676"/>
                </a:lnTo>
                <a:lnTo>
                  <a:pt x="6835654" y="64642"/>
                </a:lnTo>
                <a:lnTo>
                  <a:pt x="6812951" y="31040"/>
                </a:lnTo>
                <a:lnTo>
                  <a:pt x="6779349" y="8337"/>
                </a:lnTo>
                <a:lnTo>
                  <a:pt x="6738315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30">
                <a:hlinkClick r:id="rId2"/>
              </a:rPr>
              <a:t>www.gatesprograms.com/safehydraulics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r>
              <a:rPr dirty="0" spc="40" b="1">
                <a:latin typeface="Book Antiqua"/>
                <a:cs typeface="Book Antiqua"/>
              </a:rPr>
              <a:t>10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87600" y="1989554"/>
            <a:ext cx="4944110" cy="2617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28200"/>
              </a:lnSpc>
            </a:pPr>
            <a:r>
              <a:rPr dirty="0" sz="1300" spc="-5">
                <a:solidFill>
                  <a:srgbClr val="3D3E3E"/>
                </a:solidFill>
                <a:latin typeface="Times New Roman"/>
                <a:cs typeface="Times New Roman"/>
              </a:rPr>
              <a:t>A </a:t>
            </a:r>
            <a:r>
              <a:rPr dirty="0" sz="1300" spc="30">
                <a:solidFill>
                  <a:srgbClr val="3D3E3E"/>
                </a:solidFill>
                <a:latin typeface="Times New Roman"/>
                <a:cs typeface="Times New Roman"/>
              </a:rPr>
              <a:t>solid </a:t>
            </a:r>
            <a:r>
              <a:rPr dirty="0" sz="1300" spc="65">
                <a:solidFill>
                  <a:srgbClr val="3D3E3E"/>
                </a:solidFill>
                <a:latin typeface="Times New Roman"/>
                <a:cs typeface="Times New Roman"/>
              </a:rPr>
              <a:t>preventive </a:t>
            </a:r>
            <a:r>
              <a:rPr dirty="0" sz="1300" spc="85">
                <a:solidFill>
                  <a:srgbClr val="3D3E3E"/>
                </a:solidFill>
                <a:latin typeface="Times New Roman"/>
                <a:cs typeface="Times New Roman"/>
              </a:rPr>
              <a:t>maintenance </a:t>
            </a:r>
            <a:r>
              <a:rPr dirty="0" sz="1300" spc="-20">
                <a:solidFill>
                  <a:srgbClr val="3D3E3E"/>
                </a:solidFill>
                <a:latin typeface="Times New Roman"/>
                <a:cs typeface="Times New Roman"/>
              </a:rPr>
              <a:t>(PM) </a:t>
            </a:r>
            <a:r>
              <a:rPr dirty="0" sz="1300" spc="60">
                <a:solidFill>
                  <a:srgbClr val="3D3E3E"/>
                </a:solidFill>
                <a:latin typeface="Times New Roman"/>
                <a:cs typeface="Times New Roman"/>
              </a:rPr>
              <a:t>program </a:t>
            </a:r>
            <a:r>
              <a:rPr dirty="0" sz="1300" spc="45">
                <a:solidFill>
                  <a:srgbClr val="3D3E3E"/>
                </a:solidFill>
                <a:latin typeface="Times New Roman"/>
                <a:cs typeface="Times New Roman"/>
              </a:rPr>
              <a:t>is critical to </a:t>
            </a:r>
            <a:r>
              <a:rPr dirty="0" sz="1300" spc="85">
                <a:solidFill>
                  <a:srgbClr val="3D3E3E"/>
                </a:solidFill>
                <a:latin typeface="Times New Roman"/>
                <a:cs typeface="Times New Roman"/>
              </a:rPr>
              <a:t>the </a:t>
            </a:r>
            <a:r>
              <a:rPr dirty="0" sz="1300" spc="60">
                <a:solidFill>
                  <a:srgbClr val="3D3E3E"/>
                </a:solidFill>
                <a:latin typeface="Times New Roman"/>
                <a:cs typeface="Times New Roman"/>
              </a:rPr>
              <a:t>safe  </a:t>
            </a:r>
            <a:r>
              <a:rPr dirty="0" sz="1300" spc="85">
                <a:solidFill>
                  <a:srgbClr val="3D3E3E"/>
                </a:solidFill>
                <a:latin typeface="Times New Roman"/>
                <a:cs typeface="Times New Roman"/>
              </a:rPr>
              <a:t>and </a:t>
            </a:r>
            <a:r>
              <a:rPr dirty="0" sz="1300" spc="65">
                <a:solidFill>
                  <a:srgbClr val="3D3E3E"/>
                </a:solidFill>
                <a:latin typeface="Times New Roman"/>
                <a:cs typeface="Times New Roman"/>
              </a:rPr>
              <a:t>productive </a:t>
            </a:r>
            <a:r>
              <a:rPr dirty="0" sz="1300" spc="60">
                <a:solidFill>
                  <a:srgbClr val="3D3E3E"/>
                </a:solidFill>
                <a:latin typeface="Times New Roman"/>
                <a:cs typeface="Times New Roman"/>
              </a:rPr>
              <a:t>operation </a:t>
            </a:r>
            <a:r>
              <a:rPr dirty="0" sz="1300" spc="-25">
                <a:solidFill>
                  <a:srgbClr val="3D3E3E"/>
                </a:solidFill>
                <a:latin typeface="Times New Roman"/>
                <a:cs typeface="Times New Roman"/>
              </a:rPr>
              <a:t>of </a:t>
            </a:r>
            <a:r>
              <a:rPr dirty="0" sz="1300" spc="50">
                <a:solidFill>
                  <a:srgbClr val="3D3E3E"/>
                </a:solidFill>
                <a:latin typeface="Times New Roman"/>
                <a:cs typeface="Times New Roman"/>
              </a:rPr>
              <a:t>hydraulic </a:t>
            </a:r>
            <a:r>
              <a:rPr dirty="0" sz="1300" spc="85">
                <a:solidFill>
                  <a:srgbClr val="3D3E3E"/>
                </a:solidFill>
                <a:latin typeface="Times New Roman"/>
                <a:cs typeface="Times New Roman"/>
              </a:rPr>
              <a:t>and </a:t>
            </a:r>
            <a:r>
              <a:rPr dirty="0" sz="1300" spc="55">
                <a:solidFill>
                  <a:srgbClr val="3D3E3E"/>
                </a:solidFill>
                <a:latin typeface="Times New Roman"/>
                <a:cs typeface="Times New Roman"/>
              </a:rPr>
              <a:t>industrial </a:t>
            </a:r>
            <a:r>
              <a:rPr dirty="0" sz="1300" spc="70">
                <a:solidFill>
                  <a:srgbClr val="3D3E3E"/>
                </a:solidFill>
                <a:latin typeface="Times New Roman"/>
                <a:cs typeface="Times New Roman"/>
              </a:rPr>
              <a:t>hose </a:t>
            </a:r>
            <a:r>
              <a:rPr dirty="0" sz="1300" spc="75">
                <a:solidFill>
                  <a:srgbClr val="3D3E3E"/>
                </a:solidFill>
                <a:latin typeface="Times New Roman"/>
                <a:cs typeface="Times New Roman"/>
              </a:rPr>
              <a:t>systems.  </a:t>
            </a:r>
            <a:r>
              <a:rPr dirty="0" sz="1300" spc="50">
                <a:solidFill>
                  <a:srgbClr val="3D3E3E"/>
                </a:solidFill>
                <a:latin typeface="Times New Roman"/>
                <a:cs typeface="Times New Roman"/>
              </a:rPr>
              <a:t>This </a:t>
            </a:r>
            <a:r>
              <a:rPr dirty="0" sz="1300" spc="65">
                <a:solidFill>
                  <a:srgbClr val="3D3E3E"/>
                </a:solidFill>
                <a:latin typeface="Times New Roman"/>
                <a:cs typeface="Times New Roman"/>
              </a:rPr>
              <a:t>multi-chapter </a:t>
            </a:r>
            <a:r>
              <a:rPr dirty="0" sz="1300" spc="75">
                <a:solidFill>
                  <a:srgbClr val="3D3E3E"/>
                </a:solidFill>
                <a:latin typeface="Times New Roman"/>
                <a:cs typeface="Times New Roman"/>
              </a:rPr>
              <a:t>Gates </a:t>
            </a:r>
            <a:r>
              <a:rPr dirty="0" sz="1300" spc="30">
                <a:solidFill>
                  <a:srgbClr val="3D3E3E"/>
                </a:solidFill>
                <a:latin typeface="Times New Roman"/>
                <a:cs typeface="Times New Roman"/>
              </a:rPr>
              <a:t>Fluid </a:t>
            </a:r>
            <a:r>
              <a:rPr dirty="0" sz="1300" spc="45">
                <a:solidFill>
                  <a:srgbClr val="3D3E3E"/>
                </a:solidFill>
                <a:latin typeface="Times New Roman"/>
                <a:cs typeface="Times New Roman"/>
              </a:rPr>
              <a:t>Power </a:t>
            </a:r>
            <a:r>
              <a:rPr dirty="0" sz="1300" spc="20">
                <a:solidFill>
                  <a:srgbClr val="3D3E3E"/>
                </a:solidFill>
                <a:latin typeface="Times New Roman"/>
                <a:cs typeface="Times New Roman"/>
              </a:rPr>
              <a:t>eBook </a:t>
            </a:r>
            <a:r>
              <a:rPr dirty="0" sz="1300" spc="55">
                <a:solidFill>
                  <a:srgbClr val="3D3E3E"/>
                </a:solidFill>
                <a:latin typeface="Times New Roman"/>
                <a:cs typeface="Times New Roman"/>
              </a:rPr>
              <a:t>delves into </a:t>
            </a:r>
            <a:r>
              <a:rPr dirty="0" sz="1300" spc="85">
                <a:solidFill>
                  <a:srgbClr val="3D3E3E"/>
                </a:solidFill>
                <a:latin typeface="Times New Roman"/>
                <a:cs typeface="Times New Roman"/>
              </a:rPr>
              <a:t>the </a:t>
            </a:r>
            <a:r>
              <a:rPr dirty="0" sz="1300" spc="75">
                <a:solidFill>
                  <a:srgbClr val="3D3E3E"/>
                </a:solidFill>
                <a:latin typeface="Times New Roman"/>
                <a:cs typeface="Times New Roman"/>
              </a:rPr>
              <a:t>many  </a:t>
            </a:r>
            <a:r>
              <a:rPr dirty="0" sz="1300" spc="85">
                <a:solidFill>
                  <a:srgbClr val="3D3E3E"/>
                </a:solidFill>
                <a:latin typeface="Times New Roman"/>
                <a:cs typeface="Times New Roman"/>
              </a:rPr>
              <a:t>advantages </a:t>
            </a:r>
            <a:r>
              <a:rPr dirty="0" sz="1300" spc="80">
                <a:solidFill>
                  <a:srgbClr val="3D3E3E"/>
                </a:solidFill>
                <a:latin typeface="Times New Roman"/>
                <a:cs typeface="Times New Roman"/>
              </a:rPr>
              <a:t>gained </a:t>
            </a:r>
            <a:r>
              <a:rPr dirty="0" sz="1300" spc="45">
                <a:solidFill>
                  <a:srgbClr val="3D3E3E"/>
                </a:solidFill>
                <a:latin typeface="Times New Roman"/>
                <a:cs typeface="Times New Roman"/>
              </a:rPr>
              <a:t>by </a:t>
            </a:r>
            <a:r>
              <a:rPr dirty="0" sz="1300" spc="65">
                <a:solidFill>
                  <a:srgbClr val="3D3E3E"/>
                </a:solidFill>
                <a:latin typeface="Times New Roman"/>
                <a:cs typeface="Times New Roman"/>
              </a:rPr>
              <a:t>taking </a:t>
            </a:r>
            <a:r>
              <a:rPr dirty="0" sz="1300" spc="55">
                <a:solidFill>
                  <a:srgbClr val="3D3E3E"/>
                </a:solidFill>
                <a:latin typeface="Times New Roman"/>
                <a:cs typeface="Times New Roman"/>
              </a:rPr>
              <a:t>proper safety </a:t>
            </a:r>
            <a:r>
              <a:rPr dirty="0" sz="1300" spc="75">
                <a:solidFill>
                  <a:srgbClr val="3D3E3E"/>
                </a:solidFill>
                <a:latin typeface="Times New Roman"/>
                <a:cs typeface="Times New Roman"/>
              </a:rPr>
              <a:t>precautions </a:t>
            </a:r>
            <a:r>
              <a:rPr dirty="0" sz="1300" spc="85">
                <a:solidFill>
                  <a:srgbClr val="3D3E3E"/>
                </a:solidFill>
                <a:latin typeface="Times New Roman"/>
                <a:cs typeface="Times New Roman"/>
              </a:rPr>
              <a:t>and</a:t>
            </a:r>
            <a:r>
              <a:rPr dirty="0" sz="1300" spc="-65">
                <a:solidFill>
                  <a:srgbClr val="3D3E3E"/>
                </a:solidFill>
                <a:latin typeface="Times New Roman"/>
                <a:cs typeface="Times New Roman"/>
              </a:rPr>
              <a:t> </a:t>
            </a:r>
            <a:r>
              <a:rPr dirty="0" sz="1300" spc="60">
                <a:solidFill>
                  <a:srgbClr val="3D3E3E"/>
                </a:solidFill>
                <a:latin typeface="Times New Roman"/>
                <a:cs typeface="Times New Roman"/>
              </a:rPr>
              <a:t>identi-  </a:t>
            </a:r>
            <a:r>
              <a:rPr dirty="0" sz="1300" spc="30">
                <a:solidFill>
                  <a:srgbClr val="3D3E3E"/>
                </a:solidFill>
                <a:latin typeface="Times New Roman"/>
                <a:cs typeface="Times New Roman"/>
              </a:rPr>
              <a:t>fying </a:t>
            </a:r>
            <a:r>
              <a:rPr dirty="0" sz="1300" spc="80">
                <a:solidFill>
                  <a:srgbClr val="3D3E3E"/>
                </a:solidFill>
                <a:latin typeface="Times New Roman"/>
                <a:cs typeface="Times New Roman"/>
              </a:rPr>
              <a:t>system </a:t>
            </a:r>
            <a:r>
              <a:rPr dirty="0" sz="1300" spc="85">
                <a:solidFill>
                  <a:srgbClr val="3D3E3E"/>
                </a:solidFill>
                <a:latin typeface="Times New Roman"/>
                <a:cs typeface="Times New Roman"/>
              </a:rPr>
              <a:t>weaknesses </a:t>
            </a:r>
            <a:r>
              <a:rPr dirty="0" sz="1300" spc="45">
                <a:solidFill>
                  <a:srgbClr val="3D3E3E"/>
                </a:solidFill>
                <a:latin typeface="Times New Roman"/>
                <a:cs typeface="Times New Roman"/>
              </a:rPr>
              <a:t>before </a:t>
            </a:r>
            <a:r>
              <a:rPr dirty="0" sz="1300" spc="30">
                <a:solidFill>
                  <a:srgbClr val="3D3E3E"/>
                </a:solidFill>
                <a:latin typeface="Times New Roman"/>
                <a:cs typeface="Times New Roman"/>
              </a:rPr>
              <a:t>failure</a:t>
            </a:r>
            <a:r>
              <a:rPr dirty="0" sz="1300" spc="-10">
                <a:solidFill>
                  <a:srgbClr val="3D3E3E"/>
                </a:solidFill>
                <a:latin typeface="Times New Roman"/>
                <a:cs typeface="Times New Roman"/>
              </a:rPr>
              <a:t> </a:t>
            </a:r>
            <a:r>
              <a:rPr dirty="0" sz="1300" spc="65">
                <a:solidFill>
                  <a:srgbClr val="3D3E3E"/>
                </a:solidFill>
                <a:latin typeface="Times New Roman"/>
                <a:cs typeface="Times New Roman"/>
              </a:rPr>
              <a:t>occurs.</a:t>
            </a:r>
            <a:endParaRPr sz="13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28200"/>
              </a:lnSpc>
              <a:spcBef>
                <a:spcPts val="500"/>
              </a:spcBef>
            </a:pPr>
            <a:r>
              <a:rPr dirty="0" sz="1300" spc="45">
                <a:solidFill>
                  <a:srgbClr val="3D3E3E"/>
                </a:solidFill>
                <a:latin typeface="Times New Roman"/>
                <a:cs typeface="Times New Roman"/>
              </a:rPr>
              <a:t>Previous </a:t>
            </a:r>
            <a:r>
              <a:rPr dirty="0" sz="1300" spc="85">
                <a:solidFill>
                  <a:srgbClr val="3D3E3E"/>
                </a:solidFill>
                <a:latin typeface="Times New Roman"/>
                <a:cs typeface="Times New Roman"/>
              </a:rPr>
              <a:t>chapters </a:t>
            </a:r>
            <a:r>
              <a:rPr dirty="0" sz="1300" spc="70">
                <a:solidFill>
                  <a:srgbClr val="3D3E3E"/>
                </a:solidFill>
                <a:latin typeface="Times New Roman"/>
                <a:cs typeface="Times New Roman"/>
              </a:rPr>
              <a:t>have </a:t>
            </a:r>
            <a:r>
              <a:rPr dirty="0" sz="1300" spc="65">
                <a:solidFill>
                  <a:srgbClr val="3D3E3E"/>
                </a:solidFill>
                <a:latin typeface="Times New Roman"/>
                <a:cs typeface="Times New Roman"/>
              </a:rPr>
              <a:t>reviewed </a:t>
            </a:r>
            <a:r>
              <a:rPr dirty="0" sz="1300" spc="70">
                <a:solidFill>
                  <a:srgbClr val="3D3E3E"/>
                </a:solidFill>
                <a:latin typeface="Times New Roman"/>
                <a:cs typeface="Times New Roman"/>
              </a:rPr>
              <a:t>inspection </a:t>
            </a:r>
            <a:r>
              <a:rPr dirty="0" sz="1300" spc="85">
                <a:solidFill>
                  <a:srgbClr val="3D3E3E"/>
                </a:solidFill>
                <a:latin typeface="Times New Roman"/>
                <a:cs typeface="Times New Roman"/>
              </a:rPr>
              <a:t>and </a:t>
            </a:r>
            <a:r>
              <a:rPr dirty="0" sz="1300" spc="60">
                <a:solidFill>
                  <a:srgbClr val="3D3E3E"/>
                </a:solidFill>
                <a:latin typeface="Times New Roman"/>
                <a:cs typeface="Times New Roman"/>
              </a:rPr>
              <a:t>troubleshooting,  </a:t>
            </a:r>
            <a:r>
              <a:rPr dirty="0" sz="1300" spc="70">
                <a:solidFill>
                  <a:srgbClr val="3D3E3E"/>
                </a:solidFill>
                <a:latin typeface="Times New Roman"/>
                <a:cs typeface="Times New Roman"/>
              </a:rPr>
              <a:t>hose </a:t>
            </a:r>
            <a:r>
              <a:rPr dirty="0" sz="1300" spc="85">
                <a:solidFill>
                  <a:srgbClr val="3D3E3E"/>
                </a:solidFill>
                <a:latin typeface="Times New Roman"/>
                <a:cs typeface="Times New Roman"/>
              </a:rPr>
              <a:t>and </a:t>
            </a:r>
            <a:r>
              <a:rPr dirty="0" sz="1300" spc="55">
                <a:solidFill>
                  <a:srgbClr val="3D3E3E"/>
                </a:solidFill>
                <a:latin typeface="Times New Roman"/>
                <a:cs typeface="Times New Roman"/>
              </a:rPr>
              <a:t>coupling </a:t>
            </a:r>
            <a:r>
              <a:rPr dirty="0" sz="1300" spc="60">
                <a:solidFill>
                  <a:srgbClr val="3D3E3E"/>
                </a:solidFill>
                <a:latin typeface="Times New Roman"/>
                <a:cs typeface="Times New Roman"/>
              </a:rPr>
              <a:t>selection </a:t>
            </a:r>
            <a:r>
              <a:rPr dirty="0" sz="1300" spc="85">
                <a:solidFill>
                  <a:srgbClr val="3D3E3E"/>
                </a:solidFill>
                <a:latin typeface="Times New Roman"/>
                <a:cs typeface="Times New Roman"/>
              </a:rPr>
              <a:t>and </a:t>
            </a:r>
            <a:r>
              <a:rPr dirty="0" sz="1300" spc="65">
                <a:solidFill>
                  <a:srgbClr val="3D3E3E"/>
                </a:solidFill>
                <a:latin typeface="Times New Roman"/>
                <a:cs typeface="Times New Roman"/>
              </a:rPr>
              <a:t>assembly </a:t>
            </a:r>
            <a:r>
              <a:rPr dirty="0" sz="1300" spc="85">
                <a:solidFill>
                  <a:srgbClr val="3D3E3E"/>
                </a:solidFill>
                <a:latin typeface="Times New Roman"/>
                <a:cs typeface="Times New Roman"/>
              </a:rPr>
              <a:t>and </a:t>
            </a:r>
            <a:r>
              <a:rPr dirty="0" sz="1300" spc="50">
                <a:solidFill>
                  <a:srgbClr val="3D3E3E"/>
                </a:solidFill>
                <a:latin typeface="Times New Roman"/>
                <a:cs typeface="Times New Roman"/>
              </a:rPr>
              <a:t>installation </a:t>
            </a:r>
            <a:r>
              <a:rPr dirty="0" sz="1300" spc="35">
                <a:solidFill>
                  <a:srgbClr val="3D3E3E"/>
                </a:solidFill>
                <a:latin typeface="Times New Roman"/>
                <a:cs typeface="Times New Roman"/>
              </a:rPr>
              <a:t>pro-  </a:t>
            </a:r>
            <a:r>
              <a:rPr dirty="0" sz="1300" spc="90">
                <a:solidFill>
                  <a:srgbClr val="3D3E3E"/>
                </a:solidFill>
                <a:latin typeface="Times New Roman"/>
                <a:cs typeface="Times New Roman"/>
              </a:rPr>
              <a:t>cesses </a:t>
            </a:r>
            <a:r>
              <a:rPr dirty="0" sz="1300" spc="-10">
                <a:solidFill>
                  <a:srgbClr val="3D3E3E"/>
                </a:solidFill>
                <a:latin typeface="Times New Roman"/>
                <a:cs typeface="Times New Roman"/>
              </a:rPr>
              <a:t>for </a:t>
            </a:r>
            <a:r>
              <a:rPr dirty="0" sz="1300" spc="50">
                <a:solidFill>
                  <a:srgbClr val="3D3E3E"/>
                </a:solidFill>
                <a:latin typeface="Times New Roman"/>
                <a:cs typeface="Times New Roman"/>
              </a:rPr>
              <a:t>hydraulic </a:t>
            </a:r>
            <a:r>
              <a:rPr dirty="0" sz="1300" spc="75">
                <a:solidFill>
                  <a:srgbClr val="3D3E3E"/>
                </a:solidFill>
                <a:latin typeface="Times New Roman"/>
                <a:cs typeface="Times New Roman"/>
              </a:rPr>
              <a:t>systems. </a:t>
            </a:r>
            <a:r>
              <a:rPr dirty="0" sz="1300" spc="10">
                <a:solidFill>
                  <a:srgbClr val="3D3E3E"/>
                </a:solidFill>
                <a:latin typeface="Times New Roman"/>
                <a:cs typeface="Times New Roman"/>
              </a:rPr>
              <a:t>In </a:t>
            </a:r>
            <a:r>
              <a:rPr dirty="0" sz="1300" spc="70">
                <a:solidFill>
                  <a:srgbClr val="3D3E3E"/>
                </a:solidFill>
                <a:latin typeface="Times New Roman"/>
                <a:cs typeface="Times New Roman"/>
              </a:rPr>
              <a:t>Chapter </a:t>
            </a:r>
            <a:r>
              <a:rPr dirty="0" sz="1300">
                <a:solidFill>
                  <a:srgbClr val="3D3E3E"/>
                </a:solidFill>
                <a:latin typeface="Times New Roman"/>
                <a:cs typeface="Times New Roman"/>
              </a:rPr>
              <a:t>4 </a:t>
            </a:r>
            <a:r>
              <a:rPr dirty="0" sz="1300" spc="85">
                <a:solidFill>
                  <a:srgbClr val="3D3E3E"/>
                </a:solidFill>
                <a:latin typeface="Times New Roman"/>
                <a:cs typeface="Times New Roman"/>
              </a:rPr>
              <a:t>we </a:t>
            </a:r>
            <a:r>
              <a:rPr dirty="0" sz="1300" spc="55">
                <a:solidFill>
                  <a:srgbClr val="3D3E3E"/>
                </a:solidFill>
                <a:latin typeface="Times New Roman"/>
                <a:cs typeface="Times New Roman"/>
              </a:rPr>
              <a:t>detail </a:t>
            </a:r>
            <a:r>
              <a:rPr dirty="0" sz="1300" spc="85">
                <a:solidFill>
                  <a:srgbClr val="3D3E3E"/>
                </a:solidFill>
                <a:latin typeface="Times New Roman"/>
                <a:cs typeface="Times New Roman"/>
              </a:rPr>
              <a:t>the </a:t>
            </a:r>
            <a:r>
              <a:rPr dirty="0" sz="1300" spc="55">
                <a:solidFill>
                  <a:srgbClr val="3D3E3E"/>
                </a:solidFill>
                <a:latin typeface="Times New Roman"/>
                <a:cs typeface="Times New Roman"/>
              </a:rPr>
              <a:t>various </a:t>
            </a:r>
            <a:r>
              <a:rPr dirty="0" sz="1300" spc="434">
                <a:solidFill>
                  <a:srgbClr val="3D3E3E"/>
                </a:solidFill>
                <a:latin typeface="Times New Roman"/>
                <a:cs typeface="Times New Roman"/>
              </a:rPr>
              <a:t> </a:t>
            </a:r>
            <a:r>
              <a:rPr dirty="0" sz="1300" spc="50">
                <a:solidFill>
                  <a:srgbClr val="3D3E3E"/>
                </a:solidFill>
                <a:latin typeface="Times New Roman"/>
                <a:cs typeface="Times New Roman"/>
              </a:rPr>
              <a:t>benefits </a:t>
            </a:r>
            <a:r>
              <a:rPr dirty="0" sz="1300" spc="85">
                <a:solidFill>
                  <a:srgbClr val="3D3E3E"/>
                </a:solidFill>
                <a:latin typeface="Times New Roman"/>
                <a:cs typeface="Times New Roman"/>
              </a:rPr>
              <a:t>and </a:t>
            </a:r>
            <a:r>
              <a:rPr dirty="0" sz="1300" spc="70">
                <a:solidFill>
                  <a:srgbClr val="3D3E3E"/>
                </a:solidFill>
                <a:latin typeface="Times New Roman"/>
                <a:cs typeface="Times New Roman"/>
              </a:rPr>
              <a:t>essential </a:t>
            </a:r>
            <a:r>
              <a:rPr dirty="0" sz="1300" spc="80">
                <a:solidFill>
                  <a:srgbClr val="3D3E3E"/>
                </a:solidFill>
                <a:latin typeface="Times New Roman"/>
                <a:cs typeface="Times New Roman"/>
              </a:rPr>
              <a:t>components </a:t>
            </a:r>
            <a:r>
              <a:rPr dirty="0" sz="1300" spc="-25">
                <a:solidFill>
                  <a:srgbClr val="3D3E3E"/>
                </a:solidFill>
                <a:latin typeface="Times New Roman"/>
                <a:cs typeface="Times New Roman"/>
              </a:rPr>
              <a:t>of </a:t>
            </a:r>
            <a:r>
              <a:rPr dirty="0" sz="1300" spc="70">
                <a:solidFill>
                  <a:srgbClr val="3D3E3E"/>
                </a:solidFill>
                <a:latin typeface="Times New Roman"/>
                <a:cs typeface="Times New Roman"/>
              </a:rPr>
              <a:t>a </a:t>
            </a:r>
            <a:r>
              <a:rPr dirty="0" sz="1300" spc="65">
                <a:solidFill>
                  <a:srgbClr val="3D3E3E"/>
                </a:solidFill>
                <a:latin typeface="Times New Roman"/>
                <a:cs typeface="Times New Roman"/>
              </a:rPr>
              <a:t>preventive </a:t>
            </a:r>
            <a:r>
              <a:rPr dirty="0" sz="1300" spc="90">
                <a:solidFill>
                  <a:srgbClr val="3D3E3E"/>
                </a:solidFill>
                <a:latin typeface="Times New Roman"/>
                <a:cs typeface="Times New Roman"/>
              </a:rPr>
              <a:t>maintenance  </a:t>
            </a:r>
            <a:r>
              <a:rPr dirty="0" sz="1300" spc="60">
                <a:solidFill>
                  <a:srgbClr val="3D3E3E"/>
                </a:solidFill>
                <a:latin typeface="Times New Roman"/>
                <a:cs typeface="Times New Roman"/>
              </a:rPr>
              <a:t>program </a:t>
            </a:r>
            <a:r>
              <a:rPr dirty="0" sz="1300" spc="-10">
                <a:solidFill>
                  <a:srgbClr val="3D3E3E"/>
                </a:solidFill>
                <a:latin typeface="Times New Roman"/>
                <a:cs typeface="Times New Roman"/>
              </a:rPr>
              <a:t>for </a:t>
            </a:r>
            <a:r>
              <a:rPr dirty="0" sz="1300" spc="55">
                <a:solidFill>
                  <a:srgbClr val="3D3E3E"/>
                </a:solidFill>
                <a:latin typeface="Times New Roman"/>
                <a:cs typeface="Times New Roman"/>
              </a:rPr>
              <a:t>industrial </a:t>
            </a:r>
            <a:r>
              <a:rPr dirty="0" sz="1300" spc="70">
                <a:solidFill>
                  <a:srgbClr val="3D3E3E"/>
                </a:solidFill>
                <a:latin typeface="Times New Roman"/>
                <a:cs typeface="Times New Roman"/>
              </a:rPr>
              <a:t>hose</a:t>
            </a:r>
            <a:r>
              <a:rPr dirty="0" sz="1300" spc="100">
                <a:solidFill>
                  <a:srgbClr val="3D3E3E"/>
                </a:solidFill>
                <a:latin typeface="Times New Roman"/>
                <a:cs typeface="Times New Roman"/>
              </a:rPr>
              <a:t> </a:t>
            </a:r>
            <a:r>
              <a:rPr dirty="0" sz="1300" spc="75">
                <a:solidFill>
                  <a:srgbClr val="3D3E3E"/>
                </a:solidFill>
                <a:latin typeface="Times New Roman"/>
                <a:cs typeface="Times New Roman"/>
              </a:rPr>
              <a:t>systems.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5247920"/>
            <a:ext cx="3347085" cy="3668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33985">
              <a:lnSpc>
                <a:spcPct val="78400"/>
              </a:lnSpc>
            </a:pPr>
            <a:r>
              <a:rPr dirty="0" sz="1700" spc="85" b="1">
                <a:solidFill>
                  <a:srgbClr val="CE5C1B"/>
                </a:solidFill>
                <a:latin typeface="Lucida Sans"/>
                <a:cs typeface="Lucida Sans"/>
              </a:rPr>
              <a:t>The </a:t>
            </a:r>
            <a:r>
              <a:rPr dirty="0" sz="1700" spc="135" b="1">
                <a:solidFill>
                  <a:srgbClr val="CE5C1B"/>
                </a:solidFill>
                <a:latin typeface="Lucida Sans"/>
                <a:cs typeface="Lucida Sans"/>
              </a:rPr>
              <a:t>ImporTance </a:t>
            </a:r>
            <a:r>
              <a:rPr dirty="0" sz="1700" spc="310" b="1">
                <a:solidFill>
                  <a:srgbClr val="CE5C1B"/>
                </a:solidFill>
                <a:latin typeface="Lucida Sans"/>
                <a:cs typeface="Lucida Sans"/>
              </a:rPr>
              <a:t>of  </a:t>
            </a:r>
            <a:r>
              <a:rPr dirty="0" sz="1700" spc="155" b="1">
                <a:solidFill>
                  <a:srgbClr val="CE5C1B"/>
                </a:solidFill>
                <a:latin typeface="Lucida Sans"/>
                <a:cs typeface="Lucida Sans"/>
              </a:rPr>
              <a:t>prevenTIve</a:t>
            </a:r>
            <a:r>
              <a:rPr dirty="0" sz="1700" spc="-160" b="1">
                <a:solidFill>
                  <a:srgbClr val="CE5C1B"/>
                </a:solidFill>
                <a:latin typeface="Lucida Sans"/>
                <a:cs typeface="Lucida Sans"/>
              </a:rPr>
              <a:t> </a:t>
            </a:r>
            <a:r>
              <a:rPr dirty="0" sz="1700" spc="150" b="1">
                <a:solidFill>
                  <a:srgbClr val="CE5C1B"/>
                </a:solidFill>
                <a:latin typeface="Lucida Sans"/>
                <a:cs typeface="Lucida Sans"/>
              </a:rPr>
              <a:t>maInTenance</a:t>
            </a:r>
            <a:endParaRPr sz="1700">
              <a:latin typeface="Lucida Sans"/>
              <a:cs typeface="Lucida Sans"/>
            </a:endParaRPr>
          </a:p>
          <a:p>
            <a:pPr algn="just" marL="12700" marR="5080">
              <a:lnSpc>
                <a:spcPct val="116700"/>
              </a:lnSpc>
              <a:spcBef>
                <a:spcPts val="760"/>
              </a:spcBef>
            </a:pP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Preventive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maintenance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programs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are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combination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 </a:t>
            </a:r>
            <a:r>
              <a:rPr dirty="0" sz="1000" spc="-40" i="1">
                <a:solidFill>
                  <a:srgbClr val="3D3E3E"/>
                </a:solidFill>
                <a:latin typeface="Trebuchet MS"/>
                <a:cs typeface="Trebuchet MS"/>
              </a:rPr>
              <a:t>preventive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knowledge, from proper hose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coupling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selec-  tion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proper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coupling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attachment,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40" i="1">
                <a:solidFill>
                  <a:srgbClr val="3D3E3E"/>
                </a:solidFill>
                <a:latin typeface="Trebuchet MS"/>
                <a:cs typeface="Trebuchet MS"/>
              </a:rPr>
              <a:t>preventive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action, 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from</a:t>
            </a:r>
            <a:r>
              <a:rPr dirty="0" sz="1000" spc="-4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periodic</a:t>
            </a:r>
            <a:r>
              <a:rPr dirty="0" sz="1000" spc="-4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inspections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</a:t>
            </a:r>
            <a:r>
              <a:rPr dirty="0" sz="1000" spc="-4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hydrostatic</a:t>
            </a:r>
            <a:r>
              <a:rPr dirty="0" sz="1000" spc="-4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pressure</a:t>
            </a:r>
            <a:r>
              <a:rPr dirty="0" sz="1000" spc="-4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testing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scheduled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replacement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troubleshooting.</a:t>
            </a:r>
            <a:endParaRPr sz="1000">
              <a:latin typeface="Tahoma"/>
              <a:cs typeface="Tahoma"/>
            </a:endParaRPr>
          </a:p>
          <a:p>
            <a:pPr algn="just" marL="12700" marR="5080">
              <a:lnSpc>
                <a:spcPct val="116700"/>
              </a:lnSpc>
              <a:spcBef>
                <a:spcPts val="500"/>
              </a:spcBef>
            </a:pP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Following</a:t>
            </a:r>
            <a:r>
              <a:rPr dirty="0" sz="1000" spc="-6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such</a:t>
            </a:r>
            <a:r>
              <a:rPr dirty="0" sz="1000" spc="-6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</a:t>
            </a:r>
            <a:r>
              <a:rPr dirty="0" sz="1000" spc="-6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program</a:t>
            </a:r>
            <a:r>
              <a:rPr dirty="0" sz="1000" spc="-6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</a:t>
            </a:r>
            <a:r>
              <a:rPr dirty="0" sz="1000" spc="-6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critical,</a:t>
            </a:r>
            <a:r>
              <a:rPr dirty="0" sz="1000" spc="-6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as</a:t>
            </a:r>
            <a:r>
              <a:rPr dirty="0" sz="1000" spc="-6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unexpected</a:t>
            </a:r>
            <a:r>
              <a:rPr dirty="0" sz="1000" spc="-6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</a:t>
            </a:r>
            <a:r>
              <a:rPr dirty="0" sz="1000" spc="-6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fail- 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ure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can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damage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equipment,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stop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production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even</a:t>
            </a:r>
            <a:r>
              <a:rPr dirty="0" sz="1000" spc="-15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cause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injury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death.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key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identify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prevent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potential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problems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before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failure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occurs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by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using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right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for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application,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replacing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on a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regular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schedule</a:t>
            </a:r>
            <a:r>
              <a:rPr dirty="0" sz="1000" spc="-21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(regardless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condition)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and,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course,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replacing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hoses showing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signs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deterioration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</a:t>
            </a:r>
            <a:r>
              <a:rPr dirty="0" sz="1000" spc="-7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damage.</a:t>
            </a:r>
            <a:endParaRPr sz="1000">
              <a:latin typeface="Tahoma"/>
              <a:cs typeface="Tahoma"/>
            </a:endParaRPr>
          </a:p>
          <a:p>
            <a:pPr algn="just" marL="12700" marR="5080">
              <a:lnSpc>
                <a:spcPct val="116700"/>
              </a:lnSpc>
              <a:spcBef>
                <a:spcPts val="500"/>
              </a:spcBef>
            </a:pP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When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care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taken, the benefits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preventive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mainte- 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nance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program are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clear. Costly repairs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are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eliminated,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production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downtime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minimized.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life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expectancy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increased,</a:t>
            </a:r>
            <a:r>
              <a:rPr dirty="0" sz="1000" spc="-6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costly</a:t>
            </a:r>
            <a:r>
              <a:rPr dirty="0" sz="1000" spc="-6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EPA</a:t>
            </a:r>
            <a:r>
              <a:rPr dirty="0" sz="1000" spc="-6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25">
                <a:solidFill>
                  <a:srgbClr val="3D3E3E"/>
                </a:solidFill>
                <a:latin typeface="Tahoma"/>
                <a:cs typeface="Tahoma"/>
              </a:rPr>
              <a:t>spill</a:t>
            </a:r>
            <a:r>
              <a:rPr dirty="0" sz="1000" spc="-6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cleanups</a:t>
            </a:r>
            <a:r>
              <a:rPr dirty="0" sz="1000" spc="-6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are</a:t>
            </a:r>
            <a:r>
              <a:rPr dirty="0" sz="1000" spc="-6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reduced</a:t>
            </a:r>
            <a:r>
              <a:rPr dirty="0" sz="1000" spc="-6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</a:t>
            </a:r>
            <a:r>
              <a:rPr dirty="0" sz="1000" spc="-6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workers  are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kept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safe.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81450" y="5191959"/>
            <a:ext cx="3347085" cy="2873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700" spc="165" b="1">
                <a:solidFill>
                  <a:srgbClr val="CE5C1B"/>
                </a:solidFill>
                <a:latin typeface="Lucida Sans"/>
                <a:cs typeface="Lucida Sans"/>
              </a:rPr>
              <a:t>DefInIng </a:t>
            </a:r>
            <a:r>
              <a:rPr dirty="0" sz="1700" spc="175" b="1">
                <a:solidFill>
                  <a:srgbClr val="CE5C1B"/>
                </a:solidFill>
                <a:latin typeface="Lucida Sans"/>
                <a:cs typeface="Lucida Sans"/>
              </a:rPr>
              <a:t>InDusTrIal</a:t>
            </a:r>
            <a:r>
              <a:rPr dirty="0" sz="1700" spc="-350" b="1">
                <a:solidFill>
                  <a:srgbClr val="CE5C1B"/>
                </a:solidFill>
                <a:latin typeface="Lucida Sans"/>
                <a:cs typeface="Lucida Sans"/>
              </a:rPr>
              <a:t> </a:t>
            </a:r>
            <a:r>
              <a:rPr dirty="0" sz="1700" spc="165" b="1">
                <a:solidFill>
                  <a:srgbClr val="CE5C1B"/>
                </a:solidFill>
                <a:latin typeface="Lucida Sans"/>
                <a:cs typeface="Lucida Sans"/>
              </a:rPr>
              <a:t>hose</a:t>
            </a:r>
            <a:endParaRPr sz="1700">
              <a:latin typeface="Lucida Sans"/>
              <a:cs typeface="Lucida Sans"/>
            </a:endParaRPr>
          </a:p>
          <a:p>
            <a:pPr algn="just" marL="12700" marR="5080">
              <a:lnSpc>
                <a:spcPct val="116700"/>
              </a:lnSpc>
              <a:spcBef>
                <a:spcPts val="359"/>
              </a:spcBef>
            </a:pP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An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industrial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flexible,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reinforced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tube used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for </a:t>
            </a:r>
            <a:r>
              <a:rPr dirty="0" sz="1000" spc="27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conveying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liquids,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solids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gases.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typical industrial</a:t>
            </a:r>
            <a:r>
              <a:rPr dirty="0" sz="1000" spc="-22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dragged,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coiled,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run </a:t>
            </a:r>
            <a:r>
              <a:rPr dirty="0" sz="1000" spc="-45">
                <a:solidFill>
                  <a:srgbClr val="3D3E3E"/>
                </a:solidFill>
                <a:latin typeface="Tahoma"/>
                <a:cs typeface="Tahoma"/>
              </a:rPr>
              <a:t>over,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kinked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subjected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all 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kinds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wear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tear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as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well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as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abuse.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It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critical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that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application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its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environment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are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taken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into</a:t>
            </a:r>
            <a:r>
              <a:rPr dirty="0" sz="1000" spc="-8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consideration 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for proper hose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selection.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Selection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proper hose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materials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will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increase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life,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improve performance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ensure</a:t>
            </a:r>
            <a:r>
              <a:rPr dirty="0" sz="1000" spc="-10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safety.</a:t>
            </a:r>
            <a:endParaRPr sz="100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  <a:spcBef>
                <a:spcPts val="700"/>
              </a:spcBef>
            </a:pP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Industrial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used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for three</a:t>
            </a:r>
            <a:r>
              <a:rPr dirty="0" sz="1000" spc="-4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purposes:</a:t>
            </a:r>
            <a:endParaRPr sz="1000">
              <a:latin typeface="Tahoma"/>
              <a:cs typeface="Tahoma"/>
            </a:endParaRPr>
          </a:p>
          <a:p>
            <a:pPr marL="281940" marR="49530" indent="-154940">
              <a:lnSpc>
                <a:spcPct val="116700"/>
              </a:lnSpc>
              <a:spcBef>
                <a:spcPts val="500"/>
              </a:spcBef>
              <a:buAutoNum type="arabicPeriod"/>
              <a:tabLst>
                <a:tab pos="282575" algn="l"/>
              </a:tabLst>
            </a:pPr>
            <a:r>
              <a:rPr dirty="0" sz="1000" spc="-8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transfer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gases,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liquids,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solids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mixtures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these 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materials.</a:t>
            </a:r>
            <a:endParaRPr sz="1000">
              <a:latin typeface="Tahoma"/>
              <a:cs typeface="Tahoma"/>
            </a:endParaRPr>
          </a:p>
          <a:p>
            <a:pPr marL="281940" indent="-154940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282575" algn="l"/>
              </a:tabLst>
            </a:pP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As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flexible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connector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absorb surges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vibrations.</a:t>
            </a:r>
            <a:endParaRPr sz="1000">
              <a:latin typeface="Tahoma"/>
              <a:cs typeface="Tahoma"/>
            </a:endParaRPr>
          </a:p>
          <a:p>
            <a:pPr marL="281940" indent="-154940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282575" algn="l"/>
              </a:tabLst>
            </a:pP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As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conduit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protect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other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hoses,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pipes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wires.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2028138"/>
            <a:ext cx="1359535" cy="1069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210" b="1">
                <a:solidFill>
                  <a:srgbClr val="2187B0"/>
                </a:solidFill>
                <a:latin typeface="Lucida Sans"/>
                <a:cs typeface="Lucida Sans"/>
              </a:rPr>
              <a:t>chapTer</a:t>
            </a:r>
            <a:r>
              <a:rPr dirty="0" sz="1800" spc="-150" b="1">
                <a:solidFill>
                  <a:srgbClr val="2187B0"/>
                </a:solidFill>
                <a:latin typeface="Lucida Sans"/>
                <a:cs typeface="Lucida Sans"/>
              </a:rPr>
              <a:t> 4</a:t>
            </a:r>
            <a:endParaRPr sz="1800">
              <a:latin typeface="Lucida Sans"/>
              <a:cs typeface="Lucida Sans"/>
            </a:endParaRPr>
          </a:p>
          <a:p>
            <a:pPr marL="12700" marR="5080">
              <a:lnSpc>
                <a:spcPct val="113100"/>
              </a:lnSpc>
              <a:spcBef>
                <a:spcPts val="420"/>
              </a:spcBef>
            </a:pPr>
            <a:r>
              <a:rPr dirty="0" sz="1400" spc="-20" b="1">
                <a:solidFill>
                  <a:srgbClr val="35AFD2"/>
                </a:solidFill>
                <a:latin typeface="Lucida Sans"/>
                <a:cs typeface="Lucida Sans"/>
              </a:rPr>
              <a:t>Industrial</a:t>
            </a:r>
            <a:r>
              <a:rPr dirty="0" sz="1400" spc="-150" b="1">
                <a:solidFill>
                  <a:srgbClr val="35AFD2"/>
                </a:solidFill>
                <a:latin typeface="Lucida Sans"/>
                <a:cs typeface="Lucida Sans"/>
              </a:rPr>
              <a:t> </a:t>
            </a:r>
            <a:r>
              <a:rPr dirty="0" sz="1400" spc="-20" b="1">
                <a:solidFill>
                  <a:srgbClr val="35AFD2"/>
                </a:solidFill>
                <a:latin typeface="Lucida Sans"/>
                <a:cs typeface="Lucida Sans"/>
              </a:rPr>
              <a:t>hose  </a:t>
            </a:r>
            <a:r>
              <a:rPr dirty="0" sz="1400" spc="-10" b="1">
                <a:solidFill>
                  <a:srgbClr val="35AFD2"/>
                </a:solidFill>
                <a:latin typeface="Lucida Sans"/>
                <a:cs typeface="Lucida Sans"/>
              </a:rPr>
              <a:t>preventive  </a:t>
            </a:r>
            <a:r>
              <a:rPr dirty="0" sz="1400" spc="-20" b="1">
                <a:solidFill>
                  <a:srgbClr val="35AFD2"/>
                </a:solidFill>
                <a:latin typeface="Lucida Sans"/>
                <a:cs typeface="Lucida Sans"/>
              </a:rPr>
              <a:t>maintenance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7350" y="0"/>
            <a:ext cx="6981825" cy="1677670"/>
          </a:xfrm>
          <a:custGeom>
            <a:avLst/>
            <a:gdLst/>
            <a:ahLst/>
            <a:cxnLst/>
            <a:rect l="l" t="t" r="r" b="b"/>
            <a:pathLst>
              <a:path w="6981825" h="1677670">
                <a:moveTo>
                  <a:pt x="0" y="0"/>
                </a:moveTo>
                <a:lnTo>
                  <a:pt x="6981443" y="0"/>
                </a:lnTo>
                <a:lnTo>
                  <a:pt x="6981443" y="1677060"/>
                </a:lnTo>
                <a:lnTo>
                  <a:pt x="0" y="167706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7198" y="0"/>
            <a:ext cx="4926330" cy="1609090"/>
          </a:xfrm>
          <a:custGeom>
            <a:avLst/>
            <a:gdLst/>
            <a:ahLst/>
            <a:cxnLst/>
            <a:rect l="l" t="t" r="r" b="b"/>
            <a:pathLst>
              <a:path w="4926330" h="1609090">
                <a:moveTo>
                  <a:pt x="4926304" y="0"/>
                </a:moveTo>
                <a:lnTo>
                  <a:pt x="0" y="0"/>
                </a:lnTo>
                <a:lnTo>
                  <a:pt x="0" y="1503255"/>
                </a:lnTo>
                <a:lnTo>
                  <a:pt x="8339" y="1544290"/>
                </a:lnTo>
                <a:lnTo>
                  <a:pt x="31046" y="1577891"/>
                </a:lnTo>
                <a:lnTo>
                  <a:pt x="64652" y="1600594"/>
                </a:lnTo>
                <a:lnTo>
                  <a:pt x="105689" y="1608932"/>
                </a:lnTo>
                <a:lnTo>
                  <a:pt x="4820627" y="1608932"/>
                </a:lnTo>
                <a:lnTo>
                  <a:pt x="4861662" y="1600594"/>
                </a:lnTo>
                <a:lnTo>
                  <a:pt x="4895264" y="1577891"/>
                </a:lnTo>
                <a:lnTo>
                  <a:pt x="4917966" y="1544290"/>
                </a:lnTo>
                <a:lnTo>
                  <a:pt x="4926304" y="1503255"/>
                </a:lnTo>
                <a:lnTo>
                  <a:pt x="4926304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7203" y="0"/>
            <a:ext cx="6844030" cy="1609090"/>
          </a:xfrm>
          <a:custGeom>
            <a:avLst/>
            <a:gdLst/>
            <a:ahLst/>
            <a:cxnLst/>
            <a:rect l="l" t="t" r="r" b="b"/>
            <a:pathLst>
              <a:path w="6844030" h="1609090">
                <a:moveTo>
                  <a:pt x="6843991" y="0"/>
                </a:moveTo>
                <a:lnTo>
                  <a:pt x="0" y="0"/>
                </a:lnTo>
                <a:lnTo>
                  <a:pt x="0" y="1503255"/>
                </a:lnTo>
                <a:lnTo>
                  <a:pt x="8337" y="1544290"/>
                </a:lnTo>
                <a:lnTo>
                  <a:pt x="31040" y="1577891"/>
                </a:lnTo>
                <a:lnTo>
                  <a:pt x="64642" y="1600594"/>
                </a:lnTo>
                <a:lnTo>
                  <a:pt x="105676" y="1608932"/>
                </a:lnTo>
                <a:lnTo>
                  <a:pt x="6738315" y="1608932"/>
                </a:lnTo>
                <a:lnTo>
                  <a:pt x="6779349" y="1600594"/>
                </a:lnTo>
                <a:lnTo>
                  <a:pt x="6812951" y="1577891"/>
                </a:lnTo>
                <a:lnTo>
                  <a:pt x="6835654" y="1544290"/>
                </a:lnTo>
                <a:lnTo>
                  <a:pt x="6843991" y="1503255"/>
                </a:lnTo>
                <a:lnTo>
                  <a:pt x="6843991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64876" y="662940"/>
            <a:ext cx="1178223" cy="645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387600" y="610336"/>
            <a:ext cx="4321175" cy="815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40"/>
              </a:lnSpc>
            </a:pPr>
            <a:r>
              <a:rPr dirty="0" sz="1900" spc="455" b="1">
                <a:solidFill>
                  <a:srgbClr val="FFFFFF"/>
                </a:solidFill>
                <a:latin typeface="Book Antiqua"/>
                <a:cs typeface="Book Antiqua"/>
              </a:rPr>
              <a:t>Preventive</a:t>
            </a:r>
            <a:r>
              <a:rPr dirty="0" sz="1900" spc="145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900" spc="450" b="1">
                <a:solidFill>
                  <a:srgbClr val="FFFFFF"/>
                </a:solidFill>
                <a:latin typeface="Book Antiqua"/>
                <a:cs typeface="Book Antiqua"/>
              </a:rPr>
              <a:t>Maintenance</a:t>
            </a:r>
            <a:endParaRPr sz="1900">
              <a:latin typeface="Book Antiqua"/>
              <a:cs typeface="Book Antiqua"/>
            </a:endParaRPr>
          </a:p>
          <a:p>
            <a:pPr marL="12700" marR="5080">
              <a:lnSpc>
                <a:spcPts val="2000"/>
              </a:lnSpc>
              <a:spcBef>
                <a:spcPts val="160"/>
              </a:spcBef>
            </a:pPr>
            <a:r>
              <a:rPr dirty="0" sz="1900" spc="590" b="1">
                <a:solidFill>
                  <a:srgbClr val="FFFFFF"/>
                </a:solidFill>
                <a:latin typeface="Book Antiqua"/>
                <a:cs typeface="Book Antiqua"/>
              </a:rPr>
              <a:t>for </a:t>
            </a:r>
            <a:r>
              <a:rPr dirty="0" sz="1900" spc="465" b="1">
                <a:solidFill>
                  <a:srgbClr val="FFFFFF"/>
                </a:solidFill>
                <a:latin typeface="Book Antiqua"/>
                <a:cs typeface="Book Antiqua"/>
              </a:rPr>
              <a:t>industrial</a:t>
            </a:r>
            <a:r>
              <a:rPr dirty="0" sz="1900" spc="-225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900" spc="-105" b="1">
                <a:solidFill>
                  <a:srgbClr val="FFFFFF"/>
                </a:solidFill>
                <a:latin typeface="Book Antiqua"/>
                <a:cs typeface="Book Antiqua"/>
              </a:rPr>
              <a:t>&amp; </a:t>
            </a:r>
            <a:r>
              <a:rPr dirty="0" sz="1900" spc="434" b="1">
                <a:solidFill>
                  <a:srgbClr val="FFFFFF"/>
                </a:solidFill>
                <a:latin typeface="Book Antiqua"/>
                <a:cs typeface="Book Antiqua"/>
              </a:rPr>
              <a:t>Hydraulic  </a:t>
            </a:r>
            <a:r>
              <a:rPr dirty="0" sz="1900" spc="305" b="1">
                <a:solidFill>
                  <a:srgbClr val="FFFFFF"/>
                </a:solidFill>
                <a:latin typeface="Book Antiqua"/>
                <a:cs typeface="Book Antiqua"/>
              </a:rPr>
              <a:t>Hose</a:t>
            </a:r>
            <a:r>
              <a:rPr dirty="0" sz="1900" spc="175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900" spc="395" b="1">
                <a:solidFill>
                  <a:srgbClr val="FFFFFF"/>
                </a:solidFill>
                <a:latin typeface="Book Antiqua"/>
                <a:cs typeface="Book Antiqua"/>
              </a:rPr>
              <a:t>systeMs</a:t>
            </a:r>
            <a:endParaRPr sz="1900">
              <a:latin typeface="Book Antiqua"/>
              <a:cs typeface="Book Antiqu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7203" y="4870958"/>
            <a:ext cx="6844030" cy="0"/>
          </a:xfrm>
          <a:custGeom>
            <a:avLst/>
            <a:gdLst/>
            <a:ahLst/>
            <a:cxnLst/>
            <a:rect l="l" t="t" r="r" b="b"/>
            <a:pathLst>
              <a:path w="6844030" h="0">
                <a:moveTo>
                  <a:pt x="684399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2187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7350" y="9636700"/>
            <a:ext cx="6981825" cy="422275"/>
          </a:xfrm>
          <a:custGeom>
            <a:avLst/>
            <a:gdLst/>
            <a:ahLst/>
            <a:cxnLst/>
            <a:rect l="l" t="t" r="r" b="b"/>
            <a:pathLst>
              <a:path w="6981825" h="422275">
                <a:moveTo>
                  <a:pt x="0" y="421699"/>
                </a:moveTo>
                <a:lnTo>
                  <a:pt x="6981443" y="421699"/>
                </a:lnTo>
                <a:lnTo>
                  <a:pt x="6981443" y="0"/>
                </a:lnTo>
                <a:lnTo>
                  <a:pt x="0" y="0"/>
                </a:lnTo>
                <a:lnTo>
                  <a:pt x="0" y="421699"/>
                </a:lnTo>
                <a:close/>
              </a:path>
            </a:pathLst>
          </a:custGeom>
          <a:solidFill>
            <a:srgbClr val="231F20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7198" y="9706556"/>
            <a:ext cx="4926330" cy="352425"/>
          </a:xfrm>
          <a:custGeom>
            <a:avLst/>
            <a:gdLst/>
            <a:ahLst/>
            <a:cxnLst/>
            <a:rect l="l" t="t" r="r" b="b"/>
            <a:pathLst>
              <a:path w="4926330" h="352425">
                <a:moveTo>
                  <a:pt x="4820627" y="0"/>
                </a:moveTo>
                <a:lnTo>
                  <a:pt x="105689" y="0"/>
                </a:lnTo>
                <a:lnTo>
                  <a:pt x="64652" y="8337"/>
                </a:lnTo>
                <a:lnTo>
                  <a:pt x="31046" y="31040"/>
                </a:lnTo>
                <a:lnTo>
                  <a:pt x="8339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4926304" y="351843"/>
                </a:lnTo>
                <a:lnTo>
                  <a:pt x="4926304" y="105676"/>
                </a:lnTo>
                <a:lnTo>
                  <a:pt x="4917966" y="64642"/>
                </a:lnTo>
                <a:lnTo>
                  <a:pt x="4895264" y="31040"/>
                </a:lnTo>
                <a:lnTo>
                  <a:pt x="4861662" y="8337"/>
                </a:lnTo>
                <a:lnTo>
                  <a:pt x="4820627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7203" y="9706556"/>
            <a:ext cx="6844030" cy="352425"/>
          </a:xfrm>
          <a:custGeom>
            <a:avLst/>
            <a:gdLst/>
            <a:ahLst/>
            <a:cxnLst/>
            <a:rect l="l" t="t" r="r" b="b"/>
            <a:pathLst>
              <a:path w="6844030" h="352425">
                <a:moveTo>
                  <a:pt x="6738315" y="0"/>
                </a:moveTo>
                <a:lnTo>
                  <a:pt x="105676" y="0"/>
                </a:lnTo>
                <a:lnTo>
                  <a:pt x="64642" y="8337"/>
                </a:lnTo>
                <a:lnTo>
                  <a:pt x="31040" y="31040"/>
                </a:lnTo>
                <a:lnTo>
                  <a:pt x="8337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6843991" y="351843"/>
                </a:lnTo>
                <a:lnTo>
                  <a:pt x="6843991" y="105676"/>
                </a:lnTo>
                <a:lnTo>
                  <a:pt x="6835654" y="64642"/>
                </a:lnTo>
                <a:lnTo>
                  <a:pt x="6812951" y="31040"/>
                </a:lnTo>
                <a:lnTo>
                  <a:pt x="6779349" y="8337"/>
                </a:lnTo>
                <a:lnTo>
                  <a:pt x="6738315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30"/>
              </a:spcBef>
            </a:pPr>
            <a:r>
              <a:rPr dirty="0" spc="-70"/>
              <a:t>1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86194" y="351518"/>
            <a:ext cx="3529965" cy="9264015"/>
          </a:xfrm>
          <a:custGeom>
            <a:avLst/>
            <a:gdLst/>
            <a:ahLst/>
            <a:cxnLst/>
            <a:rect l="l" t="t" r="r" b="b"/>
            <a:pathLst>
              <a:path w="3529965" h="9264015">
                <a:moveTo>
                  <a:pt x="3423907" y="0"/>
                </a:moveTo>
                <a:lnTo>
                  <a:pt x="105689" y="0"/>
                </a:lnTo>
                <a:lnTo>
                  <a:pt x="64652" y="8337"/>
                </a:lnTo>
                <a:lnTo>
                  <a:pt x="31046" y="31040"/>
                </a:lnTo>
                <a:lnTo>
                  <a:pt x="8339" y="64642"/>
                </a:lnTo>
                <a:lnTo>
                  <a:pt x="0" y="105676"/>
                </a:lnTo>
                <a:lnTo>
                  <a:pt x="0" y="9158236"/>
                </a:lnTo>
                <a:lnTo>
                  <a:pt x="8339" y="9199273"/>
                </a:lnTo>
                <a:lnTo>
                  <a:pt x="31046" y="9232879"/>
                </a:lnTo>
                <a:lnTo>
                  <a:pt x="64652" y="9255586"/>
                </a:lnTo>
                <a:lnTo>
                  <a:pt x="105689" y="9263926"/>
                </a:lnTo>
                <a:lnTo>
                  <a:pt x="3423907" y="9263926"/>
                </a:lnTo>
                <a:lnTo>
                  <a:pt x="3464941" y="9255586"/>
                </a:lnTo>
                <a:lnTo>
                  <a:pt x="3498543" y="9232879"/>
                </a:lnTo>
                <a:lnTo>
                  <a:pt x="3521246" y="9199273"/>
                </a:lnTo>
                <a:lnTo>
                  <a:pt x="3529584" y="9158236"/>
                </a:lnTo>
                <a:lnTo>
                  <a:pt x="3529584" y="105676"/>
                </a:lnTo>
                <a:lnTo>
                  <a:pt x="3521246" y="64642"/>
                </a:lnTo>
                <a:lnTo>
                  <a:pt x="3498543" y="31040"/>
                </a:lnTo>
                <a:lnTo>
                  <a:pt x="3464941" y="8337"/>
                </a:lnTo>
                <a:lnTo>
                  <a:pt x="3423907" y="0"/>
                </a:lnTo>
                <a:close/>
              </a:path>
            </a:pathLst>
          </a:custGeom>
          <a:solidFill>
            <a:srgbClr val="D7DA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67493" y="5703315"/>
            <a:ext cx="3297554" cy="1277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3175">
              <a:lnSpc>
                <a:spcPct val="100000"/>
              </a:lnSpc>
            </a:pPr>
            <a:r>
              <a:rPr dirty="0" sz="1200" spc="65" b="1">
                <a:solidFill>
                  <a:srgbClr val="67A135"/>
                </a:solidFill>
                <a:latin typeface="Lucida Sans"/>
                <a:cs typeface="Lucida Sans"/>
              </a:rPr>
              <a:t>QuIcK</a:t>
            </a:r>
            <a:r>
              <a:rPr dirty="0" sz="1200" spc="-140" b="1">
                <a:solidFill>
                  <a:srgbClr val="67A135"/>
                </a:solidFill>
                <a:latin typeface="Lucida Sans"/>
                <a:cs typeface="Lucida Sans"/>
              </a:rPr>
              <a:t> </a:t>
            </a:r>
            <a:r>
              <a:rPr dirty="0" sz="1200" spc="20" b="1">
                <a:solidFill>
                  <a:srgbClr val="67A135"/>
                </a:solidFill>
                <a:latin typeface="Lucida Sans"/>
                <a:cs typeface="Lucida Sans"/>
              </a:rPr>
              <a:t>TIp:</a:t>
            </a:r>
            <a:endParaRPr sz="1200">
              <a:latin typeface="Lucida Sans"/>
              <a:cs typeface="Lucida Sans"/>
            </a:endParaRPr>
          </a:p>
          <a:p>
            <a:pPr algn="ctr" marL="12065" marR="5080" indent="3175">
              <a:lnSpc>
                <a:spcPct val="118100"/>
              </a:lnSpc>
            </a:pPr>
            <a:r>
              <a:rPr dirty="0" sz="1200" spc="10">
                <a:solidFill>
                  <a:srgbClr val="231F20"/>
                </a:solidFill>
                <a:latin typeface="Times New Roman"/>
                <a:cs typeface="Times New Roman"/>
              </a:rPr>
              <a:t>Hose should </a:t>
            </a:r>
            <a:r>
              <a:rPr dirty="0" sz="1200" spc="25">
                <a:solidFill>
                  <a:srgbClr val="231F20"/>
                </a:solidFill>
                <a:latin typeface="Times New Roman"/>
                <a:cs typeface="Times New Roman"/>
              </a:rPr>
              <a:t>not </a:t>
            </a:r>
            <a:r>
              <a:rPr dirty="0" sz="1200" spc="50">
                <a:solidFill>
                  <a:srgbClr val="231F20"/>
                </a:solidFill>
                <a:latin typeface="Times New Roman"/>
                <a:cs typeface="Times New Roman"/>
              </a:rPr>
              <a:t>be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used </a:t>
            </a:r>
            <a:r>
              <a:rPr dirty="0" sz="1200" spc="2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dirty="0" sz="1200" spc="-10">
                <a:solidFill>
                  <a:srgbClr val="231F20"/>
                </a:solidFill>
                <a:latin typeface="Times New Roman"/>
                <a:cs typeface="Times New Roman"/>
              </a:rPr>
              <a:t>“out-of-sight” </a:t>
            </a:r>
            <a:r>
              <a:rPr dirty="0" sz="1200" spc="10">
                <a:solidFill>
                  <a:srgbClr val="231F20"/>
                </a:solidFill>
                <a:latin typeface="Times New Roman"/>
                <a:cs typeface="Times New Roman"/>
              </a:rPr>
              <a:t>applica-  </a:t>
            </a:r>
            <a:r>
              <a:rPr dirty="0" sz="1200" spc="15">
                <a:solidFill>
                  <a:srgbClr val="231F20"/>
                </a:solidFill>
                <a:latin typeface="Times New Roman"/>
                <a:cs typeface="Times New Roman"/>
              </a:rPr>
              <a:t>tions</a:t>
            </a:r>
            <a:r>
              <a:rPr dirty="0" sz="12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where</a:t>
            </a:r>
            <a:r>
              <a:rPr dirty="0" sz="12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20">
                <a:solidFill>
                  <a:srgbClr val="231F20"/>
                </a:solidFill>
                <a:latin typeface="Times New Roman"/>
                <a:cs typeface="Times New Roman"/>
              </a:rPr>
              <a:t>it</a:t>
            </a:r>
            <a:r>
              <a:rPr dirty="0" sz="12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20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dirty="0" sz="12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15">
                <a:solidFill>
                  <a:srgbClr val="231F20"/>
                </a:solidFill>
                <a:latin typeface="Times New Roman"/>
                <a:cs typeface="Times New Roman"/>
              </a:rPr>
              <a:t>buried,</a:t>
            </a:r>
            <a:r>
              <a:rPr dirty="0" sz="12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encased</a:t>
            </a:r>
            <a:r>
              <a:rPr dirty="0" sz="12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dirty="0" sz="12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submerged.</a:t>
            </a:r>
            <a:r>
              <a:rPr dirty="0" sz="12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Use  </a:t>
            </a:r>
            <a:r>
              <a:rPr dirty="0" sz="1200" spc="5">
                <a:solidFill>
                  <a:srgbClr val="231F20"/>
                </a:solidFill>
                <a:latin typeface="Times New Roman"/>
                <a:cs typeface="Times New Roman"/>
              </a:rPr>
              <a:t>rigid</a:t>
            </a:r>
            <a:r>
              <a:rPr dirty="0" sz="1200" spc="-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pipe</a:t>
            </a:r>
            <a:r>
              <a:rPr dirty="0" sz="1200" spc="-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2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sz="1200" spc="-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these</a:t>
            </a:r>
            <a:r>
              <a:rPr dirty="0" sz="1200" spc="-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10">
                <a:solidFill>
                  <a:srgbClr val="231F20"/>
                </a:solidFill>
                <a:latin typeface="Times New Roman"/>
                <a:cs typeface="Times New Roman"/>
              </a:rPr>
              <a:t>applications.</a:t>
            </a:r>
            <a:r>
              <a:rPr dirty="0" sz="1200" spc="-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imes New Roman"/>
                <a:cs typeface="Times New Roman"/>
              </a:rPr>
              <a:t>Also,</a:t>
            </a:r>
            <a:r>
              <a:rPr dirty="0" sz="1200" spc="-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25">
                <a:solidFill>
                  <a:srgbClr val="231F20"/>
                </a:solidFill>
                <a:latin typeface="Times New Roman"/>
                <a:cs typeface="Times New Roman"/>
              </a:rPr>
              <a:t>remember</a:t>
            </a:r>
            <a:r>
              <a:rPr dirty="0" sz="1200" spc="-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that 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hose</a:t>
            </a:r>
            <a:r>
              <a:rPr dirty="0" sz="12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231F20"/>
                </a:solidFill>
                <a:latin typeface="Times New Roman"/>
                <a:cs typeface="Times New Roman"/>
              </a:rPr>
              <a:t>has</a:t>
            </a:r>
            <a:r>
              <a:rPr dirty="0" sz="12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65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z="12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imes New Roman"/>
                <a:cs typeface="Times New Roman"/>
              </a:rPr>
              <a:t>finite</a:t>
            </a:r>
            <a:r>
              <a:rPr dirty="0" sz="12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15">
                <a:solidFill>
                  <a:srgbClr val="231F20"/>
                </a:solidFill>
                <a:latin typeface="Times New Roman"/>
                <a:cs typeface="Times New Roman"/>
              </a:rPr>
              <a:t>service</a:t>
            </a:r>
            <a:r>
              <a:rPr dirty="0" sz="12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imes New Roman"/>
                <a:cs typeface="Times New Roman"/>
              </a:rPr>
              <a:t>life</a:t>
            </a:r>
            <a:r>
              <a:rPr dirty="0" sz="12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12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20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dirty="0" sz="12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25">
                <a:solidFill>
                  <a:srgbClr val="231F20"/>
                </a:solidFill>
                <a:latin typeface="Times New Roman"/>
                <a:cs typeface="Times New Roman"/>
              </a:rPr>
              <a:t>not</a:t>
            </a:r>
            <a:r>
              <a:rPr dirty="0" sz="12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meant</a:t>
            </a:r>
            <a:r>
              <a:rPr dirty="0" sz="12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2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12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be 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used</a:t>
            </a:r>
            <a:r>
              <a:rPr dirty="0" sz="12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2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sz="12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35">
                <a:solidFill>
                  <a:srgbClr val="231F20"/>
                </a:solidFill>
                <a:latin typeface="Times New Roman"/>
                <a:cs typeface="Times New Roman"/>
              </a:rPr>
              <a:t>permanent</a:t>
            </a:r>
            <a:r>
              <a:rPr dirty="0" sz="12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10">
                <a:solidFill>
                  <a:srgbClr val="231F20"/>
                </a:solidFill>
                <a:latin typeface="Times New Roman"/>
                <a:cs typeface="Times New Roman"/>
              </a:rPr>
              <a:t>applications.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7328916"/>
            <a:ext cx="3347085" cy="1806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700" spc="165" b="1">
                <a:solidFill>
                  <a:srgbClr val="CE5C1B"/>
                </a:solidFill>
                <a:latin typeface="Lucida Sans"/>
                <a:cs typeface="Lucida Sans"/>
              </a:rPr>
              <a:t>hose</a:t>
            </a:r>
            <a:r>
              <a:rPr dirty="0" sz="1700" spc="-135" b="1">
                <a:solidFill>
                  <a:srgbClr val="CE5C1B"/>
                </a:solidFill>
                <a:latin typeface="Lucida Sans"/>
                <a:cs typeface="Lucida Sans"/>
              </a:rPr>
              <a:t> </a:t>
            </a:r>
            <a:r>
              <a:rPr dirty="0" sz="1700" spc="180" b="1">
                <a:solidFill>
                  <a:srgbClr val="CE5C1B"/>
                </a:solidFill>
                <a:latin typeface="Lucida Sans"/>
                <a:cs typeface="Lucida Sans"/>
              </a:rPr>
              <a:t>selecTIon</a:t>
            </a:r>
            <a:endParaRPr sz="1700">
              <a:latin typeface="Lucida Sans"/>
              <a:cs typeface="Lucida Sans"/>
            </a:endParaRPr>
          </a:p>
          <a:p>
            <a:pPr algn="just" marL="12700" marR="6350">
              <a:lnSpc>
                <a:spcPct val="116700"/>
              </a:lnSpc>
              <a:spcBef>
                <a:spcPts val="359"/>
              </a:spcBef>
            </a:pP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Proper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selection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first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step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in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preventive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mainte- 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nance.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Selecting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right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product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for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application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will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allow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you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obtain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maximum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life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expectancy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from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product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for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most</a:t>
            </a:r>
            <a:r>
              <a:rPr dirty="0" sz="1000" spc="-8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value.</a:t>
            </a:r>
            <a:endParaRPr sz="1000">
              <a:latin typeface="Tahoma"/>
              <a:cs typeface="Tahoma"/>
            </a:endParaRPr>
          </a:p>
          <a:p>
            <a:pPr algn="just" marL="12700" marR="5080">
              <a:lnSpc>
                <a:spcPct val="116700"/>
              </a:lnSpc>
              <a:spcBef>
                <a:spcPts val="500"/>
              </a:spcBef>
            </a:pP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When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selecting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hose,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use 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acronym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STAMPED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as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your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guide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defining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important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characteristics: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Size,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Tempera-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ture,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Application,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Material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being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conveyed,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Pressure,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End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requirements and</a:t>
            </a:r>
            <a:r>
              <a:rPr dirty="0" sz="1000" spc="-7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Delivery.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81450" y="407975"/>
            <a:ext cx="2989580" cy="2107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40" b="1">
                <a:solidFill>
                  <a:srgbClr val="2187B0"/>
                </a:solidFill>
                <a:latin typeface="Lucida Sans"/>
                <a:cs typeface="Lucida Sans"/>
              </a:rPr>
              <a:t>sTampeD</a:t>
            </a:r>
            <a:endParaRPr sz="1700">
              <a:latin typeface="Lucida Sans"/>
              <a:cs typeface="Lucida Sans"/>
            </a:endParaRPr>
          </a:p>
          <a:p>
            <a:pPr marL="12700" marR="5080">
              <a:lnSpc>
                <a:spcPct val="128699"/>
              </a:lnSpc>
              <a:spcBef>
                <a:spcPts val="380"/>
              </a:spcBef>
            </a:pPr>
            <a:r>
              <a:rPr dirty="0" sz="1100" spc="-25" i="1">
                <a:solidFill>
                  <a:srgbClr val="231F20"/>
                </a:solidFill>
                <a:latin typeface="Trebuchet MS"/>
                <a:cs typeface="Trebuchet MS"/>
              </a:rPr>
              <a:t>Here </a:t>
            </a:r>
            <a:r>
              <a:rPr dirty="0" sz="1100" spc="5" i="1">
                <a:solidFill>
                  <a:srgbClr val="231F20"/>
                </a:solidFill>
                <a:latin typeface="Trebuchet MS"/>
                <a:cs typeface="Trebuchet MS"/>
              </a:rPr>
              <a:t>is </a:t>
            </a:r>
            <a:r>
              <a:rPr dirty="0" sz="1100" spc="-30" i="1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dirty="0" sz="1100" spc="-35" i="1">
                <a:solidFill>
                  <a:srgbClr val="231F20"/>
                </a:solidFill>
                <a:latin typeface="Trebuchet MS"/>
                <a:cs typeface="Trebuchet MS"/>
              </a:rPr>
              <a:t>list </a:t>
            </a:r>
            <a:r>
              <a:rPr dirty="0" sz="1100" spc="-60" i="1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dirty="0" sz="1100" spc="-10" i="1">
                <a:solidFill>
                  <a:srgbClr val="231F20"/>
                </a:solidFill>
                <a:latin typeface="Trebuchet MS"/>
                <a:cs typeface="Trebuchet MS"/>
              </a:rPr>
              <a:t>hose </a:t>
            </a:r>
            <a:r>
              <a:rPr dirty="0" sz="1100" spc="-25" i="1">
                <a:solidFill>
                  <a:srgbClr val="231F20"/>
                </a:solidFill>
                <a:latin typeface="Trebuchet MS"/>
                <a:cs typeface="Trebuchet MS"/>
              </a:rPr>
              <a:t>selection </a:t>
            </a:r>
            <a:r>
              <a:rPr dirty="0" sz="1100" spc="-20" i="1">
                <a:solidFill>
                  <a:srgbClr val="231F20"/>
                </a:solidFill>
                <a:latin typeface="Trebuchet MS"/>
                <a:cs typeface="Trebuchet MS"/>
              </a:rPr>
              <a:t>considerations </a:t>
            </a:r>
            <a:r>
              <a:rPr dirty="0" sz="1100" spc="-70" i="1">
                <a:solidFill>
                  <a:srgbClr val="231F20"/>
                </a:solidFill>
                <a:latin typeface="Trebuchet MS"/>
                <a:cs typeface="Trebuchet MS"/>
              </a:rPr>
              <a:t>for  </a:t>
            </a:r>
            <a:r>
              <a:rPr dirty="0" sz="1100" i="1">
                <a:solidFill>
                  <a:srgbClr val="231F20"/>
                </a:solidFill>
                <a:latin typeface="Trebuchet MS"/>
                <a:cs typeface="Trebuchet MS"/>
              </a:rPr>
              <a:t>quick</a:t>
            </a:r>
            <a:r>
              <a:rPr dirty="0" sz="1100" spc="-85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45" i="1">
                <a:solidFill>
                  <a:srgbClr val="231F20"/>
                </a:solidFill>
                <a:latin typeface="Trebuchet MS"/>
                <a:cs typeface="Trebuchet MS"/>
              </a:rPr>
              <a:t>reference: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100" spc="20" b="1" i="1">
                <a:solidFill>
                  <a:srgbClr val="231F20"/>
                </a:solidFill>
                <a:latin typeface="Gill Sans MT"/>
                <a:cs typeface="Gill Sans MT"/>
              </a:rPr>
              <a:t>Size</a:t>
            </a:r>
            <a:endParaRPr sz="1100">
              <a:latin typeface="Gill Sans MT"/>
              <a:cs typeface="Gill Sans MT"/>
            </a:endParaRPr>
          </a:p>
          <a:p>
            <a:pPr marL="239395" indent="-113030">
              <a:lnSpc>
                <a:spcPct val="100000"/>
              </a:lnSpc>
              <a:spcBef>
                <a:spcPts val="380"/>
              </a:spcBef>
              <a:buChar char="•"/>
              <a:tabLst>
                <a:tab pos="240029" algn="l"/>
              </a:tabLst>
            </a:pPr>
            <a:r>
              <a:rPr dirty="0" sz="1100" spc="15" i="1">
                <a:solidFill>
                  <a:srgbClr val="231F20"/>
                </a:solidFill>
                <a:latin typeface="Arial"/>
                <a:cs typeface="Arial"/>
              </a:rPr>
              <a:t>I.D.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(inside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diameter)</a:t>
            </a:r>
            <a:endParaRPr sz="1100">
              <a:latin typeface="Arial"/>
              <a:cs typeface="Arial"/>
            </a:endParaRPr>
          </a:p>
          <a:p>
            <a:pPr marL="239395" indent="-113030">
              <a:lnSpc>
                <a:spcPct val="100000"/>
              </a:lnSpc>
              <a:spcBef>
                <a:spcPts val="380"/>
              </a:spcBef>
              <a:buChar char="•"/>
              <a:tabLst>
                <a:tab pos="240029" algn="l"/>
              </a:tabLst>
            </a:pP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O.D.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(outside</a:t>
            </a:r>
            <a:r>
              <a:rPr dirty="0" sz="1100" spc="4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diameter)</a:t>
            </a:r>
            <a:endParaRPr sz="1100">
              <a:latin typeface="Arial"/>
              <a:cs typeface="Arial"/>
            </a:endParaRPr>
          </a:p>
          <a:p>
            <a:pPr marL="239395" indent="-113030">
              <a:lnSpc>
                <a:spcPct val="100000"/>
              </a:lnSpc>
              <a:spcBef>
                <a:spcPts val="380"/>
              </a:spcBef>
              <a:buChar char="•"/>
              <a:tabLst>
                <a:tab pos="240029" algn="l"/>
              </a:tabLst>
            </a:pP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Length</a:t>
            </a:r>
            <a:endParaRPr sz="1100">
              <a:latin typeface="Arial"/>
              <a:cs typeface="Arial"/>
            </a:endParaRPr>
          </a:p>
          <a:p>
            <a:pPr marL="239395" indent="-113030">
              <a:lnSpc>
                <a:spcPct val="100000"/>
              </a:lnSpc>
              <a:spcBef>
                <a:spcPts val="380"/>
              </a:spcBef>
              <a:buChar char="•"/>
              <a:tabLst>
                <a:tab pos="240029" algn="l"/>
              </a:tabLst>
            </a:pP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Flow </a:t>
            </a:r>
            <a:r>
              <a:rPr dirty="0" sz="1100" spc="-20" i="1">
                <a:solidFill>
                  <a:srgbClr val="231F20"/>
                </a:solidFill>
                <a:latin typeface="Arial"/>
                <a:cs typeface="Arial"/>
              </a:rPr>
              <a:t>rate</a:t>
            </a:r>
            <a:r>
              <a:rPr dirty="0" sz="1100" spc="7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requirements</a:t>
            </a:r>
            <a:endParaRPr sz="1100">
              <a:latin typeface="Arial"/>
              <a:cs typeface="Arial"/>
            </a:endParaRPr>
          </a:p>
          <a:p>
            <a:pPr marL="239395">
              <a:lnSpc>
                <a:spcPct val="100000"/>
              </a:lnSpc>
              <a:spcBef>
                <a:spcPts val="380"/>
              </a:spcBef>
            </a:pPr>
            <a:r>
              <a:rPr dirty="0" sz="1100" spc="-50" i="1">
                <a:solidFill>
                  <a:srgbClr val="231F20"/>
                </a:solidFill>
                <a:latin typeface="Arial"/>
                <a:cs typeface="Arial"/>
              </a:rPr>
              <a:t>(GPM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dirty="0" sz="1100" spc="15" i="1">
                <a:solidFill>
                  <a:srgbClr val="231F20"/>
                </a:solidFill>
                <a:latin typeface="Arial"/>
                <a:cs typeface="Arial"/>
              </a:rPr>
              <a:t>liquids; </a:t>
            </a:r>
            <a:r>
              <a:rPr dirty="0" sz="1100" spc="-65" i="1">
                <a:solidFill>
                  <a:srgbClr val="231F20"/>
                </a:solidFill>
                <a:latin typeface="Arial"/>
                <a:cs typeface="Arial"/>
              </a:rPr>
              <a:t>CFM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dirty="0" sz="1100" spc="24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55" i="1">
                <a:solidFill>
                  <a:srgbClr val="231F20"/>
                </a:solidFill>
                <a:latin typeface="Arial"/>
                <a:cs typeface="Arial"/>
              </a:rPr>
              <a:t>gases)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81450" y="2661958"/>
            <a:ext cx="3176905" cy="831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35" b="1" i="1">
                <a:solidFill>
                  <a:srgbClr val="231F20"/>
                </a:solidFill>
                <a:latin typeface="Gill Sans MT"/>
                <a:cs typeface="Gill Sans MT"/>
              </a:rPr>
              <a:t>Temperature</a:t>
            </a:r>
            <a:endParaRPr sz="1100">
              <a:latin typeface="Gill Sans MT"/>
              <a:cs typeface="Gill Sans MT"/>
            </a:endParaRPr>
          </a:p>
          <a:p>
            <a:pPr marL="239395" indent="-113030">
              <a:lnSpc>
                <a:spcPct val="100000"/>
              </a:lnSpc>
              <a:spcBef>
                <a:spcPts val="380"/>
              </a:spcBef>
              <a:buChar char="•"/>
              <a:tabLst>
                <a:tab pos="240029" algn="l"/>
              </a:tabLst>
            </a:pP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Ambient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temperature</a:t>
            </a:r>
            <a:endParaRPr sz="1100">
              <a:latin typeface="Arial"/>
              <a:cs typeface="Arial"/>
            </a:endParaRPr>
          </a:p>
          <a:p>
            <a:pPr marL="239395" indent="-113030">
              <a:lnSpc>
                <a:spcPct val="100000"/>
              </a:lnSpc>
              <a:spcBef>
                <a:spcPts val="380"/>
              </a:spcBef>
              <a:buChar char="•"/>
              <a:tabLst>
                <a:tab pos="240029" algn="l"/>
              </a:tabLst>
            </a:pPr>
            <a:r>
              <a:rPr dirty="0" sz="1100" spc="5" i="1">
                <a:solidFill>
                  <a:srgbClr val="231F20"/>
                </a:solidFill>
                <a:latin typeface="Arial"/>
                <a:cs typeface="Arial"/>
              </a:rPr>
              <a:t>Internal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0" i="1">
                <a:solidFill>
                  <a:srgbClr val="231F20"/>
                </a:solidFill>
                <a:latin typeface="Arial"/>
                <a:cs typeface="Arial"/>
              </a:rPr>
              <a:t>temperatures</a:t>
            </a:r>
            <a:endParaRPr sz="1100">
              <a:latin typeface="Arial"/>
              <a:cs typeface="Arial"/>
            </a:endParaRPr>
          </a:p>
          <a:p>
            <a:pPr marL="239395" indent="-113030">
              <a:lnSpc>
                <a:spcPct val="100000"/>
              </a:lnSpc>
              <a:spcBef>
                <a:spcPts val="380"/>
              </a:spcBef>
              <a:buChar char="•"/>
              <a:tabLst>
                <a:tab pos="240029" algn="l"/>
              </a:tabLst>
            </a:pP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Temperature </a:t>
            </a:r>
            <a:r>
              <a:rPr dirty="0" sz="1100" spc="10" i="1">
                <a:solidFill>
                  <a:srgbClr val="231F20"/>
                </a:solidFill>
                <a:latin typeface="Arial"/>
                <a:cs typeface="Arial"/>
              </a:rPr>
              <a:t>impact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on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material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being</a:t>
            </a:r>
            <a:r>
              <a:rPr dirty="0" sz="1100" spc="19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40" i="1">
                <a:solidFill>
                  <a:srgbClr val="231F20"/>
                </a:solidFill>
                <a:latin typeface="Arial"/>
                <a:cs typeface="Arial"/>
              </a:rPr>
              <a:t>conveyed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81450" y="3639718"/>
            <a:ext cx="3170555" cy="2126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15" b="1" i="1">
                <a:solidFill>
                  <a:srgbClr val="231F20"/>
                </a:solidFill>
                <a:latin typeface="Gill Sans MT"/>
                <a:cs typeface="Gill Sans MT"/>
              </a:rPr>
              <a:t>Application</a:t>
            </a:r>
            <a:endParaRPr sz="1100">
              <a:latin typeface="Gill Sans MT"/>
              <a:cs typeface="Gill Sans MT"/>
            </a:endParaRPr>
          </a:p>
          <a:p>
            <a:pPr marL="239395" indent="-113030">
              <a:lnSpc>
                <a:spcPct val="100000"/>
              </a:lnSpc>
              <a:spcBef>
                <a:spcPts val="380"/>
              </a:spcBef>
              <a:buChar char="•"/>
              <a:tabLst>
                <a:tab pos="240029" algn="l"/>
              </a:tabLst>
            </a:pPr>
            <a:r>
              <a:rPr dirty="0" sz="1100" spc="-50" i="1">
                <a:solidFill>
                  <a:srgbClr val="231F20"/>
                </a:solidFill>
                <a:latin typeface="Arial"/>
                <a:cs typeface="Arial"/>
              </a:rPr>
              <a:t>Where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dirty="0" sz="1100" spc="-50" i="1">
                <a:solidFill>
                  <a:srgbClr val="231F20"/>
                </a:solidFill>
                <a:latin typeface="Arial"/>
                <a:cs typeface="Arial"/>
              </a:rPr>
              <a:t>hose </a:t>
            </a:r>
            <a:r>
              <a:rPr dirty="0" sz="1100" spc="30" i="1">
                <a:solidFill>
                  <a:srgbClr val="231F20"/>
                </a:solidFill>
                <a:latin typeface="Arial"/>
                <a:cs typeface="Arial"/>
              </a:rPr>
              <a:t>will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dirty="0" sz="1100" spc="16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used</a:t>
            </a:r>
            <a:endParaRPr sz="1100">
              <a:latin typeface="Arial"/>
              <a:cs typeface="Arial"/>
            </a:endParaRPr>
          </a:p>
          <a:p>
            <a:pPr marL="239395" indent="-113030">
              <a:lnSpc>
                <a:spcPct val="100000"/>
              </a:lnSpc>
              <a:spcBef>
                <a:spcPts val="380"/>
              </a:spcBef>
              <a:buChar char="•"/>
              <a:tabLst>
                <a:tab pos="240029" algn="l"/>
              </a:tabLst>
            </a:pPr>
            <a:r>
              <a:rPr dirty="0" sz="1100" spc="-45" i="1">
                <a:solidFill>
                  <a:srgbClr val="231F20"/>
                </a:solidFill>
                <a:latin typeface="Arial"/>
                <a:cs typeface="Arial"/>
              </a:rPr>
              <a:t>How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dirty="0" sz="1100" spc="-50" i="1">
                <a:solidFill>
                  <a:srgbClr val="231F20"/>
                </a:solidFill>
                <a:latin typeface="Arial"/>
                <a:cs typeface="Arial"/>
              </a:rPr>
              <a:t>hose </a:t>
            </a:r>
            <a:r>
              <a:rPr dirty="0" sz="1100" spc="30" i="1">
                <a:solidFill>
                  <a:srgbClr val="231F20"/>
                </a:solidFill>
                <a:latin typeface="Arial"/>
                <a:cs typeface="Arial"/>
              </a:rPr>
              <a:t>will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dirty="0" sz="1100" spc="16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used</a:t>
            </a:r>
            <a:endParaRPr sz="1100">
              <a:latin typeface="Arial"/>
              <a:cs typeface="Arial"/>
            </a:endParaRPr>
          </a:p>
          <a:p>
            <a:pPr marL="239395" indent="-113030">
              <a:lnSpc>
                <a:spcPct val="100000"/>
              </a:lnSpc>
              <a:spcBef>
                <a:spcPts val="380"/>
              </a:spcBef>
              <a:buChar char="•"/>
              <a:tabLst>
                <a:tab pos="240029" algn="l"/>
              </a:tabLst>
            </a:pPr>
            <a:r>
              <a:rPr dirty="0" sz="1100" spc="-45" i="1">
                <a:solidFill>
                  <a:srgbClr val="231F20"/>
                </a:solidFill>
                <a:latin typeface="Arial"/>
                <a:cs typeface="Arial"/>
              </a:rPr>
              <a:t>How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often the </a:t>
            </a:r>
            <a:r>
              <a:rPr dirty="0" sz="1100" spc="-50" i="1">
                <a:solidFill>
                  <a:srgbClr val="231F20"/>
                </a:solidFill>
                <a:latin typeface="Arial"/>
                <a:cs typeface="Arial"/>
              </a:rPr>
              <a:t>hose </a:t>
            </a:r>
            <a:r>
              <a:rPr dirty="0" sz="1100" spc="30" i="1">
                <a:solidFill>
                  <a:srgbClr val="231F20"/>
                </a:solidFill>
                <a:latin typeface="Arial"/>
                <a:cs typeface="Arial"/>
              </a:rPr>
              <a:t>will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dirty="0" sz="1100" spc="21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used</a:t>
            </a:r>
            <a:endParaRPr sz="1100">
              <a:latin typeface="Arial"/>
              <a:cs typeface="Arial"/>
            </a:endParaRPr>
          </a:p>
          <a:p>
            <a:pPr marL="239395" indent="-113030">
              <a:lnSpc>
                <a:spcPct val="100000"/>
              </a:lnSpc>
              <a:spcBef>
                <a:spcPts val="380"/>
              </a:spcBef>
              <a:buChar char="•"/>
              <a:tabLst>
                <a:tab pos="240029" algn="l"/>
              </a:tabLst>
            </a:pP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Environmental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conditions</a:t>
            </a:r>
            <a:endParaRPr sz="1100">
              <a:latin typeface="Arial"/>
              <a:cs typeface="Arial"/>
            </a:endParaRPr>
          </a:p>
          <a:p>
            <a:pPr marL="239395" indent="-113030">
              <a:lnSpc>
                <a:spcPct val="100000"/>
              </a:lnSpc>
              <a:spcBef>
                <a:spcPts val="380"/>
              </a:spcBef>
              <a:buChar char="•"/>
              <a:tabLst>
                <a:tab pos="240029" algn="l"/>
              </a:tabLst>
            </a:pP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Special </a:t>
            </a:r>
            <a:r>
              <a:rPr dirty="0" sz="1100" spc="-50" i="1">
                <a:solidFill>
                  <a:srgbClr val="231F20"/>
                </a:solidFill>
                <a:latin typeface="Arial"/>
                <a:cs typeface="Arial"/>
              </a:rPr>
              <a:t>hose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construction</a:t>
            </a:r>
            <a:r>
              <a:rPr dirty="0" sz="1100" spc="12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40" i="1">
                <a:solidFill>
                  <a:srgbClr val="231F20"/>
                </a:solidFill>
                <a:latin typeface="Arial"/>
                <a:cs typeface="Arial"/>
              </a:rPr>
              <a:t>needs</a:t>
            </a:r>
            <a:endParaRPr sz="1100">
              <a:latin typeface="Arial"/>
              <a:cs typeface="Arial"/>
            </a:endParaRPr>
          </a:p>
          <a:p>
            <a:pPr marL="239395" indent="-113030">
              <a:lnSpc>
                <a:spcPct val="100000"/>
              </a:lnSpc>
              <a:spcBef>
                <a:spcPts val="380"/>
              </a:spcBef>
              <a:buChar char="•"/>
              <a:tabLst>
                <a:tab pos="240029" algn="l"/>
              </a:tabLst>
            </a:pP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Conductivity</a:t>
            </a:r>
            <a:r>
              <a:rPr dirty="0" sz="1100" spc="3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requirements</a:t>
            </a:r>
            <a:endParaRPr sz="1100">
              <a:latin typeface="Arial"/>
              <a:cs typeface="Arial"/>
            </a:endParaRPr>
          </a:p>
          <a:p>
            <a:pPr marL="239395" marR="563245" indent="-113030">
              <a:lnSpc>
                <a:spcPct val="128699"/>
              </a:lnSpc>
              <a:buChar char="•"/>
              <a:tabLst>
                <a:tab pos="240029" algn="l"/>
              </a:tabLst>
            </a:pPr>
            <a:r>
              <a:rPr dirty="0" sz="1100" spc="5" i="1">
                <a:solidFill>
                  <a:srgbClr val="231F20"/>
                </a:solidFill>
                <a:latin typeface="Arial"/>
                <a:cs typeface="Arial"/>
              </a:rPr>
              <a:t>Critical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applications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(flammable </a:t>
            </a:r>
            <a:r>
              <a:rPr dirty="0" sz="1100" spc="10" i="1">
                <a:solidFill>
                  <a:srgbClr val="231F20"/>
                </a:solidFill>
                <a:latin typeface="Arial"/>
                <a:cs typeface="Arial"/>
              </a:rPr>
              <a:t>fluids, 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compressed </a:t>
            </a:r>
            <a:r>
              <a:rPr dirty="0" sz="1100" spc="-40" i="1">
                <a:solidFill>
                  <a:srgbClr val="231F20"/>
                </a:solidFill>
                <a:latin typeface="Arial"/>
                <a:cs typeface="Arial"/>
              </a:rPr>
              <a:t>gas, </a:t>
            </a:r>
            <a:r>
              <a:rPr dirty="0" sz="1100" spc="-20" i="1">
                <a:solidFill>
                  <a:srgbClr val="231F20"/>
                </a:solidFill>
                <a:latin typeface="Arial"/>
                <a:cs typeface="Arial"/>
              </a:rPr>
              <a:t>steam,</a:t>
            </a:r>
            <a:r>
              <a:rPr dirty="0" sz="1100" spc="12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5" i="1">
                <a:solidFill>
                  <a:srgbClr val="231F20"/>
                </a:solidFill>
                <a:latin typeface="Arial"/>
                <a:cs typeface="Arial"/>
              </a:rPr>
              <a:t>etc.)</a:t>
            </a:r>
            <a:endParaRPr sz="1100">
              <a:latin typeface="Arial"/>
              <a:cs typeface="Arial"/>
            </a:endParaRPr>
          </a:p>
          <a:p>
            <a:pPr marL="239395" indent="-113030">
              <a:lnSpc>
                <a:spcPct val="100000"/>
              </a:lnSpc>
              <a:spcBef>
                <a:spcPts val="375"/>
              </a:spcBef>
              <a:buChar char="•"/>
              <a:tabLst>
                <a:tab pos="240029" algn="l"/>
              </a:tabLst>
            </a:pP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Government or </a:t>
            </a:r>
            <a:r>
              <a:rPr dirty="0" sz="1100" spc="10" i="1">
                <a:solidFill>
                  <a:srgbClr val="231F20"/>
                </a:solidFill>
                <a:latin typeface="Arial"/>
                <a:cs typeface="Arial"/>
              </a:rPr>
              <a:t>industrial </a:t>
            </a:r>
            <a:r>
              <a:rPr dirty="0" sz="1100" spc="-20" i="1">
                <a:solidFill>
                  <a:srgbClr val="231F20"/>
                </a:solidFill>
                <a:latin typeface="Arial"/>
                <a:cs typeface="Arial"/>
              </a:rPr>
              <a:t>standard</a:t>
            </a:r>
            <a:r>
              <a:rPr dirty="0" sz="1100" spc="22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requirements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81450" y="5912497"/>
            <a:ext cx="2324100" cy="1047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40" b="1" i="1">
                <a:solidFill>
                  <a:srgbClr val="231F20"/>
                </a:solidFill>
                <a:latin typeface="Gill Sans MT"/>
                <a:cs typeface="Gill Sans MT"/>
              </a:rPr>
              <a:t>Material </a:t>
            </a:r>
            <a:r>
              <a:rPr dirty="0" sz="1100" spc="10" b="1" i="1">
                <a:solidFill>
                  <a:srgbClr val="231F20"/>
                </a:solidFill>
                <a:latin typeface="Gill Sans MT"/>
                <a:cs typeface="Gill Sans MT"/>
              </a:rPr>
              <a:t>Being</a:t>
            </a:r>
            <a:r>
              <a:rPr dirty="0" sz="1100" spc="55" b="1" i="1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dirty="0" sz="1100" spc="-30" b="1" i="1">
                <a:solidFill>
                  <a:srgbClr val="231F20"/>
                </a:solidFill>
                <a:latin typeface="Gill Sans MT"/>
                <a:cs typeface="Gill Sans MT"/>
              </a:rPr>
              <a:t>Conveyed</a:t>
            </a:r>
            <a:endParaRPr sz="1100">
              <a:latin typeface="Gill Sans MT"/>
              <a:cs typeface="Gill Sans MT"/>
            </a:endParaRPr>
          </a:p>
          <a:p>
            <a:pPr marL="239395" indent="-113030">
              <a:lnSpc>
                <a:spcPct val="100000"/>
              </a:lnSpc>
              <a:spcBef>
                <a:spcPts val="380"/>
              </a:spcBef>
              <a:buChar char="•"/>
              <a:tabLst>
                <a:tab pos="240029" algn="l"/>
              </a:tabLst>
            </a:pPr>
            <a:r>
              <a:rPr dirty="0" sz="1100" spc="-20" i="1">
                <a:solidFill>
                  <a:srgbClr val="231F20"/>
                </a:solidFill>
                <a:latin typeface="Arial"/>
                <a:cs typeface="Arial"/>
              </a:rPr>
              <a:t>Chemical </a:t>
            </a:r>
            <a:r>
              <a:rPr dirty="0" sz="1100" spc="-30" i="1">
                <a:solidFill>
                  <a:srgbClr val="231F20"/>
                </a:solidFill>
                <a:latin typeface="Arial"/>
                <a:cs typeface="Arial"/>
              </a:rPr>
              <a:t>name(s)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dirty="0" sz="1100" spc="13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0" i="1">
                <a:solidFill>
                  <a:srgbClr val="231F20"/>
                </a:solidFill>
                <a:latin typeface="Arial"/>
                <a:cs typeface="Arial"/>
              </a:rPr>
              <a:t>state(s)</a:t>
            </a:r>
            <a:endParaRPr sz="1100">
              <a:latin typeface="Arial"/>
              <a:cs typeface="Arial"/>
            </a:endParaRPr>
          </a:p>
          <a:p>
            <a:pPr marL="239395" indent="-113030">
              <a:lnSpc>
                <a:spcPct val="100000"/>
              </a:lnSpc>
              <a:spcBef>
                <a:spcPts val="380"/>
              </a:spcBef>
              <a:buChar char="•"/>
              <a:tabLst>
                <a:tab pos="240029" algn="l"/>
              </a:tabLst>
            </a:pP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Food,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pharmaceuticals,</a:t>
            </a:r>
            <a:r>
              <a:rPr dirty="0" sz="1100" spc="8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cosmetics</a:t>
            </a:r>
            <a:endParaRPr sz="1100">
              <a:latin typeface="Arial"/>
              <a:cs typeface="Arial"/>
            </a:endParaRPr>
          </a:p>
          <a:p>
            <a:pPr marL="239395" indent="-113030">
              <a:lnSpc>
                <a:spcPct val="100000"/>
              </a:lnSpc>
              <a:spcBef>
                <a:spcPts val="380"/>
              </a:spcBef>
              <a:buChar char="•"/>
              <a:tabLst>
                <a:tab pos="240029" algn="l"/>
              </a:tabLst>
            </a:pPr>
            <a:r>
              <a:rPr dirty="0" sz="1100" spc="-45" i="1">
                <a:solidFill>
                  <a:srgbClr val="231F20"/>
                </a:solidFill>
                <a:latin typeface="Arial"/>
                <a:cs typeface="Arial"/>
              </a:rPr>
              <a:t>Dry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dirty="0" sz="1100" spc="4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powder</a:t>
            </a:r>
            <a:endParaRPr sz="1100">
              <a:latin typeface="Arial"/>
              <a:cs typeface="Arial"/>
            </a:endParaRPr>
          </a:p>
          <a:p>
            <a:pPr marL="239395" indent="-113030">
              <a:lnSpc>
                <a:spcPct val="100000"/>
              </a:lnSpc>
              <a:spcBef>
                <a:spcPts val="380"/>
              </a:spcBef>
              <a:buChar char="•"/>
              <a:tabLst>
                <a:tab pos="240029" algn="l"/>
              </a:tabLst>
            </a:pPr>
            <a:r>
              <a:rPr dirty="0" sz="1100" spc="20" i="1">
                <a:solidFill>
                  <a:srgbClr val="231F20"/>
                </a:solidFill>
                <a:latin typeface="Arial"/>
                <a:cs typeface="Arial"/>
              </a:rPr>
              <a:t>Liquid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81450" y="7106094"/>
            <a:ext cx="1772920" cy="831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10" b="1" i="1">
                <a:solidFill>
                  <a:srgbClr val="231F20"/>
                </a:solidFill>
                <a:latin typeface="Gill Sans MT"/>
                <a:cs typeface="Gill Sans MT"/>
              </a:rPr>
              <a:t>Pressure</a:t>
            </a:r>
            <a:endParaRPr sz="1100">
              <a:latin typeface="Gill Sans MT"/>
              <a:cs typeface="Gill Sans MT"/>
            </a:endParaRPr>
          </a:p>
          <a:p>
            <a:pPr marL="239395" indent="-113030">
              <a:lnSpc>
                <a:spcPct val="100000"/>
              </a:lnSpc>
              <a:spcBef>
                <a:spcPts val="380"/>
              </a:spcBef>
              <a:buChar char="•"/>
              <a:tabLst>
                <a:tab pos="240029" algn="l"/>
              </a:tabLst>
            </a:pP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Working</a:t>
            </a:r>
            <a:r>
              <a:rPr dirty="0" sz="1100" spc="-3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pressure</a:t>
            </a:r>
            <a:endParaRPr sz="1100">
              <a:latin typeface="Arial"/>
              <a:cs typeface="Arial"/>
            </a:endParaRPr>
          </a:p>
          <a:p>
            <a:pPr marL="239395" indent="-113030">
              <a:lnSpc>
                <a:spcPct val="100000"/>
              </a:lnSpc>
              <a:spcBef>
                <a:spcPts val="380"/>
              </a:spcBef>
              <a:buChar char="•"/>
              <a:tabLst>
                <a:tab pos="240029" algn="l"/>
              </a:tabLst>
            </a:pP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Maximum </a:t>
            </a:r>
            <a:r>
              <a:rPr dirty="0" sz="1100" spc="-40" i="1">
                <a:solidFill>
                  <a:srgbClr val="231F20"/>
                </a:solidFill>
                <a:latin typeface="Arial"/>
                <a:cs typeface="Arial"/>
              </a:rPr>
              <a:t>surge</a:t>
            </a:r>
            <a:r>
              <a:rPr dirty="0" sz="1100" spc="1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pressure</a:t>
            </a:r>
            <a:endParaRPr sz="1100">
              <a:latin typeface="Arial"/>
              <a:cs typeface="Arial"/>
            </a:endParaRPr>
          </a:p>
          <a:p>
            <a:pPr marL="239395" indent="-113030">
              <a:lnSpc>
                <a:spcPct val="100000"/>
              </a:lnSpc>
              <a:spcBef>
                <a:spcPts val="380"/>
              </a:spcBef>
              <a:buChar char="•"/>
              <a:tabLst>
                <a:tab pos="240029" algn="l"/>
              </a:tabLst>
            </a:pPr>
            <a:r>
              <a:rPr dirty="0" sz="1100" spc="-40" i="1">
                <a:solidFill>
                  <a:srgbClr val="231F20"/>
                </a:solidFill>
                <a:latin typeface="Arial"/>
                <a:cs typeface="Arial"/>
              </a:rPr>
              <a:t>Vacuum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81450" y="8083854"/>
            <a:ext cx="2346960" cy="400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15" b="1" i="1">
                <a:solidFill>
                  <a:srgbClr val="231F20"/>
                </a:solidFill>
                <a:latin typeface="Gill Sans MT"/>
                <a:cs typeface="Gill Sans MT"/>
              </a:rPr>
              <a:t>End</a:t>
            </a:r>
            <a:r>
              <a:rPr dirty="0" sz="1100" spc="-30" b="1" i="1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dirty="0" sz="1100" b="1" i="1">
                <a:solidFill>
                  <a:srgbClr val="231F20"/>
                </a:solidFill>
                <a:latin typeface="Gill Sans MT"/>
                <a:cs typeface="Gill Sans MT"/>
              </a:rPr>
              <a:t>Requirements</a:t>
            </a:r>
            <a:endParaRPr sz="1100">
              <a:latin typeface="Gill Sans MT"/>
              <a:cs typeface="Gill Sans MT"/>
            </a:endParaRPr>
          </a:p>
          <a:p>
            <a:pPr marL="239395" indent="-113030">
              <a:lnSpc>
                <a:spcPct val="100000"/>
              </a:lnSpc>
              <a:spcBef>
                <a:spcPts val="380"/>
              </a:spcBef>
              <a:buChar char="•"/>
              <a:tabLst>
                <a:tab pos="240029" algn="l"/>
              </a:tabLst>
            </a:pPr>
            <a:r>
              <a:rPr dirty="0" sz="1100" spc="-75" i="1">
                <a:solidFill>
                  <a:srgbClr val="231F20"/>
                </a:solidFill>
                <a:latin typeface="Arial"/>
                <a:cs typeface="Arial"/>
              </a:rPr>
              <a:t>Type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end</a:t>
            </a:r>
            <a:r>
              <a:rPr dirty="0" sz="1100" spc="11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connections/couplings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81450" y="8629942"/>
            <a:ext cx="2938145" cy="831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25" b="1" i="1">
                <a:solidFill>
                  <a:srgbClr val="231F20"/>
                </a:solidFill>
                <a:latin typeface="Gill Sans MT"/>
                <a:cs typeface="Gill Sans MT"/>
              </a:rPr>
              <a:t>Delivery</a:t>
            </a:r>
            <a:endParaRPr sz="1100">
              <a:latin typeface="Gill Sans MT"/>
              <a:cs typeface="Gill Sans MT"/>
            </a:endParaRPr>
          </a:p>
          <a:p>
            <a:pPr marL="239395" marR="416559" indent="-113030">
              <a:lnSpc>
                <a:spcPct val="128800"/>
              </a:lnSpc>
              <a:buChar char="•"/>
              <a:tabLst>
                <a:tab pos="240029" algn="l"/>
              </a:tabLst>
            </a:pPr>
            <a:r>
              <a:rPr dirty="0" sz="1100" spc="-45" i="1">
                <a:solidFill>
                  <a:srgbClr val="231F20"/>
                </a:solidFill>
                <a:latin typeface="Arial"/>
                <a:cs typeface="Arial"/>
              </a:rPr>
              <a:t>How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many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items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when </a:t>
            </a:r>
            <a:r>
              <a:rPr dirty="0" sz="1100" spc="-20" i="1">
                <a:solidFill>
                  <a:srgbClr val="231F20"/>
                </a:solidFill>
                <a:latin typeface="Arial"/>
                <a:cs typeface="Arial"/>
              </a:rPr>
              <a:t>they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need 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dirty="0" sz="1100" spc="1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supplied</a:t>
            </a:r>
            <a:endParaRPr sz="1100">
              <a:latin typeface="Arial"/>
              <a:cs typeface="Arial"/>
            </a:endParaRPr>
          </a:p>
          <a:p>
            <a:pPr marL="239395" indent="-113030">
              <a:lnSpc>
                <a:spcPct val="100000"/>
              </a:lnSpc>
              <a:spcBef>
                <a:spcPts val="380"/>
              </a:spcBef>
              <a:buChar char="•"/>
              <a:tabLst>
                <a:tab pos="240029" algn="l"/>
              </a:tabLst>
            </a:pP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Special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packaging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branding</a:t>
            </a:r>
            <a:r>
              <a:rPr dirty="0" sz="1100" spc="19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requirements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3778250" cy="5299710"/>
          </a:xfrm>
          <a:custGeom>
            <a:avLst/>
            <a:gdLst/>
            <a:ahLst/>
            <a:cxnLst/>
            <a:rect l="l" t="t" r="r" b="b"/>
            <a:pathLst>
              <a:path w="3778250" h="5299710">
                <a:moveTo>
                  <a:pt x="3778244" y="0"/>
                </a:moveTo>
                <a:lnTo>
                  <a:pt x="0" y="0"/>
                </a:lnTo>
                <a:lnTo>
                  <a:pt x="0" y="5299469"/>
                </a:lnTo>
                <a:lnTo>
                  <a:pt x="3672568" y="5299469"/>
                </a:lnTo>
                <a:lnTo>
                  <a:pt x="3713602" y="5291131"/>
                </a:lnTo>
                <a:lnTo>
                  <a:pt x="3747204" y="5268428"/>
                </a:lnTo>
                <a:lnTo>
                  <a:pt x="3769907" y="5234827"/>
                </a:lnTo>
                <a:lnTo>
                  <a:pt x="3778244" y="5193792"/>
                </a:lnTo>
                <a:lnTo>
                  <a:pt x="3778244" y="0"/>
                </a:lnTo>
                <a:close/>
              </a:path>
            </a:pathLst>
          </a:custGeom>
          <a:solidFill>
            <a:srgbClr val="D7DA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7205" y="5574539"/>
            <a:ext cx="3284220" cy="0"/>
          </a:xfrm>
          <a:custGeom>
            <a:avLst/>
            <a:gdLst/>
            <a:ahLst/>
            <a:cxnLst/>
            <a:rect l="l" t="t" r="r" b="b"/>
            <a:pathLst>
              <a:path w="3284220" h="0">
                <a:moveTo>
                  <a:pt x="328385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67A1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7205" y="7120381"/>
            <a:ext cx="3284220" cy="0"/>
          </a:xfrm>
          <a:custGeom>
            <a:avLst/>
            <a:gdLst/>
            <a:ahLst/>
            <a:cxnLst/>
            <a:rect l="l" t="t" r="r" b="b"/>
            <a:pathLst>
              <a:path w="3284220" h="0">
                <a:moveTo>
                  <a:pt x="328385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67A1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44500" y="407975"/>
            <a:ext cx="3109595" cy="278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-60" b="1">
                <a:solidFill>
                  <a:srgbClr val="2187B0"/>
                </a:solidFill>
                <a:latin typeface="Lucida Sans"/>
                <a:cs typeface="Lucida Sans"/>
              </a:rPr>
              <a:t>The </a:t>
            </a:r>
            <a:r>
              <a:rPr dirty="0" sz="1700" spc="-30" b="1">
                <a:solidFill>
                  <a:srgbClr val="2187B0"/>
                </a:solidFill>
                <a:latin typeface="Lucida Sans"/>
                <a:cs typeface="Lucida Sans"/>
              </a:rPr>
              <a:t>Basic </a:t>
            </a:r>
            <a:r>
              <a:rPr dirty="0" sz="1700" spc="-15" b="1">
                <a:solidFill>
                  <a:srgbClr val="2187B0"/>
                </a:solidFill>
                <a:latin typeface="Lucida Sans"/>
                <a:cs typeface="Lucida Sans"/>
              </a:rPr>
              <a:t>elements </a:t>
            </a:r>
            <a:r>
              <a:rPr dirty="0" sz="1700" spc="-95" b="1">
                <a:solidFill>
                  <a:srgbClr val="2187B0"/>
                </a:solidFill>
                <a:latin typeface="Lucida Sans"/>
                <a:cs typeface="Lucida Sans"/>
              </a:rPr>
              <a:t>of </a:t>
            </a:r>
            <a:r>
              <a:rPr dirty="0" sz="1700" spc="-55" b="1">
                <a:solidFill>
                  <a:srgbClr val="2187B0"/>
                </a:solidFill>
                <a:latin typeface="Lucida Sans"/>
                <a:cs typeface="Lucida Sans"/>
              </a:rPr>
              <a:t>a</a:t>
            </a:r>
            <a:r>
              <a:rPr dirty="0" sz="1700" spc="-245" b="1">
                <a:solidFill>
                  <a:srgbClr val="2187B0"/>
                </a:solidFill>
                <a:latin typeface="Lucida Sans"/>
                <a:cs typeface="Lucida Sans"/>
              </a:rPr>
              <a:t> </a:t>
            </a:r>
            <a:r>
              <a:rPr dirty="0" sz="1700" spc="-25" b="1">
                <a:solidFill>
                  <a:srgbClr val="2187B0"/>
                </a:solidFill>
                <a:latin typeface="Lucida Sans"/>
                <a:cs typeface="Lucida Sans"/>
              </a:rPr>
              <a:t>hose</a:t>
            </a:r>
            <a:endParaRPr sz="1700">
              <a:latin typeface="Lucida Sans"/>
              <a:cs typeface="Lucida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4500" y="1718762"/>
            <a:ext cx="3163570" cy="3380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28699"/>
              </a:lnSpc>
            </a:pPr>
            <a:r>
              <a:rPr dirty="0" sz="1100" spc="-30" b="1" i="1">
                <a:solidFill>
                  <a:srgbClr val="231F20"/>
                </a:solidFill>
                <a:latin typeface="Gill Sans MT"/>
                <a:cs typeface="Gill Sans MT"/>
              </a:rPr>
              <a:t>Tube </a:t>
            </a:r>
            <a:r>
              <a:rPr dirty="0" sz="1100" spc="-65" i="1">
                <a:solidFill>
                  <a:srgbClr val="231F20"/>
                </a:solidFill>
                <a:latin typeface="Arial"/>
                <a:cs typeface="Arial"/>
              </a:rPr>
              <a:t>– </a:t>
            </a:r>
            <a:r>
              <a:rPr dirty="0" sz="1100" spc="25" i="1">
                <a:solidFill>
                  <a:srgbClr val="231F20"/>
                </a:solidFill>
                <a:latin typeface="Arial"/>
                <a:cs typeface="Arial"/>
              </a:rPr>
              <a:t>Its </a:t>
            </a:r>
            <a:r>
              <a:rPr dirty="0" sz="1100" spc="-20" i="1">
                <a:solidFill>
                  <a:srgbClr val="231F20"/>
                </a:solidFill>
                <a:latin typeface="Arial"/>
                <a:cs typeface="Arial"/>
              </a:rPr>
              <a:t>purpose </a:t>
            </a:r>
            <a:r>
              <a:rPr dirty="0" sz="1100" spc="5" i="1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dirty="0" sz="1100" i="1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handle </a:t>
            </a:r>
            <a:r>
              <a:rPr dirty="0" sz="1100" spc="5" i="1">
                <a:solidFill>
                  <a:srgbClr val="231F20"/>
                </a:solidFill>
                <a:latin typeface="Arial"/>
                <a:cs typeface="Arial"/>
              </a:rPr>
              <a:t>specific </a:t>
            </a:r>
            <a:r>
              <a:rPr dirty="0" sz="1100" spc="15" i="1">
                <a:solidFill>
                  <a:srgbClr val="231F20"/>
                </a:solidFill>
                <a:latin typeface="Arial"/>
                <a:cs typeface="Arial"/>
              </a:rPr>
              <a:t>fluids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or  </a:t>
            </a:r>
            <a:r>
              <a:rPr dirty="0" sz="1100" i="1">
                <a:solidFill>
                  <a:srgbClr val="231F20"/>
                </a:solidFill>
                <a:latin typeface="Arial"/>
                <a:cs typeface="Arial"/>
              </a:rPr>
              <a:t>solids. </a:t>
            </a:r>
            <a:r>
              <a:rPr dirty="0" sz="1100" spc="65" i="1">
                <a:solidFill>
                  <a:srgbClr val="231F20"/>
                </a:solidFill>
                <a:latin typeface="Arial"/>
                <a:cs typeface="Arial"/>
              </a:rPr>
              <a:t>It </a:t>
            </a:r>
            <a:r>
              <a:rPr dirty="0" sz="1100" spc="5" i="1">
                <a:solidFill>
                  <a:srgbClr val="231F20"/>
                </a:solidFill>
                <a:latin typeface="Arial"/>
                <a:cs typeface="Arial"/>
              </a:rPr>
              <a:t>is the </a:t>
            </a:r>
            <a:r>
              <a:rPr dirty="0" sz="1100" i="1">
                <a:solidFill>
                  <a:srgbClr val="231F20"/>
                </a:solidFill>
                <a:latin typeface="Arial"/>
                <a:cs typeface="Arial"/>
              </a:rPr>
              <a:t>innermost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rubber </a:t>
            </a:r>
            <a:r>
              <a:rPr dirty="0" sz="1100" spc="-30" i="1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dirty="0" sz="1100" spc="15" i="1">
                <a:solidFill>
                  <a:srgbClr val="231F20"/>
                </a:solidFill>
                <a:latin typeface="Arial"/>
                <a:cs typeface="Arial"/>
              </a:rPr>
              <a:t>plastic </a:t>
            </a:r>
            <a:r>
              <a:rPr dirty="0" sz="1100" spc="-20" i="1">
                <a:solidFill>
                  <a:srgbClr val="231F20"/>
                </a:solidFill>
                <a:latin typeface="Arial"/>
                <a:cs typeface="Arial"/>
              </a:rPr>
              <a:t>com</a:t>
            </a:r>
            <a:r>
              <a:rPr dirty="0" sz="1100" spc="-20" i="1">
                <a:solidFill>
                  <a:srgbClr val="231F20"/>
                </a:solidFill>
                <a:latin typeface="Trebuchet MS"/>
                <a:cs typeface="Trebuchet MS"/>
              </a:rPr>
              <a:t>- 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ponent </a:t>
            </a:r>
            <a:r>
              <a:rPr dirty="0" sz="1100" i="1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dirty="0" sz="1100" spc="5" i="1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dirty="0" sz="1100" spc="-40" i="1">
                <a:solidFill>
                  <a:srgbClr val="231F20"/>
                </a:solidFill>
                <a:latin typeface="Arial"/>
                <a:cs typeface="Arial"/>
              </a:rPr>
              <a:t>hose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dirty="0" sz="1100" spc="5" i="1">
                <a:solidFill>
                  <a:srgbClr val="231F20"/>
                </a:solidFill>
                <a:latin typeface="Arial"/>
                <a:cs typeface="Arial"/>
              </a:rPr>
              <a:t>must </a:t>
            </a:r>
            <a:r>
              <a:rPr dirty="0" sz="1100" spc="-30" i="1">
                <a:solidFill>
                  <a:srgbClr val="231F20"/>
                </a:solidFill>
                <a:latin typeface="Arial"/>
                <a:cs typeface="Arial"/>
              </a:rPr>
              <a:t>be </a:t>
            </a:r>
            <a:r>
              <a:rPr dirty="0" sz="1100" i="1">
                <a:solidFill>
                  <a:srgbClr val="231F20"/>
                </a:solidFill>
                <a:latin typeface="Arial"/>
                <a:cs typeface="Arial"/>
              </a:rPr>
              <a:t>resistant to </a:t>
            </a:r>
            <a:r>
              <a:rPr dirty="0" sz="1100" spc="5" i="1">
                <a:solidFill>
                  <a:srgbClr val="231F20"/>
                </a:solidFill>
                <a:latin typeface="Arial"/>
                <a:cs typeface="Arial"/>
              </a:rPr>
              <a:t>the  </a:t>
            </a:r>
            <a:r>
              <a:rPr dirty="0" sz="1100" spc="5" i="1">
                <a:solidFill>
                  <a:srgbClr val="231F20"/>
                </a:solidFill>
                <a:latin typeface="Arial"/>
                <a:cs typeface="Arial"/>
              </a:rPr>
              <a:t>material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being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conveyed. </a:t>
            </a:r>
            <a:r>
              <a:rPr dirty="0" sz="1100" spc="-65" i="1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variety </a:t>
            </a:r>
            <a:r>
              <a:rPr dirty="0" sz="1100" i="1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compounds  can </a:t>
            </a:r>
            <a:r>
              <a:rPr dirty="0" sz="1100" spc="-30" i="1">
                <a:solidFill>
                  <a:srgbClr val="231F20"/>
                </a:solidFill>
                <a:latin typeface="Arial"/>
                <a:cs typeface="Arial"/>
              </a:rPr>
              <a:t>be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used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depending </a:t>
            </a:r>
            <a:r>
              <a:rPr dirty="0" sz="1100" spc="-30" i="1">
                <a:solidFill>
                  <a:srgbClr val="231F20"/>
                </a:solidFill>
                <a:latin typeface="Arial"/>
                <a:cs typeface="Arial"/>
              </a:rPr>
              <a:t>on </a:t>
            </a:r>
            <a:r>
              <a:rPr dirty="0" sz="1100" spc="5" i="1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dirty="0" sz="1100" spc="5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15" i="1">
                <a:solidFill>
                  <a:srgbClr val="231F20"/>
                </a:solidFill>
                <a:latin typeface="Arial"/>
                <a:cs typeface="Arial"/>
              </a:rPr>
              <a:t>application.</a:t>
            </a:r>
            <a:endParaRPr sz="1100">
              <a:latin typeface="Arial"/>
              <a:cs typeface="Arial"/>
            </a:endParaRPr>
          </a:p>
          <a:p>
            <a:pPr algn="just" marL="12700" marR="7620">
              <a:lnSpc>
                <a:spcPct val="128800"/>
              </a:lnSpc>
              <a:spcBef>
                <a:spcPts val="500"/>
              </a:spcBef>
            </a:pPr>
            <a:r>
              <a:rPr dirty="0" sz="1100" spc="-20" b="1" i="1">
                <a:solidFill>
                  <a:srgbClr val="231F20"/>
                </a:solidFill>
                <a:latin typeface="Gill Sans MT"/>
                <a:cs typeface="Gill Sans MT"/>
              </a:rPr>
              <a:t>Reinforcement</a:t>
            </a:r>
            <a:r>
              <a:rPr dirty="0" sz="1100" spc="-75" b="1" i="1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dirty="0" sz="1100" spc="-65" i="1">
                <a:solidFill>
                  <a:srgbClr val="231F20"/>
                </a:solidFill>
                <a:latin typeface="Arial"/>
                <a:cs typeface="Arial"/>
              </a:rPr>
              <a:t>–</a:t>
            </a:r>
            <a:r>
              <a:rPr dirty="0" sz="1100" spc="-7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10" i="1">
                <a:solidFill>
                  <a:srgbClr val="231F20"/>
                </a:solidFill>
                <a:latin typeface="Arial"/>
                <a:cs typeface="Arial"/>
              </a:rPr>
              <a:t>Its</a:t>
            </a:r>
            <a:r>
              <a:rPr dirty="0" sz="1100" spc="-7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40" i="1">
                <a:solidFill>
                  <a:srgbClr val="231F20"/>
                </a:solidFill>
                <a:latin typeface="Arial"/>
                <a:cs typeface="Arial"/>
              </a:rPr>
              <a:t>purpose</a:t>
            </a:r>
            <a:r>
              <a:rPr dirty="0" sz="1100" spc="-7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dirty="0" sz="1100" spc="-7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dirty="0" sz="1100" spc="-7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withstand</a:t>
            </a:r>
            <a:r>
              <a:rPr dirty="0" sz="1100" spc="-7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65" i="1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dirty="0" sz="1100" spc="-7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specific 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amount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working </a:t>
            </a:r>
            <a:r>
              <a:rPr dirty="0" sz="1100" spc="-45" i="1">
                <a:solidFill>
                  <a:srgbClr val="231F20"/>
                </a:solidFill>
                <a:latin typeface="Arial"/>
                <a:cs typeface="Arial"/>
              </a:rPr>
              <a:t>pressure measured </a:t>
            </a:r>
            <a:r>
              <a:rPr dirty="0" sz="1100" spc="20" i="1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pounds </a:t>
            </a:r>
            <a:r>
              <a:rPr dirty="0" sz="1100" spc="-40" i="1">
                <a:solidFill>
                  <a:srgbClr val="231F20"/>
                </a:solidFill>
                <a:latin typeface="Arial"/>
                <a:cs typeface="Arial"/>
              </a:rPr>
              <a:t>per  </a:t>
            </a:r>
            <a:r>
              <a:rPr dirty="0" sz="1100" spc="-45" i="1">
                <a:solidFill>
                  <a:srgbClr val="231F20"/>
                </a:solidFill>
                <a:latin typeface="Arial"/>
                <a:cs typeface="Arial"/>
              </a:rPr>
              <a:t>square </a:t>
            </a:r>
            <a:r>
              <a:rPr dirty="0" sz="1100" i="1">
                <a:solidFill>
                  <a:srgbClr val="231F20"/>
                </a:solidFill>
                <a:latin typeface="Arial"/>
                <a:cs typeface="Arial"/>
              </a:rPr>
              <a:t>inch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(psi) </a:t>
            </a:r>
            <a:r>
              <a:rPr dirty="0" sz="1100" spc="-40" i="1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dirty="0" sz="1100" spc="-45" i="1">
                <a:solidFill>
                  <a:srgbClr val="231F20"/>
                </a:solidFill>
                <a:latin typeface="Arial"/>
                <a:cs typeface="Arial"/>
              </a:rPr>
              <a:t>Pascal (Pa) </a:t>
            </a:r>
            <a:r>
              <a:rPr dirty="0" sz="1100" spc="-40" i="1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vacuum </a:t>
            </a:r>
            <a:r>
              <a:rPr dirty="0" sz="1100" spc="10" i="1">
                <a:solidFill>
                  <a:srgbClr val="231F20"/>
                </a:solidFill>
                <a:latin typeface="Arial"/>
                <a:cs typeface="Arial"/>
              </a:rPr>
              <a:t>(In </a:t>
            </a:r>
            <a:r>
              <a:rPr dirty="0" sz="1100" spc="-30" i="1">
                <a:solidFill>
                  <a:srgbClr val="231F20"/>
                </a:solidFill>
                <a:latin typeface="Arial"/>
                <a:cs typeface="Arial"/>
              </a:rPr>
              <a:t>Hg, 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inches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mercury). </a:t>
            </a:r>
            <a:r>
              <a:rPr dirty="0" sz="1100" spc="-55" i="1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dirty="0" sz="1100" spc="-20" i="1">
                <a:solidFill>
                  <a:srgbClr val="231F20"/>
                </a:solidFill>
                <a:latin typeface="Arial"/>
                <a:cs typeface="Arial"/>
              </a:rPr>
              <a:t>reinforcement </a:t>
            </a:r>
            <a:r>
              <a:rPr dirty="0" sz="1100" spc="-55" i="1">
                <a:solidFill>
                  <a:srgbClr val="231F20"/>
                </a:solidFill>
                <a:latin typeface="Arial"/>
                <a:cs typeface="Arial"/>
              </a:rPr>
              <a:t>may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consist 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dirty="0" sz="1100" spc="5" i="1">
                <a:solidFill>
                  <a:srgbClr val="231F20"/>
                </a:solidFill>
                <a:latin typeface="Arial"/>
                <a:cs typeface="Arial"/>
              </a:rPr>
              <a:t>multiple </a:t>
            </a:r>
            <a:r>
              <a:rPr dirty="0" sz="1100" spc="-45" i="1">
                <a:solidFill>
                  <a:srgbClr val="231F20"/>
                </a:solidFill>
                <a:latin typeface="Arial"/>
                <a:cs typeface="Arial"/>
              </a:rPr>
              <a:t>layers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dirty="0" sz="1100" i="1">
                <a:solidFill>
                  <a:srgbClr val="231F20"/>
                </a:solidFill>
                <a:latin typeface="Arial"/>
                <a:cs typeface="Arial"/>
              </a:rPr>
              <a:t>fabric, </a:t>
            </a:r>
            <a:r>
              <a:rPr dirty="0" sz="1100" spc="-45" i="1">
                <a:solidFill>
                  <a:srgbClr val="231F20"/>
                </a:solidFill>
                <a:latin typeface="Arial"/>
                <a:cs typeface="Arial"/>
              </a:rPr>
              <a:t>yarn </a:t>
            </a:r>
            <a:r>
              <a:rPr dirty="0" sz="1100" spc="-40" i="1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dirty="0" sz="1100" spc="-30" i="1">
                <a:solidFill>
                  <a:srgbClr val="231F20"/>
                </a:solidFill>
                <a:latin typeface="Arial"/>
                <a:cs typeface="Arial"/>
              </a:rPr>
              <a:t>wire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placed </a:t>
            </a:r>
            <a:r>
              <a:rPr dirty="0" sz="1100" spc="-40" i="1">
                <a:solidFill>
                  <a:srgbClr val="231F20"/>
                </a:solidFill>
                <a:latin typeface="Arial"/>
                <a:cs typeface="Arial"/>
              </a:rPr>
              <a:t>on </a:t>
            </a:r>
            <a:r>
              <a:rPr dirty="0" sz="1100" spc="-20" i="1">
                <a:solidFill>
                  <a:srgbClr val="231F20"/>
                </a:solidFill>
                <a:latin typeface="Arial"/>
                <a:cs typeface="Arial"/>
              </a:rPr>
              <a:t>top 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the tube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dirty="0" sz="1100" spc="-30" i="1">
                <a:solidFill>
                  <a:srgbClr val="231F20"/>
                </a:solidFill>
                <a:latin typeface="Arial"/>
                <a:cs typeface="Arial"/>
              </a:rPr>
              <a:t>referred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dirty="0" sz="1100" spc="-70" i="1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dirty="0" sz="1100" spc="14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30" i="1">
                <a:solidFill>
                  <a:srgbClr val="231F20"/>
                </a:solidFill>
                <a:latin typeface="Arial"/>
                <a:cs typeface="Arial"/>
              </a:rPr>
              <a:t>“plies.”</a:t>
            </a:r>
            <a:endParaRPr sz="1100">
              <a:latin typeface="Arial"/>
              <a:cs typeface="Arial"/>
            </a:endParaRPr>
          </a:p>
          <a:p>
            <a:pPr algn="just" marL="12700" marR="5715">
              <a:lnSpc>
                <a:spcPct val="128699"/>
              </a:lnSpc>
              <a:spcBef>
                <a:spcPts val="500"/>
              </a:spcBef>
            </a:pPr>
            <a:r>
              <a:rPr dirty="0" sz="1100" spc="-40" b="1" i="1">
                <a:solidFill>
                  <a:srgbClr val="231F20"/>
                </a:solidFill>
                <a:latin typeface="Gill Sans MT"/>
                <a:cs typeface="Gill Sans MT"/>
              </a:rPr>
              <a:t>Cover </a:t>
            </a:r>
            <a:r>
              <a:rPr dirty="0" sz="1100" spc="-65" i="1">
                <a:solidFill>
                  <a:srgbClr val="231F20"/>
                </a:solidFill>
                <a:latin typeface="Arial"/>
                <a:cs typeface="Arial"/>
              </a:rPr>
              <a:t>– </a:t>
            </a:r>
            <a:r>
              <a:rPr dirty="0" sz="1100" spc="25" i="1">
                <a:solidFill>
                  <a:srgbClr val="231F20"/>
                </a:solidFill>
                <a:latin typeface="Arial"/>
                <a:cs typeface="Arial"/>
              </a:rPr>
              <a:t>Its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primary </a:t>
            </a:r>
            <a:r>
              <a:rPr dirty="0" sz="1100" spc="-20" i="1">
                <a:solidFill>
                  <a:srgbClr val="231F20"/>
                </a:solidFill>
                <a:latin typeface="Arial"/>
                <a:cs typeface="Arial"/>
              </a:rPr>
              <a:t>purpose </a:t>
            </a:r>
            <a:r>
              <a:rPr dirty="0" sz="1100" spc="5" i="1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dirty="0" sz="1100" i="1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dirty="0" sz="1100" spc="5" i="1">
                <a:solidFill>
                  <a:srgbClr val="231F20"/>
                </a:solidFill>
                <a:latin typeface="Arial"/>
                <a:cs typeface="Arial"/>
              </a:rPr>
              <a:t>protect the tube </a:t>
            </a:r>
            <a:r>
              <a:rPr dirty="0" sz="1100" spc="31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dirty="0" sz="1100" spc="-20" i="1">
                <a:solidFill>
                  <a:srgbClr val="231F20"/>
                </a:solidFill>
                <a:latin typeface="Arial"/>
                <a:cs typeface="Arial"/>
              </a:rPr>
              <a:t>reinforcement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from </a:t>
            </a:r>
            <a:r>
              <a:rPr dirty="0" sz="1100" spc="-30" i="1">
                <a:solidFill>
                  <a:srgbClr val="231F20"/>
                </a:solidFill>
                <a:latin typeface="Arial"/>
                <a:cs typeface="Arial"/>
              </a:rPr>
              <a:t>external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factors </a:t>
            </a:r>
            <a:r>
              <a:rPr dirty="0" sz="1100" spc="-30" i="1">
                <a:solidFill>
                  <a:srgbClr val="231F20"/>
                </a:solidFill>
                <a:latin typeface="Arial"/>
                <a:cs typeface="Arial"/>
              </a:rPr>
              <a:t>such </a:t>
            </a:r>
            <a:r>
              <a:rPr dirty="0" sz="1100" spc="-80" i="1">
                <a:solidFill>
                  <a:srgbClr val="231F20"/>
                </a:solidFill>
                <a:latin typeface="Arial"/>
                <a:cs typeface="Arial"/>
              </a:rPr>
              <a:t>as  </a:t>
            </a:r>
            <a:r>
              <a:rPr dirty="0" sz="1100" spc="-50" i="1">
                <a:solidFill>
                  <a:srgbClr val="231F20"/>
                </a:solidFill>
                <a:latin typeface="Arial"/>
                <a:cs typeface="Arial"/>
              </a:rPr>
              <a:t>ozone, </a:t>
            </a:r>
            <a:r>
              <a:rPr dirty="0" sz="1100" spc="-40" i="1">
                <a:solidFill>
                  <a:srgbClr val="231F20"/>
                </a:solidFill>
                <a:latin typeface="Arial"/>
                <a:cs typeface="Arial"/>
              </a:rPr>
              <a:t>weather, abrasion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dirty="0" sz="1100" spc="-20" i="1">
                <a:solidFill>
                  <a:srgbClr val="231F20"/>
                </a:solidFill>
                <a:latin typeface="Arial"/>
                <a:cs typeface="Arial"/>
              </a:rPr>
              <a:t>heat. </a:t>
            </a:r>
            <a:r>
              <a:rPr dirty="0" sz="1100" spc="-65" i="1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variety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dirty="0" sz="1100" spc="-40" i="1">
                <a:solidFill>
                  <a:srgbClr val="231F20"/>
                </a:solidFill>
                <a:latin typeface="Arial"/>
                <a:cs typeface="Arial"/>
              </a:rPr>
              <a:t>com</a:t>
            </a:r>
            <a:r>
              <a:rPr dirty="0" sz="1100" spc="-40" i="1">
                <a:solidFill>
                  <a:srgbClr val="231F20"/>
                </a:solidFill>
                <a:latin typeface="Trebuchet MS"/>
                <a:cs typeface="Trebuchet MS"/>
              </a:rPr>
              <a:t>- 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pounds can </a:t>
            </a:r>
            <a:r>
              <a:rPr dirty="0" sz="1100" spc="-40" i="1">
                <a:solidFill>
                  <a:srgbClr val="231F20"/>
                </a:solidFill>
                <a:latin typeface="Arial"/>
                <a:cs typeface="Arial"/>
              </a:rPr>
              <a:t>be </a:t>
            </a:r>
            <a:r>
              <a:rPr dirty="0" sz="1100" spc="-45" i="1">
                <a:solidFill>
                  <a:srgbClr val="231F20"/>
                </a:solidFill>
                <a:latin typeface="Arial"/>
                <a:cs typeface="Arial"/>
              </a:rPr>
              <a:t>used </a:t>
            </a:r>
            <a:r>
              <a:rPr dirty="0" sz="1100" spc="-30" i="1">
                <a:solidFill>
                  <a:srgbClr val="231F20"/>
                </a:solidFill>
                <a:latin typeface="Arial"/>
                <a:cs typeface="Arial"/>
              </a:rPr>
              <a:t>depending </a:t>
            </a:r>
            <a:r>
              <a:rPr dirty="0" sz="1100" spc="-40" i="1">
                <a:solidFill>
                  <a:srgbClr val="231F20"/>
                </a:solidFill>
                <a:latin typeface="Arial"/>
                <a:cs typeface="Arial"/>
              </a:rPr>
              <a:t>on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dirty="0" sz="1100" spc="27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application.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75487" y="786383"/>
            <a:ext cx="3099816" cy="8467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87350" y="9636700"/>
            <a:ext cx="6981825" cy="422275"/>
          </a:xfrm>
          <a:custGeom>
            <a:avLst/>
            <a:gdLst/>
            <a:ahLst/>
            <a:cxnLst/>
            <a:rect l="l" t="t" r="r" b="b"/>
            <a:pathLst>
              <a:path w="6981825" h="422275">
                <a:moveTo>
                  <a:pt x="0" y="421699"/>
                </a:moveTo>
                <a:lnTo>
                  <a:pt x="6981443" y="421699"/>
                </a:lnTo>
                <a:lnTo>
                  <a:pt x="6981443" y="0"/>
                </a:lnTo>
                <a:lnTo>
                  <a:pt x="0" y="0"/>
                </a:lnTo>
                <a:lnTo>
                  <a:pt x="0" y="421699"/>
                </a:lnTo>
                <a:close/>
              </a:path>
            </a:pathLst>
          </a:custGeom>
          <a:solidFill>
            <a:srgbClr val="231F20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57198" y="9706556"/>
            <a:ext cx="4926330" cy="352425"/>
          </a:xfrm>
          <a:custGeom>
            <a:avLst/>
            <a:gdLst/>
            <a:ahLst/>
            <a:cxnLst/>
            <a:rect l="l" t="t" r="r" b="b"/>
            <a:pathLst>
              <a:path w="4926330" h="352425">
                <a:moveTo>
                  <a:pt x="4820627" y="0"/>
                </a:moveTo>
                <a:lnTo>
                  <a:pt x="105689" y="0"/>
                </a:lnTo>
                <a:lnTo>
                  <a:pt x="64652" y="8337"/>
                </a:lnTo>
                <a:lnTo>
                  <a:pt x="31046" y="31040"/>
                </a:lnTo>
                <a:lnTo>
                  <a:pt x="8339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4926304" y="351843"/>
                </a:lnTo>
                <a:lnTo>
                  <a:pt x="4926304" y="105676"/>
                </a:lnTo>
                <a:lnTo>
                  <a:pt x="4917966" y="64642"/>
                </a:lnTo>
                <a:lnTo>
                  <a:pt x="4895264" y="31040"/>
                </a:lnTo>
                <a:lnTo>
                  <a:pt x="4861662" y="8337"/>
                </a:lnTo>
                <a:lnTo>
                  <a:pt x="4820627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57203" y="9706556"/>
            <a:ext cx="6844030" cy="352425"/>
          </a:xfrm>
          <a:custGeom>
            <a:avLst/>
            <a:gdLst/>
            <a:ahLst/>
            <a:cxnLst/>
            <a:rect l="l" t="t" r="r" b="b"/>
            <a:pathLst>
              <a:path w="6844030" h="352425">
                <a:moveTo>
                  <a:pt x="6738315" y="0"/>
                </a:moveTo>
                <a:lnTo>
                  <a:pt x="105676" y="0"/>
                </a:lnTo>
                <a:lnTo>
                  <a:pt x="64642" y="8337"/>
                </a:lnTo>
                <a:lnTo>
                  <a:pt x="31040" y="31040"/>
                </a:lnTo>
                <a:lnTo>
                  <a:pt x="8337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6843991" y="351843"/>
                </a:lnTo>
                <a:lnTo>
                  <a:pt x="6843991" y="105676"/>
                </a:lnTo>
                <a:lnTo>
                  <a:pt x="6835654" y="64642"/>
                </a:lnTo>
                <a:lnTo>
                  <a:pt x="6812951" y="31040"/>
                </a:lnTo>
                <a:lnTo>
                  <a:pt x="6779349" y="8337"/>
                </a:lnTo>
                <a:lnTo>
                  <a:pt x="6738315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30"/>
              </a:spcBef>
            </a:pPr>
            <a:r>
              <a:rPr dirty="0" spc="-70"/>
              <a:t>2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81450" y="407975"/>
            <a:ext cx="3347085" cy="3806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700" spc="235" b="1">
                <a:solidFill>
                  <a:srgbClr val="CE5C1B"/>
                </a:solidFill>
                <a:latin typeface="Book Antiqua"/>
                <a:cs typeface="Book Antiqua"/>
              </a:rPr>
              <a:t>Coupling</a:t>
            </a:r>
            <a:r>
              <a:rPr dirty="0" sz="1700" spc="-20" b="1">
                <a:solidFill>
                  <a:srgbClr val="CE5C1B"/>
                </a:solidFill>
                <a:latin typeface="Book Antiqua"/>
                <a:cs typeface="Book Antiqua"/>
              </a:rPr>
              <a:t> </a:t>
            </a:r>
            <a:r>
              <a:rPr dirty="0" sz="1700" spc="260" b="1">
                <a:solidFill>
                  <a:srgbClr val="CE5C1B"/>
                </a:solidFill>
                <a:latin typeface="Book Antiqua"/>
                <a:cs typeface="Book Antiqua"/>
              </a:rPr>
              <a:t>SeleCtion</a:t>
            </a:r>
            <a:endParaRPr sz="1700">
              <a:latin typeface="Book Antiqua"/>
              <a:cs typeface="Book Antiqua"/>
            </a:endParaRPr>
          </a:p>
          <a:p>
            <a:pPr algn="just" marL="12700" marR="5080">
              <a:lnSpc>
                <a:spcPct val="116700"/>
              </a:lnSpc>
              <a:spcBef>
                <a:spcPts val="359"/>
              </a:spcBef>
            </a:pP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Couplings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must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selected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maximize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safety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per-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formance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system.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following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criteria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are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considered 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in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identifying which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style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best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for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</a:t>
            </a:r>
            <a:r>
              <a:rPr dirty="0" sz="1000" spc="-4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application:</a:t>
            </a:r>
            <a:endParaRPr sz="1000">
              <a:latin typeface="Tahoma"/>
              <a:cs typeface="Tahoma"/>
            </a:endParaRPr>
          </a:p>
          <a:p>
            <a:pPr marL="229235" indent="-102235">
              <a:lnSpc>
                <a:spcPct val="100000"/>
              </a:lnSpc>
              <a:spcBef>
                <a:spcPts val="700"/>
              </a:spcBef>
              <a:buChar char="•"/>
              <a:tabLst>
                <a:tab pos="229235" algn="l"/>
              </a:tabLst>
            </a:pP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Attachment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options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(ferrule,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band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clamp)</a:t>
            </a:r>
            <a:endParaRPr sz="1000">
              <a:latin typeface="Tahoma"/>
              <a:cs typeface="Tahoma"/>
            </a:endParaRPr>
          </a:p>
          <a:p>
            <a:pPr marL="229235" indent="-102235">
              <a:lnSpc>
                <a:spcPct val="100000"/>
              </a:lnSpc>
              <a:spcBef>
                <a:spcPts val="650"/>
              </a:spcBef>
              <a:buChar char="•"/>
              <a:tabLst>
                <a:tab pos="229235" algn="l"/>
              </a:tabLst>
            </a:pP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Availability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</a:t>
            </a:r>
            <a:r>
              <a:rPr dirty="0" sz="1000" spc="-10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size</a:t>
            </a:r>
            <a:endParaRPr sz="1000">
              <a:latin typeface="Tahoma"/>
              <a:cs typeface="Tahoma"/>
            </a:endParaRPr>
          </a:p>
          <a:p>
            <a:pPr marL="229235" indent="-102235">
              <a:lnSpc>
                <a:spcPct val="100000"/>
              </a:lnSpc>
              <a:spcBef>
                <a:spcPts val="650"/>
              </a:spcBef>
              <a:buChar char="•"/>
              <a:tabLst>
                <a:tab pos="229235" algn="l"/>
              </a:tabLst>
            </a:pP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Availability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required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thread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type</a:t>
            </a:r>
            <a:endParaRPr sz="1000">
              <a:latin typeface="Tahoma"/>
              <a:cs typeface="Tahoma"/>
            </a:endParaRPr>
          </a:p>
          <a:p>
            <a:pPr marL="229235" indent="-102235">
              <a:lnSpc>
                <a:spcPct val="100000"/>
              </a:lnSpc>
              <a:spcBef>
                <a:spcPts val="650"/>
              </a:spcBef>
              <a:buChar char="•"/>
              <a:tabLst>
                <a:tab pos="229235" algn="l"/>
              </a:tabLst>
            </a:pP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Cost</a:t>
            </a:r>
            <a:endParaRPr sz="1000">
              <a:latin typeface="Tahoma"/>
              <a:cs typeface="Tahoma"/>
            </a:endParaRPr>
          </a:p>
          <a:p>
            <a:pPr marL="229235" indent="-102235">
              <a:lnSpc>
                <a:spcPct val="100000"/>
              </a:lnSpc>
              <a:spcBef>
                <a:spcPts val="650"/>
              </a:spcBef>
              <a:buChar char="•"/>
              <a:tabLst>
                <a:tab pos="229235" algn="l"/>
              </a:tabLst>
            </a:pP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Coupling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compatibility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with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conveyed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material</a:t>
            </a:r>
            <a:endParaRPr sz="1000">
              <a:latin typeface="Tahoma"/>
              <a:cs typeface="Tahoma"/>
            </a:endParaRPr>
          </a:p>
          <a:p>
            <a:pPr marL="229235" indent="-102235">
              <a:lnSpc>
                <a:spcPct val="100000"/>
              </a:lnSpc>
              <a:spcBef>
                <a:spcPts val="650"/>
              </a:spcBef>
              <a:buChar char="•"/>
              <a:tabLst>
                <a:tab pos="229235" algn="l"/>
              </a:tabLst>
            </a:pP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Quality</a:t>
            </a:r>
            <a:endParaRPr sz="1000">
              <a:latin typeface="Tahoma"/>
              <a:cs typeface="Tahoma"/>
            </a:endParaRPr>
          </a:p>
          <a:p>
            <a:pPr marL="229235" indent="-102235">
              <a:lnSpc>
                <a:spcPct val="100000"/>
              </a:lnSpc>
              <a:spcBef>
                <a:spcPts val="650"/>
              </a:spcBef>
              <a:buChar char="•"/>
              <a:tabLst>
                <a:tab pos="229235" algn="l"/>
              </a:tabLst>
            </a:pP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Ease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</a:t>
            </a:r>
            <a:r>
              <a:rPr dirty="0" sz="1000" spc="-8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handling</a:t>
            </a:r>
            <a:endParaRPr sz="1000">
              <a:latin typeface="Tahoma"/>
              <a:cs typeface="Tahoma"/>
            </a:endParaRPr>
          </a:p>
          <a:p>
            <a:pPr algn="just" marL="12700" marR="5080">
              <a:lnSpc>
                <a:spcPct val="116700"/>
              </a:lnSpc>
              <a:spcBef>
                <a:spcPts val="450"/>
              </a:spcBef>
            </a:pP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In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critical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applications,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however,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specific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couplings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are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required.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These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include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corrosive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chemical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transfer, </a:t>
            </a:r>
            <a:r>
              <a:rPr dirty="0" sz="1000" spc="55">
                <a:solidFill>
                  <a:srgbClr val="3D3E3E"/>
                </a:solidFill>
                <a:latin typeface="Tahoma"/>
                <a:cs typeface="Tahoma"/>
              </a:rPr>
              <a:t>LP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gas, 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oil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field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drilling,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petroleum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products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transfer,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steam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ground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fueling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aircraft.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No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substitutions should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 made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unless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written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authorization has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been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given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by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manufacturer,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coupling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manufacturer and the end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user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for </a:t>
            </a:r>
            <a:r>
              <a:rPr dirty="0" sz="1000" spc="27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specific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application.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64946" y="4541826"/>
            <a:ext cx="3180080" cy="629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200" spc="10" b="1">
                <a:solidFill>
                  <a:srgbClr val="67A135"/>
                </a:solidFill>
                <a:latin typeface="Book Antiqua"/>
                <a:cs typeface="Book Antiqua"/>
              </a:rPr>
              <a:t>QuiCK</a:t>
            </a:r>
            <a:r>
              <a:rPr dirty="0" sz="1200" spc="-50" b="1">
                <a:solidFill>
                  <a:srgbClr val="67A135"/>
                </a:solidFill>
                <a:latin typeface="Book Antiqua"/>
                <a:cs typeface="Book Antiqua"/>
              </a:rPr>
              <a:t> </a:t>
            </a:r>
            <a:r>
              <a:rPr dirty="0" sz="1200" spc="140" b="1">
                <a:solidFill>
                  <a:srgbClr val="67A135"/>
                </a:solidFill>
                <a:latin typeface="Book Antiqua"/>
                <a:cs typeface="Book Antiqua"/>
              </a:rPr>
              <a:t>tip:</a:t>
            </a:r>
            <a:endParaRPr sz="1200">
              <a:latin typeface="Book Antiqua"/>
              <a:cs typeface="Book Antiqua"/>
            </a:endParaRPr>
          </a:p>
          <a:p>
            <a:pPr algn="ctr" marL="12065" marR="5080">
              <a:lnSpc>
                <a:spcPct val="118100"/>
              </a:lnSpc>
            </a:pP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coupling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65">
                <a:solidFill>
                  <a:srgbClr val="231F20"/>
                </a:solidFill>
                <a:latin typeface="Times New Roman"/>
                <a:cs typeface="Times New Roman"/>
              </a:rPr>
              <a:t>end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231F20"/>
                </a:solidFill>
                <a:latin typeface="Times New Roman"/>
                <a:cs typeface="Times New Roman"/>
              </a:rPr>
              <a:t>type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65">
                <a:solidFill>
                  <a:srgbClr val="231F20"/>
                </a:solidFill>
                <a:latin typeface="Times New Roman"/>
                <a:cs typeface="Times New Roman"/>
              </a:rPr>
              <a:t>must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65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6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65">
                <a:solidFill>
                  <a:srgbClr val="231F20"/>
                </a:solidFill>
                <a:latin typeface="Times New Roman"/>
                <a:cs typeface="Times New Roman"/>
              </a:rPr>
              <a:t>same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231F20"/>
                </a:solidFill>
                <a:latin typeface="Times New Roman"/>
                <a:cs typeface="Times New Roman"/>
              </a:rPr>
              <a:t>type </a:t>
            </a:r>
            <a:r>
              <a:rPr dirty="0" sz="12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65">
                <a:solidFill>
                  <a:srgbClr val="231F20"/>
                </a:solidFill>
                <a:latin typeface="Times New Roman"/>
                <a:cs typeface="Times New Roman"/>
              </a:rPr>
              <a:t>as</a:t>
            </a:r>
            <a:r>
              <a:rPr dirty="0" sz="12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6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2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port</a:t>
            </a:r>
            <a:r>
              <a:rPr dirty="0" sz="12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12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231F20"/>
                </a:solidFill>
                <a:latin typeface="Times New Roman"/>
                <a:cs typeface="Times New Roman"/>
              </a:rPr>
              <a:t>which</a:t>
            </a:r>
            <a:r>
              <a:rPr dirty="0" sz="12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6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2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231F20"/>
                </a:solidFill>
                <a:latin typeface="Times New Roman"/>
                <a:cs typeface="Times New Roman"/>
              </a:rPr>
              <a:t>hose</a:t>
            </a:r>
            <a:r>
              <a:rPr dirty="0" sz="12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dirty="0" sz="12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231F20"/>
                </a:solidFill>
                <a:latin typeface="Times New Roman"/>
                <a:cs typeface="Times New Roman"/>
              </a:rPr>
              <a:t>being</a:t>
            </a:r>
            <a:r>
              <a:rPr dirty="0" sz="12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231F20"/>
                </a:solidFill>
                <a:latin typeface="Times New Roman"/>
                <a:cs typeface="Times New Roman"/>
              </a:rPr>
              <a:t>attached.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81450" y="5557399"/>
            <a:ext cx="3347085" cy="4030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974090">
              <a:lnSpc>
                <a:spcPct val="78400"/>
              </a:lnSpc>
            </a:pPr>
            <a:r>
              <a:rPr dirty="0" sz="1700" spc="235" b="1">
                <a:solidFill>
                  <a:srgbClr val="CE5C1B"/>
                </a:solidFill>
                <a:latin typeface="Book Antiqua"/>
                <a:cs typeface="Book Antiqua"/>
              </a:rPr>
              <a:t>StatiC</a:t>
            </a:r>
            <a:r>
              <a:rPr dirty="0" sz="1700" spc="-15" b="1">
                <a:solidFill>
                  <a:srgbClr val="CE5C1B"/>
                </a:solidFill>
                <a:latin typeface="Book Antiqua"/>
                <a:cs typeface="Book Antiqua"/>
              </a:rPr>
              <a:t> </a:t>
            </a:r>
            <a:r>
              <a:rPr dirty="0" sz="1700" spc="290" b="1">
                <a:solidFill>
                  <a:srgbClr val="CE5C1B"/>
                </a:solidFill>
                <a:latin typeface="Book Antiqua"/>
                <a:cs typeface="Book Antiqua"/>
              </a:rPr>
              <a:t>eleCtriCity  </a:t>
            </a:r>
            <a:r>
              <a:rPr dirty="0" sz="1700" spc="315" b="1">
                <a:solidFill>
                  <a:srgbClr val="CE5C1B"/>
                </a:solidFill>
                <a:latin typeface="Book Antiqua"/>
                <a:cs typeface="Book Antiqua"/>
              </a:rPr>
              <a:t>grounding</a:t>
            </a:r>
            <a:endParaRPr sz="1700">
              <a:latin typeface="Book Antiqua"/>
              <a:cs typeface="Book Antiqua"/>
            </a:endParaRPr>
          </a:p>
          <a:p>
            <a:pPr algn="just" marL="12700" marR="5080">
              <a:lnSpc>
                <a:spcPct val="116700"/>
              </a:lnSpc>
              <a:spcBef>
                <a:spcPts val="359"/>
              </a:spcBef>
            </a:pP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Movement of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some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dry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material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through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rubber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plastic 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can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generate enough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static electricity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 hazardous.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Not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only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could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static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spark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ignite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fire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cause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an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explo-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sion, but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enough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charge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could build-up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</a:t>
            </a:r>
            <a:r>
              <a:rPr dirty="0" sz="1000" spc="-114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cause 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severe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shock </a:t>
            </a:r>
            <a:r>
              <a:rPr dirty="0" sz="1000" spc="30">
                <a:solidFill>
                  <a:srgbClr val="3D3E3E"/>
                </a:solidFill>
                <a:latin typeface="Tahoma"/>
                <a:cs typeface="Tahoma"/>
              </a:rPr>
              <a:t>if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contacted.</a:t>
            </a:r>
            <a:endParaRPr sz="1000">
              <a:latin typeface="Tahoma"/>
              <a:cs typeface="Tahoma"/>
            </a:endParaRPr>
          </a:p>
          <a:p>
            <a:pPr algn="just" marL="12700" marR="5080">
              <a:lnSpc>
                <a:spcPct val="116700"/>
              </a:lnSpc>
              <a:spcBef>
                <a:spcPts val="500"/>
              </a:spcBef>
            </a:pP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Grounding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can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achieved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through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use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static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conductive 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stock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in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tube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 or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cover,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bent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wire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method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 or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metal  staple</a:t>
            </a:r>
            <a:r>
              <a:rPr dirty="0" sz="1000" spc="-5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method.</a:t>
            </a:r>
            <a:endParaRPr sz="1000">
              <a:latin typeface="Tahoma"/>
              <a:cs typeface="Tahoma"/>
            </a:endParaRPr>
          </a:p>
          <a:p>
            <a:pPr algn="just" marL="12700" marR="5080">
              <a:lnSpc>
                <a:spcPct val="116700"/>
              </a:lnSpc>
              <a:spcBef>
                <a:spcPts val="500"/>
              </a:spcBef>
            </a:pP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bent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wire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method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</a:t>
            </a:r>
            <a:r>
              <a:rPr dirty="0" sz="1000" spc="-22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used with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wire-reinforced hose.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Fol- 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low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these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steps:</a:t>
            </a:r>
            <a:endParaRPr sz="1000">
              <a:latin typeface="Tahoma"/>
              <a:cs typeface="Tahoma"/>
            </a:endParaRPr>
          </a:p>
          <a:p>
            <a:pPr marL="281940" indent="-154940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282575" algn="l"/>
              </a:tabLst>
            </a:pP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Locate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helix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wire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static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wire.</a:t>
            </a:r>
            <a:endParaRPr sz="1000">
              <a:latin typeface="Tahoma"/>
              <a:cs typeface="Tahoma"/>
            </a:endParaRPr>
          </a:p>
          <a:p>
            <a:pPr marL="281940" indent="-154940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282575" algn="l"/>
              </a:tabLst>
            </a:pPr>
            <a:r>
              <a:rPr dirty="0" sz="1000" spc="35">
                <a:solidFill>
                  <a:srgbClr val="3D3E3E"/>
                </a:solidFill>
                <a:latin typeface="Tahoma"/>
                <a:cs typeface="Tahoma"/>
              </a:rPr>
              <a:t>Pull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wire out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with</a:t>
            </a:r>
            <a:r>
              <a:rPr dirty="0" sz="1000" spc="-8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pliers.</a:t>
            </a:r>
            <a:endParaRPr sz="1000">
              <a:latin typeface="Tahoma"/>
              <a:cs typeface="Tahoma"/>
            </a:endParaRPr>
          </a:p>
          <a:p>
            <a:pPr marL="281940" indent="-154940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282575" algn="l"/>
              </a:tabLst>
            </a:pP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Bend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wire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into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inner surface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</a:t>
            </a:r>
            <a:r>
              <a:rPr dirty="0" sz="1000" spc="-8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tube,</a:t>
            </a:r>
            <a:endParaRPr sz="1000">
              <a:latin typeface="Tahoma"/>
              <a:cs typeface="Tahoma"/>
            </a:endParaRPr>
          </a:p>
          <a:p>
            <a:pPr marL="281940">
              <a:lnSpc>
                <a:spcPct val="100000"/>
              </a:lnSpc>
              <a:spcBef>
                <a:spcPts val="200"/>
              </a:spcBef>
            </a:pP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using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caution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not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puncture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tube.</a:t>
            </a:r>
            <a:endParaRPr sz="1000">
              <a:latin typeface="Tahoma"/>
              <a:cs typeface="Tahoma"/>
            </a:endParaRPr>
          </a:p>
          <a:p>
            <a:pPr marL="281940" marR="107314" indent="-154940">
              <a:lnSpc>
                <a:spcPct val="116700"/>
              </a:lnSpc>
              <a:spcBef>
                <a:spcPts val="450"/>
              </a:spcBef>
              <a:buAutoNum type="arabicPeriod" startAt="4"/>
              <a:tabLst>
                <a:tab pos="282575" algn="l"/>
              </a:tabLst>
            </a:pP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Attach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couplings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so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bent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wire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cou-  </a:t>
            </a:r>
            <a:r>
              <a:rPr dirty="0" sz="1000" spc="25">
                <a:solidFill>
                  <a:srgbClr val="3D3E3E"/>
                </a:solidFill>
                <a:latin typeface="Tahoma"/>
                <a:cs typeface="Tahoma"/>
              </a:rPr>
              <a:t>pling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make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contact.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bent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wire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must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not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extend  the </a:t>
            </a:r>
            <a:r>
              <a:rPr dirty="0" sz="1000" spc="40">
                <a:solidFill>
                  <a:srgbClr val="3D3E3E"/>
                </a:solidFill>
                <a:latin typeface="Tahoma"/>
                <a:cs typeface="Tahoma"/>
              </a:rPr>
              <a:t>full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length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stem, </a:t>
            </a:r>
            <a:r>
              <a:rPr dirty="0" sz="1000" spc="25">
                <a:solidFill>
                  <a:srgbClr val="3D3E3E"/>
                </a:solidFill>
                <a:latin typeface="Tahoma"/>
                <a:cs typeface="Tahoma"/>
              </a:rPr>
              <a:t>since </a:t>
            </a:r>
            <a:r>
              <a:rPr dirty="0" sz="1000" spc="30">
                <a:solidFill>
                  <a:srgbClr val="3D3E3E"/>
                </a:solidFill>
                <a:latin typeface="Tahoma"/>
                <a:cs typeface="Tahoma"/>
              </a:rPr>
              <a:t>it </a:t>
            </a:r>
            <a:r>
              <a:rPr dirty="0" sz="1000" spc="25">
                <a:solidFill>
                  <a:srgbClr val="3D3E3E"/>
                </a:solidFill>
                <a:latin typeface="Tahoma"/>
                <a:cs typeface="Tahoma"/>
              </a:rPr>
              <a:t>could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create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leak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at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the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25">
                <a:solidFill>
                  <a:srgbClr val="3D3E3E"/>
                </a:solidFill>
                <a:latin typeface="Tahoma"/>
                <a:cs typeface="Tahoma"/>
              </a:rPr>
              <a:t>coupling.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6899" y="457200"/>
            <a:ext cx="3315335" cy="8050530"/>
          </a:xfrm>
          <a:custGeom>
            <a:avLst/>
            <a:gdLst/>
            <a:ahLst/>
            <a:cxnLst/>
            <a:rect l="l" t="t" r="r" b="b"/>
            <a:pathLst>
              <a:path w="3315335" h="8050530">
                <a:moveTo>
                  <a:pt x="3209620" y="0"/>
                </a:moveTo>
                <a:lnTo>
                  <a:pt x="105981" y="0"/>
                </a:lnTo>
                <a:lnTo>
                  <a:pt x="64946" y="8337"/>
                </a:lnTo>
                <a:lnTo>
                  <a:pt x="31345" y="31040"/>
                </a:lnTo>
                <a:lnTo>
                  <a:pt x="8642" y="64642"/>
                </a:lnTo>
                <a:lnTo>
                  <a:pt x="304" y="105676"/>
                </a:lnTo>
                <a:lnTo>
                  <a:pt x="0" y="7944611"/>
                </a:lnTo>
                <a:lnTo>
                  <a:pt x="8339" y="7985646"/>
                </a:lnTo>
                <a:lnTo>
                  <a:pt x="31045" y="8019248"/>
                </a:lnTo>
                <a:lnTo>
                  <a:pt x="64647" y="8041950"/>
                </a:lnTo>
                <a:lnTo>
                  <a:pt x="105676" y="8050288"/>
                </a:lnTo>
                <a:lnTo>
                  <a:pt x="3209315" y="8050288"/>
                </a:lnTo>
                <a:lnTo>
                  <a:pt x="3250352" y="8041950"/>
                </a:lnTo>
                <a:lnTo>
                  <a:pt x="3283958" y="8019248"/>
                </a:lnTo>
                <a:lnTo>
                  <a:pt x="3306665" y="7985646"/>
                </a:lnTo>
                <a:lnTo>
                  <a:pt x="3315004" y="7944611"/>
                </a:lnTo>
                <a:lnTo>
                  <a:pt x="3315296" y="105676"/>
                </a:lnTo>
                <a:lnTo>
                  <a:pt x="3306959" y="64642"/>
                </a:lnTo>
                <a:lnTo>
                  <a:pt x="3284256" y="31040"/>
                </a:lnTo>
                <a:lnTo>
                  <a:pt x="3250654" y="8337"/>
                </a:lnTo>
                <a:lnTo>
                  <a:pt x="3209620" y="0"/>
                </a:lnTo>
                <a:close/>
              </a:path>
            </a:pathLst>
          </a:custGeom>
          <a:solidFill>
            <a:srgbClr val="D7DA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17113" y="624329"/>
            <a:ext cx="3035935" cy="69837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150" b="1">
                <a:solidFill>
                  <a:srgbClr val="2187B0"/>
                </a:solidFill>
                <a:latin typeface="Book Antiqua"/>
                <a:cs typeface="Book Antiqua"/>
              </a:rPr>
              <a:t>gates </a:t>
            </a:r>
            <a:r>
              <a:rPr dirty="0" sz="1700" spc="55" b="1">
                <a:solidFill>
                  <a:srgbClr val="2187B0"/>
                </a:solidFill>
                <a:latin typeface="Book Antiqua"/>
                <a:cs typeface="Book Antiqua"/>
              </a:rPr>
              <a:t>industrial</a:t>
            </a:r>
            <a:r>
              <a:rPr dirty="0" sz="1700" spc="-114" b="1">
                <a:solidFill>
                  <a:srgbClr val="2187B0"/>
                </a:solidFill>
                <a:latin typeface="Book Antiqua"/>
                <a:cs typeface="Book Antiqua"/>
              </a:rPr>
              <a:t> </a:t>
            </a:r>
            <a:r>
              <a:rPr dirty="0" sz="1700" spc="20" b="1">
                <a:solidFill>
                  <a:srgbClr val="2187B0"/>
                </a:solidFill>
                <a:latin typeface="Book Antiqua"/>
                <a:cs typeface="Book Antiqua"/>
              </a:rPr>
              <a:t>Hose</a:t>
            </a:r>
            <a:endParaRPr sz="1700">
              <a:latin typeface="Book Antiqua"/>
              <a:cs typeface="Book Antiqua"/>
            </a:endParaRPr>
          </a:p>
          <a:p>
            <a:pPr algn="just" marL="12700" marR="286385">
              <a:lnSpc>
                <a:spcPct val="128699"/>
              </a:lnSpc>
              <a:spcBef>
                <a:spcPts val="380"/>
              </a:spcBef>
            </a:pPr>
            <a:r>
              <a:rPr dirty="0" sz="1100" spc="60" i="1">
                <a:solidFill>
                  <a:srgbClr val="231F20"/>
                </a:solidFill>
                <a:latin typeface="Calibri"/>
                <a:cs typeface="Calibri"/>
              </a:rPr>
              <a:t>These </a:t>
            </a:r>
            <a:r>
              <a:rPr dirty="0" sz="1100" spc="35" i="1">
                <a:solidFill>
                  <a:srgbClr val="231F20"/>
                </a:solidFill>
                <a:latin typeface="Calibri"/>
                <a:cs typeface="Calibri"/>
              </a:rPr>
              <a:t>Gates </a:t>
            </a:r>
            <a:r>
              <a:rPr dirty="0" sz="1100" spc="55" i="1">
                <a:solidFill>
                  <a:srgbClr val="231F20"/>
                </a:solidFill>
                <a:latin typeface="Calibri"/>
                <a:cs typeface="Calibri"/>
              </a:rPr>
              <a:t>application-specific Industrial  </a:t>
            </a:r>
            <a:r>
              <a:rPr dirty="0" sz="1100" spc="55" i="1">
                <a:solidFill>
                  <a:srgbClr val="231F20"/>
                </a:solidFill>
                <a:latin typeface="Calibri"/>
                <a:cs typeface="Calibri"/>
              </a:rPr>
              <a:t>Hose </a:t>
            </a:r>
            <a:r>
              <a:rPr dirty="0" sz="1100" spc="35" i="1">
                <a:solidFill>
                  <a:srgbClr val="231F20"/>
                </a:solidFill>
                <a:latin typeface="Calibri"/>
                <a:cs typeface="Calibri"/>
              </a:rPr>
              <a:t>moves food, </a:t>
            </a:r>
            <a:r>
              <a:rPr dirty="0" sz="1100" spc="50" i="1">
                <a:solidFill>
                  <a:srgbClr val="231F20"/>
                </a:solidFill>
                <a:latin typeface="Calibri"/>
                <a:cs typeface="Calibri"/>
              </a:rPr>
              <a:t>fuel </a:t>
            </a:r>
            <a:r>
              <a:rPr dirty="0" sz="1100" spc="35" i="1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100" spc="20" i="1">
                <a:solidFill>
                  <a:srgbClr val="231F20"/>
                </a:solidFill>
                <a:latin typeface="Calibri"/>
                <a:cs typeface="Calibri"/>
              </a:rPr>
              <a:t>other </a:t>
            </a:r>
            <a:r>
              <a:rPr dirty="0" sz="1100" spc="55" i="1">
                <a:solidFill>
                  <a:srgbClr val="231F20"/>
                </a:solidFill>
                <a:latin typeface="Calibri"/>
                <a:cs typeface="Calibri"/>
              </a:rPr>
              <a:t>essentials  </a:t>
            </a:r>
            <a:r>
              <a:rPr dirty="0" sz="1100" spc="25" i="1">
                <a:solidFill>
                  <a:srgbClr val="231F20"/>
                </a:solidFill>
                <a:latin typeface="Calibri"/>
                <a:cs typeface="Calibri"/>
              </a:rPr>
              <a:t>from </a:t>
            </a:r>
            <a:r>
              <a:rPr dirty="0" sz="1100" spc="50" i="1">
                <a:solidFill>
                  <a:srgbClr val="231F20"/>
                </a:solidFill>
                <a:latin typeface="Calibri"/>
                <a:cs typeface="Calibri"/>
              </a:rPr>
              <a:t>end </a:t>
            </a:r>
            <a:r>
              <a:rPr dirty="0" sz="1100" i="1">
                <a:solidFill>
                  <a:srgbClr val="231F20"/>
                </a:solidFill>
                <a:latin typeface="Calibri"/>
                <a:cs typeface="Calibri"/>
              </a:rPr>
              <a:t>to  </a:t>
            </a:r>
            <a:r>
              <a:rPr dirty="0" sz="1100" spc="55" i="1">
                <a:solidFill>
                  <a:srgbClr val="231F20"/>
                </a:solidFill>
                <a:latin typeface="Calibri"/>
                <a:cs typeface="Calibri"/>
              </a:rPr>
              <a:t>end:</a:t>
            </a:r>
            <a:endParaRPr sz="1100">
              <a:latin typeface="Calibri"/>
              <a:cs typeface="Calibri"/>
            </a:endParaRPr>
          </a:p>
          <a:p>
            <a:pPr marL="182245" marR="136525" indent="-112395">
              <a:lnSpc>
                <a:spcPct val="128699"/>
              </a:lnSpc>
              <a:spcBef>
                <a:spcPts val="450"/>
              </a:spcBef>
              <a:buFont typeface="Century Gothic"/>
              <a:buChar char="•"/>
              <a:tabLst>
                <a:tab pos="182880" algn="l"/>
              </a:tabLst>
            </a:pPr>
            <a:r>
              <a:rPr dirty="0" sz="1100" spc="10" b="1" i="1">
                <a:solidFill>
                  <a:srgbClr val="231F20"/>
                </a:solidFill>
                <a:latin typeface="Gill Sans MT"/>
                <a:cs typeface="Gill Sans MT"/>
              </a:rPr>
              <a:t>Acid </a:t>
            </a:r>
            <a:r>
              <a:rPr dirty="0" sz="1100" spc="5" b="1" i="1">
                <a:solidFill>
                  <a:srgbClr val="231F20"/>
                </a:solidFill>
                <a:latin typeface="Gill Sans MT"/>
                <a:cs typeface="Gill Sans MT"/>
              </a:rPr>
              <a:t>chemical </a:t>
            </a:r>
            <a:r>
              <a:rPr dirty="0" sz="1100" spc="15" b="1" i="1">
                <a:solidFill>
                  <a:srgbClr val="231F20"/>
                </a:solidFill>
                <a:latin typeface="Gill Sans MT"/>
                <a:cs typeface="Gill Sans MT"/>
              </a:rPr>
              <a:t>hoses </a:t>
            </a:r>
            <a:r>
              <a:rPr dirty="0" sz="1100" spc="-5" i="1">
                <a:solidFill>
                  <a:srgbClr val="231F20"/>
                </a:solidFill>
                <a:latin typeface="Calibri"/>
                <a:cs typeface="Calibri"/>
              </a:rPr>
              <a:t>are </a:t>
            </a:r>
            <a:r>
              <a:rPr dirty="0" sz="1100" spc="30" i="1">
                <a:solidFill>
                  <a:srgbClr val="231F20"/>
                </a:solidFill>
                <a:latin typeface="Calibri"/>
                <a:cs typeface="Calibri"/>
              </a:rPr>
              <a:t>flexible, </a:t>
            </a:r>
            <a:r>
              <a:rPr dirty="0" sz="1100" spc="15" i="1">
                <a:solidFill>
                  <a:srgbClr val="231F20"/>
                </a:solidFill>
                <a:latin typeface="Calibri"/>
                <a:cs typeface="Calibri"/>
              </a:rPr>
              <a:t>lightweight  </a:t>
            </a:r>
            <a:r>
              <a:rPr dirty="0" sz="1100" spc="25" i="1">
                <a:solidFill>
                  <a:srgbClr val="231F20"/>
                </a:solidFill>
                <a:latin typeface="Calibri"/>
                <a:cs typeface="Calibri"/>
              </a:rPr>
              <a:t>and engineered </a:t>
            </a:r>
            <a:r>
              <a:rPr dirty="0" sz="1100" spc="-10" i="1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dirty="0" sz="1100" spc="25" i="1">
                <a:solidFill>
                  <a:srgbClr val="231F20"/>
                </a:solidFill>
                <a:latin typeface="Calibri"/>
                <a:cs typeface="Calibri"/>
              </a:rPr>
              <a:t>safely </a:t>
            </a:r>
            <a:r>
              <a:rPr dirty="0" sz="1100" spc="15" i="1">
                <a:solidFill>
                  <a:srgbClr val="231F20"/>
                </a:solidFill>
                <a:latin typeface="Calibri"/>
                <a:cs typeface="Calibri"/>
              </a:rPr>
              <a:t>transfer </a:t>
            </a:r>
            <a:r>
              <a:rPr dirty="0" sz="1100" spc="20" i="1">
                <a:solidFill>
                  <a:srgbClr val="231F20"/>
                </a:solidFill>
                <a:latin typeface="Calibri"/>
                <a:cs typeface="Calibri"/>
              </a:rPr>
              <a:t>the most  </a:t>
            </a:r>
            <a:r>
              <a:rPr dirty="0" sz="1100" spc="15" i="1">
                <a:solidFill>
                  <a:srgbClr val="231F20"/>
                </a:solidFill>
                <a:latin typeface="Calibri"/>
                <a:cs typeface="Calibri"/>
              </a:rPr>
              <a:t>corrosive</a:t>
            </a:r>
            <a:r>
              <a:rPr dirty="0" sz="1100" spc="60" i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40" i="1">
                <a:solidFill>
                  <a:srgbClr val="231F20"/>
                </a:solidFill>
                <a:latin typeface="Calibri"/>
                <a:cs typeface="Calibri"/>
              </a:rPr>
              <a:t>substances.</a:t>
            </a:r>
            <a:endParaRPr sz="1100">
              <a:latin typeface="Calibri"/>
              <a:cs typeface="Calibri"/>
            </a:endParaRPr>
          </a:p>
          <a:p>
            <a:pPr marL="182245" marR="5080" indent="-112395">
              <a:lnSpc>
                <a:spcPct val="128800"/>
              </a:lnSpc>
              <a:spcBef>
                <a:spcPts val="450"/>
              </a:spcBef>
              <a:buFont typeface="Century Gothic"/>
              <a:buChar char="•"/>
              <a:tabLst>
                <a:tab pos="182880" algn="l"/>
              </a:tabLst>
            </a:pPr>
            <a:r>
              <a:rPr dirty="0" sz="1100" spc="-15" b="1" i="1">
                <a:solidFill>
                  <a:srgbClr val="231F20"/>
                </a:solidFill>
                <a:latin typeface="Gill Sans MT"/>
                <a:cs typeface="Gill Sans MT"/>
              </a:rPr>
              <a:t>Air and </a:t>
            </a:r>
            <a:r>
              <a:rPr dirty="0" sz="1100" spc="-10" b="1" i="1">
                <a:solidFill>
                  <a:srgbClr val="231F20"/>
                </a:solidFill>
                <a:latin typeface="Gill Sans MT"/>
                <a:cs typeface="Gill Sans MT"/>
              </a:rPr>
              <a:t>multi-purpose </a:t>
            </a:r>
            <a:r>
              <a:rPr dirty="0" sz="1100" spc="15" b="1" i="1">
                <a:solidFill>
                  <a:srgbClr val="231F20"/>
                </a:solidFill>
                <a:latin typeface="Gill Sans MT"/>
                <a:cs typeface="Gill Sans MT"/>
              </a:rPr>
              <a:t>hoses </a:t>
            </a:r>
            <a:r>
              <a:rPr dirty="0" sz="1100" spc="10" i="1">
                <a:solidFill>
                  <a:srgbClr val="231F20"/>
                </a:solidFill>
                <a:latin typeface="Calibri"/>
                <a:cs typeface="Calibri"/>
              </a:rPr>
              <a:t>offer </a:t>
            </a:r>
            <a:r>
              <a:rPr dirty="0" sz="1100" spc="35" i="1">
                <a:solidFill>
                  <a:srgbClr val="231F20"/>
                </a:solidFill>
                <a:latin typeface="Calibri"/>
                <a:cs typeface="Calibri"/>
              </a:rPr>
              <a:t>excellent  </a:t>
            </a:r>
            <a:r>
              <a:rPr dirty="0" sz="1100" spc="25" i="1">
                <a:solidFill>
                  <a:srgbClr val="231F20"/>
                </a:solidFill>
                <a:latin typeface="Calibri"/>
                <a:cs typeface="Calibri"/>
              </a:rPr>
              <a:t>flexibility and </a:t>
            </a:r>
            <a:r>
              <a:rPr dirty="0" sz="1100" spc="30" i="1">
                <a:solidFill>
                  <a:srgbClr val="231F20"/>
                </a:solidFill>
                <a:latin typeface="Calibri"/>
                <a:cs typeface="Calibri"/>
              </a:rPr>
              <a:t>maximum resistance </a:t>
            </a:r>
            <a:r>
              <a:rPr dirty="0" sz="1100" spc="-10" i="1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dirty="0" sz="1100" i="1">
                <a:solidFill>
                  <a:srgbClr val="231F20"/>
                </a:solidFill>
                <a:latin typeface="Calibri"/>
                <a:cs typeface="Calibri"/>
              </a:rPr>
              <a:t>weather  </a:t>
            </a:r>
            <a:r>
              <a:rPr dirty="0" sz="1100" spc="25" i="1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100" spc="15" i="1">
                <a:solidFill>
                  <a:srgbClr val="231F20"/>
                </a:solidFill>
                <a:latin typeface="Calibri"/>
                <a:cs typeface="Calibri"/>
              </a:rPr>
              <a:t>ozone </a:t>
            </a:r>
            <a:r>
              <a:rPr dirty="0" sz="1100" spc="25" i="1">
                <a:solidFill>
                  <a:srgbClr val="231F20"/>
                </a:solidFill>
                <a:latin typeface="Calibri"/>
                <a:cs typeface="Calibri"/>
              </a:rPr>
              <a:t>while conveying </a:t>
            </a:r>
            <a:r>
              <a:rPr dirty="0" sz="1100" spc="5" i="1">
                <a:solidFill>
                  <a:srgbClr val="231F20"/>
                </a:solidFill>
                <a:latin typeface="Calibri"/>
                <a:cs typeface="Calibri"/>
              </a:rPr>
              <a:t>air, </a:t>
            </a:r>
            <a:r>
              <a:rPr dirty="0" sz="1100" spc="-15" i="1">
                <a:solidFill>
                  <a:srgbClr val="231F20"/>
                </a:solidFill>
                <a:latin typeface="Calibri"/>
                <a:cs typeface="Calibri"/>
              </a:rPr>
              <a:t>water </a:t>
            </a:r>
            <a:r>
              <a:rPr dirty="0" sz="1100" spc="25" i="1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100" spc="5" i="1">
                <a:solidFill>
                  <a:srgbClr val="231F20"/>
                </a:solidFill>
                <a:latin typeface="Calibri"/>
                <a:cs typeface="Calibri"/>
              </a:rPr>
              <a:t>other  </a:t>
            </a:r>
            <a:r>
              <a:rPr dirty="0" sz="1100" spc="40" i="1">
                <a:solidFill>
                  <a:srgbClr val="231F20"/>
                </a:solidFill>
                <a:latin typeface="Calibri"/>
                <a:cs typeface="Calibri"/>
              </a:rPr>
              <a:t>substances.</a:t>
            </a:r>
            <a:endParaRPr sz="1100">
              <a:latin typeface="Calibri"/>
              <a:cs typeface="Calibri"/>
            </a:endParaRPr>
          </a:p>
          <a:p>
            <a:pPr algn="just" marL="182245" marR="160020" indent="-112395">
              <a:lnSpc>
                <a:spcPct val="128800"/>
              </a:lnSpc>
              <a:spcBef>
                <a:spcPts val="450"/>
              </a:spcBef>
              <a:buFont typeface="Century Gothic"/>
              <a:buChar char="•"/>
              <a:tabLst>
                <a:tab pos="182880" algn="l"/>
              </a:tabLst>
            </a:pPr>
            <a:r>
              <a:rPr dirty="0" sz="1100" spc="-15" b="1" i="1">
                <a:solidFill>
                  <a:srgbClr val="231F20"/>
                </a:solidFill>
                <a:latin typeface="Gill Sans MT"/>
                <a:cs typeface="Gill Sans MT"/>
              </a:rPr>
              <a:t>Food and beverage </a:t>
            </a:r>
            <a:r>
              <a:rPr dirty="0" sz="1100" spc="15" b="1" i="1">
                <a:solidFill>
                  <a:srgbClr val="231F20"/>
                </a:solidFill>
                <a:latin typeface="Gill Sans MT"/>
                <a:cs typeface="Gill Sans MT"/>
              </a:rPr>
              <a:t>hoses </a:t>
            </a:r>
            <a:r>
              <a:rPr dirty="0" sz="1100" spc="20" i="1">
                <a:solidFill>
                  <a:srgbClr val="231F20"/>
                </a:solidFill>
                <a:latin typeface="Calibri"/>
                <a:cs typeface="Calibri"/>
              </a:rPr>
              <a:t>meet </a:t>
            </a:r>
            <a:r>
              <a:rPr dirty="0" sz="1100" spc="65" i="1">
                <a:solidFill>
                  <a:srgbClr val="231F20"/>
                </a:solidFill>
                <a:latin typeface="Calibri"/>
                <a:cs typeface="Calibri"/>
              </a:rPr>
              <a:t>FDA </a:t>
            </a:r>
            <a:r>
              <a:rPr dirty="0" sz="1100" spc="10" i="1">
                <a:solidFill>
                  <a:srgbClr val="231F20"/>
                </a:solidFill>
                <a:latin typeface="Calibri"/>
                <a:cs typeface="Calibri"/>
              </a:rPr>
              <a:t>sanitary  </a:t>
            </a:r>
            <a:r>
              <a:rPr dirty="0" sz="1100" spc="30" i="1">
                <a:solidFill>
                  <a:srgbClr val="231F20"/>
                </a:solidFill>
                <a:latin typeface="Calibri"/>
                <a:cs typeface="Calibri"/>
              </a:rPr>
              <a:t>requirements, resist </a:t>
            </a:r>
            <a:r>
              <a:rPr dirty="0" sz="1100" spc="15" i="1">
                <a:solidFill>
                  <a:srgbClr val="231F20"/>
                </a:solidFill>
                <a:latin typeface="Calibri"/>
                <a:cs typeface="Calibri"/>
              </a:rPr>
              <a:t>abrasion </a:t>
            </a:r>
            <a:r>
              <a:rPr dirty="0" sz="1100" spc="25" i="1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100" spc="30" i="1">
                <a:solidFill>
                  <a:srgbClr val="231F20"/>
                </a:solidFill>
                <a:latin typeface="Calibri"/>
                <a:cs typeface="Calibri"/>
              </a:rPr>
              <a:t>soiling </a:t>
            </a:r>
            <a:r>
              <a:rPr dirty="0" sz="1100" spc="15" i="1">
                <a:solidFill>
                  <a:srgbClr val="231F20"/>
                </a:solidFill>
                <a:latin typeface="Calibri"/>
                <a:cs typeface="Calibri"/>
              </a:rPr>
              <a:t>on  </a:t>
            </a:r>
            <a:r>
              <a:rPr dirty="0" sz="1100" spc="20" i="1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100" spc="30" i="1">
                <a:solidFill>
                  <a:srgbClr val="231F20"/>
                </a:solidFill>
                <a:latin typeface="Calibri"/>
                <a:cs typeface="Calibri"/>
              </a:rPr>
              <a:t>outside </a:t>
            </a:r>
            <a:r>
              <a:rPr dirty="0" sz="1100" spc="25" i="1">
                <a:solidFill>
                  <a:srgbClr val="231F20"/>
                </a:solidFill>
                <a:latin typeface="Calibri"/>
                <a:cs typeface="Calibri"/>
              </a:rPr>
              <a:t>and will </a:t>
            </a:r>
            <a:r>
              <a:rPr dirty="0" sz="1100" spc="5" i="1">
                <a:solidFill>
                  <a:srgbClr val="231F20"/>
                </a:solidFill>
                <a:latin typeface="Calibri"/>
                <a:cs typeface="Calibri"/>
              </a:rPr>
              <a:t>not </a:t>
            </a:r>
            <a:r>
              <a:rPr dirty="0" sz="1100" spc="15" i="1">
                <a:solidFill>
                  <a:srgbClr val="231F20"/>
                </a:solidFill>
                <a:latin typeface="Calibri"/>
                <a:cs typeface="Calibri"/>
              </a:rPr>
              <a:t>impart </a:t>
            </a:r>
            <a:r>
              <a:rPr dirty="0" sz="1100" spc="10" i="1">
                <a:solidFill>
                  <a:srgbClr val="231F20"/>
                </a:solidFill>
                <a:latin typeface="Calibri"/>
                <a:cs typeface="Calibri"/>
              </a:rPr>
              <a:t>taste </a:t>
            </a:r>
            <a:r>
              <a:rPr dirty="0" sz="1100" spc="-10" i="1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dirty="0" sz="1100" spc="10" i="1">
                <a:solidFill>
                  <a:srgbClr val="231F20"/>
                </a:solidFill>
                <a:latin typeface="Calibri"/>
                <a:cs typeface="Calibri"/>
              </a:rPr>
              <a:t>food  </a:t>
            </a:r>
            <a:r>
              <a:rPr dirty="0" sz="1100" spc="35" i="1">
                <a:solidFill>
                  <a:srgbClr val="231F20"/>
                </a:solidFill>
                <a:latin typeface="Calibri"/>
                <a:cs typeface="Calibri"/>
              </a:rPr>
              <a:t>products.</a:t>
            </a:r>
            <a:endParaRPr sz="1100">
              <a:latin typeface="Calibri"/>
              <a:cs typeface="Calibri"/>
            </a:endParaRPr>
          </a:p>
          <a:p>
            <a:pPr marL="182245" marR="55244" indent="-113030">
              <a:lnSpc>
                <a:spcPct val="128800"/>
              </a:lnSpc>
              <a:spcBef>
                <a:spcPts val="450"/>
              </a:spcBef>
              <a:buFont typeface="Century Gothic"/>
              <a:buChar char="•"/>
              <a:tabLst>
                <a:tab pos="182880" algn="l"/>
              </a:tabLst>
            </a:pPr>
            <a:r>
              <a:rPr dirty="0" sz="1100" spc="-40" b="1" i="1">
                <a:solidFill>
                  <a:srgbClr val="231F20"/>
                </a:solidFill>
                <a:latin typeface="Gill Sans MT"/>
                <a:cs typeface="Gill Sans MT"/>
              </a:rPr>
              <a:t>Material </a:t>
            </a:r>
            <a:r>
              <a:rPr dirty="0" sz="1100" b="1" i="1">
                <a:solidFill>
                  <a:srgbClr val="231F20"/>
                </a:solidFill>
                <a:latin typeface="Gill Sans MT"/>
                <a:cs typeface="Gill Sans MT"/>
              </a:rPr>
              <a:t>handling </a:t>
            </a:r>
            <a:r>
              <a:rPr dirty="0" sz="1100" spc="15" b="1" i="1">
                <a:solidFill>
                  <a:srgbClr val="231F20"/>
                </a:solidFill>
                <a:latin typeface="Gill Sans MT"/>
                <a:cs typeface="Gill Sans MT"/>
              </a:rPr>
              <a:t>hoses </a:t>
            </a:r>
            <a:r>
              <a:rPr dirty="0" sz="1100" spc="35" i="1">
                <a:solidFill>
                  <a:srgbClr val="231F20"/>
                </a:solidFill>
                <a:latin typeface="Calibri"/>
                <a:cs typeface="Calibri"/>
              </a:rPr>
              <a:t>come </a:t>
            </a:r>
            <a:r>
              <a:rPr dirty="0" sz="1100" spc="10" i="1">
                <a:solidFill>
                  <a:srgbClr val="231F20"/>
                </a:solidFill>
                <a:latin typeface="Calibri"/>
                <a:cs typeface="Calibri"/>
              </a:rPr>
              <a:t>with </a:t>
            </a:r>
            <a:r>
              <a:rPr dirty="0" sz="1100" spc="15" i="1">
                <a:solidFill>
                  <a:srgbClr val="231F20"/>
                </a:solidFill>
                <a:latin typeface="Calibri"/>
                <a:cs typeface="Calibri"/>
              </a:rPr>
              <a:t>an assort-  </a:t>
            </a:r>
            <a:r>
              <a:rPr dirty="0" sz="1100" spc="25" i="1">
                <a:solidFill>
                  <a:srgbClr val="231F20"/>
                </a:solidFill>
                <a:latin typeface="Calibri"/>
                <a:cs typeface="Calibri"/>
              </a:rPr>
              <a:t>ment </a:t>
            </a:r>
            <a:r>
              <a:rPr dirty="0" sz="1100" spc="5" i="1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dirty="0" sz="1100" spc="25" i="1">
                <a:solidFill>
                  <a:srgbClr val="231F20"/>
                </a:solidFill>
                <a:latin typeface="Calibri"/>
                <a:cs typeface="Calibri"/>
              </a:rPr>
              <a:t>tube and </a:t>
            </a:r>
            <a:r>
              <a:rPr dirty="0" sz="1100" spc="15" i="1">
                <a:solidFill>
                  <a:srgbClr val="231F20"/>
                </a:solidFill>
                <a:latin typeface="Calibri"/>
                <a:cs typeface="Calibri"/>
              </a:rPr>
              <a:t>cover </a:t>
            </a:r>
            <a:r>
              <a:rPr dirty="0" sz="1100" spc="20" i="1">
                <a:solidFill>
                  <a:srgbClr val="231F20"/>
                </a:solidFill>
                <a:latin typeface="Calibri"/>
                <a:cs typeface="Calibri"/>
              </a:rPr>
              <a:t>materials </a:t>
            </a:r>
            <a:r>
              <a:rPr dirty="0" sz="1100" spc="5" i="1">
                <a:solidFill>
                  <a:srgbClr val="231F20"/>
                </a:solidFill>
                <a:latin typeface="Calibri"/>
                <a:cs typeface="Calibri"/>
              </a:rPr>
              <a:t>that </a:t>
            </a:r>
            <a:r>
              <a:rPr dirty="0" sz="1100" spc="25" i="1">
                <a:solidFill>
                  <a:srgbClr val="231F20"/>
                </a:solidFill>
                <a:latin typeface="Calibri"/>
                <a:cs typeface="Calibri"/>
              </a:rPr>
              <a:t>will  </a:t>
            </a:r>
            <a:r>
              <a:rPr dirty="0" sz="1100" spc="30" i="1">
                <a:solidFill>
                  <a:srgbClr val="231F20"/>
                </a:solidFill>
                <a:latin typeface="Calibri"/>
                <a:cs typeface="Calibri"/>
              </a:rPr>
              <a:t>handle </a:t>
            </a:r>
            <a:r>
              <a:rPr dirty="0" sz="1100" spc="20" i="1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100" spc="25" i="1">
                <a:solidFill>
                  <a:srgbClr val="231F20"/>
                </a:solidFill>
                <a:latin typeface="Calibri"/>
                <a:cs typeface="Calibri"/>
              </a:rPr>
              <a:t>suction/discharge </a:t>
            </a:r>
            <a:r>
              <a:rPr dirty="0" sz="1100" spc="5" i="1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dirty="0" sz="1100" spc="10" i="1">
                <a:solidFill>
                  <a:srgbClr val="231F20"/>
                </a:solidFill>
                <a:latin typeface="Calibri"/>
                <a:cs typeface="Calibri"/>
              </a:rPr>
              <a:t>dry </a:t>
            </a:r>
            <a:r>
              <a:rPr dirty="0" sz="1100" spc="35" i="1">
                <a:solidFill>
                  <a:srgbClr val="231F20"/>
                </a:solidFill>
                <a:latin typeface="Calibri"/>
                <a:cs typeface="Calibri"/>
              </a:rPr>
              <a:t>commodi-  </a:t>
            </a:r>
            <a:r>
              <a:rPr dirty="0" sz="1100" spc="30" i="1">
                <a:solidFill>
                  <a:srgbClr val="231F20"/>
                </a:solidFill>
                <a:latin typeface="Calibri"/>
                <a:cs typeface="Calibri"/>
              </a:rPr>
              <a:t>ties </a:t>
            </a:r>
            <a:r>
              <a:rPr dirty="0" sz="1100" spc="25" i="1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dirty="0" sz="1100" spc="70" i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50" i="1">
                <a:solidFill>
                  <a:srgbClr val="231F20"/>
                </a:solidFill>
                <a:latin typeface="Calibri"/>
                <a:cs typeface="Calibri"/>
              </a:rPr>
              <a:t>liquids.</a:t>
            </a:r>
            <a:endParaRPr sz="1100">
              <a:latin typeface="Calibri"/>
              <a:cs typeface="Calibri"/>
            </a:endParaRPr>
          </a:p>
          <a:p>
            <a:pPr marL="182245" marR="27940" indent="-112395">
              <a:lnSpc>
                <a:spcPct val="128699"/>
              </a:lnSpc>
              <a:spcBef>
                <a:spcPts val="450"/>
              </a:spcBef>
              <a:buFont typeface="Century Gothic"/>
              <a:buChar char="•"/>
              <a:tabLst>
                <a:tab pos="182880" algn="l"/>
              </a:tabLst>
            </a:pPr>
            <a:r>
              <a:rPr dirty="0" sz="1100" spc="-15" b="1" i="1">
                <a:solidFill>
                  <a:srgbClr val="231F20"/>
                </a:solidFill>
                <a:latin typeface="Gill Sans MT"/>
                <a:cs typeface="Gill Sans MT"/>
              </a:rPr>
              <a:t>Petroleum transfer and </a:t>
            </a:r>
            <a:r>
              <a:rPr dirty="0" sz="1100" spc="15" b="1" i="1">
                <a:solidFill>
                  <a:srgbClr val="231F20"/>
                </a:solidFill>
                <a:latin typeface="Gill Sans MT"/>
                <a:cs typeface="Gill Sans MT"/>
              </a:rPr>
              <a:t>dispensing hoses </a:t>
            </a:r>
            <a:r>
              <a:rPr dirty="0" sz="1100" i="1">
                <a:solidFill>
                  <a:srgbClr val="231F20"/>
                </a:solidFill>
                <a:latin typeface="Calibri"/>
                <a:cs typeface="Calibri"/>
              </a:rPr>
              <a:t>for  </a:t>
            </a:r>
            <a:r>
              <a:rPr dirty="0" sz="1100" spc="35" i="1">
                <a:solidFill>
                  <a:srgbClr val="231F20"/>
                </a:solidFill>
                <a:latin typeface="Calibri"/>
                <a:cs typeface="Calibri"/>
              </a:rPr>
              <a:t>commercial </a:t>
            </a:r>
            <a:r>
              <a:rPr dirty="0" sz="1100" spc="25" i="1">
                <a:solidFill>
                  <a:srgbClr val="231F20"/>
                </a:solidFill>
                <a:latin typeface="Calibri"/>
                <a:cs typeface="Calibri"/>
              </a:rPr>
              <a:t>gasoline, </a:t>
            </a:r>
            <a:r>
              <a:rPr dirty="0" sz="1100" spc="35" i="1">
                <a:solidFill>
                  <a:srgbClr val="231F20"/>
                </a:solidFill>
                <a:latin typeface="Calibri"/>
                <a:cs typeface="Calibri"/>
              </a:rPr>
              <a:t>oils </a:t>
            </a:r>
            <a:r>
              <a:rPr dirty="0" sz="1100" spc="25" i="1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100" spc="5" i="1">
                <a:solidFill>
                  <a:srgbClr val="231F20"/>
                </a:solidFill>
                <a:latin typeface="Calibri"/>
                <a:cs typeface="Calibri"/>
              </a:rPr>
              <a:t>other </a:t>
            </a:r>
            <a:r>
              <a:rPr dirty="0" sz="1100" spc="20" i="1">
                <a:solidFill>
                  <a:srgbClr val="231F20"/>
                </a:solidFill>
                <a:latin typeface="Calibri"/>
                <a:cs typeface="Calibri"/>
              </a:rPr>
              <a:t>petroleum  </a:t>
            </a:r>
            <a:r>
              <a:rPr dirty="0" sz="1100" spc="30" i="1">
                <a:solidFill>
                  <a:srgbClr val="231F20"/>
                </a:solidFill>
                <a:latin typeface="Calibri"/>
                <a:cs typeface="Calibri"/>
              </a:rPr>
              <a:t>products </a:t>
            </a:r>
            <a:r>
              <a:rPr dirty="0" sz="1100" spc="-5" i="1">
                <a:solidFill>
                  <a:srgbClr val="231F20"/>
                </a:solidFill>
                <a:latin typeface="Calibri"/>
                <a:cs typeface="Calibri"/>
              </a:rPr>
              <a:t>are </a:t>
            </a:r>
            <a:r>
              <a:rPr dirty="0" sz="1100" spc="10" i="1">
                <a:solidFill>
                  <a:srgbClr val="231F20"/>
                </a:solidFill>
                <a:latin typeface="Calibri"/>
                <a:cs typeface="Calibri"/>
              </a:rPr>
              <a:t>tough </a:t>
            </a:r>
            <a:r>
              <a:rPr dirty="0" sz="1100" spc="25" i="1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100" spc="15" i="1">
                <a:solidFill>
                  <a:srgbClr val="231F20"/>
                </a:solidFill>
                <a:latin typeface="Calibri"/>
                <a:cs typeface="Calibri"/>
              </a:rPr>
              <a:t>easy </a:t>
            </a:r>
            <a:r>
              <a:rPr dirty="0" sz="1100" spc="-10" i="1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dirty="0" sz="1100" spc="165" i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35" i="1">
                <a:solidFill>
                  <a:srgbClr val="231F20"/>
                </a:solidFill>
                <a:latin typeface="Calibri"/>
                <a:cs typeface="Calibri"/>
              </a:rPr>
              <a:t>handle.</a:t>
            </a:r>
            <a:endParaRPr sz="1100">
              <a:latin typeface="Calibri"/>
              <a:cs typeface="Calibri"/>
            </a:endParaRPr>
          </a:p>
          <a:p>
            <a:pPr marL="182245" marR="87630" indent="-113030">
              <a:lnSpc>
                <a:spcPct val="128699"/>
              </a:lnSpc>
              <a:spcBef>
                <a:spcPts val="450"/>
              </a:spcBef>
              <a:buFont typeface="Century Gothic"/>
              <a:buChar char="•"/>
              <a:tabLst>
                <a:tab pos="182880" algn="l"/>
              </a:tabLst>
            </a:pPr>
            <a:r>
              <a:rPr dirty="0" sz="1100" b="1" i="1">
                <a:solidFill>
                  <a:srgbClr val="231F20"/>
                </a:solidFill>
                <a:latin typeface="Gill Sans MT"/>
                <a:cs typeface="Gill Sans MT"/>
              </a:rPr>
              <a:t>Steam </a:t>
            </a:r>
            <a:r>
              <a:rPr dirty="0" sz="1100" spc="-15" b="1" i="1">
                <a:solidFill>
                  <a:srgbClr val="231F20"/>
                </a:solidFill>
                <a:latin typeface="Gill Sans MT"/>
                <a:cs typeface="Gill Sans MT"/>
              </a:rPr>
              <a:t>transfer </a:t>
            </a:r>
            <a:r>
              <a:rPr dirty="0" sz="1100" spc="15" b="1" i="1">
                <a:solidFill>
                  <a:srgbClr val="231F20"/>
                </a:solidFill>
                <a:latin typeface="Gill Sans MT"/>
                <a:cs typeface="Gill Sans MT"/>
              </a:rPr>
              <a:t>hoses </a:t>
            </a:r>
            <a:r>
              <a:rPr dirty="0" sz="1100" spc="25" i="1">
                <a:solidFill>
                  <a:srgbClr val="231F20"/>
                </a:solidFill>
                <a:latin typeface="Calibri"/>
                <a:cs typeface="Calibri"/>
              </a:rPr>
              <a:t>safely </a:t>
            </a:r>
            <a:r>
              <a:rPr dirty="0" sz="1100" spc="30" i="1">
                <a:solidFill>
                  <a:srgbClr val="231F20"/>
                </a:solidFill>
                <a:latin typeface="Calibri"/>
                <a:cs typeface="Calibri"/>
              </a:rPr>
              <a:t>handle pressures  </a:t>
            </a:r>
            <a:r>
              <a:rPr dirty="0" sz="1100" spc="45" i="1">
                <a:solidFill>
                  <a:srgbClr val="231F20"/>
                </a:solidFill>
                <a:latin typeface="Calibri"/>
                <a:cs typeface="Calibri"/>
              </a:rPr>
              <a:t>up </a:t>
            </a:r>
            <a:r>
              <a:rPr dirty="0" sz="1100" spc="-10" i="1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dirty="0" sz="1100" spc="110" i="1">
                <a:solidFill>
                  <a:srgbClr val="231F20"/>
                </a:solidFill>
                <a:latin typeface="Calibri"/>
                <a:cs typeface="Calibri"/>
              </a:rPr>
              <a:t>250 </a:t>
            </a:r>
            <a:r>
              <a:rPr dirty="0" sz="1100" spc="50" i="1">
                <a:solidFill>
                  <a:srgbClr val="231F20"/>
                </a:solidFill>
                <a:latin typeface="Calibri"/>
                <a:cs typeface="Calibri"/>
              </a:rPr>
              <a:t>psi </a:t>
            </a:r>
            <a:r>
              <a:rPr dirty="0" sz="1100" spc="25" i="1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100" spc="15" i="1">
                <a:solidFill>
                  <a:srgbClr val="231F20"/>
                </a:solidFill>
                <a:latin typeface="Calibri"/>
                <a:cs typeface="Calibri"/>
              </a:rPr>
              <a:t>temperatures </a:t>
            </a:r>
            <a:r>
              <a:rPr dirty="0" sz="1100" spc="45" i="1">
                <a:solidFill>
                  <a:srgbClr val="231F20"/>
                </a:solidFill>
                <a:latin typeface="Calibri"/>
                <a:cs typeface="Calibri"/>
              </a:rPr>
              <a:t>up </a:t>
            </a:r>
            <a:r>
              <a:rPr dirty="0" sz="1100" spc="-10" i="1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dirty="0" sz="1100" spc="70" i="1">
                <a:solidFill>
                  <a:srgbClr val="231F20"/>
                </a:solidFill>
                <a:latin typeface="Calibri"/>
                <a:cs typeface="Calibri"/>
              </a:rPr>
              <a:t>450°F,  </a:t>
            </a:r>
            <a:r>
              <a:rPr dirty="0" sz="1100" spc="45" i="1">
                <a:solidFill>
                  <a:srgbClr val="231F20"/>
                </a:solidFill>
                <a:latin typeface="Calibri"/>
                <a:cs typeface="Calibri"/>
              </a:rPr>
              <a:t>including </a:t>
            </a:r>
            <a:r>
              <a:rPr dirty="0" sz="1100" spc="25" i="1">
                <a:solidFill>
                  <a:srgbClr val="231F20"/>
                </a:solidFill>
                <a:latin typeface="Calibri"/>
                <a:cs typeface="Calibri"/>
              </a:rPr>
              <a:t>superheated and </a:t>
            </a:r>
            <a:r>
              <a:rPr dirty="0" sz="1100" spc="10" i="1">
                <a:solidFill>
                  <a:srgbClr val="231F20"/>
                </a:solidFill>
                <a:latin typeface="Calibri"/>
                <a:cs typeface="Calibri"/>
              </a:rPr>
              <a:t>saturated </a:t>
            </a:r>
            <a:r>
              <a:rPr dirty="0" sz="1100" spc="25" i="1">
                <a:solidFill>
                  <a:srgbClr val="231F20"/>
                </a:solidFill>
                <a:latin typeface="Calibri"/>
                <a:cs typeface="Calibri"/>
              </a:rPr>
              <a:t>steam,  </a:t>
            </a:r>
            <a:r>
              <a:rPr dirty="0" sz="1100" spc="-10" i="1">
                <a:solidFill>
                  <a:srgbClr val="231F20"/>
                </a:solidFill>
                <a:latin typeface="Calibri"/>
                <a:cs typeface="Calibri"/>
              </a:rPr>
              <a:t>wet </a:t>
            </a:r>
            <a:r>
              <a:rPr dirty="0" sz="1100" spc="-15" i="1">
                <a:solidFill>
                  <a:srgbClr val="231F20"/>
                </a:solidFill>
                <a:latin typeface="Calibri"/>
                <a:cs typeface="Calibri"/>
              </a:rPr>
              <a:t>or</a:t>
            </a:r>
            <a:r>
              <a:rPr dirty="0" sz="1100" spc="85" i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231F20"/>
                </a:solidFill>
                <a:latin typeface="Calibri"/>
                <a:cs typeface="Calibri"/>
              </a:rPr>
              <a:t>dry.</a:t>
            </a:r>
            <a:endParaRPr sz="1100">
              <a:latin typeface="Calibri"/>
              <a:cs typeface="Calibri"/>
            </a:endParaRPr>
          </a:p>
          <a:p>
            <a:pPr marL="125095" marR="156210" indent="-112395">
              <a:lnSpc>
                <a:spcPct val="128800"/>
              </a:lnSpc>
              <a:spcBef>
                <a:spcPts val="450"/>
              </a:spcBef>
              <a:buFont typeface="Century Gothic"/>
              <a:buChar char="•"/>
              <a:tabLst>
                <a:tab pos="125730" algn="l"/>
              </a:tabLst>
            </a:pPr>
            <a:r>
              <a:rPr dirty="0" sz="1100" spc="-65" b="1" i="1">
                <a:solidFill>
                  <a:srgbClr val="231F20"/>
                </a:solidFill>
                <a:latin typeface="Gill Sans MT"/>
                <a:cs typeface="Gill Sans MT"/>
              </a:rPr>
              <a:t>Water </a:t>
            </a:r>
            <a:r>
              <a:rPr dirty="0" sz="1100" b="1" i="1">
                <a:solidFill>
                  <a:srgbClr val="231F20"/>
                </a:solidFill>
                <a:latin typeface="Gill Sans MT"/>
                <a:cs typeface="Gill Sans MT"/>
              </a:rPr>
              <a:t>handling </a:t>
            </a:r>
            <a:r>
              <a:rPr dirty="0" sz="1100" spc="-15" b="1" i="1">
                <a:solidFill>
                  <a:srgbClr val="231F20"/>
                </a:solidFill>
                <a:latin typeface="Gill Sans MT"/>
                <a:cs typeface="Gill Sans MT"/>
              </a:rPr>
              <a:t>and </a:t>
            </a:r>
            <a:r>
              <a:rPr dirty="0" sz="1100" spc="15" b="1" i="1">
                <a:solidFill>
                  <a:srgbClr val="231F20"/>
                </a:solidFill>
                <a:latin typeface="Gill Sans MT"/>
                <a:cs typeface="Gill Sans MT"/>
              </a:rPr>
              <a:t>dispensing hoses </a:t>
            </a:r>
            <a:r>
              <a:rPr dirty="0" sz="1100" spc="20" i="1">
                <a:solidFill>
                  <a:srgbClr val="231F20"/>
                </a:solidFill>
                <a:latin typeface="Calibri"/>
                <a:cs typeface="Calibri"/>
              </a:rPr>
              <a:t>provide  </a:t>
            </a:r>
            <a:r>
              <a:rPr dirty="0" sz="1100" spc="20" i="1">
                <a:solidFill>
                  <a:srgbClr val="231F20"/>
                </a:solidFill>
                <a:latin typeface="Calibri"/>
                <a:cs typeface="Calibri"/>
              </a:rPr>
              <a:t>superior </a:t>
            </a:r>
            <a:r>
              <a:rPr dirty="0" sz="1100" spc="-15" i="1">
                <a:solidFill>
                  <a:srgbClr val="231F20"/>
                </a:solidFill>
                <a:latin typeface="Calibri"/>
                <a:cs typeface="Calibri"/>
              </a:rPr>
              <a:t>water </a:t>
            </a:r>
            <a:r>
              <a:rPr dirty="0" sz="1100" spc="25" i="1">
                <a:solidFill>
                  <a:srgbClr val="231F20"/>
                </a:solidFill>
                <a:latin typeface="Calibri"/>
                <a:cs typeface="Calibri"/>
              </a:rPr>
              <a:t>and light </a:t>
            </a:r>
            <a:r>
              <a:rPr dirty="0" sz="1100" spc="45" i="1">
                <a:solidFill>
                  <a:srgbClr val="231F20"/>
                </a:solidFill>
                <a:latin typeface="Calibri"/>
                <a:cs typeface="Calibri"/>
              </a:rPr>
              <a:t>chemical </a:t>
            </a:r>
            <a:r>
              <a:rPr dirty="0" sz="1100" spc="30" i="1">
                <a:solidFill>
                  <a:srgbClr val="231F20"/>
                </a:solidFill>
                <a:latin typeface="Calibri"/>
                <a:cs typeface="Calibri"/>
              </a:rPr>
              <a:t>service </a:t>
            </a:r>
            <a:r>
              <a:rPr dirty="0" sz="1100" spc="45" i="1">
                <a:solidFill>
                  <a:srgbClr val="231F20"/>
                </a:solidFill>
                <a:latin typeface="Calibri"/>
                <a:cs typeface="Calibri"/>
              </a:rPr>
              <a:t>in  </a:t>
            </a:r>
            <a:r>
              <a:rPr dirty="0" sz="1100" spc="35" i="1">
                <a:solidFill>
                  <a:srgbClr val="231F20"/>
                </a:solidFill>
                <a:latin typeface="Calibri"/>
                <a:cs typeface="Calibri"/>
              </a:rPr>
              <a:t>industrial, </a:t>
            </a:r>
            <a:r>
              <a:rPr dirty="0" sz="1100" spc="30" i="1">
                <a:solidFill>
                  <a:srgbClr val="231F20"/>
                </a:solidFill>
                <a:latin typeface="Calibri"/>
                <a:cs typeface="Calibri"/>
              </a:rPr>
              <a:t>construction, </a:t>
            </a:r>
            <a:r>
              <a:rPr dirty="0" sz="1100" spc="25" i="1">
                <a:solidFill>
                  <a:srgbClr val="231F20"/>
                </a:solidFill>
                <a:latin typeface="Calibri"/>
                <a:cs typeface="Calibri"/>
              </a:rPr>
              <a:t>agriculture, </a:t>
            </a:r>
            <a:r>
              <a:rPr dirty="0" sz="1100" spc="35" i="1">
                <a:solidFill>
                  <a:srgbClr val="231F20"/>
                </a:solidFill>
                <a:latin typeface="Calibri"/>
                <a:cs typeface="Calibri"/>
              </a:rPr>
              <a:t>mining  </a:t>
            </a:r>
            <a:r>
              <a:rPr dirty="0" sz="1100" spc="25" i="1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100" i="1">
                <a:solidFill>
                  <a:srgbClr val="231F20"/>
                </a:solidFill>
                <a:latin typeface="Calibri"/>
                <a:cs typeface="Calibri"/>
              </a:rPr>
              <a:t>waste </a:t>
            </a:r>
            <a:r>
              <a:rPr dirty="0" sz="1100" spc="15" i="1">
                <a:solidFill>
                  <a:srgbClr val="231F20"/>
                </a:solidFill>
                <a:latin typeface="Calibri"/>
                <a:cs typeface="Calibri"/>
              </a:rPr>
              <a:t>management</a:t>
            </a:r>
            <a:r>
              <a:rPr dirty="0" sz="1100" spc="185" i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35" i="1">
                <a:solidFill>
                  <a:srgbClr val="231F20"/>
                </a:solidFill>
                <a:latin typeface="Calibri"/>
                <a:cs typeface="Calibri"/>
              </a:rPr>
              <a:t>applications.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7113" y="7719001"/>
            <a:ext cx="2838450" cy="626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21200"/>
              </a:lnSpc>
            </a:pPr>
            <a:r>
              <a:rPr dirty="0" sz="1100" spc="-114" b="1" i="1">
                <a:solidFill>
                  <a:srgbClr val="231F20"/>
                </a:solidFill>
                <a:latin typeface="Gill Sans MT"/>
                <a:cs typeface="Gill Sans MT"/>
              </a:rPr>
              <a:t>To </a:t>
            </a:r>
            <a:r>
              <a:rPr dirty="0" sz="1100" spc="-20" b="1" i="1">
                <a:solidFill>
                  <a:srgbClr val="231F20"/>
                </a:solidFill>
                <a:latin typeface="Gill Sans MT"/>
                <a:cs typeface="Gill Sans MT"/>
              </a:rPr>
              <a:t>learn </a:t>
            </a:r>
            <a:r>
              <a:rPr dirty="0" sz="1100" spc="-15" b="1" i="1">
                <a:solidFill>
                  <a:srgbClr val="231F20"/>
                </a:solidFill>
                <a:latin typeface="Gill Sans MT"/>
                <a:cs typeface="Gill Sans MT"/>
              </a:rPr>
              <a:t>more, </a:t>
            </a:r>
            <a:r>
              <a:rPr dirty="0" sz="1100" spc="-30" b="1" i="1">
                <a:solidFill>
                  <a:srgbClr val="231F20"/>
                </a:solidFill>
                <a:latin typeface="Gill Sans MT"/>
                <a:cs typeface="Gill Sans MT"/>
              </a:rPr>
              <a:t>download </a:t>
            </a:r>
            <a:r>
              <a:rPr dirty="0" sz="1100" spc="-35" b="1" i="1">
                <a:solidFill>
                  <a:srgbClr val="231F20"/>
                </a:solidFill>
                <a:latin typeface="Gill Sans MT"/>
                <a:cs typeface="Gill Sans MT"/>
              </a:rPr>
              <a:t>our </a:t>
            </a:r>
            <a:r>
              <a:rPr dirty="0" sz="1100" b="1" i="1">
                <a:solidFill>
                  <a:srgbClr val="231F20"/>
                </a:solidFill>
                <a:latin typeface="Gill Sans MT"/>
                <a:cs typeface="Gill Sans MT"/>
              </a:rPr>
              <a:t>Industrial </a:t>
            </a:r>
            <a:r>
              <a:rPr dirty="0" sz="1100" spc="-25" b="1" i="1">
                <a:solidFill>
                  <a:srgbClr val="231F20"/>
                </a:solidFill>
                <a:latin typeface="Gill Sans MT"/>
                <a:cs typeface="Gill Sans MT"/>
              </a:rPr>
              <a:t>Hose  </a:t>
            </a:r>
            <a:r>
              <a:rPr dirty="0" sz="1100" b="1" i="1">
                <a:solidFill>
                  <a:srgbClr val="231F20"/>
                </a:solidFill>
                <a:latin typeface="Gill Sans MT"/>
                <a:cs typeface="Gill Sans MT"/>
                <a:hlinkClick r:id="rId2"/>
              </a:rPr>
              <a:t>Products </a:t>
            </a:r>
            <a:r>
              <a:rPr dirty="0" sz="1100" spc="-40" b="1" i="1">
                <a:solidFill>
                  <a:srgbClr val="231F20"/>
                </a:solidFill>
                <a:latin typeface="Gill Sans MT"/>
                <a:cs typeface="Gill Sans MT"/>
                <a:hlinkClick r:id="rId2"/>
              </a:rPr>
              <a:t>Catalog </a:t>
            </a:r>
            <a:r>
              <a:rPr dirty="0" sz="1100" spc="-50" b="1" i="1">
                <a:solidFill>
                  <a:srgbClr val="231F20"/>
                </a:solidFill>
                <a:latin typeface="Gill Sans MT"/>
                <a:cs typeface="Gill Sans MT"/>
                <a:hlinkClick r:id="rId2"/>
              </a:rPr>
              <a:t>at </a:t>
            </a:r>
            <a:r>
              <a:rPr dirty="0" sz="1100" spc="-10" b="1" i="1" u="sng">
                <a:solidFill>
                  <a:srgbClr val="35AFD2"/>
                </a:solidFill>
                <a:latin typeface="Gill Sans MT"/>
                <a:cs typeface="Gill Sans MT"/>
                <a:hlinkClick r:id="rId2"/>
              </a:rPr>
              <a:t>http://gatesprograms.com/  </a:t>
            </a:r>
            <a:r>
              <a:rPr dirty="0" sz="1100" spc="15" b="1" i="1" u="sng">
                <a:solidFill>
                  <a:srgbClr val="35AFD2"/>
                </a:solidFill>
                <a:latin typeface="Gill Sans MT"/>
                <a:cs typeface="Gill Sans MT"/>
                <a:hlinkClick r:id="rId2"/>
              </a:rPr>
              <a:t>hosesystems.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12751" y="4425196"/>
            <a:ext cx="3284220" cy="0"/>
          </a:xfrm>
          <a:custGeom>
            <a:avLst/>
            <a:gdLst/>
            <a:ahLst/>
            <a:cxnLst/>
            <a:rect l="l" t="t" r="r" b="b"/>
            <a:pathLst>
              <a:path w="3284220" h="0">
                <a:moveTo>
                  <a:pt x="328385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67A1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012751" y="5365750"/>
            <a:ext cx="3284220" cy="0"/>
          </a:xfrm>
          <a:custGeom>
            <a:avLst/>
            <a:gdLst/>
            <a:ahLst/>
            <a:cxnLst/>
            <a:rect l="l" t="t" r="r" b="b"/>
            <a:pathLst>
              <a:path w="3284220" h="0">
                <a:moveTo>
                  <a:pt x="328385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67A1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7350" y="9636700"/>
            <a:ext cx="6981825" cy="422275"/>
          </a:xfrm>
          <a:custGeom>
            <a:avLst/>
            <a:gdLst/>
            <a:ahLst/>
            <a:cxnLst/>
            <a:rect l="l" t="t" r="r" b="b"/>
            <a:pathLst>
              <a:path w="6981825" h="422275">
                <a:moveTo>
                  <a:pt x="0" y="421699"/>
                </a:moveTo>
                <a:lnTo>
                  <a:pt x="6981443" y="421699"/>
                </a:lnTo>
                <a:lnTo>
                  <a:pt x="6981443" y="0"/>
                </a:lnTo>
                <a:lnTo>
                  <a:pt x="0" y="0"/>
                </a:lnTo>
                <a:lnTo>
                  <a:pt x="0" y="421699"/>
                </a:lnTo>
                <a:close/>
              </a:path>
            </a:pathLst>
          </a:custGeom>
          <a:solidFill>
            <a:srgbClr val="231F20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7198" y="9706556"/>
            <a:ext cx="4926330" cy="352425"/>
          </a:xfrm>
          <a:custGeom>
            <a:avLst/>
            <a:gdLst/>
            <a:ahLst/>
            <a:cxnLst/>
            <a:rect l="l" t="t" r="r" b="b"/>
            <a:pathLst>
              <a:path w="4926330" h="352425">
                <a:moveTo>
                  <a:pt x="4820627" y="0"/>
                </a:moveTo>
                <a:lnTo>
                  <a:pt x="105689" y="0"/>
                </a:lnTo>
                <a:lnTo>
                  <a:pt x="64652" y="8337"/>
                </a:lnTo>
                <a:lnTo>
                  <a:pt x="31046" y="31040"/>
                </a:lnTo>
                <a:lnTo>
                  <a:pt x="8339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4926304" y="351843"/>
                </a:lnTo>
                <a:lnTo>
                  <a:pt x="4926304" y="105676"/>
                </a:lnTo>
                <a:lnTo>
                  <a:pt x="4917966" y="64642"/>
                </a:lnTo>
                <a:lnTo>
                  <a:pt x="4895264" y="31040"/>
                </a:lnTo>
                <a:lnTo>
                  <a:pt x="4861662" y="8337"/>
                </a:lnTo>
                <a:lnTo>
                  <a:pt x="4820627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7203" y="9706556"/>
            <a:ext cx="6844030" cy="352425"/>
          </a:xfrm>
          <a:custGeom>
            <a:avLst/>
            <a:gdLst/>
            <a:ahLst/>
            <a:cxnLst/>
            <a:rect l="l" t="t" r="r" b="b"/>
            <a:pathLst>
              <a:path w="6844030" h="352425">
                <a:moveTo>
                  <a:pt x="6738315" y="0"/>
                </a:moveTo>
                <a:lnTo>
                  <a:pt x="105676" y="0"/>
                </a:lnTo>
                <a:lnTo>
                  <a:pt x="64642" y="8337"/>
                </a:lnTo>
                <a:lnTo>
                  <a:pt x="31040" y="31040"/>
                </a:lnTo>
                <a:lnTo>
                  <a:pt x="8337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6843991" y="351843"/>
                </a:lnTo>
                <a:lnTo>
                  <a:pt x="6843991" y="105676"/>
                </a:lnTo>
                <a:lnTo>
                  <a:pt x="6835654" y="64642"/>
                </a:lnTo>
                <a:lnTo>
                  <a:pt x="6812951" y="31040"/>
                </a:lnTo>
                <a:lnTo>
                  <a:pt x="6779349" y="8337"/>
                </a:lnTo>
                <a:lnTo>
                  <a:pt x="6738315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30"/>
              </a:spcBef>
            </a:pPr>
            <a:r>
              <a:rPr dirty="0" spc="-70"/>
              <a:t>3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8800" y="403301"/>
            <a:ext cx="3242310" cy="1139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7640" marR="5080" indent="-154940">
              <a:lnSpc>
                <a:spcPct val="116700"/>
              </a:lnSpc>
              <a:buAutoNum type="arabicPeriod" startAt="5"/>
              <a:tabLst>
                <a:tab pos="168275" algn="l"/>
              </a:tabLst>
            </a:pP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Place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assembly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on a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non-conductive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surface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check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it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for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electrical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continuity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with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an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ohmmeter</a:t>
            </a:r>
            <a:r>
              <a:rPr dirty="0" sz="1000" spc="-6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that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measures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electrical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resistance.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(The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maximum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allow-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able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resistance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</a:t>
            </a:r>
            <a:r>
              <a:rPr dirty="0" sz="1000" spc="50">
                <a:solidFill>
                  <a:srgbClr val="3D3E3E"/>
                </a:solidFill>
                <a:latin typeface="Tahoma"/>
                <a:cs typeface="Tahoma"/>
              </a:rPr>
              <a:t>20,000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ohms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per foot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</a:t>
            </a:r>
            <a:r>
              <a:rPr dirty="0" sz="1000" spc="-7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hose.)</a:t>
            </a:r>
            <a:endParaRPr sz="1000">
              <a:latin typeface="Tahoma"/>
              <a:cs typeface="Tahoma"/>
            </a:endParaRPr>
          </a:p>
          <a:p>
            <a:pPr marL="167640" marR="74930" indent="-154940">
              <a:lnSpc>
                <a:spcPct val="116700"/>
              </a:lnSpc>
              <a:spcBef>
                <a:spcPts val="450"/>
              </a:spcBef>
              <a:buAutoNum type="arabicPeriod" startAt="5"/>
              <a:tabLst>
                <a:tab pos="168275" algn="l"/>
              </a:tabLst>
            </a:pP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Record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all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test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data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on a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inspection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card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file 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it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with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maintenance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records.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4631" y="3349752"/>
            <a:ext cx="1978025" cy="137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35" i="1">
                <a:solidFill>
                  <a:srgbClr val="3D3E3E"/>
                </a:solidFill>
                <a:latin typeface="Arial"/>
                <a:cs typeface="Arial"/>
              </a:rPr>
              <a:t>Hose </a:t>
            </a:r>
            <a:r>
              <a:rPr dirty="0" sz="800" spc="-25" i="1">
                <a:solidFill>
                  <a:srgbClr val="3D3E3E"/>
                </a:solidFill>
                <a:latin typeface="Arial"/>
                <a:cs typeface="Arial"/>
              </a:rPr>
              <a:t>assembly </a:t>
            </a:r>
            <a:r>
              <a:rPr dirty="0" sz="800" spc="-10" i="1">
                <a:solidFill>
                  <a:srgbClr val="3D3E3E"/>
                </a:solidFill>
                <a:latin typeface="Arial"/>
                <a:cs typeface="Arial"/>
              </a:rPr>
              <a:t>being tested </a:t>
            </a:r>
            <a:r>
              <a:rPr dirty="0" sz="800" spc="10" i="1">
                <a:solidFill>
                  <a:srgbClr val="3D3E3E"/>
                </a:solidFill>
                <a:latin typeface="Arial"/>
                <a:cs typeface="Arial"/>
              </a:rPr>
              <a:t>with</a:t>
            </a:r>
            <a:r>
              <a:rPr dirty="0" sz="800" spc="145" i="1">
                <a:solidFill>
                  <a:srgbClr val="3D3E3E"/>
                </a:solidFill>
                <a:latin typeface="Arial"/>
                <a:cs typeface="Arial"/>
              </a:rPr>
              <a:t> </a:t>
            </a:r>
            <a:r>
              <a:rPr dirty="0" sz="800" spc="-15" i="1">
                <a:solidFill>
                  <a:srgbClr val="3D3E3E"/>
                </a:solidFill>
                <a:latin typeface="Arial"/>
                <a:cs typeface="Arial"/>
              </a:rPr>
              <a:t>ohmmeter.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3648151"/>
            <a:ext cx="3378835" cy="48037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16700"/>
              </a:lnSpc>
            </a:pP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</a:t>
            </a:r>
            <a:r>
              <a:rPr dirty="0" sz="1000" spc="-9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metal</a:t>
            </a:r>
            <a:r>
              <a:rPr dirty="0" sz="1000" spc="-9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staple</a:t>
            </a:r>
            <a:r>
              <a:rPr dirty="0" sz="1000" spc="-9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method</a:t>
            </a:r>
            <a:r>
              <a:rPr dirty="0" sz="1000" spc="-9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</a:t>
            </a:r>
            <a:r>
              <a:rPr dirty="0" sz="1000" spc="-9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used</a:t>
            </a:r>
            <a:r>
              <a:rPr dirty="0" sz="1000" spc="-9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with</a:t>
            </a:r>
            <a:r>
              <a:rPr dirty="0" sz="1000" spc="-9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</a:t>
            </a:r>
            <a:r>
              <a:rPr dirty="0" sz="1000" spc="-9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</a:t>
            </a:r>
            <a:r>
              <a:rPr dirty="0" sz="1000" spc="-9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that</a:t>
            </a:r>
            <a:r>
              <a:rPr dirty="0" sz="1000" spc="-9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has</a:t>
            </a:r>
            <a:r>
              <a:rPr dirty="0" sz="1000" spc="-9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</a:t>
            </a:r>
            <a:r>
              <a:rPr dirty="0" sz="1000" spc="-9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carbon  fiber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static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conductor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wire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reinforcement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where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staple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can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inserted easily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against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static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conducting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member. 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Follow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these</a:t>
            </a:r>
            <a:r>
              <a:rPr dirty="0" sz="1000" spc="-8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steps:</a:t>
            </a:r>
            <a:endParaRPr sz="1000">
              <a:latin typeface="Tahoma"/>
              <a:cs typeface="Tahoma"/>
            </a:endParaRPr>
          </a:p>
          <a:p>
            <a:pPr marL="281940" indent="-154940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282575" algn="l"/>
              </a:tabLst>
            </a:pP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Cut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end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square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desired</a:t>
            </a:r>
            <a:r>
              <a:rPr dirty="0" sz="1000" spc="-4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length.</a:t>
            </a:r>
            <a:endParaRPr sz="1000">
              <a:latin typeface="Tahoma"/>
              <a:cs typeface="Tahoma"/>
            </a:endParaRPr>
          </a:p>
          <a:p>
            <a:pPr marL="281940" indent="-154940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282575" algn="l"/>
              </a:tabLst>
            </a:pP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Locate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static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wire, wire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braid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carbon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fibers.</a:t>
            </a:r>
            <a:endParaRPr sz="1000">
              <a:latin typeface="Tahoma"/>
              <a:cs typeface="Tahoma"/>
            </a:endParaRPr>
          </a:p>
          <a:p>
            <a:pPr marL="281940" marR="20320" indent="-154940">
              <a:lnSpc>
                <a:spcPct val="116700"/>
              </a:lnSpc>
              <a:spcBef>
                <a:spcPts val="450"/>
              </a:spcBef>
              <a:buAutoNum type="arabicPeriod"/>
              <a:tabLst>
                <a:tab pos="282575" algn="l"/>
              </a:tabLst>
            </a:pP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Place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one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leg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an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aluminum,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copper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stainless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steel  staple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into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wire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reinforcement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carbon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fiber.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(For 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acid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chemical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use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only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stainless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steel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staples.)</a:t>
            </a:r>
            <a:endParaRPr sz="1000">
              <a:latin typeface="Tahoma"/>
              <a:cs typeface="Tahoma"/>
            </a:endParaRPr>
          </a:p>
          <a:p>
            <a:pPr marL="281940" marR="5715" indent="-154940">
              <a:lnSpc>
                <a:spcPct val="116700"/>
              </a:lnSpc>
              <a:spcBef>
                <a:spcPts val="450"/>
              </a:spcBef>
              <a:buAutoNum type="arabicPeriod"/>
              <a:tabLst>
                <a:tab pos="282575" algn="l"/>
              </a:tabLst>
            </a:pP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Place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other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leg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staple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inside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tube making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sure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staple straddles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tube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wall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snug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against the end</a:t>
            </a:r>
            <a:r>
              <a:rPr dirty="0" sz="1000" spc="-7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cut.</a:t>
            </a:r>
            <a:endParaRPr sz="1000">
              <a:latin typeface="Tahoma"/>
              <a:cs typeface="Tahoma"/>
            </a:endParaRPr>
          </a:p>
          <a:p>
            <a:pPr marL="281940" marR="48260" indent="-154940">
              <a:lnSpc>
                <a:spcPct val="116700"/>
              </a:lnSpc>
              <a:spcBef>
                <a:spcPts val="450"/>
              </a:spcBef>
              <a:buAutoNum type="arabicPeriod"/>
              <a:tabLst>
                <a:tab pos="282575" algn="l"/>
              </a:tabLst>
            </a:pPr>
            <a:r>
              <a:rPr dirty="0" sz="1000" spc="25">
                <a:solidFill>
                  <a:srgbClr val="3D3E3E"/>
                </a:solidFill>
                <a:latin typeface="Tahoma"/>
                <a:cs typeface="Tahoma"/>
              </a:rPr>
              <a:t>Pinch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staple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with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pliers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force the leg against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inner surface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tube</a:t>
            </a:r>
            <a:r>
              <a:rPr dirty="0" sz="1000" spc="-7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wall.</a:t>
            </a:r>
            <a:endParaRPr sz="1000">
              <a:latin typeface="Tahoma"/>
              <a:cs typeface="Tahoma"/>
            </a:endParaRPr>
          </a:p>
          <a:p>
            <a:pPr marL="281940" marR="329565" indent="-154940">
              <a:lnSpc>
                <a:spcPct val="116700"/>
              </a:lnSpc>
              <a:spcBef>
                <a:spcPts val="450"/>
              </a:spcBef>
              <a:buAutoNum type="arabicPeriod"/>
              <a:tabLst>
                <a:tab pos="282575" algn="l"/>
              </a:tabLst>
            </a:pP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Clean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staple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coupling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shank ends with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an 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emery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cloth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steel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wool.</a:t>
            </a:r>
            <a:endParaRPr sz="1000">
              <a:latin typeface="Tahoma"/>
              <a:cs typeface="Tahoma"/>
            </a:endParaRPr>
          </a:p>
          <a:p>
            <a:pPr marL="281940" marR="167640" indent="-154940">
              <a:lnSpc>
                <a:spcPct val="116700"/>
              </a:lnSpc>
              <a:spcBef>
                <a:spcPts val="450"/>
              </a:spcBef>
              <a:buAutoNum type="arabicPeriod"/>
              <a:tabLst>
                <a:tab pos="282575" algn="l"/>
              </a:tabLst>
            </a:pP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Attach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coupling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so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staple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coupling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make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contact.</a:t>
            </a:r>
            <a:endParaRPr sz="1000">
              <a:latin typeface="Tahoma"/>
              <a:cs typeface="Tahoma"/>
            </a:endParaRPr>
          </a:p>
          <a:p>
            <a:pPr marL="281940" marR="27305" indent="-154940">
              <a:lnSpc>
                <a:spcPct val="116700"/>
              </a:lnSpc>
              <a:spcBef>
                <a:spcPts val="450"/>
              </a:spcBef>
              <a:buAutoNum type="arabicPeriod"/>
              <a:tabLst>
                <a:tab pos="282575" algn="l"/>
              </a:tabLst>
            </a:pP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Place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assembly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on a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non-conductive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surface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check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it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for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electrical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continuity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with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an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ohmmeter</a:t>
            </a:r>
            <a:r>
              <a:rPr dirty="0" sz="1000" spc="-6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that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measures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electrical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resistance.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(The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maximum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allow-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able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resistance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</a:t>
            </a:r>
            <a:r>
              <a:rPr dirty="0" sz="1000" spc="65">
                <a:solidFill>
                  <a:srgbClr val="3D3E3E"/>
                </a:solidFill>
                <a:latin typeface="Tahoma"/>
                <a:cs typeface="Tahoma"/>
              </a:rPr>
              <a:t>20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thousand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ohms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per foot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</a:t>
            </a:r>
            <a:r>
              <a:rPr dirty="0" sz="1000" spc="-11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hose.)</a:t>
            </a:r>
            <a:endParaRPr sz="1000">
              <a:latin typeface="Tahoma"/>
              <a:cs typeface="Tahoma"/>
            </a:endParaRPr>
          </a:p>
          <a:p>
            <a:pPr marL="281940" marR="97155" indent="-154940">
              <a:lnSpc>
                <a:spcPct val="116700"/>
              </a:lnSpc>
              <a:spcBef>
                <a:spcPts val="450"/>
              </a:spcBef>
              <a:buAutoNum type="arabicPeriod"/>
              <a:tabLst>
                <a:tab pos="282575" algn="l"/>
              </a:tabLst>
            </a:pP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Record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all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test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data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on a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inspection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card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file 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it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with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maintenance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records.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49700" y="6244844"/>
            <a:ext cx="3378835" cy="3222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700" spc="165" b="1">
                <a:solidFill>
                  <a:srgbClr val="CE5C1B"/>
                </a:solidFill>
                <a:latin typeface="Lucida Sans"/>
                <a:cs typeface="Lucida Sans"/>
              </a:rPr>
              <a:t>hose</a:t>
            </a:r>
            <a:r>
              <a:rPr dirty="0" sz="1700" spc="-175" b="1">
                <a:solidFill>
                  <a:srgbClr val="CE5C1B"/>
                </a:solidFill>
                <a:latin typeface="Lucida Sans"/>
                <a:cs typeface="Lucida Sans"/>
              </a:rPr>
              <a:t> </a:t>
            </a:r>
            <a:r>
              <a:rPr dirty="0" sz="1700" spc="135" b="1">
                <a:solidFill>
                  <a:srgbClr val="CE5C1B"/>
                </a:solidFill>
                <a:latin typeface="Lucida Sans"/>
                <a:cs typeface="Lucida Sans"/>
              </a:rPr>
              <a:t>InspecTIon</a:t>
            </a:r>
            <a:endParaRPr sz="1700">
              <a:latin typeface="Lucida Sans"/>
              <a:cs typeface="Lucida Sans"/>
            </a:endParaRPr>
          </a:p>
          <a:p>
            <a:pPr algn="just" marL="12700" marR="5080">
              <a:lnSpc>
                <a:spcPct val="116700"/>
              </a:lnSpc>
              <a:spcBef>
                <a:spcPts val="359"/>
              </a:spcBef>
            </a:pP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Achieving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safety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performance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requires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periodic  inspections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fittings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prior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to,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during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after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use. Hoses that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have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become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old,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worn or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damaged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can</a:t>
            </a:r>
            <a:r>
              <a:rPr dirty="0" sz="1000" spc="-21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pres-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ent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danger to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personnel and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environment.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Hoses  that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are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not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properly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maintained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can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fail,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which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may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result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in 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costly material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spills,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cleanup,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downtime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injury.</a:t>
            </a:r>
            <a:r>
              <a:rPr dirty="0" sz="1000" spc="-16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Planned  inspections,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corrective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actions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replacements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can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less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expensive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than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replacement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repairs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made after 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failure occurs.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When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how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should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inspected? 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Requirements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will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vary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with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each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application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type,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but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 following factors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should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considered:</a:t>
            </a:r>
            <a:endParaRPr sz="1000">
              <a:latin typeface="Tahoma"/>
              <a:cs typeface="Tahoma"/>
            </a:endParaRPr>
          </a:p>
          <a:p>
            <a:pPr marL="229235" indent="-102235">
              <a:lnSpc>
                <a:spcPct val="100000"/>
              </a:lnSpc>
              <a:spcBef>
                <a:spcPts val="700"/>
              </a:spcBef>
              <a:buChar char="•"/>
              <a:tabLst>
                <a:tab pos="229235" algn="l"/>
              </a:tabLst>
            </a:pP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Critical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nature of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application</a:t>
            </a:r>
            <a:endParaRPr sz="1000">
              <a:latin typeface="Tahoma"/>
              <a:cs typeface="Tahoma"/>
            </a:endParaRPr>
          </a:p>
          <a:p>
            <a:pPr marL="229235" indent="-102235">
              <a:lnSpc>
                <a:spcPct val="100000"/>
              </a:lnSpc>
              <a:spcBef>
                <a:spcPts val="650"/>
              </a:spcBef>
              <a:buChar char="•"/>
              <a:tabLst>
                <a:tab pos="229235" algn="l"/>
              </a:tabLst>
            </a:pP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Operating</a:t>
            </a:r>
            <a:r>
              <a:rPr dirty="0" sz="1000" spc="-9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temperatures</a:t>
            </a:r>
            <a:endParaRPr sz="1000">
              <a:latin typeface="Tahoma"/>
              <a:cs typeface="Tahoma"/>
            </a:endParaRPr>
          </a:p>
          <a:p>
            <a:pPr marL="229235" indent="-102235">
              <a:lnSpc>
                <a:spcPct val="100000"/>
              </a:lnSpc>
              <a:spcBef>
                <a:spcPts val="650"/>
              </a:spcBef>
              <a:buChar char="•"/>
              <a:tabLst>
                <a:tab pos="229235" algn="l"/>
              </a:tabLst>
            </a:pP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Operating</a:t>
            </a:r>
            <a:r>
              <a:rPr dirty="0" sz="1000" spc="-7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pressures</a:t>
            </a:r>
            <a:endParaRPr sz="1000">
              <a:latin typeface="Tahoma"/>
              <a:cs typeface="Tahoma"/>
            </a:endParaRPr>
          </a:p>
          <a:p>
            <a:pPr marL="229235" indent="-102235">
              <a:lnSpc>
                <a:spcPct val="100000"/>
              </a:lnSpc>
              <a:spcBef>
                <a:spcPts val="650"/>
              </a:spcBef>
              <a:buChar char="•"/>
              <a:tabLst>
                <a:tab pos="229235" algn="l"/>
              </a:tabLst>
            </a:pP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Environmental</a:t>
            </a:r>
            <a:r>
              <a:rPr dirty="0" sz="1000" spc="-6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factors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60717" y="1630933"/>
            <a:ext cx="2514600" cy="1678305"/>
          </a:xfrm>
          <a:custGeom>
            <a:avLst/>
            <a:gdLst/>
            <a:ahLst/>
            <a:cxnLst/>
            <a:rect l="l" t="t" r="r" b="b"/>
            <a:pathLst>
              <a:path w="2514600" h="1678304">
                <a:moveTo>
                  <a:pt x="0" y="0"/>
                </a:moveTo>
                <a:lnTo>
                  <a:pt x="2514600" y="0"/>
                </a:lnTo>
                <a:lnTo>
                  <a:pt x="2514600" y="1677924"/>
                </a:lnTo>
                <a:lnTo>
                  <a:pt x="0" y="1677924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30569" y="1700783"/>
            <a:ext cx="2374310" cy="1536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397667" y="387350"/>
            <a:ext cx="2514600" cy="1678305"/>
          </a:xfrm>
          <a:custGeom>
            <a:avLst/>
            <a:gdLst/>
            <a:ahLst/>
            <a:cxnLst/>
            <a:rect l="l" t="t" r="r" b="b"/>
            <a:pathLst>
              <a:path w="2514600" h="1678305">
                <a:moveTo>
                  <a:pt x="0" y="0"/>
                </a:moveTo>
                <a:lnTo>
                  <a:pt x="2514600" y="0"/>
                </a:lnTo>
                <a:lnTo>
                  <a:pt x="2514600" y="1677924"/>
                </a:lnTo>
                <a:lnTo>
                  <a:pt x="0" y="1677924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7519" y="457200"/>
            <a:ext cx="2374310" cy="15361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397667" y="2229345"/>
            <a:ext cx="2514600" cy="1678305"/>
          </a:xfrm>
          <a:custGeom>
            <a:avLst/>
            <a:gdLst/>
            <a:ahLst/>
            <a:cxnLst/>
            <a:rect l="l" t="t" r="r" b="b"/>
            <a:pathLst>
              <a:path w="2514600" h="1678304">
                <a:moveTo>
                  <a:pt x="0" y="0"/>
                </a:moveTo>
                <a:lnTo>
                  <a:pt x="2514600" y="0"/>
                </a:lnTo>
                <a:lnTo>
                  <a:pt x="2514600" y="1677924"/>
                </a:lnTo>
                <a:lnTo>
                  <a:pt x="0" y="1677924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467519" y="2299199"/>
            <a:ext cx="2374310" cy="153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397667" y="4155173"/>
            <a:ext cx="2514600" cy="1678305"/>
          </a:xfrm>
          <a:custGeom>
            <a:avLst/>
            <a:gdLst/>
            <a:ahLst/>
            <a:cxnLst/>
            <a:rect l="l" t="t" r="r" b="b"/>
            <a:pathLst>
              <a:path w="2514600" h="1678304">
                <a:moveTo>
                  <a:pt x="0" y="0"/>
                </a:moveTo>
                <a:lnTo>
                  <a:pt x="2514600" y="0"/>
                </a:lnTo>
                <a:lnTo>
                  <a:pt x="2514600" y="1677924"/>
                </a:lnTo>
                <a:lnTo>
                  <a:pt x="0" y="1677924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467519" y="4225035"/>
            <a:ext cx="2374310" cy="15361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559740" y="2043785"/>
            <a:ext cx="2190115" cy="137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25" i="1">
                <a:solidFill>
                  <a:srgbClr val="3D3E3E"/>
                </a:solidFill>
                <a:latin typeface="Arial"/>
                <a:cs typeface="Arial"/>
              </a:rPr>
              <a:t>Close-up </a:t>
            </a:r>
            <a:r>
              <a:rPr dirty="0" sz="800" spc="-5" i="1">
                <a:solidFill>
                  <a:srgbClr val="3D3E3E"/>
                </a:solidFill>
                <a:latin typeface="Arial"/>
                <a:cs typeface="Arial"/>
              </a:rPr>
              <a:t>of </a:t>
            </a:r>
            <a:r>
              <a:rPr dirty="0" sz="800" spc="-35" i="1">
                <a:solidFill>
                  <a:srgbClr val="3D3E3E"/>
                </a:solidFill>
                <a:latin typeface="Arial"/>
                <a:cs typeface="Arial"/>
              </a:rPr>
              <a:t>hose </a:t>
            </a:r>
            <a:r>
              <a:rPr dirty="0" sz="800" spc="-15" i="1">
                <a:solidFill>
                  <a:srgbClr val="3D3E3E"/>
                </a:solidFill>
                <a:latin typeface="Arial"/>
                <a:cs typeface="Arial"/>
              </a:rPr>
              <a:t>end </a:t>
            </a:r>
            <a:r>
              <a:rPr dirty="0" sz="800" spc="-20" i="1">
                <a:solidFill>
                  <a:srgbClr val="3D3E3E"/>
                </a:solidFill>
                <a:latin typeface="Arial"/>
                <a:cs typeface="Arial"/>
              </a:rPr>
              <a:t>showing </a:t>
            </a:r>
            <a:r>
              <a:rPr dirty="0" sz="800" spc="-15" i="1">
                <a:solidFill>
                  <a:srgbClr val="3D3E3E"/>
                </a:solidFill>
                <a:latin typeface="Arial"/>
                <a:cs typeface="Arial"/>
              </a:rPr>
              <a:t>wire </a:t>
            </a:r>
            <a:r>
              <a:rPr dirty="0" sz="800" spc="-5" i="1">
                <a:solidFill>
                  <a:srgbClr val="3D3E3E"/>
                </a:solidFill>
                <a:latin typeface="Arial"/>
                <a:cs typeface="Arial"/>
              </a:rPr>
              <a:t>braid </a:t>
            </a:r>
            <a:r>
              <a:rPr dirty="0" sz="800" spc="20" i="1">
                <a:solidFill>
                  <a:srgbClr val="3D3E3E"/>
                </a:solidFill>
                <a:latin typeface="Arial"/>
                <a:cs typeface="Arial"/>
              </a:rPr>
              <a:t>in </a:t>
            </a:r>
            <a:r>
              <a:rPr dirty="0" sz="800" spc="30" i="1">
                <a:solidFill>
                  <a:srgbClr val="3D3E3E"/>
                </a:solidFill>
                <a:latin typeface="Arial"/>
                <a:cs typeface="Arial"/>
              </a:rPr>
              <a:t> </a:t>
            </a:r>
            <a:r>
              <a:rPr dirty="0" sz="800" spc="-25" i="1">
                <a:solidFill>
                  <a:srgbClr val="3D3E3E"/>
                </a:solidFill>
                <a:latin typeface="Arial"/>
                <a:cs typeface="Arial"/>
              </a:rPr>
              <a:t>hose.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28573" y="3901033"/>
            <a:ext cx="852805" cy="137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10" i="1">
                <a:solidFill>
                  <a:srgbClr val="3D3E3E"/>
                </a:solidFill>
                <a:latin typeface="Arial"/>
                <a:cs typeface="Arial"/>
              </a:rPr>
              <a:t>Placing </a:t>
            </a:r>
            <a:r>
              <a:rPr dirty="0" sz="800" spc="-5" i="1">
                <a:solidFill>
                  <a:srgbClr val="3D3E3E"/>
                </a:solidFill>
                <a:latin typeface="Arial"/>
                <a:cs typeface="Arial"/>
              </a:rPr>
              <a:t>the staple.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93928" y="5847181"/>
            <a:ext cx="1722120" cy="137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i="1">
                <a:solidFill>
                  <a:srgbClr val="3D3E3E"/>
                </a:solidFill>
                <a:latin typeface="Arial"/>
                <a:cs typeface="Arial"/>
              </a:rPr>
              <a:t>Pinching </a:t>
            </a:r>
            <a:r>
              <a:rPr dirty="0" sz="800" spc="-5" i="1">
                <a:solidFill>
                  <a:srgbClr val="3D3E3E"/>
                </a:solidFill>
                <a:latin typeface="Arial"/>
                <a:cs typeface="Arial"/>
              </a:rPr>
              <a:t>the </a:t>
            </a:r>
            <a:r>
              <a:rPr dirty="0" sz="800" spc="-10" i="1">
                <a:solidFill>
                  <a:srgbClr val="3D3E3E"/>
                </a:solidFill>
                <a:latin typeface="Arial"/>
                <a:cs typeface="Arial"/>
              </a:rPr>
              <a:t>staple </a:t>
            </a:r>
            <a:r>
              <a:rPr dirty="0" sz="800" spc="10" i="1">
                <a:solidFill>
                  <a:srgbClr val="3D3E3E"/>
                </a:solidFill>
                <a:latin typeface="Arial"/>
                <a:cs typeface="Arial"/>
              </a:rPr>
              <a:t>into </a:t>
            </a:r>
            <a:r>
              <a:rPr dirty="0" sz="800" spc="-5" i="1">
                <a:solidFill>
                  <a:srgbClr val="3D3E3E"/>
                </a:solidFill>
                <a:latin typeface="Arial"/>
                <a:cs typeface="Arial"/>
              </a:rPr>
              <a:t>the tube</a:t>
            </a:r>
            <a:r>
              <a:rPr dirty="0" sz="800" spc="114" i="1">
                <a:solidFill>
                  <a:srgbClr val="3D3E3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3D3E3E"/>
                </a:solidFill>
                <a:latin typeface="Arial"/>
                <a:cs typeface="Arial"/>
              </a:rPr>
              <a:t>wall.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87350" y="9636700"/>
            <a:ext cx="6981825" cy="422275"/>
          </a:xfrm>
          <a:custGeom>
            <a:avLst/>
            <a:gdLst/>
            <a:ahLst/>
            <a:cxnLst/>
            <a:rect l="l" t="t" r="r" b="b"/>
            <a:pathLst>
              <a:path w="6981825" h="422275">
                <a:moveTo>
                  <a:pt x="0" y="421699"/>
                </a:moveTo>
                <a:lnTo>
                  <a:pt x="6981443" y="421699"/>
                </a:lnTo>
                <a:lnTo>
                  <a:pt x="6981443" y="0"/>
                </a:lnTo>
                <a:lnTo>
                  <a:pt x="0" y="0"/>
                </a:lnTo>
                <a:lnTo>
                  <a:pt x="0" y="421699"/>
                </a:lnTo>
                <a:close/>
              </a:path>
            </a:pathLst>
          </a:custGeom>
          <a:solidFill>
            <a:srgbClr val="231F20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7198" y="9706556"/>
            <a:ext cx="4926330" cy="352425"/>
          </a:xfrm>
          <a:custGeom>
            <a:avLst/>
            <a:gdLst/>
            <a:ahLst/>
            <a:cxnLst/>
            <a:rect l="l" t="t" r="r" b="b"/>
            <a:pathLst>
              <a:path w="4926330" h="352425">
                <a:moveTo>
                  <a:pt x="4820627" y="0"/>
                </a:moveTo>
                <a:lnTo>
                  <a:pt x="105689" y="0"/>
                </a:lnTo>
                <a:lnTo>
                  <a:pt x="64652" y="8337"/>
                </a:lnTo>
                <a:lnTo>
                  <a:pt x="31046" y="31040"/>
                </a:lnTo>
                <a:lnTo>
                  <a:pt x="8339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4926304" y="351843"/>
                </a:lnTo>
                <a:lnTo>
                  <a:pt x="4926304" y="105676"/>
                </a:lnTo>
                <a:lnTo>
                  <a:pt x="4917966" y="64642"/>
                </a:lnTo>
                <a:lnTo>
                  <a:pt x="4895264" y="31040"/>
                </a:lnTo>
                <a:lnTo>
                  <a:pt x="4861662" y="8337"/>
                </a:lnTo>
                <a:lnTo>
                  <a:pt x="4820627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57203" y="9706556"/>
            <a:ext cx="6844030" cy="352425"/>
          </a:xfrm>
          <a:custGeom>
            <a:avLst/>
            <a:gdLst/>
            <a:ahLst/>
            <a:cxnLst/>
            <a:rect l="l" t="t" r="r" b="b"/>
            <a:pathLst>
              <a:path w="6844030" h="352425">
                <a:moveTo>
                  <a:pt x="6738315" y="0"/>
                </a:moveTo>
                <a:lnTo>
                  <a:pt x="105676" y="0"/>
                </a:lnTo>
                <a:lnTo>
                  <a:pt x="64642" y="8337"/>
                </a:lnTo>
                <a:lnTo>
                  <a:pt x="31040" y="31040"/>
                </a:lnTo>
                <a:lnTo>
                  <a:pt x="8337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6843991" y="351843"/>
                </a:lnTo>
                <a:lnTo>
                  <a:pt x="6843991" y="105676"/>
                </a:lnTo>
                <a:lnTo>
                  <a:pt x="6835654" y="64642"/>
                </a:lnTo>
                <a:lnTo>
                  <a:pt x="6812951" y="31040"/>
                </a:lnTo>
                <a:lnTo>
                  <a:pt x="6779349" y="8337"/>
                </a:lnTo>
                <a:lnTo>
                  <a:pt x="6738315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30"/>
              </a:spcBef>
            </a:pPr>
            <a:r>
              <a:rPr dirty="0" spc="-70"/>
              <a:t>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460" y="2667068"/>
            <a:ext cx="3347085" cy="34067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200" spc="75" b="1">
                <a:solidFill>
                  <a:srgbClr val="CE5C1B"/>
                </a:solidFill>
                <a:latin typeface="Book Antiqua"/>
                <a:cs typeface="Book Antiqua"/>
              </a:rPr>
              <a:t>temperature</a:t>
            </a:r>
            <a:endParaRPr sz="1200">
              <a:latin typeface="Book Antiqua"/>
              <a:cs typeface="Book Antiqua"/>
            </a:endParaRPr>
          </a:p>
          <a:p>
            <a:pPr algn="just" marL="12700" marR="5080">
              <a:lnSpc>
                <a:spcPct val="116700"/>
              </a:lnSpc>
              <a:spcBef>
                <a:spcPts val="459"/>
              </a:spcBef>
            </a:pP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Most hydraulic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systems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operate between </a:t>
            </a:r>
            <a:r>
              <a:rPr dirty="0" sz="1000" spc="30">
                <a:solidFill>
                  <a:srgbClr val="3D3E3E"/>
                </a:solidFill>
                <a:latin typeface="Tahoma"/>
                <a:cs typeface="Tahoma"/>
              </a:rPr>
              <a:t>150°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180°F, </a:t>
            </a:r>
            <a:r>
              <a:rPr dirty="0" sz="1000" spc="32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but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some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 go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as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high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as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300°F.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25">
                <a:solidFill>
                  <a:srgbClr val="3D3E3E"/>
                </a:solidFill>
                <a:latin typeface="Tahoma"/>
                <a:cs typeface="Tahoma"/>
              </a:rPr>
              <a:t>Liquid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at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these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temperatures,  as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well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as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metal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parts,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can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cause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burns.</a:t>
            </a:r>
            <a:endParaRPr sz="100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  <a:spcBef>
                <a:spcPts val="700"/>
              </a:spcBef>
            </a:pPr>
            <a:r>
              <a:rPr dirty="0" sz="1200" spc="60" b="1">
                <a:solidFill>
                  <a:srgbClr val="CE5C1B"/>
                </a:solidFill>
                <a:latin typeface="Book Antiqua"/>
                <a:cs typeface="Book Antiqua"/>
              </a:rPr>
              <a:t>flammability</a:t>
            </a:r>
            <a:endParaRPr sz="1200">
              <a:latin typeface="Book Antiqua"/>
              <a:cs typeface="Book Antiqua"/>
            </a:endParaRPr>
          </a:p>
          <a:p>
            <a:pPr algn="just" marL="12700" marR="5080">
              <a:lnSpc>
                <a:spcPct val="116700"/>
              </a:lnSpc>
              <a:spcBef>
                <a:spcPts val="459"/>
              </a:spcBef>
            </a:pP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With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the exception of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those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comprised primarily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55">
                <a:solidFill>
                  <a:srgbClr val="3D3E3E"/>
                </a:solidFill>
                <a:latin typeface="Tahoma"/>
                <a:cs typeface="Tahoma"/>
              </a:rPr>
              <a:t>water,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all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hydraulic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fluids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are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flammable </a:t>
            </a:r>
            <a:r>
              <a:rPr dirty="0" sz="1000" spc="-45">
                <a:solidFill>
                  <a:srgbClr val="3D3E3E"/>
                </a:solidFill>
                <a:latin typeface="Tahoma"/>
                <a:cs typeface="Tahoma"/>
              </a:rPr>
              <a:t>when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exposed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proper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conditions.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Leaking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pressurized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hydraulic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fluids </a:t>
            </a:r>
            <a:r>
              <a:rPr dirty="0" sz="1000" spc="-45">
                <a:solidFill>
                  <a:srgbClr val="3D3E3E"/>
                </a:solidFill>
                <a:latin typeface="Tahoma"/>
                <a:cs typeface="Tahoma"/>
              </a:rPr>
              <a:t>may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develop</a:t>
            </a:r>
            <a:r>
              <a:rPr dirty="0" sz="1000" spc="-14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mist</a:t>
            </a:r>
            <a:r>
              <a:rPr dirty="0" sz="1000" spc="-5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or</a:t>
            </a:r>
            <a:r>
              <a:rPr dirty="0" sz="1000" spc="-5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fine</a:t>
            </a:r>
            <a:r>
              <a:rPr dirty="0" sz="1000" spc="-5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spray</a:t>
            </a:r>
            <a:r>
              <a:rPr dirty="0" sz="1000" spc="-5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that</a:t>
            </a:r>
            <a:r>
              <a:rPr dirty="0" sz="1000" spc="-5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can</a:t>
            </a:r>
            <a:r>
              <a:rPr dirty="0" sz="1000" spc="-5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flash</a:t>
            </a:r>
            <a:r>
              <a:rPr dirty="0" sz="1000" spc="-5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or</a:t>
            </a:r>
            <a:r>
              <a:rPr dirty="0" sz="1000" spc="-5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explode</a:t>
            </a:r>
            <a:r>
              <a:rPr dirty="0" sz="1000" spc="-5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upon</a:t>
            </a:r>
            <a:r>
              <a:rPr dirty="0" sz="1000" spc="-5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contact</a:t>
            </a:r>
            <a:r>
              <a:rPr dirty="0" sz="1000" spc="-5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with</a:t>
            </a:r>
            <a:r>
              <a:rPr dirty="0" sz="1000" spc="-5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source</a:t>
            </a:r>
            <a:r>
              <a:rPr dirty="0" sz="1000" spc="-13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of</a:t>
            </a:r>
            <a:r>
              <a:rPr dirty="0" sz="1000" spc="-13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ignition.</a:t>
            </a:r>
            <a:r>
              <a:rPr dirty="0" sz="1000" spc="-13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Precautions</a:t>
            </a:r>
            <a:r>
              <a:rPr dirty="0" sz="1000" spc="-13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should</a:t>
            </a:r>
            <a:r>
              <a:rPr dirty="0" sz="1000" spc="-13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be</a:t>
            </a:r>
            <a:r>
              <a:rPr dirty="0" sz="1000" spc="-13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taken</a:t>
            </a:r>
            <a:r>
              <a:rPr dirty="0" sz="1000" spc="-13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to</a:t>
            </a:r>
            <a:r>
              <a:rPr dirty="0" sz="1000" spc="-13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eliminate</a:t>
            </a:r>
            <a:r>
              <a:rPr dirty="0" sz="1000" spc="-12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igni-  tion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sources,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including electrical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sparks, </a:t>
            </a:r>
            <a:r>
              <a:rPr dirty="0" sz="1000" spc="-45">
                <a:solidFill>
                  <a:srgbClr val="3D3E3E"/>
                </a:solidFill>
                <a:latin typeface="Tahoma"/>
                <a:cs typeface="Tahoma"/>
              </a:rPr>
              <a:t>open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flames,</a:t>
            </a:r>
            <a:r>
              <a:rPr dirty="0" sz="1000" spc="-17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extremely 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high </a:t>
            </a:r>
            <a:r>
              <a:rPr dirty="0" sz="1000" spc="-45">
                <a:solidFill>
                  <a:srgbClr val="3D3E3E"/>
                </a:solidFill>
                <a:latin typeface="Tahoma"/>
                <a:cs typeface="Tahoma"/>
              </a:rPr>
              <a:t>temperatures,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hot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manifolds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engine</a:t>
            </a:r>
            <a:r>
              <a:rPr dirty="0" sz="1000" spc="-12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blocks.</a:t>
            </a:r>
            <a:endParaRPr sz="100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  <a:spcBef>
                <a:spcPts val="700"/>
              </a:spcBef>
            </a:pPr>
            <a:r>
              <a:rPr dirty="0" sz="1200" spc="30" b="1">
                <a:solidFill>
                  <a:srgbClr val="CE5C1B"/>
                </a:solidFill>
                <a:latin typeface="Book Antiqua"/>
                <a:cs typeface="Book Antiqua"/>
              </a:rPr>
              <a:t>Mechanical</a:t>
            </a:r>
            <a:endParaRPr sz="1200">
              <a:latin typeface="Book Antiqua"/>
              <a:cs typeface="Book Antiqua"/>
            </a:endParaRPr>
          </a:p>
          <a:p>
            <a:pPr algn="just" marL="12700" marR="5080">
              <a:lnSpc>
                <a:spcPct val="116700"/>
              </a:lnSpc>
              <a:spcBef>
                <a:spcPts val="455"/>
              </a:spcBef>
            </a:pP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Swinging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arms, booms,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rollers,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presses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anything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that 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moves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can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dangerous </a:t>
            </a:r>
            <a:r>
              <a:rPr dirty="0" sz="1000" spc="30">
                <a:solidFill>
                  <a:srgbClr val="3D3E3E"/>
                </a:solidFill>
                <a:latin typeface="Tahoma"/>
                <a:cs typeface="Tahoma"/>
              </a:rPr>
              <a:t>if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fails.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For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example,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when 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bursts, objects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supported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by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fluid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pressure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may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fall,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vehicles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machines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may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lose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their</a:t>
            </a:r>
            <a:r>
              <a:rPr dirty="0" sz="1000" spc="5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brakes.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8053" y="6324668"/>
            <a:ext cx="2439670" cy="633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200" spc="-65" b="1">
                <a:solidFill>
                  <a:srgbClr val="67A135"/>
                </a:solidFill>
                <a:latin typeface="Book Antiqua"/>
                <a:cs typeface="Book Antiqua"/>
              </a:rPr>
              <a:t>QUICK</a:t>
            </a:r>
            <a:r>
              <a:rPr dirty="0" sz="1200" spc="-40" b="1">
                <a:solidFill>
                  <a:srgbClr val="67A135"/>
                </a:solidFill>
                <a:latin typeface="Book Antiqua"/>
                <a:cs typeface="Book Antiqua"/>
              </a:rPr>
              <a:t> </a:t>
            </a:r>
            <a:r>
              <a:rPr dirty="0" sz="1200" spc="-25" b="1">
                <a:solidFill>
                  <a:srgbClr val="67A135"/>
                </a:solidFill>
                <a:latin typeface="Book Antiqua"/>
                <a:cs typeface="Book Antiqua"/>
              </a:rPr>
              <a:t>TIP:</a:t>
            </a:r>
            <a:endParaRPr sz="1200">
              <a:latin typeface="Book Antiqua"/>
              <a:cs typeface="Book Antiqua"/>
            </a:endParaRPr>
          </a:p>
          <a:p>
            <a:pPr algn="ctr" marL="12065" marR="5080">
              <a:lnSpc>
                <a:spcPct val="118100"/>
              </a:lnSpc>
            </a:pPr>
            <a:r>
              <a:rPr dirty="0" sz="1200" spc="-40">
                <a:solidFill>
                  <a:srgbClr val="231F20"/>
                </a:solidFill>
                <a:latin typeface="Times New Roman"/>
                <a:cs typeface="Times New Roman"/>
              </a:rPr>
              <a:t>If </a:t>
            </a:r>
            <a:r>
              <a:rPr dirty="0" sz="1200" spc="50">
                <a:solidFill>
                  <a:srgbClr val="231F20"/>
                </a:solidFill>
                <a:latin typeface="Times New Roman"/>
                <a:cs typeface="Times New Roman"/>
              </a:rPr>
              <a:t>equipment </a:t>
            </a:r>
            <a:r>
              <a:rPr dirty="0" sz="1200" spc="20">
                <a:solidFill>
                  <a:srgbClr val="231F20"/>
                </a:solidFill>
                <a:latin typeface="Times New Roman"/>
                <a:cs typeface="Times New Roman"/>
              </a:rPr>
              <a:t>is mobile,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always</a:t>
            </a:r>
            <a:r>
              <a:rPr dirty="0" sz="1200" spc="-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chock 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tires to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prevent</a:t>
            </a:r>
            <a:r>
              <a:rPr dirty="0" sz="1200" spc="-1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231F20"/>
                </a:solidFill>
                <a:latin typeface="Times New Roman"/>
                <a:cs typeface="Times New Roman"/>
              </a:rPr>
              <a:t>rolling.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7188319"/>
            <a:ext cx="3347085" cy="2276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200" spc="60" b="1">
                <a:solidFill>
                  <a:srgbClr val="CE5C1B"/>
                </a:solidFill>
                <a:latin typeface="Book Antiqua"/>
                <a:cs typeface="Book Antiqua"/>
              </a:rPr>
              <a:t>electrical</a:t>
            </a:r>
            <a:endParaRPr sz="1200">
              <a:latin typeface="Book Antiqua"/>
              <a:cs typeface="Book Antiqua"/>
            </a:endParaRPr>
          </a:p>
          <a:p>
            <a:pPr algn="just" marL="12700" marR="5080">
              <a:lnSpc>
                <a:spcPct val="116700"/>
              </a:lnSpc>
              <a:spcBef>
                <a:spcPts val="459"/>
              </a:spcBef>
            </a:pP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Hydraulic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equipment must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turned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off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before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it is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worked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on. With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plant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equipment,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control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box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should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locked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it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should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tagged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with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warning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sign.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With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mobile 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equipment,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key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should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removed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and/or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battery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should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disconnected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so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that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it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cannot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</a:t>
            </a:r>
            <a:r>
              <a:rPr dirty="0" sz="1000" spc="-4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started.</a:t>
            </a:r>
            <a:endParaRPr sz="1000">
              <a:latin typeface="Tahoma"/>
              <a:cs typeface="Tahoma"/>
            </a:endParaRPr>
          </a:p>
          <a:p>
            <a:pPr algn="just" marL="12700" marR="5080">
              <a:lnSpc>
                <a:spcPct val="116700"/>
              </a:lnSpc>
              <a:spcBef>
                <a:spcPts val="500"/>
              </a:spcBef>
            </a:pP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High-voltage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power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lines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underground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power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sources 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must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identified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before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equipment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run.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OSHA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standards  require that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all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hydraulic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tools used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on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near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energized 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power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lines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equipment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are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supplied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with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non-conducting 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having adequate strength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for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normal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operating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pres-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sures </a:t>
            </a:r>
            <a:r>
              <a:rPr dirty="0" sz="1000" spc="25">
                <a:solidFill>
                  <a:srgbClr val="3D3E3E"/>
                </a:solidFill>
                <a:latin typeface="Tahoma"/>
                <a:cs typeface="Tahoma"/>
              </a:rPr>
              <a:t>[29 </a:t>
            </a:r>
            <a:r>
              <a:rPr dirty="0" sz="1000" spc="30">
                <a:solidFill>
                  <a:srgbClr val="3D3E3E"/>
                </a:solidFill>
                <a:latin typeface="Tahoma"/>
                <a:cs typeface="Tahoma"/>
              </a:rPr>
              <a:t>CFR</a:t>
            </a:r>
            <a:r>
              <a:rPr dirty="0" sz="1000" spc="-7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1926.951(f)(3)].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04347"/>
            <a:ext cx="3793490" cy="2283460"/>
          </a:xfrm>
          <a:custGeom>
            <a:avLst/>
            <a:gdLst/>
            <a:ahLst/>
            <a:cxnLst/>
            <a:rect l="l" t="t" r="r" b="b"/>
            <a:pathLst>
              <a:path w="3793490" h="2283460">
                <a:moveTo>
                  <a:pt x="3687233" y="0"/>
                </a:moveTo>
                <a:lnTo>
                  <a:pt x="1820" y="0"/>
                </a:lnTo>
                <a:lnTo>
                  <a:pt x="0" y="369"/>
                </a:lnTo>
                <a:lnTo>
                  <a:pt x="0" y="2282798"/>
                </a:lnTo>
                <a:lnTo>
                  <a:pt x="1820" y="2283167"/>
                </a:lnTo>
                <a:lnTo>
                  <a:pt x="3687233" y="2283167"/>
                </a:lnTo>
                <a:lnTo>
                  <a:pt x="3728267" y="2274828"/>
                </a:lnTo>
                <a:lnTo>
                  <a:pt x="3761869" y="2252122"/>
                </a:lnTo>
                <a:lnTo>
                  <a:pt x="3784572" y="2218520"/>
                </a:lnTo>
                <a:lnTo>
                  <a:pt x="3792909" y="2177491"/>
                </a:lnTo>
                <a:lnTo>
                  <a:pt x="3792909" y="105676"/>
                </a:lnTo>
                <a:lnTo>
                  <a:pt x="3784572" y="64642"/>
                </a:lnTo>
                <a:lnTo>
                  <a:pt x="3761869" y="31040"/>
                </a:lnTo>
                <a:lnTo>
                  <a:pt x="3728267" y="8337"/>
                </a:lnTo>
                <a:lnTo>
                  <a:pt x="3687233" y="0"/>
                </a:lnTo>
                <a:close/>
              </a:path>
            </a:pathLst>
          </a:custGeom>
          <a:solidFill>
            <a:srgbClr val="D7DA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994147" y="304346"/>
            <a:ext cx="3778250" cy="9754235"/>
          </a:xfrm>
          <a:custGeom>
            <a:avLst/>
            <a:gdLst/>
            <a:ahLst/>
            <a:cxnLst/>
            <a:rect l="l" t="t" r="r" b="b"/>
            <a:pathLst>
              <a:path w="3778250" h="9754235">
                <a:moveTo>
                  <a:pt x="3778252" y="0"/>
                </a:moveTo>
                <a:lnTo>
                  <a:pt x="105689" y="0"/>
                </a:lnTo>
                <a:lnTo>
                  <a:pt x="64652" y="8337"/>
                </a:lnTo>
                <a:lnTo>
                  <a:pt x="31046" y="31040"/>
                </a:lnTo>
                <a:lnTo>
                  <a:pt x="8339" y="64642"/>
                </a:lnTo>
                <a:lnTo>
                  <a:pt x="0" y="105676"/>
                </a:lnTo>
                <a:lnTo>
                  <a:pt x="0" y="9754053"/>
                </a:lnTo>
                <a:lnTo>
                  <a:pt x="3778252" y="9754053"/>
                </a:lnTo>
                <a:lnTo>
                  <a:pt x="3778252" y="0"/>
                </a:lnTo>
                <a:close/>
              </a:path>
            </a:pathLst>
          </a:custGeom>
          <a:solidFill>
            <a:srgbClr val="D7DA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44500" y="463936"/>
            <a:ext cx="3161030" cy="1981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171575">
              <a:lnSpc>
                <a:spcPct val="78400"/>
              </a:lnSpc>
            </a:pPr>
            <a:r>
              <a:rPr dirty="0" sz="1700" spc="25" b="1">
                <a:solidFill>
                  <a:srgbClr val="2187B0"/>
                </a:solidFill>
                <a:latin typeface="Book Antiqua"/>
                <a:cs typeface="Book Antiqua"/>
              </a:rPr>
              <a:t>Dose, </a:t>
            </a:r>
            <a:r>
              <a:rPr dirty="0" sz="1700" spc="35" b="1">
                <a:solidFill>
                  <a:srgbClr val="2187B0"/>
                </a:solidFill>
                <a:latin typeface="Book Antiqua"/>
                <a:cs typeface="Book Antiqua"/>
              </a:rPr>
              <a:t>Duration </a:t>
            </a:r>
            <a:r>
              <a:rPr dirty="0" sz="1700" spc="-95" b="1">
                <a:solidFill>
                  <a:srgbClr val="2187B0"/>
                </a:solidFill>
                <a:latin typeface="Book Antiqua"/>
                <a:cs typeface="Book Antiqua"/>
              </a:rPr>
              <a:t>&amp;  </a:t>
            </a:r>
            <a:r>
              <a:rPr dirty="0" sz="1700" spc="60" b="1">
                <a:solidFill>
                  <a:srgbClr val="2187B0"/>
                </a:solidFill>
                <a:latin typeface="Book Antiqua"/>
                <a:cs typeface="Book Antiqua"/>
              </a:rPr>
              <a:t>Manner </a:t>
            </a:r>
            <a:r>
              <a:rPr dirty="0" sz="1700" spc="-5" b="1">
                <a:solidFill>
                  <a:srgbClr val="2187B0"/>
                </a:solidFill>
                <a:latin typeface="Book Antiqua"/>
                <a:cs typeface="Book Antiqua"/>
              </a:rPr>
              <a:t>of</a:t>
            </a:r>
            <a:r>
              <a:rPr dirty="0" sz="1700" spc="-35" b="1">
                <a:solidFill>
                  <a:srgbClr val="2187B0"/>
                </a:solidFill>
                <a:latin typeface="Book Antiqua"/>
                <a:cs typeface="Book Antiqua"/>
              </a:rPr>
              <a:t> </a:t>
            </a:r>
            <a:r>
              <a:rPr dirty="0" sz="1700" spc="135" b="1">
                <a:solidFill>
                  <a:srgbClr val="2187B0"/>
                </a:solidFill>
                <a:latin typeface="Book Antiqua"/>
                <a:cs typeface="Book Antiqua"/>
              </a:rPr>
              <a:t>contact</a:t>
            </a:r>
            <a:endParaRPr sz="1700">
              <a:latin typeface="Book Antiqua"/>
              <a:cs typeface="Book Antiqua"/>
            </a:endParaRPr>
          </a:p>
          <a:p>
            <a:pPr algn="just" marL="12700" marR="5080">
              <a:lnSpc>
                <a:spcPct val="128699"/>
              </a:lnSpc>
              <a:spcBef>
                <a:spcPts val="380"/>
              </a:spcBef>
            </a:pPr>
            <a:r>
              <a:rPr dirty="0" sz="1100" spc="-65" i="1">
                <a:solidFill>
                  <a:srgbClr val="231F20"/>
                </a:solidFill>
                <a:latin typeface="Arial"/>
                <a:cs typeface="Arial"/>
              </a:rPr>
              <a:t>As a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federal </a:t>
            </a:r>
            <a:r>
              <a:rPr dirty="0" sz="1100" spc="20" i="1">
                <a:solidFill>
                  <a:srgbClr val="231F20"/>
                </a:solidFill>
                <a:latin typeface="Arial"/>
                <a:cs typeface="Arial"/>
              </a:rPr>
              <a:t>public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health </a:t>
            </a:r>
            <a:r>
              <a:rPr dirty="0" sz="1100" spc="-45" i="1">
                <a:solidFill>
                  <a:srgbClr val="231F20"/>
                </a:solidFill>
                <a:latin typeface="Arial"/>
                <a:cs typeface="Arial"/>
              </a:rPr>
              <a:t>agency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of the U.S. 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Department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of Health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Human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Services,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the  </a:t>
            </a:r>
            <a:r>
              <a:rPr dirty="0" sz="1100" spc="-45" i="1">
                <a:solidFill>
                  <a:srgbClr val="231F20"/>
                </a:solidFill>
                <a:latin typeface="Arial"/>
                <a:cs typeface="Arial"/>
              </a:rPr>
              <a:t>Agency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dirty="0" sz="1100" spc="-50" i="1">
                <a:solidFill>
                  <a:srgbClr val="231F20"/>
                </a:solidFill>
                <a:latin typeface="Arial"/>
                <a:cs typeface="Arial"/>
              </a:rPr>
              <a:t>Toxic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Substances and </a:t>
            </a:r>
            <a:r>
              <a:rPr dirty="0" sz="1100" spc="-45" i="1">
                <a:solidFill>
                  <a:srgbClr val="231F20"/>
                </a:solidFill>
                <a:latin typeface="Arial"/>
                <a:cs typeface="Arial"/>
              </a:rPr>
              <a:t>Disease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Registry  </a:t>
            </a:r>
            <a:r>
              <a:rPr dirty="0" sz="1100" spc="-60" i="1">
                <a:solidFill>
                  <a:srgbClr val="231F20"/>
                </a:solidFill>
                <a:latin typeface="Arial"/>
                <a:cs typeface="Arial"/>
              </a:rPr>
              <a:t>(ATSDR)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notes </a:t>
            </a:r>
            <a:r>
              <a:rPr dirty="0" sz="1100" spc="10" i="1">
                <a:solidFill>
                  <a:srgbClr val="231F20"/>
                </a:solidFill>
                <a:latin typeface="Arial"/>
                <a:cs typeface="Arial"/>
              </a:rPr>
              <a:t>that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many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factors determine </a:t>
            </a:r>
            <a:r>
              <a:rPr dirty="0" sz="1100" spc="-20" i="1">
                <a:solidFill>
                  <a:srgbClr val="231F20"/>
                </a:solidFill>
                <a:latin typeface="Arial"/>
                <a:cs typeface="Arial"/>
              </a:rPr>
              <a:t>whether  </a:t>
            </a:r>
            <a:r>
              <a:rPr dirty="0" sz="1100" spc="-45" i="1">
                <a:solidFill>
                  <a:srgbClr val="231F20"/>
                </a:solidFill>
                <a:latin typeface="Arial"/>
                <a:cs typeface="Arial"/>
              </a:rPr>
              <a:t>one </a:t>
            </a:r>
            <a:r>
              <a:rPr dirty="0" sz="1100" i="1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harmed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when </a:t>
            </a:r>
            <a:r>
              <a:rPr dirty="0" sz="1100" spc="-45" i="1">
                <a:solidFill>
                  <a:srgbClr val="231F20"/>
                </a:solidFill>
                <a:latin typeface="Arial"/>
                <a:cs typeface="Arial"/>
              </a:rPr>
              <a:t>exposed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to hydraulic </a:t>
            </a:r>
            <a:r>
              <a:rPr dirty="0" sz="1100" spc="10" i="1">
                <a:solidFill>
                  <a:srgbClr val="231F20"/>
                </a:solidFill>
                <a:latin typeface="Arial"/>
                <a:cs typeface="Arial"/>
              </a:rPr>
              <a:t>fluids.  </a:t>
            </a:r>
            <a:r>
              <a:rPr dirty="0" sz="1100" spc="-50" i="1">
                <a:solidFill>
                  <a:srgbClr val="231F20"/>
                </a:solidFill>
                <a:latin typeface="Arial"/>
                <a:cs typeface="Arial"/>
              </a:rPr>
              <a:t>These </a:t>
            </a:r>
            <a:r>
              <a:rPr dirty="0" sz="1100" spc="5" i="1">
                <a:solidFill>
                  <a:srgbClr val="231F20"/>
                </a:solidFill>
                <a:latin typeface="Arial"/>
                <a:cs typeface="Arial"/>
              </a:rPr>
              <a:t>include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dose,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duration of </a:t>
            </a:r>
            <a:r>
              <a:rPr dirty="0" sz="1100" spc="-40" i="1">
                <a:solidFill>
                  <a:srgbClr val="231F20"/>
                </a:solidFill>
                <a:latin typeface="Arial"/>
                <a:cs typeface="Arial"/>
              </a:rPr>
              <a:t>exposure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and 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manner </a:t>
            </a:r>
            <a:r>
              <a:rPr dirty="0" sz="1100" spc="30" i="1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dirty="0" sz="1100" i="1">
                <a:solidFill>
                  <a:srgbClr val="231F20"/>
                </a:solidFill>
                <a:latin typeface="Arial"/>
                <a:cs typeface="Arial"/>
              </a:rPr>
              <a:t>which </a:t>
            </a:r>
            <a:r>
              <a:rPr dirty="0" sz="1100" spc="-45" i="1">
                <a:solidFill>
                  <a:srgbClr val="231F20"/>
                </a:solidFill>
                <a:latin typeface="Arial"/>
                <a:cs typeface="Arial"/>
              </a:rPr>
              <a:t>one </a:t>
            </a:r>
            <a:r>
              <a:rPr dirty="0" sz="1100" spc="-40" i="1">
                <a:solidFill>
                  <a:srgbClr val="231F20"/>
                </a:solidFill>
                <a:latin typeface="Arial"/>
                <a:cs typeface="Arial"/>
              </a:rPr>
              <a:t>comes </a:t>
            </a:r>
            <a:r>
              <a:rPr dirty="0" sz="1100" spc="15" i="1">
                <a:solidFill>
                  <a:srgbClr val="231F20"/>
                </a:solidFill>
                <a:latin typeface="Arial"/>
                <a:cs typeface="Arial"/>
              </a:rPr>
              <a:t>into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contact </a:t>
            </a:r>
            <a:r>
              <a:rPr dirty="0" sz="1100" spc="15" i="1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dirty="0" sz="1100" spc="-6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50" i="1">
                <a:solidFill>
                  <a:srgbClr val="231F20"/>
                </a:solidFill>
                <a:latin typeface="Arial"/>
                <a:cs typeface="Arial"/>
              </a:rPr>
              <a:t>it.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53410" y="407975"/>
            <a:ext cx="3161030" cy="3622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ts val="1920"/>
              </a:lnSpc>
            </a:pPr>
            <a:r>
              <a:rPr dirty="0" sz="1700" spc="65" b="1">
                <a:solidFill>
                  <a:srgbClr val="2187B0"/>
                </a:solidFill>
                <a:latin typeface="Book Antiqua"/>
                <a:cs typeface="Book Antiqua"/>
              </a:rPr>
              <a:t>Lifeguard</a:t>
            </a:r>
            <a:r>
              <a:rPr dirty="0" baseline="25252" sz="1650" spc="97" b="1">
                <a:solidFill>
                  <a:srgbClr val="2187B0"/>
                </a:solidFill>
                <a:latin typeface="Book Antiqua"/>
                <a:cs typeface="Book Antiqua"/>
              </a:rPr>
              <a:t>™ </a:t>
            </a:r>
            <a:r>
              <a:rPr dirty="0" sz="1700" spc="55" b="1">
                <a:solidFill>
                  <a:srgbClr val="2187B0"/>
                </a:solidFill>
                <a:latin typeface="Book Antiqua"/>
                <a:cs typeface="Book Antiqua"/>
              </a:rPr>
              <a:t>Lives</a:t>
            </a:r>
            <a:r>
              <a:rPr dirty="0" sz="1700" spc="-65" b="1">
                <a:solidFill>
                  <a:srgbClr val="2187B0"/>
                </a:solidFill>
                <a:latin typeface="Book Antiqua"/>
                <a:cs typeface="Book Antiqua"/>
              </a:rPr>
              <a:t> </a:t>
            </a:r>
            <a:r>
              <a:rPr dirty="0" sz="1700" spc="-50" b="1">
                <a:solidFill>
                  <a:srgbClr val="2187B0"/>
                </a:solidFill>
                <a:latin typeface="Book Antiqua"/>
                <a:cs typeface="Book Antiqua"/>
              </a:rPr>
              <a:t>Up</a:t>
            </a:r>
            <a:endParaRPr sz="1700">
              <a:latin typeface="Book Antiqua"/>
              <a:cs typeface="Book Antiqua"/>
            </a:endParaRPr>
          </a:p>
          <a:p>
            <a:pPr marL="12700" marR="358140" indent="-635">
              <a:lnSpc>
                <a:spcPct val="93100"/>
              </a:lnSpc>
              <a:spcBef>
                <a:spcPts val="20"/>
              </a:spcBef>
            </a:pPr>
            <a:r>
              <a:rPr dirty="0" sz="1700" spc="45" b="1">
                <a:solidFill>
                  <a:srgbClr val="2187B0"/>
                </a:solidFill>
                <a:latin typeface="Book Antiqua"/>
                <a:cs typeface="Book Antiqua"/>
              </a:rPr>
              <a:t>to </a:t>
            </a:r>
            <a:r>
              <a:rPr dirty="0" sz="1700" spc="90" b="1">
                <a:solidFill>
                  <a:srgbClr val="2187B0"/>
                </a:solidFill>
                <a:latin typeface="Book Antiqua"/>
                <a:cs typeface="Book Antiqua"/>
              </a:rPr>
              <a:t>its </a:t>
            </a:r>
            <a:r>
              <a:rPr dirty="0" sz="1700" spc="120" b="1">
                <a:solidFill>
                  <a:srgbClr val="2187B0"/>
                </a:solidFill>
                <a:latin typeface="Book Antiqua"/>
                <a:cs typeface="Book Antiqua"/>
              </a:rPr>
              <a:t>name:</a:t>
            </a:r>
            <a:r>
              <a:rPr dirty="0" sz="1700" spc="-200" b="1">
                <a:solidFill>
                  <a:srgbClr val="2187B0"/>
                </a:solidFill>
                <a:latin typeface="Book Antiqua"/>
                <a:cs typeface="Book Antiqua"/>
              </a:rPr>
              <a:t> </a:t>
            </a:r>
            <a:r>
              <a:rPr dirty="0" sz="1300" spc="-25">
                <a:solidFill>
                  <a:srgbClr val="2187B0"/>
                </a:solidFill>
                <a:latin typeface="Century"/>
                <a:cs typeface="Century"/>
              </a:rPr>
              <a:t>The </a:t>
            </a:r>
            <a:r>
              <a:rPr dirty="0" sz="1300" spc="-10">
                <a:solidFill>
                  <a:srgbClr val="2187B0"/>
                </a:solidFill>
                <a:latin typeface="Century"/>
                <a:cs typeface="Century"/>
              </a:rPr>
              <a:t>Sleeve </a:t>
            </a:r>
            <a:r>
              <a:rPr dirty="0" sz="1300" spc="-15">
                <a:solidFill>
                  <a:srgbClr val="2187B0"/>
                </a:solidFill>
                <a:latin typeface="Century"/>
                <a:cs typeface="Century"/>
              </a:rPr>
              <a:t>Protects  </a:t>
            </a:r>
            <a:r>
              <a:rPr dirty="0" sz="1300">
                <a:solidFill>
                  <a:srgbClr val="2187B0"/>
                </a:solidFill>
                <a:latin typeface="Century"/>
                <a:cs typeface="Century"/>
              </a:rPr>
              <a:t>Against </a:t>
            </a:r>
            <a:r>
              <a:rPr dirty="0" sz="1300" spc="-35">
                <a:solidFill>
                  <a:srgbClr val="2187B0"/>
                </a:solidFill>
                <a:latin typeface="Century"/>
                <a:cs typeface="Century"/>
              </a:rPr>
              <a:t>Hydraulic </a:t>
            </a:r>
            <a:r>
              <a:rPr dirty="0" sz="1300">
                <a:solidFill>
                  <a:srgbClr val="2187B0"/>
                </a:solidFill>
                <a:latin typeface="Century"/>
                <a:cs typeface="Century"/>
              </a:rPr>
              <a:t>Hose</a:t>
            </a:r>
            <a:r>
              <a:rPr dirty="0" sz="1300" spc="-30">
                <a:solidFill>
                  <a:srgbClr val="2187B0"/>
                </a:solidFill>
                <a:latin typeface="Century"/>
                <a:cs typeface="Century"/>
              </a:rPr>
              <a:t> </a:t>
            </a:r>
            <a:r>
              <a:rPr dirty="0" sz="1300" spc="-70">
                <a:solidFill>
                  <a:srgbClr val="2187B0"/>
                </a:solidFill>
                <a:latin typeface="Century"/>
                <a:cs typeface="Century"/>
              </a:rPr>
              <a:t>Failure</a:t>
            </a:r>
            <a:endParaRPr sz="1300">
              <a:latin typeface="Century"/>
              <a:cs typeface="Century"/>
            </a:endParaRPr>
          </a:p>
          <a:p>
            <a:pPr algn="just" marL="12700" marR="5080">
              <a:lnSpc>
                <a:spcPct val="126899"/>
              </a:lnSpc>
              <a:spcBef>
                <a:spcPts val="855"/>
              </a:spcBef>
            </a:pPr>
            <a:r>
              <a:rPr dirty="0" sz="1100" spc="-65" i="1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dirty="0" sz="1100" spc="-7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pinhole</a:t>
            </a:r>
            <a:r>
              <a:rPr dirty="0" sz="1100" spc="-7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leak</a:t>
            </a:r>
            <a:r>
              <a:rPr dirty="0" sz="1100" spc="-7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25" i="1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dirty="0" sz="1100" spc="-7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65" i="1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dirty="0" sz="1100" spc="-7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hydraulic</a:t>
            </a:r>
            <a:r>
              <a:rPr dirty="0" sz="1100" spc="-7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55" i="1">
                <a:solidFill>
                  <a:srgbClr val="231F20"/>
                </a:solidFill>
                <a:latin typeface="Arial"/>
                <a:cs typeface="Arial"/>
              </a:rPr>
              <a:t>hose</a:t>
            </a:r>
            <a:r>
              <a:rPr dirty="0" sz="1100" spc="-7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under</a:t>
            </a:r>
            <a:r>
              <a:rPr dirty="0" sz="1100" spc="-7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40" i="1">
                <a:solidFill>
                  <a:srgbClr val="231F20"/>
                </a:solidFill>
                <a:latin typeface="Arial"/>
                <a:cs typeface="Arial"/>
              </a:rPr>
              <a:t>pressure</a:t>
            </a:r>
            <a:r>
              <a:rPr dirty="0" sz="1100" spc="-7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30" i="1">
                <a:solidFill>
                  <a:srgbClr val="231F20"/>
                </a:solidFill>
                <a:latin typeface="Arial"/>
                <a:cs typeface="Arial"/>
              </a:rPr>
              <a:t>can  </a:t>
            </a:r>
            <a:r>
              <a:rPr dirty="0" sz="1100" spc="-55" i="1">
                <a:solidFill>
                  <a:srgbClr val="231F20"/>
                </a:solidFill>
                <a:latin typeface="Arial"/>
                <a:cs typeface="Arial"/>
              </a:rPr>
              <a:t>have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catastrophic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effects </a:t>
            </a:r>
            <a:r>
              <a:rPr dirty="0" sz="1100" spc="-65" i="1">
                <a:solidFill>
                  <a:srgbClr val="231F20"/>
                </a:solidFill>
                <a:latin typeface="Arial"/>
                <a:cs typeface="Arial"/>
              </a:rPr>
              <a:t>–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threatening </a:t>
            </a:r>
            <a:r>
              <a:rPr dirty="0" sz="1100" spc="20" i="1">
                <a:solidFill>
                  <a:srgbClr val="231F20"/>
                </a:solidFill>
                <a:latin typeface="Arial"/>
                <a:cs typeface="Arial"/>
              </a:rPr>
              <a:t>life </a:t>
            </a:r>
            <a:r>
              <a:rPr dirty="0" sz="1100" spc="-30" i="1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dirty="0" sz="1100" spc="-22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20" i="1">
                <a:solidFill>
                  <a:srgbClr val="231F20"/>
                </a:solidFill>
                <a:latin typeface="Arial"/>
                <a:cs typeface="Arial"/>
              </a:rPr>
              <a:t>limb. 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That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dirty="0" sz="1100" spc="-50" i="1">
                <a:solidFill>
                  <a:srgbClr val="231F20"/>
                </a:solidFill>
                <a:latin typeface="Arial"/>
                <a:cs typeface="Arial"/>
              </a:rPr>
              <a:t>why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those </a:t>
            </a:r>
            <a:r>
              <a:rPr dirty="0" sz="1100" spc="-30" i="1">
                <a:solidFill>
                  <a:srgbClr val="231F20"/>
                </a:solidFill>
                <a:latin typeface="Arial"/>
                <a:cs typeface="Arial"/>
              </a:rPr>
              <a:t>working </a:t>
            </a:r>
            <a:r>
              <a:rPr dirty="0" sz="1100" spc="5" i="1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hydraulic equipment  </a:t>
            </a:r>
            <a:r>
              <a:rPr dirty="0" sz="1100" spc="-55" i="1">
                <a:solidFill>
                  <a:srgbClr val="231F20"/>
                </a:solidFill>
                <a:latin typeface="Arial"/>
                <a:cs typeface="Arial"/>
              </a:rPr>
              <a:t>seek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out </a:t>
            </a:r>
            <a:r>
              <a:rPr dirty="0" sz="1100" spc="-50" i="1">
                <a:solidFill>
                  <a:srgbClr val="231F20"/>
                </a:solidFill>
                <a:latin typeface="Arial"/>
                <a:cs typeface="Arial"/>
              </a:rPr>
              <a:t>new </a:t>
            </a:r>
            <a:r>
              <a:rPr dirty="0" sz="1100" spc="-70" i="1">
                <a:solidFill>
                  <a:srgbClr val="231F20"/>
                </a:solidFill>
                <a:latin typeface="Arial"/>
                <a:cs typeface="Arial"/>
              </a:rPr>
              <a:t>ways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to protect </a:t>
            </a:r>
            <a:r>
              <a:rPr dirty="0" sz="1100" spc="-30" i="1">
                <a:solidFill>
                  <a:srgbClr val="231F20"/>
                </a:solidFill>
                <a:latin typeface="Arial"/>
                <a:cs typeface="Arial"/>
              </a:rPr>
              <a:t>against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toxic </a:t>
            </a:r>
            <a:r>
              <a:rPr dirty="0" sz="1100" i="1">
                <a:solidFill>
                  <a:srgbClr val="231F20"/>
                </a:solidFill>
                <a:latin typeface="Arial"/>
                <a:cs typeface="Arial"/>
              </a:rPr>
              <a:t>fluids 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under</a:t>
            </a:r>
            <a:r>
              <a:rPr dirty="0" sz="1100" spc="-4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pressure.</a:t>
            </a:r>
            <a:endParaRPr sz="1100">
              <a:latin typeface="Arial"/>
              <a:cs typeface="Arial"/>
            </a:endParaRPr>
          </a:p>
          <a:p>
            <a:pPr algn="just" marL="12700" marR="5080">
              <a:lnSpc>
                <a:spcPct val="126899"/>
              </a:lnSpc>
              <a:spcBef>
                <a:spcPts val="495"/>
              </a:spcBef>
            </a:pPr>
            <a:r>
              <a:rPr dirty="0" sz="1100" spc="-40" i="1">
                <a:solidFill>
                  <a:srgbClr val="231F20"/>
                </a:solidFill>
                <a:latin typeface="Arial"/>
                <a:cs typeface="Arial"/>
              </a:rPr>
              <a:t>Pole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tampers, </a:t>
            </a:r>
            <a:r>
              <a:rPr dirty="0" sz="1100" spc="-20" i="1">
                <a:solidFill>
                  <a:srgbClr val="231F20"/>
                </a:solidFill>
                <a:latin typeface="Arial"/>
                <a:cs typeface="Arial"/>
              </a:rPr>
              <a:t>protective </a:t>
            </a:r>
            <a:r>
              <a:rPr dirty="0" sz="1100" spc="-60" i="1">
                <a:solidFill>
                  <a:srgbClr val="231F20"/>
                </a:solidFill>
                <a:latin typeface="Arial"/>
                <a:cs typeface="Arial"/>
              </a:rPr>
              <a:t>hoses </a:t>
            </a:r>
            <a:r>
              <a:rPr dirty="0" sz="1100" spc="-30" i="1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ordinary nylon 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sleeving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simply </a:t>
            </a:r>
            <a:r>
              <a:rPr dirty="0" sz="1100" spc="-40" i="1">
                <a:solidFill>
                  <a:srgbClr val="231F20"/>
                </a:solidFill>
                <a:latin typeface="Arial"/>
                <a:cs typeface="Arial"/>
              </a:rPr>
              <a:t>do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not offer the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level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dirty="0" sz="1100" spc="-30" i="1">
                <a:solidFill>
                  <a:srgbClr val="231F20"/>
                </a:solidFill>
                <a:latin typeface="Arial"/>
                <a:cs typeface="Arial"/>
              </a:rPr>
              <a:t>safety  </a:t>
            </a:r>
            <a:r>
              <a:rPr dirty="0" sz="1100" spc="-40" i="1">
                <a:solidFill>
                  <a:srgbClr val="231F20"/>
                </a:solidFill>
                <a:latin typeface="Arial"/>
                <a:cs typeface="Arial"/>
              </a:rPr>
              <a:t>needed when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lives </a:t>
            </a:r>
            <a:r>
              <a:rPr dirty="0" sz="1100" spc="-50" i="1">
                <a:solidFill>
                  <a:srgbClr val="231F20"/>
                </a:solidFill>
                <a:latin typeface="Arial"/>
                <a:cs typeface="Arial"/>
              </a:rPr>
              <a:t>are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at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risk. </a:t>
            </a:r>
            <a:r>
              <a:rPr dirty="0" sz="1100" spc="-50" i="1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LifeGuard™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Line-  of-Sight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Sleeving </a:t>
            </a:r>
            <a:r>
              <a:rPr dirty="0" sz="1100" spc="-40" i="1">
                <a:solidFill>
                  <a:srgbClr val="231F20"/>
                </a:solidFill>
                <a:latin typeface="Arial"/>
                <a:cs typeface="Arial"/>
              </a:rPr>
              <a:t>System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from </a:t>
            </a:r>
            <a:r>
              <a:rPr dirty="0" sz="1100" spc="-60" i="1">
                <a:solidFill>
                  <a:srgbClr val="231F20"/>
                </a:solidFill>
                <a:latin typeface="Arial"/>
                <a:cs typeface="Arial"/>
              </a:rPr>
              <a:t>Gates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Corporation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is  </a:t>
            </a:r>
            <a:r>
              <a:rPr dirty="0" sz="1100" spc="-40" i="1">
                <a:solidFill>
                  <a:srgbClr val="231F20"/>
                </a:solidFill>
                <a:latin typeface="Arial"/>
                <a:cs typeface="Arial"/>
              </a:rPr>
              <a:t>an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unprecedented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product, containing </a:t>
            </a:r>
            <a:r>
              <a:rPr dirty="0" sz="1100" spc="45" i="1">
                <a:solidFill>
                  <a:srgbClr val="231F20"/>
                </a:solidFill>
                <a:latin typeface="Arial"/>
                <a:cs typeface="Arial"/>
              </a:rPr>
              <a:t>6,000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psi  </a:t>
            </a:r>
            <a:r>
              <a:rPr dirty="0" sz="1100" spc="-20" i="1">
                <a:solidFill>
                  <a:srgbClr val="231F20"/>
                </a:solidFill>
                <a:latin typeface="Arial"/>
                <a:cs typeface="Arial"/>
              </a:rPr>
              <a:t>bursts </a:t>
            </a:r>
            <a:r>
              <a:rPr dirty="0" sz="1100" spc="-30" i="1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dirty="0" sz="1100" spc="45" i="1">
                <a:solidFill>
                  <a:srgbClr val="231F20"/>
                </a:solidFill>
                <a:latin typeface="Arial"/>
                <a:cs typeface="Arial"/>
              </a:rPr>
              <a:t>3,000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psi pinhole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leaks </a:t>
            </a:r>
            <a:r>
              <a:rPr dirty="0" sz="1100" spc="-40" i="1">
                <a:solidFill>
                  <a:srgbClr val="231F20"/>
                </a:solidFill>
                <a:latin typeface="Arial"/>
                <a:cs typeface="Arial"/>
              </a:rPr>
              <a:t>on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-four </a:t>
            </a:r>
            <a:r>
              <a:rPr dirty="0" sz="1100" spc="20" i="1">
                <a:solidFill>
                  <a:srgbClr val="231F20"/>
                </a:solidFill>
                <a:latin typeface="Arial"/>
                <a:cs typeface="Arial"/>
              </a:rPr>
              <a:t>(1/4  </a:t>
            </a:r>
            <a:r>
              <a:rPr dirty="0" sz="1100" spc="5" i="1">
                <a:solidFill>
                  <a:srgbClr val="231F20"/>
                </a:solidFill>
                <a:latin typeface="Arial"/>
                <a:cs typeface="Arial"/>
              </a:rPr>
              <a:t>inch),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-six </a:t>
            </a:r>
            <a:r>
              <a:rPr dirty="0" sz="1100" spc="20" i="1">
                <a:solidFill>
                  <a:srgbClr val="231F20"/>
                </a:solidFill>
                <a:latin typeface="Arial"/>
                <a:cs typeface="Arial"/>
              </a:rPr>
              <a:t>(3/8 </a:t>
            </a:r>
            <a:r>
              <a:rPr dirty="0" sz="1100" i="1">
                <a:solidFill>
                  <a:srgbClr val="231F20"/>
                </a:solidFill>
                <a:latin typeface="Arial"/>
                <a:cs typeface="Arial"/>
              </a:rPr>
              <a:t>inch) </a:t>
            </a:r>
            <a:r>
              <a:rPr dirty="0" sz="1100" spc="-30" i="1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-eight </a:t>
            </a:r>
            <a:r>
              <a:rPr dirty="0" sz="1100" spc="20" i="1">
                <a:solidFill>
                  <a:srgbClr val="231F20"/>
                </a:solidFill>
                <a:latin typeface="Arial"/>
                <a:cs typeface="Arial"/>
              </a:rPr>
              <a:t>(1/2 </a:t>
            </a:r>
            <a:r>
              <a:rPr dirty="0" sz="1100" i="1">
                <a:solidFill>
                  <a:srgbClr val="231F20"/>
                </a:solidFill>
                <a:latin typeface="Arial"/>
                <a:cs typeface="Arial"/>
              </a:rPr>
              <a:t>inch)</a:t>
            </a:r>
            <a:r>
              <a:rPr dirty="0" sz="1100" spc="-19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55" i="1">
                <a:solidFill>
                  <a:srgbClr val="231F20"/>
                </a:solidFill>
                <a:latin typeface="Arial"/>
                <a:cs typeface="Arial"/>
              </a:rPr>
              <a:t>hose </a:t>
            </a:r>
            <a:r>
              <a:rPr dirty="0" sz="1100" spc="-45" i="1">
                <a:solidFill>
                  <a:srgbClr val="231F20"/>
                </a:solidFill>
                <a:latin typeface="Arial"/>
                <a:cs typeface="Arial"/>
              </a:rPr>
              <a:t>sizes 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up to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212°F.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72558" y="4077972"/>
            <a:ext cx="1441450" cy="1080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26899"/>
              </a:lnSpc>
            </a:pPr>
            <a:r>
              <a:rPr dirty="0" sz="1100" spc="-30" i="1">
                <a:solidFill>
                  <a:srgbClr val="231F20"/>
                </a:solidFill>
                <a:latin typeface="Arial"/>
                <a:cs typeface="Arial"/>
              </a:rPr>
              <a:t>Compatible </a:t>
            </a:r>
            <a:r>
              <a:rPr dirty="0" sz="1100" i="1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dirty="0" sz="1100" spc="-65" i="1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dirty="0" sz="1100" spc="-30" i="1">
                <a:solidFill>
                  <a:srgbClr val="231F20"/>
                </a:solidFill>
                <a:latin typeface="Arial"/>
                <a:cs typeface="Arial"/>
              </a:rPr>
              <a:t>wide  </a:t>
            </a:r>
            <a:r>
              <a:rPr dirty="0" sz="1100" spc="-50" i="1">
                <a:solidFill>
                  <a:srgbClr val="231F20"/>
                </a:solidFill>
                <a:latin typeface="Arial"/>
                <a:cs typeface="Arial"/>
              </a:rPr>
              <a:t>range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dirty="0" sz="1100" i="1">
                <a:solidFill>
                  <a:srgbClr val="231F20"/>
                </a:solidFill>
                <a:latin typeface="Arial"/>
                <a:cs typeface="Arial"/>
              </a:rPr>
              <a:t>fluids,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from 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environmentally</a:t>
            </a:r>
            <a:r>
              <a:rPr dirty="0" sz="1100" spc="-13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friendly  </a:t>
            </a:r>
            <a:r>
              <a:rPr dirty="0" sz="1100" i="1">
                <a:solidFill>
                  <a:srgbClr val="231F20"/>
                </a:solidFill>
                <a:latin typeface="Arial"/>
                <a:cs typeface="Arial"/>
              </a:rPr>
              <a:t>liquids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biodiesel</a:t>
            </a:r>
            <a:r>
              <a:rPr dirty="0" sz="1100" spc="-17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5" i="1">
                <a:solidFill>
                  <a:srgbClr val="231F20"/>
                </a:solidFill>
                <a:latin typeface="Arial"/>
                <a:cs typeface="Arial"/>
              </a:rPr>
              <a:t>fuel, 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the   </a:t>
            </a:r>
            <a:r>
              <a:rPr dirty="0" sz="1100" spc="-30" i="1">
                <a:solidFill>
                  <a:srgbClr val="231F20"/>
                </a:solidFill>
                <a:latin typeface="Arial"/>
                <a:cs typeface="Arial"/>
              </a:rPr>
              <a:t>double-layer </a:t>
            </a:r>
            <a:r>
              <a:rPr dirty="0" sz="1100" spc="114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20" i="1">
                <a:solidFill>
                  <a:srgbClr val="231F20"/>
                </a:solidFill>
                <a:latin typeface="Arial"/>
                <a:cs typeface="Arial"/>
              </a:rPr>
              <a:t>Life-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53410" y="5141787"/>
            <a:ext cx="3161030" cy="418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26899"/>
              </a:lnSpc>
            </a:pP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Guard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sleeving </a:t>
            </a:r>
            <a:r>
              <a:rPr dirty="0" sz="1100" spc="5" i="1">
                <a:solidFill>
                  <a:srgbClr val="231F20"/>
                </a:solidFill>
                <a:latin typeface="Arial"/>
                <a:cs typeface="Arial"/>
              </a:rPr>
              <a:t>protects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workers </a:t>
            </a:r>
            <a:r>
              <a:rPr dirty="0" sz="1100" spc="30" i="1">
                <a:solidFill>
                  <a:srgbClr val="231F20"/>
                </a:solidFill>
                <a:latin typeface="Arial"/>
                <a:cs typeface="Arial"/>
              </a:rPr>
              <a:t>within </a:t>
            </a:r>
            <a:r>
              <a:rPr dirty="0" sz="1100" spc="-65" i="1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dirty="0" sz="1100" spc="5" i="1">
                <a:solidFill>
                  <a:srgbClr val="231F20"/>
                </a:solidFill>
                <a:latin typeface="Arial"/>
                <a:cs typeface="Arial"/>
              </a:rPr>
              <a:t>three-foot  </a:t>
            </a:r>
            <a:r>
              <a:rPr dirty="0" sz="1100" spc="15" i="1">
                <a:solidFill>
                  <a:srgbClr val="231F20"/>
                </a:solidFill>
                <a:latin typeface="Arial"/>
                <a:cs typeface="Arial"/>
              </a:rPr>
              <a:t>line-of-sight </a:t>
            </a:r>
            <a:r>
              <a:rPr dirty="0" sz="1100" spc="5" i="1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dirty="0" sz="1100" spc="-65" i="1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dirty="0" sz="1100" i="1">
                <a:solidFill>
                  <a:srgbClr val="231F20"/>
                </a:solidFill>
                <a:latin typeface="Arial"/>
                <a:cs typeface="Arial"/>
              </a:rPr>
              <a:t>hydraulic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system. </a:t>
            </a:r>
            <a:r>
              <a:rPr dirty="0" sz="1100" spc="10" i="1">
                <a:solidFill>
                  <a:srgbClr val="231F20"/>
                </a:solidFill>
                <a:latin typeface="Arial"/>
                <a:cs typeface="Arial"/>
              </a:rPr>
              <a:t>Its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inner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layer 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dirty="0" sz="1100" spc="-40" i="1">
                <a:solidFill>
                  <a:srgbClr val="231F20"/>
                </a:solidFill>
                <a:latin typeface="Arial"/>
                <a:cs typeface="Arial"/>
              </a:rPr>
              <a:t>made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dirty="0" sz="1100" spc="5" i="1">
                <a:solidFill>
                  <a:srgbClr val="231F20"/>
                </a:solidFill>
                <a:latin typeface="Arial"/>
                <a:cs typeface="Arial"/>
              </a:rPr>
              <a:t>tightly </a:t>
            </a:r>
            <a:r>
              <a:rPr dirty="0" sz="1100" spc="-45" i="1">
                <a:solidFill>
                  <a:srgbClr val="231F20"/>
                </a:solidFill>
                <a:latin typeface="Arial"/>
                <a:cs typeface="Arial"/>
              </a:rPr>
              <a:t>woven,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extruded </a:t>
            </a:r>
            <a:r>
              <a:rPr dirty="0" sz="1100" i="1">
                <a:solidFill>
                  <a:srgbClr val="231F20"/>
                </a:solidFill>
                <a:latin typeface="Arial"/>
                <a:cs typeface="Arial"/>
              </a:rPr>
              <a:t>filament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nylon 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designed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dirty="0" sz="1100" spc="-40" i="1">
                <a:solidFill>
                  <a:srgbClr val="231F20"/>
                </a:solidFill>
                <a:latin typeface="Arial"/>
                <a:cs typeface="Arial"/>
              </a:rPr>
              <a:t>absorb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dirty="0" sz="1100" spc="-50" i="1">
                <a:solidFill>
                  <a:srgbClr val="231F20"/>
                </a:solidFill>
                <a:latin typeface="Arial"/>
                <a:cs typeface="Arial"/>
              </a:rPr>
              <a:t>energy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dirty="0" sz="1100" spc="-65" i="1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hydraulic </a:t>
            </a:r>
            <a:r>
              <a:rPr dirty="0" sz="1100" spc="-55" i="1">
                <a:solidFill>
                  <a:srgbClr val="231F20"/>
                </a:solidFill>
                <a:latin typeface="Arial"/>
                <a:cs typeface="Arial"/>
              </a:rPr>
              <a:t>hose 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burst </a:t>
            </a:r>
            <a:r>
              <a:rPr dirty="0" sz="1100" spc="-40" i="1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pinhole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leak </a:t>
            </a:r>
            <a:r>
              <a:rPr dirty="0" sz="1100" spc="-40" i="1">
                <a:solidFill>
                  <a:srgbClr val="231F20"/>
                </a:solidFill>
                <a:latin typeface="Arial"/>
                <a:cs typeface="Arial"/>
              </a:rPr>
              <a:t>by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stretching up to </a:t>
            </a:r>
            <a:r>
              <a:rPr dirty="0" sz="1100" spc="55" i="1">
                <a:solidFill>
                  <a:srgbClr val="231F20"/>
                </a:solidFill>
                <a:latin typeface="Arial"/>
                <a:cs typeface="Arial"/>
              </a:rPr>
              <a:t>20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percent.  </a:t>
            </a:r>
            <a:r>
              <a:rPr dirty="0" sz="1100" spc="-50" i="1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outer </a:t>
            </a:r>
            <a:r>
              <a:rPr dirty="0" sz="1100" spc="-40" i="1">
                <a:solidFill>
                  <a:srgbClr val="231F20"/>
                </a:solidFill>
                <a:latin typeface="Arial"/>
                <a:cs typeface="Arial"/>
              </a:rPr>
              <a:t>sleeve,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which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dirty="0" sz="1100" spc="-20" i="1">
                <a:solidFill>
                  <a:srgbClr val="231F20"/>
                </a:solidFill>
                <a:latin typeface="Arial"/>
                <a:cs typeface="Arial"/>
              </a:rPr>
              <a:t>resistant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abrasion </a:t>
            </a:r>
            <a:r>
              <a:rPr dirty="0" sz="1100" spc="10" i="1">
                <a:solidFill>
                  <a:srgbClr val="231F20"/>
                </a:solidFill>
                <a:latin typeface="Arial"/>
                <a:cs typeface="Arial"/>
              </a:rPr>
              <a:t>but 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not specifically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designed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dirty="0" sz="1100" spc="-40" i="1">
                <a:solidFill>
                  <a:srgbClr val="231F20"/>
                </a:solidFill>
                <a:latin typeface="Arial"/>
                <a:cs typeface="Arial"/>
              </a:rPr>
              <a:t>abrasive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environments, 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dirty="0" sz="1100" spc="-7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65" i="1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dirty="0" sz="1100" spc="-7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5" i="1">
                <a:solidFill>
                  <a:srgbClr val="231F20"/>
                </a:solidFill>
                <a:latin typeface="Arial"/>
                <a:cs typeface="Arial"/>
              </a:rPr>
              <a:t>bolt-cut,</a:t>
            </a:r>
            <a:r>
              <a:rPr dirty="0" sz="1100" spc="-7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0" i="1">
                <a:solidFill>
                  <a:srgbClr val="231F20"/>
                </a:solidFill>
                <a:latin typeface="Arial"/>
                <a:cs typeface="Arial"/>
              </a:rPr>
              <a:t>air-textured</a:t>
            </a:r>
            <a:r>
              <a:rPr dirty="0" sz="1100" spc="-7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nylon</a:t>
            </a:r>
            <a:r>
              <a:rPr dirty="0" sz="1100" spc="-7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material</a:t>
            </a:r>
            <a:r>
              <a:rPr dirty="0" sz="1100" spc="-7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5" i="1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dirty="0" sz="1100" spc="-7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0" i="1">
                <a:solidFill>
                  <a:srgbClr val="231F20"/>
                </a:solidFill>
                <a:latin typeface="Arial"/>
                <a:cs typeface="Arial"/>
              </a:rPr>
              <a:t>contains  </a:t>
            </a:r>
            <a:r>
              <a:rPr dirty="0" sz="1100" spc="-45" i="1">
                <a:solidFill>
                  <a:srgbClr val="231F20"/>
                </a:solidFill>
                <a:latin typeface="Arial"/>
                <a:cs typeface="Arial"/>
              </a:rPr>
              <a:t>escaped </a:t>
            </a:r>
            <a:r>
              <a:rPr dirty="0" sz="1100" i="1">
                <a:solidFill>
                  <a:srgbClr val="231F20"/>
                </a:solidFill>
                <a:latin typeface="Arial"/>
                <a:cs typeface="Arial"/>
              </a:rPr>
              <a:t>fluids </a:t>
            </a:r>
            <a:r>
              <a:rPr dirty="0" sz="1100" spc="-30" i="1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dirty="0" sz="1100" spc="-20" i="1">
                <a:solidFill>
                  <a:srgbClr val="231F20"/>
                </a:solidFill>
                <a:latin typeface="Arial"/>
                <a:cs typeface="Arial"/>
              </a:rPr>
              <a:t>redirects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them to the </a:t>
            </a:r>
            <a:r>
              <a:rPr dirty="0" sz="1100" spc="-20" i="1">
                <a:solidFill>
                  <a:srgbClr val="231F20"/>
                </a:solidFill>
                <a:latin typeface="Arial"/>
                <a:cs typeface="Arial"/>
              </a:rPr>
              <a:t>clamped </a:t>
            </a:r>
            <a:r>
              <a:rPr dirty="0" sz="1100" spc="26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40" i="1">
                <a:solidFill>
                  <a:srgbClr val="231F20"/>
                </a:solidFill>
                <a:latin typeface="Arial"/>
                <a:cs typeface="Arial"/>
              </a:rPr>
              <a:t>ends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of the</a:t>
            </a:r>
            <a:r>
              <a:rPr dirty="0" sz="1100" spc="2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40" i="1">
                <a:solidFill>
                  <a:srgbClr val="231F20"/>
                </a:solidFill>
                <a:latin typeface="Arial"/>
                <a:cs typeface="Arial"/>
              </a:rPr>
              <a:t>hose.</a:t>
            </a:r>
            <a:endParaRPr sz="1100">
              <a:latin typeface="Arial"/>
              <a:cs typeface="Arial"/>
            </a:endParaRPr>
          </a:p>
          <a:p>
            <a:pPr algn="just" marL="12700" marR="5080">
              <a:lnSpc>
                <a:spcPct val="126899"/>
              </a:lnSpc>
              <a:spcBef>
                <a:spcPts val="500"/>
              </a:spcBef>
            </a:pPr>
            <a:r>
              <a:rPr dirty="0" sz="1100" spc="-50" i="1">
                <a:solidFill>
                  <a:srgbClr val="231F20"/>
                </a:solidFill>
                <a:latin typeface="Arial"/>
                <a:cs typeface="Arial"/>
              </a:rPr>
              <a:t>The sleeve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secured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at either </a:t>
            </a:r>
            <a:r>
              <a:rPr dirty="0" sz="1100" spc="-30" i="1">
                <a:solidFill>
                  <a:srgbClr val="231F20"/>
                </a:solidFill>
                <a:latin typeface="Arial"/>
                <a:cs typeface="Arial"/>
              </a:rPr>
              <a:t>end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of the </a:t>
            </a:r>
            <a:r>
              <a:rPr dirty="0" sz="1100" spc="-55" i="1">
                <a:solidFill>
                  <a:srgbClr val="231F20"/>
                </a:solidFill>
                <a:latin typeface="Arial"/>
                <a:cs typeface="Arial"/>
              </a:rPr>
              <a:t>hose </a:t>
            </a:r>
            <a:r>
              <a:rPr dirty="0" sz="1100" spc="5" i="1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dirty="0" sz="1100" spc="31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0" i="1">
                <a:solidFill>
                  <a:srgbClr val="231F20"/>
                </a:solidFill>
                <a:latin typeface="Arial"/>
                <a:cs typeface="Arial"/>
              </a:rPr>
              <a:t>special </a:t>
            </a:r>
            <a:r>
              <a:rPr dirty="0" sz="1100" spc="25" i="1">
                <a:solidFill>
                  <a:srgbClr val="231F20"/>
                </a:solidFill>
                <a:latin typeface="Arial"/>
                <a:cs typeface="Arial"/>
              </a:rPr>
              <a:t>“channel”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clamps. </a:t>
            </a:r>
            <a:r>
              <a:rPr dirty="0" sz="1100" spc="-50" i="1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dirty="0" sz="1100" spc="-20" i="1">
                <a:solidFill>
                  <a:srgbClr val="231F20"/>
                </a:solidFill>
                <a:latin typeface="Arial"/>
                <a:cs typeface="Arial"/>
              </a:rPr>
              <a:t>clamps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allow </a:t>
            </a:r>
            <a:r>
              <a:rPr dirty="0" sz="1100" spc="-20" i="1">
                <a:solidFill>
                  <a:srgbClr val="231F20"/>
                </a:solidFill>
                <a:latin typeface="Arial"/>
                <a:cs typeface="Arial"/>
              </a:rPr>
              <a:t>leaking  </a:t>
            </a:r>
            <a:r>
              <a:rPr dirty="0" sz="1100" spc="15" i="1">
                <a:solidFill>
                  <a:srgbClr val="231F20"/>
                </a:solidFill>
                <a:latin typeface="Arial"/>
                <a:cs typeface="Arial"/>
              </a:rPr>
              <a:t>fluid</a:t>
            </a:r>
            <a:r>
              <a:rPr dirty="0" sz="1100" spc="-6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dirty="0" sz="1100" spc="-6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30" i="1">
                <a:solidFill>
                  <a:srgbClr val="231F20"/>
                </a:solidFill>
                <a:latin typeface="Arial"/>
                <a:cs typeface="Arial"/>
              </a:rPr>
              <a:t>safely</a:t>
            </a:r>
            <a:r>
              <a:rPr dirty="0" sz="1100" spc="-6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40" i="1">
                <a:solidFill>
                  <a:srgbClr val="231F20"/>
                </a:solidFill>
                <a:latin typeface="Arial"/>
                <a:cs typeface="Arial"/>
              </a:rPr>
              <a:t>escape,</a:t>
            </a:r>
            <a:r>
              <a:rPr dirty="0" sz="1100" spc="-6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70" i="1">
                <a:solidFill>
                  <a:srgbClr val="231F20"/>
                </a:solidFill>
                <a:latin typeface="Arial"/>
                <a:cs typeface="Arial"/>
              </a:rPr>
              <a:t>so</a:t>
            </a:r>
            <a:r>
              <a:rPr dirty="0" sz="1100" spc="-6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55" i="1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dirty="0" sz="1100" spc="-6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20" i="1">
                <a:solidFill>
                  <a:srgbClr val="231F20"/>
                </a:solidFill>
                <a:latin typeface="Arial"/>
                <a:cs typeface="Arial"/>
              </a:rPr>
              <a:t>will</a:t>
            </a:r>
            <a:r>
              <a:rPr dirty="0" sz="1100" spc="-6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dirty="0" sz="1100" spc="-6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231F20"/>
                </a:solidFill>
                <a:latin typeface="Arial"/>
                <a:cs typeface="Arial"/>
              </a:rPr>
              <a:t>collect</a:t>
            </a:r>
            <a:r>
              <a:rPr dirty="0" sz="1100" spc="-6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behind</a:t>
            </a:r>
            <a:r>
              <a:rPr dirty="0" sz="1100" spc="-6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the  </a:t>
            </a:r>
            <a:r>
              <a:rPr dirty="0" sz="1100" spc="-50" i="1">
                <a:solidFill>
                  <a:srgbClr val="231F20"/>
                </a:solidFill>
                <a:latin typeface="Arial"/>
                <a:cs typeface="Arial"/>
              </a:rPr>
              <a:t>sleeve </a:t>
            </a:r>
            <a:r>
              <a:rPr dirty="0" sz="1100" spc="-30" i="1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dirty="0" sz="1100" spc="-45" i="1">
                <a:solidFill>
                  <a:srgbClr val="231F20"/>
                </a:solidFill>
                <a:latin typeface="Arial"/>
                <a:cs typeface="Arial"/>
              </a:rPr>
              <a:t>cause </a:t>
            </a:r>
            <a:r>
              <a:rPr dirty="0" sz="1100" spc="-65" i="1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burst.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Plus, </a:t>
            </a:r>
            <a:r>
              <a:rPr dirty="0" sz="1100" spc="-30" i="1">
                <a:solidFill>
                  <a:srgbClr val="231F20"/>
                </a:solidFill>
                <a:latin typeface="Arial"/>
                <a:cs typeface="Arial"/>
              </a:rPr>
              <a:t>leaked </a:t>
            </a:r>
            <a:r>
              <a:rPr dirty="0" sz="1100" spc="15" i="1">
                <a:solidFill>
                  <a:srgbClr val="231F20"/>
                </a:solidFill>
                <a:latin typeface="Arial"/>
                <a:cs typeface="Arial"/>
              </a:rPr>
              <a:t>fluid </a:t>
            </a:r>
            <a:r>
              <a:rPr dirty="0" sz="1100" spc="-30" i="1">
                <a:solidFill>
                  <a:srgbClr val="231F20"/>
                </a:solidFill>
                <a:latin typeface="Arial"/>
                <a:cs typeface="Arial"/>
              </a:rPr>
              <a:t>allows 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for fast </a:t>
            </a:r>
            <a:r>
              <a:rPr dirty="0" sz="1100" spc="-55" i="1">
                <a:solidFill>
                  <a:srgbClr val="231F20"/>
                </a:solidFill>
                <a:latin typeface="Arial"/>
                <a:cs typeface="Arial"/>
              </a:rPr>
              <a:t>hose </a:t>
            </a:r>
            <a:r>
              <a:rPr dirty="0" sz="1100" i="1">
                <a:solidFill>
                  <a:srgbClr val="231F20"/>
                </a:solidFill>
                <a:latin typeface="Arial"/>
                <a:cs typeface="Arial"/>
              </a:rPr>
              <a:t>failure</a:t>
            </a:r>
            <a:r>
              <a:rPr dirty="0" sz="1100" spc="9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detection.</a:t>
            </a:r>
            <a:endParaRPr sz="1100">
              <a:latin typeface="Arial"/>
              <a:cs typeface="Arial"/>
            </a:endParaRPr>
          </a:p>
          <a:p>
            <a:pPr algn="just" marL="12700" marR="5080">
              <a:lnSpc>
                <a:spcPct val="126899"/>
              </a:lnSpc>
              <a:spcBef>
                <a:spcPts val="500"/>
              </a:spcBef>
            </a:pP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LifeGuard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sleeving </a:t>
            </a:r>
            <a:r>
              <a:rPr dirty="0" sz="1100" spc="-50" i="1">
                <a:solidFill>
                  <a:srgbClr val="231F20"/>
                </a:solidFill>
                <a:latin typeface="Arial"/>
                <a:cs typeface="Arial"/>
              </a:rPr>
              <a:t>has </a:t>
            </a:r>
            <a:r>
              <a:rPr dirty="0" sz="1100" spc="-40" i="1">
                <a:solidFill>
                  <a:srgbClr val="231F20"/>
                </a:solidFill>
                <a:latin typeface="Arial"/>
                <a:cs typeface="Arial"/>
              </a:rPr>
              <a:t>been </a:t>
            </a:r>
            <a:r>
              <a:rPr dirty="0" sz="1100" spc="-20" i="1">
                <a:solidFill>
                  <a:srgbClr val="231F20"/>
                </a:solidFill>
                <a:latin typeface="Arial"/>
                <a:cs typeface="Arial"/>
              </a:rPr>
              <a:t>subjected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rigorous 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testing </a:t>
            </a:r>
            <a:r>
              <a:rPr dirty="0" sz="1100" spc="-40" i="1">
                <a:solidFill>
                  <a:srgbClr val="231F20"/>
                </a:solidFill>
                <a:latin typeface="Arial"/>
                <a:cs typeface="Arial"/>
              </a:rPr>
              <a:t>programs </a:t>
            </a:r>
            <a:r>
              <a:rPr dirty="0" sz="1100" spc="-65" i="1">
                <a:solidFill>
                  <a:srgbClr val="231F20"/>
                </a:solidFill>
                <a:latin typeface="Arial"/>
                <a:cs typeface="Arial"/>
              </a:rPr>
              <a:t>– </a:t>
            </a:r>
            <a:r>
              <a:rPr dirty="0" sz="1100" spc="25" i="1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the lab </a:t>
            </a:r>
            <a:r>
              <a:rPr dirty="0" sz="1100" spc="-30" i="1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dirty="0" sz="1100" spc="25" i="1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dirty="0" sz="1100" spc="5" i="1">
                <a:solidFill>
                  <a:srgbClr val="231F20"/>
                </a:solidFill>
                <a:latin typeface="Arial"/>
                <a:cs typeface="Arial"/>
              </a:rPr>
              <a:t>field </a:t>
            </a:r>
            <a:r>
              <a:rPr dirty="0" sz="1100" spc="-65" i="1">
                <a:solidFill>
                  <a:srgbClr val="231F20"/>
                </a:solidFill>
                <a:latin typeface="Arial"/>
                <a:cs typeface="Arial"/>
              </a:rPr>
              <a:t>–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to  offer </a:t>
            </a:r>
            <a:r>
              <a:rPr dirty="0" sz="1100" spc="-65" i="1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true </a:t>
            </a:r>
            <a:r>
              <a:rPr dirty="0" sz="1100" spc="-30" i="1">
                <a:solidFill>
                  <a:srgbClr val="231F20"/>
                </a:solidFill>
                <a:latin typeface="Arial"/>
                <a:cs typeface="Arial"/>
              </a:rPr>
              <a:t>safety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solution.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Visit </a:t>
            </a:r>
            <a:r>
              <a:rPr dirty="0" sz="1100" spc="-40" i="1" u="sng">
                <a:solidFill>
                  <a:srgbClr val="35AFD2"/>
                </a:solidFill>
                <a:latin typeface="Arial"/>
                <a:cs typeface="Arial"/>
                <a:hlinkClick r:id="rId2"/>
              </a:rPr>
              <a:t>www.gates.com/ </a:t>
            </a:r>
            <a:r>
              <a:rPr dirty="0" sz="1100" spc="-40" i="1" u="sng">
                <a:solidFill>
                  <a:srgbClr val="35AFD2"/>
                </a:solidFill>
                <a:latin typeface="Arial"/>
                <a:cs typeface="Arial"/>
              </a:rPr>
              <a:t> </a:t>
            </a:r>
            <a:r>
              <a:rPr dirty="0" sz="1100" spc="-10" i="1" u="sng">
                <a:solidFill>
                  <a:srgbClr val="35AFD2"/>
                </a:solidFill>
                <a:latin typeface="Arial"/>
                <a:cs typeface="Arial"/>
              </a:rPr>
              <a:t>lifeguard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learn</a:t>
            </a:r>
            <a:r>
              <a:rPr dirty="0" sz="1100" spc="2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30" i="1">
                <a:solidFill>
                  <a:srgbClr val="231F20"/>
                </a:solidFill>
                <a:latin typeface="Arial"/>
                <a:cs typeface="Arial"/>
              </a:rPr>
              <a:t>more.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9905" y="6218463"/>
            <a:ext cx="3284220" cy="0"/>
          </a:xfrm>
          <a:custGeom>
            <a:avLst/>
            <a:gdLst/>
            <a:ahLst/>
            <a:cxnLst/>
            <a:rect l="l" t="t" r="r" b="b"/>
            <a:pathLst>
              <a:path w="3284220" h="0">
                <a:moveTo>
                  <a:pt x="328385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67A1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69905" y="7096576"/>
            <a:ext cx="3284220" cy="0"/>
          </a:xfrm>
          <a:custGeom>
            <a:avLst/>
            <a:gdLst/>
            <a:ahLst/>
            <a:cxnLst/>
            <a:rect l="l" t="t" r="r" b="b"/>
            <a:pathLst>
              <a:path w="3284220" h="0">
                <a:moveTo>
                  <a:pt x="328385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67A1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859034" y="4101236"/>
            <a:ext cx="1971039" cy="1047115"/>
          </a:xfrm>
          <a:custGeom>
            <a:avLst/>
            <a:gdLst/>
            <a:ahLst/>
            <a:cxnLst/>
            <a:rect l="l" t="t" r="r" b="b"/>
            <a:pathLst>
              <a:path w="1971039" h="1047114">
                <a:moveTo>
                  <a:pt x="0" y="0"/>
                </a:moveTo>
                <a:lnTo>
                  <a:pt x="1970531" y="0"/>
                </a:lnTo>
                <a:lnTo>
                  <a:pt x="1970531" y="1046988"/>
                </a:lnTo>
                <a:lnTo>
                  <a:pt x="0" y="1046988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911048" y="4153260"/>
            <a:ext cx="1869439" cy="944244"/>
          </a:xfrm>
          <a:custGeom>
            <a:avLst/>
            <a:gdLst/>
            <a:ahLst/>
            <a:cxnLst/>
            <a:rect l="l" t="t" r="r" b="b"/>
            <a:pathLst>
              <a:path w="1869439" h="944245">
                <a:moveTo>
                  <a:pt x="1771650" y="0"/>
                </a:moveTo>
                <a:lnTo>
                  <a:pt x="97599" y="0"/>
                </a:lnTo>
                <a:lnTo>
                  <a:pt x="59702" y="7700"/>
                </a:lnTo>
                <a:lnTo>
                  <a:pt x="28668" y="28668"/>
                </a:lnTo>
                <a:lnTo>
                  <a:pt x="7700" y="59702"/>
                </a:lnTo>
                <a:lnTo>
                  <a:pt x="0" y="97599"/>
                </a:lnTo>
                <a:lnTo>
                  <a:pt x="0" y="846150"/>
                </a:lnTo>
                <a:lnTo>
                  <a:pt x="7700" y="884042"/>
                </a:lnTo>
                <a:lnTo>
                  <a:pt x="28668" y="915076"/>
                </a:lnTo>
                <a:lnTo>
                  <a:pt x="59702" y="936047"/>
                </a:lnTo>
                <a:lnTo>
                  <a:pt x="97599" y="943749"/>
                </a:lnTo>
                <a:lnTo>
                  <a:pt x="1771650" y="943749"/>
                </a:lnTo>
                <a:lnTo>
                  <a:pt x="1809547" y="936047"/>
                </a:lnTo>
                <a:lnTo>
                  <a:pt x="1840580" y="915076"/>
                </a:lnTo>
                <a:lnTo>
                  <a:pt x="1861548" y="884042"/>
                </a:lnTo>
                <a:lnTo>
                  <a:pt x="1869249" y="846150"/>
                </a:lnTo>
                <a:lnTo>
                  <a:pt x="1869249" y="97599"/>
                </a:lnTo>
                <a:lnTo>
                  <a:pt x="1861548" y="59702"/>
                </a:lnTo>
                <a:lnTo>
                  <a:pt x="1840580" y="28668"/>
                </a:lnTo>
                <a:lnTo>
                  <a:pt x="1809547" y="7700"/>
                </a:lnTo>
                <a:lnTo>
                  <a:pt x="17716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961848" y="4288812"/>
            <a:ext cx="1769571" cy="6877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87350" y="9636700"/>
            <a:ext cx="6981825" cy="422275"/>
          </a:xfrm>
          <a:custGeom>
            <a:avLst/>
            <a:gdLst/>
            <a:ahLst/>
            <a:cxnLst/>
            <a:rect l="l" t="t" r="r" b="b"/>
            <a:pathLst>
              <a:path w="6981825" h="422275">
                <a:moveTo>
                  <a:pt x="0" y="421699"/>
                </a:moveTo>
                <a:lnTo>
                  <a:pt x="6981443" y="421699"/>
                </a:lnTo>
                <a:lnTo>
                  <a:pt x="6981443" y="0"/>
                </a:lnTo>
                <a:lnTo>
                  <a:pt x="0" y="0"/>
                </a:lnTo>
                <a:lnTo>
                  <a:pt x="0" y="421699"/>
                </a:lnTo>
                <a:close/>
              </a:path>
            </a:pathLst>
          </a:custGeom>
          <a:solidFill>
            <a:srgbClr val="231F20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7198" y="9706556"/>
            <a:ext cx="4926330" cy="352425"/>
          </a:xfrm>
          <a:custGeom>
            <a:avLst/>
            <a:gdLst/>
            <a:ahLst/>
            <a:cxnLst/>
            <a:rect l="l" t="t" r="r" b="b"/>
            <a:pathLst>
              <a:path w="4926330" h="352425">
                <a:moveTo>
                  <a:pt x="4820627" y="0"/>
                </a:moveTo>
                <a:lnTo>
                  <a:pt x="105689" y="0"/>
                </a:lnTo>
                <a:lnTo>
                  <a:pt x="64652" y="8337"/>
                </a:lnTo>
                <a:lnTo>
                  <a:pt x="31046" y="31040"/>
                </a:lnTo>
                <a:lnTo>
                  <a:pt x="8339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4926304" y="351843"/>
                </a:lnTo>
                <a:lnTo>
                  <a:pt x="4926304" y="105676"/>
                </a:lnTo>
                <a:lnTo>
                  <a:pt x="4917966" y="64642"/>
                </a:lnTo>
                <a:lnTo>
                  <a:pt x="4895264" y="31040"/>
                </a:lnTo>
                <a:lnTo>
                  <a:pt x="4861662" y="8337"/>
                </a:lnTo>
                <a:lnTo>
                  <a:pt x="4820627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7203" y="9706556"/>
            <a:ext cx="6844030" cy="352425"/>
          </a:xfrm>
          <a:custGeom>
            <a:avLst/>
            <a:gdLst/>
            <a:ahLst/>
            <a:cxnLst/>
            <a:rect l="l" t="t" r="r" b="b"/>
            <a:pathLst>
              <a:path w="6844030" h="352425">
                <a:moveTo>
                  <a:pt x="6738315" y="0"/>
                </a:moveTo>
                <a:lnTo>
                  <a:pt x="105676" y="0"/>
                </a:lnTo>
                <a:lnTo>
                  <a:pt x="64642" y="8337"/>
                </a:lnTo>
                <a:lnTo>
                  <a:pt x="31040" y="31040"/>
                </a:lnTo>
                <a:lnTo>
                  <a:pt x="8337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6843991" y="351843"/>
                </a:lnTo>
                <a:lnTo>
                  <a:pt x="6843991" y="105676"/>
                </a:lnTo>
                <a:lnTo>
                  <a:pt x="6835654" y="64642"/>
                </a:lnTo>
                <a:lnTo>
                  <a:pt x="6812951" y="31040"/>
                </a:lnTo>
                <a:lnTo>
                  <a:pt x="6779349" y="8337"/>
                </a:lnTo>
                <a:lnTo>
                  <a:pt x="6738315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30">
                <a:hlinkClick r:id="rId4"/>
              </a:rPr>
              <a:t>www.gatesprograms.com/safehydraulics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8128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 spc="40" b="1">
                <a:latin typeface="Book Antiqua"/>
                <a:cs typeface="Book Antiqua"/>
              </a:rPr>
              <a:t>1</a:t>
            </a:fld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03301"/>
            <a:ext cx="3378835" cy="1616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16700"/>
              </a:lnSpc>
            </a:pP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It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might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help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think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inspection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at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two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levels.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 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first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an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ongoing,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daily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inspection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that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includes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looking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for 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signs</a:t>
            </a:r>
            <a:r>
              <a:rPr dirty="0" sz="1000" spc="-7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</a:t>
            </a:r>
            <a:r>
              <a:rPr dirty="0" sz="1000" spc="-7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</a:t>
            </a:r>
            <a:r>
              <a:rPr dirty="0" sz="1000" spc="-7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cover</a:t>
            </a:r>
            <a:r>
              <a:rPr dirty="0" sz="1000" spc="-7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damage,</a:t>
            </a:r>
            <a:r>
              <a:rPr dirty="0" sz="1000" spc="-7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stiffness</a:t>
            </a:r>
            <a:r>
              <a:rPr dirty="0" sz="1000" spc="-7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</a:t>
            </a:r>
            <a:r>
              <a:rPr dirty="0" sz="1000" spc="-7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hardness</a:t>
            </a:r>
            <a:r>
              <a:rPr dirty="0" sz="1000" spc="-7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</a:t>
            </a:r>
            <a:r>
              <a:rPr dirty="0" sz="1000" spc="-7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</a:t>
            </a:r>
            <a:r>
              <a:rPr dirty="0" sz="1000" spc="-7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hose;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changes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in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color;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cover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blisters;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kinked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flattened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hose;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leakage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damaged hose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reinforcement.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second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level 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inspections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are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ideally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conducted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during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regular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equipment 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shutdown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but should occur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at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least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every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three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months.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It 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includes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visual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inspection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for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leakage,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hydrostatic</a:t>
            </a:r>
            <a:r>
              <a:rPr dirty="0" sz="1000" spc="-9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pressure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testing and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close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look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at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signs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physical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change.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5595" y="2327402"/>
            <a:ext cx="3316604" cy="1493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200" spc="65" b="1">
                <a:solidFill>
                  <a:srgbClr val="67A135"/>
                </a:solidFill>
                <a:latin typeface="Lucida Sans"/>
                <a:cs typeface="Lucida Sans"/>
              </a:rPr>
              <a:t>QuIcK</a:t>
            </a:r>
            <a:r>
              <a:rPr dirty="0" sz="1200" spc="-140" b="1">
                <a:solidFill>
                  <a:srgbClr val="67A135"/>
                </a:solidFill>
                <a:latin typeface="Lucida Sans"/>
                <a:cs typeface="Lucida Sans"/>
              </a:rPr>
              <a:t> </a:t>
            </a:r>
            <a:r>
              <a:rPr dirty="0" sz="1200" spc="20" b="1">
                <a:solidFill>
                  <a:srgbClr val="67A135"/>
                </a:solidFill>
                <a:latin typeface="Lucida Sans"/>
                <a:cs typeface="Lucida Sans"/>
              </a:rPr>
              <a:t>TIp:</a:t>
            </a:r>
            <a:endParaRPr sz="1200">
              <a:latin typeface="Lucida Sans"/>
              <a:cs typeface="Lucida Sans"/>
            </a:endParaRPr>
          </a:p>
          <a:p>
            <a:pPr algn="ctr" marL="12700" marR="5080">
              <a:lnSpc>
                <a:spcPct val="118100"/>
              </a:lnSpc>
            </a:pPr>
            <a:r>
              <a:rPr dirty="0" sz="1200" spc="25">
                <a:solidFill>
                  <a:srgbClr val="231F20"/>
                </a:solidFill>
                <a:latin typeface="Times New Roman"/>
                <a:cs typeface="Times New Roman"/>
              </a:rPr>
              <a:t>Never </a:t>
            </a:r>
            <a:r>
              <a:rPr dirty="0" sz="1200" spc="55">
                <a:solidFill>
                  <a:srgbClr val="231F20"/>
                </a:solidFill>
                <a:latin typeface="Times New Roman"/>
                <a:cs typeface="Times New Roman"/>
              </a:rPr>
              <a:t>inspect </a:t>
            </a:r>
            <a:r>
              <a:rPr dirty="0" sz="1200" spc="65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dirty="0" sz="1200" spc="50">
                <a:solidFill>
                  <a:srgbClr val="231F20"/>
                </a:solidFill>
                <a:latin typeface="Times New Roman"/>
                <a:cs typeface="Times New Roman"/>
              </a:rPr>
              <a:t>hose </a:t>
            </a:r>
            <a:r>
              <a:rPr dirty="0" sz="1200" spc="-25">
                <a:solidFill>
                  <a:srgbClr val="231F20"/>
                </a:solidFill>
                <a:latin typeface="Times New Roman"/>
                <a:cs typeface="Times New Roman"/>
              </a:rPr>
              <a:t>for </a:t>
            </a:r>
            <a:r>
              <a:rPr dirty="0" sz="1200" spc="25">
                <a:solidFill>
                  <a:srgbClr val="231F20"/>
                </a:solidFill>
                <a:latin typeface="Times New Roman"/>
                <a:cs typeface="Times New Roman"/>
              </a:rPr>
              <a:t>leaks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by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running </a:t>
            </a:r>
            <a:r>
              <a:rPr dirty="0" sz="1200" spc="15">
                <a:solidFill>
                  <a:srgbClr val="231F20"/>
                </a:solidFill>
                <a:latin typeface="Times New Roman"/>
                <a:cs typeface="Times New Roman"/>
              </a:rPr>
              <a:t>your  </a:t>
            </a:r>
            <a:r>
              <a:rPr dirty="0" sz="1200" spc="65">
                <a:solidFill>
                  <a:srgbClr val="231F20"/>
                </a:solidFill>
                <a:latin typeface="Times New Roman"/>
                <a:cs typeface="Times New Roman"/>
              </a:rPr>
              <a:t>hand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15">
                <a:solidFill>
                  <a:srgbClr val="231F20"/>
                </a:solidFill>
                <a:latin typeface="Times New Roman"/>
                <a:cs typeface="Times New Roman"/>
              </a:rPr>
              <a:t>over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it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25">
                <a:solidFill>
                  <a:srgbClr val="231F20"/>
                </a:solidFill>
                <a:latin typeface="Times New Roman"/>
                <a:cs typeface="Times New Roman"/>
              </a:rPr>
              <a:t>while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it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231F20"/>
                </a:solidFill>
                <a:latin typeface="Times New Roman"/>
                <a:cs typeface="Times New Roman"/>
              </a:rPr>
              <a:t>under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231F20"/>
                </a:solidFill>
                <a:latin typeface="Times New Roman"/>
                <a:cs typeface="Times New Roman"/>
              </a:rPr>
              <a:t>pressure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231F20"/>
                </a:solidFill>
                <a:latin typeface="Times New Roman"/>
                <a:cs typeface="Times New Roman"/>
              </a:rPr>
              <a:t>contains  </a:t>
            </a:r>
            <a:r>
              <a:rPr dirty="0" sz="1200" spc="65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material </a:t>
            </a:r>
            <a:r>
              <a:rPr dirty="0" sz="1200" spc="50">
                <a:solidFill>
                  <a:srgbClr val="231F20"/>
                </a:solidFill>
                <a:latin typeface="Times New Roman"/>
                <a:cs typeface="Times New Roman"/>
              </a:rPr>
              <a:t>being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transferred. </a:t>
            </a:r>
            <a:r>
              <a:rPr dirty="0" sz="1200" spc="50">
                <a:solidFill>
                  <a:srgbClr val="231F20"/>
                </a:solidFill>
                <a:latin typeface="Times New Roman"/>
                <a:cs typeface="Times New Roman"/>
              </a:rPr>
              <a:t>Escaping </a:t>
            </a:r>
            <a:r>
              <a:rPr dirty="0" sz="1200">
                <a:solidFill>
                  <a:srgbClr val="231F20"/>
                </a:solidFill>
                <a:latin typeface="Times New Roman"/>
                <a:cs typeface="Times New Roman"/>
              </a:rPr>
              <a:t>fluid  </a:t>
            </a:r>
            <a:r>
              <a:rPr dirty="0" sz="1200" spc="50">
                <a:solidFill>
                  <a:srgbClr val="231F20"/>
                </a:solidFill>
                <a:latin typeface="Times New Roman"/>
                <a:cs typeface="Times New Roman"/>
              </a:rPr>
              <a:t>under pressure </a:t>
            </a:r>
            <a:r>
              <a:rPr dirty="0" sz="1200" spc="65">
                <a:solidFill>
                  <a:srgbClr val="231F20"/>
                </a:solidFill>
                <a:latin typeface="Times New Roman"/>
                <a:cs typeface="Times New Roman"/>
              </a:rPr>
              <a:t>can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exert </a:t>
            </a:r>
            <a:r>
              <a:rPr dirty="0" sz="1200" spc="55">
                <a:solidFill>
                  <a:srgbClr val="231F20"/>
                </a:solidFill>
                <a:latin typeface="Times New Roman"/>
                <a:cs typeface="Times New Roman"/>
              </a:rPr>
              <a:t>enough </a:t>
            </a:r>
            <a:r>
              <a:rPr dirty="0" sz="1200" spc="10">
                <a:solidFill>
                  <a:srgbClr val="231F20"/>
                </a:solidFill>
                <a:latin typeface="Times New Roman"/>
                <a:cs typeface="Times New Roman"/>
              </a:rPr>
              <a:t>force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to </a:t>
            </a:r>
            <a:r>
              <a:rPr dirty="0" sz="1200" spc="65">
                <a:solidFill>
                  <a:srgbClr val="231F20"/>
                </a:solidFill>
                <a:latin typeface="Times New Roman"/>
                <a:cs typeface="Times New Roman"/>
              </a:rPr>
              <a:t>cause 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severe 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injury, </a:t>
            </a:r>
            <a:r>
              <a:rPr dirty="0" sz="1200" spc="65">
                <a:solidFill>
                  <a:srgbClr val="231F20"/>
                </a:solidFill>
                <a:latin typeface="Times New Roman"/>
                <a:cs typeface="Times New Roman"/>
              </a:rPr>
              <a:t>and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hot </a:t>
            </a:r>
            <a:r>
              <a:rPr dirty="0" sz="1200" spc="35">
                <a:solidFill>
                  <a:srgbClr val="231F20"/>
                </a:solidFill>
                <a:latin typeface="Times New Roman"/>
                <a:cs typeface="Times New Roman"/>
              </a:rPr>
              <a:t>materials </a:t>
            </a:r>
            <a:r>
              <a:rPr dirty="0" sz="1200" spc="65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1200" spc="-1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chemicals</a:t>
            </a:r>
            <a:r>
              <a:rPr dirty="0" sz="12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65">
                <a:solidFill>
                  <a:srgbClr val="231F20"/>
                </a:solidFill>
                <a:latin typeface="Times New Roman"/>
                <a:cs typeface="Times New Roman"/>
              </a:rPr>
              <a:t>can </a:t>
            </a:r>
            <a:r>
              <a:rPr dirty="0" sz="12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65">
                <a:solidFill>
                  <a:srgbClr val="231F20"/>
                </a:solidFill>
                <a:latin typeface="Times New Roman"/>
                <a:cs typeface="Times New Roman"/>
              </a:rPr>
              <a:t>cause </a:t>
            </a:r>
            <a:r>
              <a:rPr dirty="0" sz="1200" spc="35">
                <a:solidFill>
                  <a:srgbClr val="231F20"/>
                </a:solidFill>
                <a:latin typeface="Times New Roman"/>
                <a:cs typeface="Times New Roman"/>
              </a:rPr>
              <a:t>serious</a:t>
            </a:r>
            <a:r>
              <a:rPr dirty="0" sz="1200" spc="-1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burns.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4161363"/>
            <a:ext cx="2305050" cy="425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78400"/>
              </a:lnSpc>
            </a:pPr>
            <a:r>
              <a:rPr dirty="0" sz="1700" spc="165" b="1">
                <a:solidFill>
                  <a:srgbClr val="CE5C1B"/>
                </a:solidFill>
                <a:latin typeface="Lucida Sans"/>
                <a:cs typeface="Lucida Sans"/>
              </a:rPr>
              <a:t>hose </a:t>
            </a:r>
            <a:r>
              <a:rPr dirty="0" sz="1700" spc="210" b="1">
                <a:solidFill>
                  <a:srgbClr val="CE5C1B"/>
                </a:solidFill>
                <a:latin typeface="Lucida Sans"/>
                <a:cs typeface="Lucida Sans"/>
              </a:rPr>
              <a:t>hanDlIng </a:t>
            </a:r>
            <a:r>
              <a:rPr dirty="0" sz="1700" spc="55" b="1">
                <a:solidFill>
                  <a:srgbClr val="CE5C1B"/>
                </a:solidFill>
                <a:latin typeface="Lucida Sans"/>
                <a:cs typeface="Lucida Sans"/>
              </a:rPr>
              <a:t>&amp;  </a:t>
            </a:r>
            <a:r>
              <a:rPr dirty="0" sz="1700" spc="170" b="1">
                <a:solidFill>
                  <a:srgbClr val="CE5C1B"/>
                </a:solidFill>
                <a:latin typeface="Lucida Sans"/>
                <a:cs typeface="Lucida Sans"/>
              </a:rPr>
              <a:t>maInTenance</a:t>
            </a:r>
            <a:r>
              <a:rPr dirty="0" sz="1700" spc="-165" b="1">
                <a:solidFill>
                  <a:srgbClr val="CE5C1B"/>
                </a:solidFill>
                <a:latin typeface="Lucida Sans"/>
                <a:cs typeface="Lucida Sans"/>
              </a:rPr>
              <a:t> </a:t>
            </a:r>
            <a:r>
              <a:rPr dirty="0" sz="1700" spc="35" b="1">
                <a:solidFill>
                  <a:srgbClr val="CE5C1B"/>
                </a:solidFill>
                <a:latin typeface="Lucida Sans"/>
                <a:cs typeface="Lucida Sans"/>
              </a:rPr>
              <a:t>TIps</a:t>
            </a:r>
            <a:endParaRPr sz="1700">
              <a:latin typeface="Lucida Sans"/>
              <a:cs typeface="Lucida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4760163"/>
            <a:ext cx="3378835" cy="4752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</a:pP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</a:t>
            </a:r>
            <a:r>
              <a:rPr dirty="0" sz="1000" spc="-4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following</a:t>
            </a:r>
            <a:r>
              <a:rPr dirty="0" sz="1000" spc="-4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are</a:t>
            </a:r>
            <a:r>
              <a:rPr dirty="0" sz="1000" spc="-4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top</a:t>
            </a:r>
            <a:r>
              <a:rPr dirty="0" sz="1000" spc="-4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tips</a:t>
            </a:r>
            <a:r>
              <a:rPr dirty="0" sz="1000" spc="-4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</a:t>
            </a:r>
            <a:r>
              <a:rPr dirty="0" sz="1000" spc="-4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ensure</a:t>
            </a:r>
            <a:r>
              <a:rPr dirty="0" sz="1000" spc="-4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</a:t>
            </a:r>
            <a:r>
              <a:rPr dirty="0" sz="1000" spc="-4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long</a:t>
            </a:r>
            <a:r>
              <a:rPr dirty="0" sz="1000" spc="-4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life</a:t>
            </a:r>
            <a:r>
              <a:rPr dirty="0" sz="1000" spc="-4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</a:t>
            </a:r>
            <a:r>
              <a:rPr dirty="0" sz="1000" spc="-4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your</a:t>
            </a:r>
            <a:r>
              <a:rPr dirty="0" sz="1000" spc="-4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hose,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efficiency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your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system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safety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your</a:t>
            </a:r>
            <a:r>
              <a:rPr dirty="0" sz="1000" spc="10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workers:</a:t>
            </a:r>
            <a:endParaRPr sz="1000">
              <a:latin typeface="Tahoma"/>
              <a:cs typeface="Tahoma"/>
            </a:endParaRPr>
          </a:p>
          <a:p>
            <a:pPr algn="just" marL="281940" marR="5080" indent="-154940">
              <a:lnSpc>
                <a:spcPct val="116700"/>
              </a:lnSpc>
              <a:spcBef>
                <a:spcPts val="500"/>
              </a:spcBef>
              <a:buAutoNum type="arabicPeriod"/>
              <a:tabLst>
                <a:tab pos="282575" algn="l"/>
              </a:tabLst>
            </a:pP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Never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exceed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rated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working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pressure of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allow</a:t>
            </a:r>
            <a:r>
              <a:rPr dirty="0" sz="1000" spc="-6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pressure</a:t>
            </a:r>
            <a:r>
              <a:rPr dirty="0" sz="1000" spc="-6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spikes</a:t>
            </a:r>
            <a:r>
              <a:rPr dirty="0" sz="1000" spc="-6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</a:t>
            </a:r>
            <a:r>
              <a:rPr dirty="0" sz="1000" spc="-6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surges</a:t>
            </a:r>
            <a:r>
              <a:rPr dirty="0" sz="1000" spc="-6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above</a:t>
            </a:r>
            <a:r>
              <a:rPr dirty="0" sz="1000" spc="-6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its</a:t>
            </a:r>
            <a:r>
              <a:rPr dirty="0" sz="1000" spc="-6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maximum</a:t>
            </a:r>
            <a:r>
              <a:rPr dirty="0" sz="1000" spc="-6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rated 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working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pressure.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Excessive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pressure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can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shorten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life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</a:t>
            </a:r>
            <a:r>
              <a:rPr dirty="0" sz="1000" spc="-12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hose.</a:t>
            </a:r>
            <a:endParaRPr sz="1000">
              <a:latin typeface="Tahoma"/>
              <a:cs typeface="Tahoma"/>
            </a:endParaRPr>
          </a:p>
          <a:p>
            <a:pPr algn="just" marL="281940" marR="5080" indent="-154940">
              <a:lnSpc>
                <a:spcPct val="116700"/>
              </a:lnSpc>
              <a:spcBef>
                <a:spcPts val="450"/>
              </a:spcBef>
              <a:buAutoNum type="arabicPeriod"/>
              <a:tabLst>
                <a:tab pos="282575" algn="l"/>
              </a:tabLst>
            </a:pP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Never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run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over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with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equipment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vehicles,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such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as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forklifts. Running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over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can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damage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tube,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reinforcement and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cover.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buildup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pressure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can 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cause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damage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at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</a:t>
            </a:r>
            <a:r>
              <a:rPr dirty="0" sz="1000" spc="-7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coupling.</a:t>
            </a:r>
            <a:endParaRPr sz="1000">
              <a:latin typeface="Tahoma"/>
              <a:cs typeface="Tahoma"/>
            </a:endParaRPr>
          </a:p>
          <a:p>
            <a:pPr algn="just" marL="281940" marR="5080" indent="-154940">
              <a:lnSpc>
                <a:spcPct val="116700"/>
              </a:lnSpc>
              <a:spcBef>
                <a:spcPts val="450"/>
              </a:spcBef>
              <a:buAutoNum type="arabicPeriod"/>
              <a:tabLst>
                <a:tab pos="282575" algn="l"/>
              </a:tabLst>
            </a:pP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Never </a:t>
            </a:r>
            <a:r>
              <a:rPr dirty="0" sz="1000" spc="25">
                <a:solidFill>
                  <a:srgbClr val="3D3E3E"/>
                </a:solidFill>
                <a:latin typeface="Tahoma"/>
                <a:cs typeface="Tahoma"/>
              </a:rPr>
              <a:t>pull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by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its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coupling.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Pulling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at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coupling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can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kink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weaken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coupling </a:t>
            </a:r>
            <a:r>
              <a:rPr dirty="0" sz="1000" spc="32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bond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</a:t>
            </a:r>
            <a:r>
              <a:rPr dirty="0" sz="1000" spc="-8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hose.</a:t>
            </a:r>
            <a:endParaRPr sz="1000">
              <a:latin typeface="Tahoma"/>
              <a:cs typeface="Tahoma"/>
            </a:endParaRPr>
          </a:p>
          <a:p>
            <a:pPr algn="just" marL="281940" marR="5080" indent="-154940">
              <a:lnSpc>
                <a:spcPct val="116700"/>
              </a:lnSpc>
              <a:spcBef>
                <a:spcPts val="450"/>
              </a:spcBef>
              <a:buAutoNum type="arabicPeriod"/>
              <a:tabLst>
                <a:tab pos="282575" algn="l"/>
              </a:tabLst>
            </a:pP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Never </a:t>
            </a:r>
            <a:r>
              <a:rPr dirty="0" sz="1000" spc="25">
                <a:solidFill>
                  <a:srgbClr val="3D3E3E"/>
                </a:solidFill>
                <a:latin typeface="Tahoma"/>
                <a:cs typeface="Tahoma"/>
              </a:rPr>
              <a:t>lift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heavy,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large-diameter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by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middle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with the ends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hanging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down.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internal</a:t>
            </a:r>
            <a:r>
              <a:rPr dirty="0" sz="1000" spc="-14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reinforcement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can</a:t>
            </a:r>
            <a:r>
              <a:rPr dirty="0" sz="1000" spc="-8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</a:t>
            </a:r>
            <a:r>
              <a:rPr dirty="0" sz="1000" spc="-8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damaged</a:t>
            </a:r>
            <a:r>
              <a:rPr dirty="0" sz="1000" spc="-8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at</a:t>
            </a:r>
            <a:r>
              <a:rPr dirty="0" sz="1000" spc="-8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</a:t>
            </a:r>
            <a:r>
              <a:rPr dirty="0" sz="1000" spc="-8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support</a:t>
            </a:r>
            <a:r>
              <a:rPr dirty="0" sz="1000" spc="-8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point.</a:t>
            </a:r>
            <a:r>
              <a:rPr dirty="0" sz="1000" spc="-8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Support</a:t>
            </a:r>
            <a:r>
              <a:rPr dirty="0" sz="1000" spc="-8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large</a:t>
            </a:r>
            <a:r>
              <a:rPr dirty="0" sz="1000" spc="-8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every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ten feet with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rope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saddles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slings.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When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moving 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hose,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always </a:t>
            </a:r>
            <a:r>
              <a:rPr dirty="0" sz="1000" spc="25">
                <a:solidFill>
                  <a:srgbClr val="3D3E3E"/>
                </a:solidFill>
                <a:latin typeface="Tahoma"/>
                <a:cs typeface="Tahoma"/>
              </a:rPr>
              <a:t>lift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coupling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together,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 use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dollies,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rollers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derricks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when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moving large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hoses.</a:t>
            </a:r>
            <a:endParaRPr sz="1000">
              <a:latin typeface="Tahoma"/>
              <a:cs typeface="Tahoma"/>
            </a:endParaRPr>
          </a:p>
          <a:p>
            <a:pPr algn="just" marL="281940" marR="5715" indent="-154940">
              <a:lnSpc>
                <a:spcPct val="116700"/>
              </a:lnSpc>
              <a:spcBef>
                <a:spcPts val="450"/>
              </a:spcBef>
              <a:buAutoNum type="arabicPeriod"/>
              <a:tabLst>
                <a:tab pos="282575" algn="l"/>
              </a:tabLst>
            </a:pP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Never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over-bend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point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kinking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bend 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it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tighter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than the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recommended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minimum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bend radius. 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Never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kink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hose to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stop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flow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material,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as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this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can 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seriously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damage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the tube and reinforcement. If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needed, 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install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bend restrictors at the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coupling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prevent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hose 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from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being bent past the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minimum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bend</a:t>
            </a:r>
            <a:r>
              <a:rPr dirty="0" sz="1000" spc="-1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radius.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64000" y="403301"/>
            <a:ext cx="3267075" cy="5400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67640" marR="6985" indent="-154940">
              <a:lnSpc>
                <a:spcPct val="116700"/>
              </a:lnSpc>
              <a:buAutoNum type="arabicPeriod" startAt="6"/>
              <a:tabLst>
                <a:tab pos="168275" algn="l"/>
              </a:tabLst>
            </a:pP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A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cover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exposed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excessive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wear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can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protected  with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an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extra cover,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such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as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nylon sleeve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pad.</a:t>
            </a:r>
            <a:r>
              <a:rPr dirty="0" sz="1000" spc="-7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Make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cover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slightly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longer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than 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accommodate 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any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change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length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when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use.</a:t>
            </a:r>
            <a:endParaRPr sz="1000">
              <a:latin typeface="Tahoma"/>
              <a:cs typeface="Tahoma"/>
            </a:endParaRPr>
          </a:p>
          <a:p>
            <a:pPr algn="just" marL="167640" marR="5080" indent="-154940">
              <a:lnSpc>
                <a:spcPct val="116700"/>
              </a:lnSpc>
              <a:spcBef>
                <a:spcPts val="450"/>
              </a:spcBef>
              <a:buAutoNum type="arabicPeriod" startAt="6"/>
              <a:tabLst>
                <a:tab pos="168275" algn="l"/>
              </a:tabLst>
            </a:pP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Remove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kinked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crushed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from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service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immedi- 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ately.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Inspect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test 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before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putting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it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back 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in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service. An outside diameter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which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has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been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permanently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reduced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by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more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than </a:t>
            </a:r>
            <a:r>
              <a:rPr dirty="0" sz="1000" spc="75">
                <a:solidFill>
                  <a:srgbClr val="3D3E3E"/>
                </a:solidFill>
                <a:latin typeface="Tahoma"/>
                <a:cs typeface="Tahoma"/>
              </a:rPr>
              <a:t>20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percent 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should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be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removed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from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service. An outside diameter 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which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has been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reduced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by </a:t>
            </a:r>
            <a:r>
              <a:rPr dirty="0" sz="1000" spc="75">
                <a:solidFill>
                  <a:srgbClr val="3D3E3E"/>
                </a:solidFill>
                <a:latin typeface="Tahoma"/>
                <a:cs typeface="Tahoma"/>
              </a:rPr>
              <a:t>20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percent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or 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less should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have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hydrostatic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test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done before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being  put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back into</a:t>
            </a:r>
            <a:r>
              <a:rPr dirty="0" sz="1000" spc="3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service.</a:t>
            </a:r>
            <a:endParaRPr sz="1000">
              <a:latin typeface="Tahoma"/>
              <a:cs typeface="Tahoma"/>
            </a:endParaRPr>
          </a:p>
          <a:p>
            <a:pPr algn="just" marL="167640" marR="6985" indent="-154940">
              <a:lnSpc>
                <a:spcPct val="116700"/>
              </a:lnSpc>
              <a:spcBef>
                <a:spcPts val="450"/>
              </a:spcBef>
              <a:buAutoNum type="arabicPeriod" startAt="6"/>
              <a:tabLst>
                <a:tab pos="168275" algn="l"/>
              </a:tabLst>
            </a:pP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Remove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test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any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assembly that has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been 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subjected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abuse.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This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includes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that has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been 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severely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pulled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at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coupling,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flattened,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crushed,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kinked,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cut,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abraded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exposed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temperatures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pres-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sures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above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noted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maximums.</a:t>
            </a:r>
            <a:endParaRPr sz="1000">
              <a:latin typeface="Tahoma"/>
              <a:cs typeface="Tahoma"/>
            </a:endParaRPr>
          </a:p>
          <a:p>
            <a:pPr algn="just" marL="167640" marR="6985" indent="-154940">
              <a:lnSpc>
                <a:spcPct val="116700"/>
              </a:lnSpc>
              <a:spcBef>
                <a:spcPts val="450"/>
              </a:spcBef>
              <a:buAutoNum type="arabicPeriod" startAt="6"/>
              <a:tabLst>
                <a:tab pos="168275" algn="l"/>
              </a:tabLst>
            </a:pP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Visually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inspect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pressure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test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at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regular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inter-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vals.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This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extremely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important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for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critical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application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hoses,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such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as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acid/chemical,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steam, </a:t>
            </a:r>
            <a:r>
              <a:rPr dirty="0" sz="1000" spc="35">
                <a:solidFill>
                  <a:srgbClr val="3D3E3E"/>
                </a:solidFill>
                <a:latin typeface="Tahoma"/>
                <a:cs typeface="Tahoma"/>
              </a:rPr>
              <a:t>LPG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petro-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leum. Check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for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kinks,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bulges,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soft spots,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loose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areas, </a:t>
            </a:r>
            <a:r>
              <a:rPr dirty="0" sz="1000" spc="27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abrasions and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cuts.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Cuts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abrasions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which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expose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 reinforcement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are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signs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that 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should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imme-  diately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removed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from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service.</a:t>
            </a:r>
            <a:endParaRPr sz="1000">
              <a:latin typeface="Tahoma"/>
              <a:cs typeface="Tahoma"/>
            </a:endParaRPr>
          </a:p>
          <a:p>
            <a:pPr algn="just" marL="245110" marR="8255" indent="-232410">
              <a:lnSpc>
                <a:spcPct val="116700"/>
              </a:lnSpc>
              <a:spcBef>
                <a:spcPts val="450"/>
              </a:spcBef>
              <a:buAutoNum type="arabicPeriod" startAt="6"/>
              <a:tabLst>
                <a:tab pos="245745" algn="l"/>
              </a:tabLst>
            </a:pP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Always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check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for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fluid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seepage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by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pushing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at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base  of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coupling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with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your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thumbs;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softened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by 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fluid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seepage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must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replaced.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Check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for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coupling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slippage,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remove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any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that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does not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pass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your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visual</a:t>
            </a:r>
            <a:r>
              <a:rPr dirty="0" sz="1000" spc="-8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inspection.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49700" y="6048502"/>
            <a:ext cx="3378835" cy="3159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700" spc="165" b="1">
                <a:solidFill>
                  <a:srgbClr val="CE5C1B"/>
                </a:solidFill>
                <a:latin typeface="Lucida Sans"/>
                <a:cs typeface="Lucida Sans"/>
              </a:rPr>
              <a:t>hose </a:t>
            </a:r>
            <a:r>
              <a:rPr dirty="0" sz="1700" spc="245" b="1">
                <a:solidFill>
                  <a:srgbClr val="CE5C1B"/>
                </a:solidFill>
                <a:latin typeface="Lucida Sans"/>
                <a:cs typeface="Lucida Sans"/>
              </a:rPr>
              <a:t>cleanIng</a:t>
            </a:r>
            <a:r>
              <a:rPr dirty="0" sz="1700" spc="-395" b="1">
                <a:solidFill>
                  <a:srgbClr val="CE5C1B"/>
                </a:solidFill>
                <a:latin typeface="Lucida Sans"/>
                <a:cs typeface="Lucida Sans"/>
              </a:rPr>
              <a:t> </a:t>
            </a:r>
            <a:r>
              <a:rPr dirty="0" sz="1700" spc="35" b="1">
                <a:solidFill>
                  <a:srgbClr val="CE5C1B"/>
                </a:solidFill>
                <a:latin typeface="Lucida Sans"/>
                <a:cs typeface="Lucida Sans"/>
              </a:rPr>
              <a:t>TIps</a:t>
            </a:r>
            <a:endParaRPr sz="1700">
              <a:latin typeface="Lucida Sans"/>
              <a:cs typeface="Lucida Sans"/>
            </a:endParaRPr>
          </a:p>
          <a:p>
            <a:pPr algn="just" marL="12700" marR="5080">
              <a:lnSpc>
                <a:spcPct val="116700"/>
              </a:lnSpc>
              <a:spcBef>
                <a:spcPts val="359"/>
              </a:spcBef>
            </a:pP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There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are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many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different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methods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used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clean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</a:t>
            </a:r>
            <a:r>
              <a:rPr dirty="0" sz="1000" spc="-7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assem- 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blies.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An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apron, safety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glasses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face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shield,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rubber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boots </a:t>
            </a:r>
            <a:r>
              <a:rPr dirty="0" sz="1000" spc="27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gloves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should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worn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help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protect personnel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from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potential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injury.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Some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suggested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cleaning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methods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for</a:t>
            </a:r>
            <a:r>
              <a:rPr dirty="0" sz="1000" spc="-12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select 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hoses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are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listed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below.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Which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method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use, and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how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often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cleaning should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 performed,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based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on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</a:t>
            </a:r>
            <a:r>
              <a:rPr dirty="0" sz="1000" spc="-6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following:</a:t>
            </a:r>
            <a:endParaRPr sz="1000">
              <a:latin typeface="Tahoma"/>
              <a:cs typeface="Tahoma"/>
            </a:endParaRPr>
          </a:p>
          <a:p>
            <a:pPr marL="229235" indent="-102235">
              <a:lnSpc>
                <a:spcPct val="100000"/>
              </a:lnSpc>
              <a:spcBef>
                <a:spcPts val="700"/>
              </a:spcBef>
              <a:buChar char="•"/>
              <a:tabLst>
                <a:tab pos="229235" algn="l"/>
              </a:tabLst>
            </a:pP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Type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</a:t>
            </a:r>
            <a:r>
              <a:rPr dirty="0" sz="1000" spc="-6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</a:t>
            </a:r>
            <a:endParaRPr sz="1000">
              <a:latin typeface="Tahoma"/>
              <a:cs typeface="Tahoma"/>
            </a:endParaRPr>
          </a:p>
          <a:p>
            <a:pPr marL="229235" indent="-102235">
              <a:lnSpc>
                <a:spcPct val="100000"/>
              </a:lnSpc>
              <a:spcBef>
                <a:spcPts val="650"/>
              </a:spcBef>
              <a:buChar char="•"/>
              <a:tabLst>
                <a:tab pos="229235" algn="l"/>
              </a:tabLst>
            </a:pP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Residual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material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</a:t>
            </a:r>
            <a:r>
              <a:rPr dirty="0" sz="1000" spc="-11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</a:t>
            </a:r>
            <a:endParaRPr sz="1000">
              <a:latin typeface="Tahoma"/>
              <a:cs typeface="Tahoma"/>
            </a:endParaRPr>
          </a:p>
          <a:p>
            <a:pPr marL="229235" indent="-102235">
              <a:lnSpc>
                <a:spcPct val="100000"/>
              </a:lnSpc>
              <a:spcBef>
                <a:spcPts val="650"/>
              </a:spcBef>
              <a:buChar char="•"/>
              <a:tabLst>
                <a:tab pos="229235" algn="l"/>
              </a:tabLst>
            </a:pP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Cleanliness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requirements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for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application</a:t>
            </a:r>
            <a:endParaRPr sz="1000">
              <a:latin typeface="Tahoma"/>
              <a:cs typeface="Tahoma"/>
            </a:endParaRPr>
          </a:p>
          <a:p>
            <a:pPr marL="229235" indent="-102235">
              <a:lnSpc>
                <a:spcPct val="100000"/>
              </a:lnSpc>
              <a:spcBef>
                <a:spcPts val="650"/>
              </a:spcBef>
              <a:buChar char="•"/>
              <a:tabLst>
                <a:tab pos="229235" algn="l"/>
              </a:tabLst>
            </a:pP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Cleaning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facilities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available</a:t>
            </a:r>
            <a:endParaRPr sz="1000">
              <a:latin typeface="Tahoma"/>
              <a:cs typeface="Tahoma"/>
            </a:endParaRPr>
          </a:p>
          <a:p>
            <a:pPr marL="229235" indent="-102235">
              <a:lnSpc>
                <a:spcPct val="100000"/>
              </a:lnSpc>
              <a:spcBef>
                <a:spcPts val="650"/>
              </a:spcBef>
              <a:buChar char="•"/>
              <a:tabLst>
                <a:tab pos="229235" algn="l"/>
              </a:tabLst>
            </a:pP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Consideration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for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disposal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residual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material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</a:t>
            </a:r>
            <a:endParaRPr sz="1000">
              <a:latin typeface="Tahoma"/>
              <a:cs typeface="Tahoma"/>
            </a:endParaRPr>
          </a:p>
          <a:p>
            <a:pPr marL="229235">
              <a:lnSpc>
                <a:spcPct val="100000"/>
              </a:lnSpc>
              <a:spcBef>
                <a:spcPts val="200"/>
              </a:spcBef>
            </a:pP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cleaning</a:t>
            </a:r>
            <a:r>
              <a:rPr dirty="0" sz="1000" spc="-8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solutions</a:t>
            </a:r>
            <a:endParaRPr sz="1000">
              <a:latin typeface="Tahoma"/>
              <a:cs typeface="Tahoma"/>
            </a:endParaRPr>
          </a:p>
          <a:p>
            <a:pPr marL="229235" indent="-102235">
              <a:lnSpc>
                <a:spcPct val="100000"/>
              </a:lnSpc>
              <a:spcBef>
                <a:spcPts val="650"/>
              </a:spcBef>
              <a:buChar char="•"/>
              <a:tabLst>
                <a:tab pos="229235" algn="l"/>
              </a:tabLst>
            </a:pP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Requirements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for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special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applications such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as foods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</a:t>
            </a:r>
            <a:endParaRPr sz="1000">
              <a:latin typeface="Tahoma"/>
              <a:cs typeface="Tahoma"/>
            </a:endParaRPr>
          </a:p>
          <a:p>
            <a:pPr marL="229235">
              <a:lnSpc>
                <a:spcPct val="100000"/>
              </a:lnSpc>
              <a:spcBef>
                <a:spcPts val="200"/>
              </a:spcBef>
            </a:pP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pharmaceuticals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2145" y="2178050"/>
            <a:ext cx="3284220" cy="0"/>
          </a:xfrm>
          <a:custGeom>
            <a:avLst/>
            <a:gdLst/>
            <a:ahLst/>
            <a:cxnLst/>
            <a:rect l="l" t="t" r="r" b="b"/>
            <a:pathLst>
              <a:path w="3284220" h="0">
                <a:moveTo>
                  <a:pt x="328385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67A1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69458" y="3962146"/>
            <a:ext cx="3284220" cy="0"/>
          </a:xfrm>
          <a:custGeom>
            <a:avLst/>
            <a:gdLst/>
            <a:ahLst/>
            <a:cxnLst/>
            <a:rect l="l" t="t" r="r" b="b"/>
            <a:pathLst>
              <a:path w="3284220" h="0">
                <a:moveTo>
                  <a:pt x="328385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67A1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7350" y="9636700"/>
            <a:ext cx="6981825" cy="422275"/>
          </a:xfrm>
          <a:custGeom>
            <a:avLst/>
            <a:gdLst/>
            <a:ahLst/>
            <a:cxnLst/>
            <a:rect l="l" t="t" r="r" b="b"/>
            <a:pathLst>
              <a:path w="6981825" h="422275">
                <a:moveTo>
                  <a:pt x="0" y="421699"/>
                </a:moveTo>
                <a:lnTo>
                  <a:pt x="6981443" y="421699"/>
                </a:lnTo>
                <a:lnTo>
                  <a:pt x="6981443" y="0"/>
                </a:lnTo>
                <a:lnTo>
                  <a:pt x="0" y="0"/>
                </a:lnTo>
                <a:lnTo>
                  <a:pt x="0" y="421699"/>
                </a:lnTo>
                <a:close/>
              </a:path>
            </a:pathLst>
          </a:custGeom>
          <a:solidFill>
            <a:srgbClr val="231F20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7198" y="9706556"/>
            <a:ext cx="4926330" cy="352425"/>
          </a:xfrm>
          <a:custGeom>
            <a:avLst/>
            <a:gdLst/>
            <a:ahLst/>
            <a:cxnLst/>
            <a:rect l="l" t="t" r="r" b="b"/>
            <a:pathLst>
              <a:path w="4926330" h="352425">
                <a:moveTo>
                  <a:pt x="4820627" y="0"/>
                </a:moveTo>
                <a:lnTo>
                  <a:pt x="105689" y="0"/>
                </a:lnTo>
                <a:lnTo>
                  <a:pt x="64652" y="8337"/>
                </a:lnTo>
                <a:lnTo>
                  <a:pt x="31046" y="31040"/>
                </a:lnTo>
                <a:lnTo>
                  <a:pt x="8339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4926304" y="351843"/>
                </a:lnTo>
                <a:lnTo>
                  <a:pt x="4926304" y="105676"/>
                </a:lnTo>
                <a:lnTo>
                  <a:pt x="4917966" y="64642"/>
                </a:lnTo>
                <a:lnTo>
                  <a:pt x="4895264" y="31040"/>
                </a:lnTo>
                <a:lnTo>
                  <a:pt x="4861662" y="8337"/>
                </a:lnTo>
                <a:lnTo>
                  <a:pt x="4820627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7203" y="9706556"/>
            <a:ext cx="6844030" cy="352425"/>
          </a:xfrm>
          <a:custGeom>
            <a:avLst/>
            <a:gdLst/>
            <a:ahLst/>
            <a:cxnLst/>
            <a:rect l="l" t="t" r="r" b="b"/>
            <a:pathLst>
              <a:path w="6844030" h="352425">
                <a:moveTo>
                  <a:pt x="6738315" y="0"/>
                </a:moveTo>
                <a:lnTo>
                  <a:pt x="105676" y="0"/>
                </a:lnTo>
                <a:lnTo>
                  <a:pt x="64642" y="8337"/>
                </a:lnTo>
                <a:lnTo>
                  <a:pt x="31040" y="31040"/>
                </a:lnTo>
                <a:lnTo>
                  <a:pt x="8337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6843991" y="351843"/>
                </a:lnTo>
                <a:lnTo>
                  <a:pt x="6843991" y="105676"/>
                </a:lnTo>
                <a:lnTo>
                  <a:pt x="6835654" y="64642"/>
                </a:lnTo>
                <a:lnTo>
                  <a:pt x="6812951" y="31040"/>
                </a:lnTo>
                <a:lnTo>
                  <a:pt x="6779349" y="8337"/>
                </a:lnTo>
                <a:lnTo>
                  <a:pt x="6738315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30"/>
              </a:spcBef>
            </a:pPr>
            <a:r>
              <a:rPr dirty="0" spc="-70"/>
              <a:t>5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25043"/>
            <a:ext cx="3355340" cy="8829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15">
                <a:solidFill>
                  <a:srgbClr val="2187B0"/>
                </a:solidFill>
                <a:latin typeface="Times New Roman"/>
                <a:cs typeface="Times New Roman"/>
              </a:rPr>
              <a:t>Solution</a:t>
            </a:r>
            <a:r>
              <a:rPr dirty="0" sz="1200" spc="-20">
                <a:solidFill>
                  <a:srgbClr val="2187B0"/>
                </a:solidFill>
                <a:latin typeface="Times New Roman"/>
                <a:cs typeface="Times New Roman"/>
              </a:rPr>
              <a:t> </a:t>
            </a:r>
            <a:r>
              <a:rPr dirty="0" sz="1200" spc="40">
                <a:solidFill>
                  <a:srgbClr val="2187B0"/>
                </a:solidFill>
                <a:latin typeface="Times New Roman"/>
                <a:cs typeface="Times New Roman"/>
              </a:rPr>
              <a:t>Recommendations</a:t>
            </a:r>
            <a:endParaRPr sz="1200">
              <a:latin typeface="Times New Roman"/>
              <a:cs typeface="Times New Roman"/>
            </a:endParaRPr>
          </a:p>
          <a:p>
            <a:pPr marL="281940" marR="116205" indent="-154940">
              <a:lnSpc>
                <a:spcPct val="116700"/>
              </a:lnSpc>
              <a:spcBef>
                <a:spcPts val="459"/>
              </a:spcBef>
              <a:buAutoNum type="arabicPeriod"/>
              <a:tabLst>
                <a:tab pos="282575" algn="l"/>
              </a:tabLst>
            </a:pP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Cleaning solutions should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dissolve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remove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residual 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material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without damaging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assembly.</a:t>
            </a:r>
            <a:endParaRPr sz="1000">
              <a:latin typeface="Tahoma"/>
              <a:cs typeface="Tahoma"/>
            </a:endParaRPr>
          </a:p>
          <a:p>
            <a:pPr marL="281940" marR="6985" indent="-154940">
              <a:lnSpc>
                <a:spcPct val="116700"/>
              </a:lnSpc>
              <a:spcBef>
                <a:spcPts val="450"/>
              </a:spcBef>
              <a:buAutoNum type="arabicPeriod"/>
              <a:tabLst>
                <a:tab pos="282575" algn="l"/>
              </a:tabLst>
            </a:pP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A dilute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solution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soap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in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water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can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often be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suf- 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ficient.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Some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chemicals,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such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concentrated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acids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bases,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can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react with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water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releasing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heat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byprod- 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ucts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possibly</a:t>
            </a:r>
            <a:r>
              <a:rPr dirty="0" sz="1000" spc="-9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splatter.</a:t>
            </a:r>
            <a:endParaRPr sz="1000">
              <a:latin typeface="Tahoma"/>
              <a:cs typeface="Tahoma"/>
            </a:endParaRPr>
          </a:p>
          <a:p>
            <a:pPr marL="281940" marR="243204" indent="-154940">
              <a:lnSpc>
                <a:spcPct val="116700"/>
              </a:lnSpc>
              <a:spcBef>
                <a:spcPts val="450"/>
              </a:spcBef>
              <a:buAutoNum type="arabicPeriod"/>
              <a:tabLst>
                <a:tab pos="282575" algn="l"/>
              </a:tabLst>
            </a:pP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Consult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35">
                <a:solidFill>
                  <a:srgbClr val="3D3E3E"/>
                </a:solidFill>
                <a:latin typeface="Tahoma"/>
                <a:cs typeface="Tahoma"/>
              </a:rPr>
              <a:t>MSDS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material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being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cleaned</a:t>
            </a:r>
            <a:r>
              <a:rPr dirty="0" sz="1000" spc="-7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identify potential cleaning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solutions.</a:t>
            </a:r>
            <a:endParaRPr sz="1000">
              <a:latin typeface="Tahoma"/>
              <a:cs typeface="Tahoma"/>
            </a:endParaRPr>
          </a:p>
          <a:p>
            <a:pPr marL="281940" marR="55880" indent="-154940">
              <a:lnSpc>
                <a:spcPct val="116700"/>
              </a:lnSpc>
              <a:spcBef>
                <a:spcPts val="450"/>
              </a:spcBef>
              <a:buAutoNum type="arabicPeriod"/>
              <a:tabLst>
                <a:tab pos="282575" algn="l"/>
              </a:tabLst>
            </a:pP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After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identifying potential cleaning solutions,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check 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for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compatibility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with 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tube and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cover.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Non- 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compatibility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cleaning solution can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cause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damage  to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</a:t>
            </a:r>
            <a:r>
              <a:rPr dirty="0" sz="1000" spc="-8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hose.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1200" spc="30">
                <a:solidFill>
                  <a:srgbClr val="2187B0"/>
                </a:solidFill>
                <a:latin typeface="Times New Roman"/>
                <a:cs typeface="Times New Roman"/>
              </a:rPr>
              <a:t>Flushing </a:t>
            </a:r>
            <a:r>
              <a:rPr dirty="0" sz="1200">
                <a:solidFill>
                  <a:srgbClr val="2187B0"/>
                </a:solidFill>
                <a:latin typeface="Times New Roman"/>
                <a:cs typeface="Times New Roman"/>
              </a:rPr>
              <a:t>or </a:t>
            </a:r>
            <a:r>
              <a:rPr dirty="0" sz="1200" spc="35">
                <a:solidFill>
                  <a:srgbClr val="2187B0"/>
                </a:solidFill>
                <a:latin typeface="Times New Roman"/>
                <a:cs typeface="Times New Roman"/>
              </a:rPr>
              <a:t>Immersing </a:t>
            </a:r>
            <a:r>
              <a:rPr dirty="0" sz="1200" spc="30">
                <a:solidFill>
                  <a:srgbClr val="2187B0"/>
                </a:solidFill>
                <a:latin typeface="Times New Roman"/>
                <a:cs typeface="Times New Roman"/>
              </a:rPr>
              <a:t>in </a:t>
            </a:r>
            <a:r>
              <a:rPr dirty="0" sz="1200" spc="65">
                <a:solidFill>
                  <a:srgbClr val="2187B0"/>
                </a:solidFill>
                <a:latin typeface="Times New Roman"/>
                <a:cs typeface="Times New Roman"/>
              </a:rPr>
              <a:t>a </a:t>
            </a:r>
            <a:r>
              <a:rPr dirty="0" sz="1200" spc="30">
                <a:solidFill>
                  <a:srgbClr val="2187B0"/>
                </a:solidFill>
                <a:latin typeface="Times New Roman"/>
                <a:cs typeface="Times New Roman"/>
              </a:rPr>
              <a:t>Cleaning</a:t>
            </a:r>
            <a:r>
              <a:rPr dirty="0" sz="1200" spc="-165">
                <a:solidFill>
                  <a:srgbClr val="2187B0"/>
                </a:solidFill>
                <a:latin typeface="Times New Roman"/>
                <a:cs typeface="Times New Roman"/>
              </a:rPr>
              <a:t> </a:t>
            </a:r>
            <a:r>
              <a:rPr dirty="0" sz="1200" spc="30">
                <a:solidFill>
                  <a:srgbClr val="2187B0"/>
                </a:solidFill>
                <a:latin typeface="Times New Roman"/>
                <a:cs typeface="Times New Roman"/>
              </a:rPr>
              <a:t>Bath</a:t>
            </a:r>
            <a:endParaRPr sz="1200">
              <a:latin typeface="Times New Roman"/>
              <a:cs typeface="Times New Roman"/>
            </a:endParaRPr>
          </a:p>
          <a:p>
            <a:pPr marL="281940" marR="374015" indent="-154940">
              <a:lnSpc>
                <a:spcPct val="116700"/>
              </a:lnSpc>
              <a:spcBef>
                <a:spcPts val="459"/>
              </a:spcBef>
              <a:buAutoNum type="arabicPeriod"/>
              <a:tabLst>
                <a:tab pos="282575" algn="l"/>
              </a:tabLst>
            </a:pP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Do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not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exceed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maximum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working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pressure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temperature for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hose.</a:t>
            </a:r>
            <a:endParaRPr sz="1000">
              <a:latin typeface="Tahoma"/>
              <a:cs typeface="Tahoma"/>
            </a:endParaRPr>
          </a:p>
          <a:p>
            <a:pPr marL="281940" marR="87630" indent="-154940">
              <a:lnSpc>
                <a:spcPct val="116700"/>
              </a:lnSpc>
              <a:spcBef>
                <a:spcPts val="450"/>
              </a:spcBef>
              <a:buAutoNum type="arabicPeriod"/>
              <a:tabLst>
                <a:tab pos="282575" algn="l"/>
              </a:tabLst>
            </a:pP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cover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should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also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washed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wiped 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remove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any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residual</a:t>
            </a:r>
            <a:r>
              <a:rPr dirty="0" sz="1000" spc="4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material.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1200" spc="50">
                <a:solidFill>
                  <a:srgbClr val="2187B0"/>
                </a:solidFill>
                <a:latin typeface="Times New Roman"/>
                <a:cs typeface="Times New Roman"/>
              </a:rPr>
              <a:t>Steam</a:t>
            </a:r>
            <a:r>
              <a:rPr dirty="0" sz="1200" spc="-55">
                <a:solidFill>
                  <a:srgbClr val="2187B0"/>
                </a:solidFill>
                <a:latin typeface="Times New Roman"/>
                <a:cs typeface="Times New Roman"/>
              </a:rPr>
              <a:t> </a:t>
            </a:r>
            <a:r>
              <a:rPr dirty="0" sz="1200" spc="30">
                <a:solidFill>
                  <a:srgbClr val="2187B0"/>
                </a:solidFill>
                <a:latin typeface="Times New Roman"/>
                <a:cs typeface="Times New Roman"/>
              </a:rPr>
              <a:t>Cleaning</a:t>
            </a:r>
            <a:endParaRPr sz="1200">
              <a:latin typeface="Times New Roman"/>
              <a:cs typeface="Times New Roman"/>
            </a:endParaRPr>
          </a:p>
          <a:p>
            <a:pPr marL="281940" marR="168910" indent="-154940">
              <a:lnSpc>
                <a:spcPct val="116700"/>
              </a:lnSpc>
              <a:spcBef>
                <a:spcPts val="459"/>
              </a:spcBef>
              <a:buAutoNum type="arabicPeriod"/>
              <a:tabLst>
                <a:tab pos="282575" algn="l"/>
              </a:tabLst>
            </a:pP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Steam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cleaning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generally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not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recommended.</a:t>
            </a:r>
            <a:r>
              <a:rPr dirty="0" sz="1000" spc="-4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High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temperatures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can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accelerate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aging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shorten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service</a:t>
            </a:r>
            <a:r>
              <a:rPr dirty="0" sz="1000" spc="-7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life.</a:t>
            </a:r>
            <a:endParaRPr sz="1000">
              <a:latin typeface="Tahoma"/>
              <a:cs typeface="Tahoma"/>
            </a:endParaRPr>
          </a:p>
          <a:p>
            <a:pPr algn="just" marL="281940" marR="13335" indent="-154940">
              <a:lnSpc>
                <a:spcPct val="116700"/>
              </a:lnSpc>
              <a:spcBef>
                <a:spcPts val="450"/>
              </a:spcBef>
              <a:buAutoNum type="arabicPeriod"/>
              <a:tabLst>
                <a:tab pos="282575" algn="l"/>
              </a:tabLst>
            </a:pP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Do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not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exceed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maximum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temperature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rating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hose. Doing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so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can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cause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defects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such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tube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delami- 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nation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(reducing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tube-to-reinforcement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adhesion), tube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cracking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tube </a:t>
            </a:r>
            <a:r>
              <a:rPr dirty="0" sz="1000" spc="25">
                <a:solidFill>
                  <a:srgbClr val="3D3E3E"/>
                </a:solidFill>
                <a:latin typeface="Tahoma"/>
                <a:cs typeface="Tahoma"/>
              </a:rPr>
              <a:t>“thin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spots.”</a:t>
            </a:r>
            <a:endParaRPr sz="1000">
              <a:latin typeface="Tahoma"/>
              <a:cs typeface="Tahoma"/>
            </a:endParaRPr>
          </a:p>
          <a:p>
            <a:pPr marL="281940" marR="52705" indent="-154940">
              <a:lnSpc>
                <a:spcPct val="116700"/>
              </a:lnSpc>
              <a:spcBef>
                <a:spcPts val="450"/>
              </a:spcBef>
              <a:buAutoNum type="arabicPeriod"/>
              <a:tabLst>
                <a:tab pos="282575" algn="l"/>
              </a:tabLst>
            </a:pP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Never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use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superheated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steam.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This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will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exaggerate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potential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damages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noted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above.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Only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“open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end” </a:t>
            </a:r>
            <a:r>
              <a:rPr dirty="0" sz="1000" spc="65">
                <a:solidFill>
                  <a:srgbClr val="3D3E3E"/>
                </a:solidFill>
                <a:latin typeface="Tahoma"/>
                <a:cs typeface="Tahoma"/>
              </a:rPr>
              <a:t>50 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psi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steam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should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</a:t>
            </a:r>
            <a:r>
              <a:rPr dirty="0" sz="1000" spc="-11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used.</a:t>
            </a:r>
            <a:endParaRPr sz="1000">
              <a:latin typeface="Tahoma"/>
              <a:cs typeface="Tahoma"/>
            </a:endParaRPr>
          </a:p>
          <a:p>
            <a:pPr marL="281940" marR="102235" indent="-154940">
              <a:lnSpc>
                <a:spcPct val="116700"/>
              </a:lnSpc>
              <a:spcBef>
                <a:spcPts val="450"/>
              </a:spcBef>
              <a:buAutoNum type="arabicPeriod"/>
              <a:tabLst>
                <a:tab pos="282575" algn="l"/>
              </a:tabLst>
            </a:pP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If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has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blockage,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remove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it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before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introduc-  ing</a:t>
            </a:r>
            <a:r>
              <a:rPr dirty="0" sz="1000" spc="-10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steam.</a:t>
            </a:r>
            <a:endParaRPr sz="1000">
              <a:latin typeface="Tahoma"/>
              <a:cs typeface="Tahoma"/>
            </a:endParaRPr>
          </a:p>
          <a:p>
            <a:pPr marL="281940" marR="13970" indent="-154940">
              <a:lnSpc>
                <a:spcPct val="116700"/>
              </a:lnSpc>
              <a:spcBef>
                <a:spcPts val="450"/>
              </a:spcBef>
              <a:buAutoNum type="arabicPeriod"/>
              <a:tabLst>
                <a:tab pos="282575" algn="l"/>
              </a:tabLst>
            </a:pP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If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steam source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has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wand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attached,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use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caution 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inserting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wand so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that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physical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damage to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not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caused.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Sharp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edges on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wand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can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cut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tube,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thin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spots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could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occur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where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hot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wand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contacts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</a:t>
            </a:r>
            <a:r>
              <a:rPr dirty="0" sz="1000" spc="-12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tube.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1200" spc="35">
                <a:solidFill>
                  <a:srgbClr val="2187B0"/>
                </a:solidFill>
                <a:latin typeface="Times New Roman"/>
                <a:cs typeface="Times New Roman"/>
              </a:rPr>
              <a:t>Shuttle</a:t>
            </a:r>
            <a:r>
              <a:rPr dirty="0" sz="1200" spc="-55">
                <a:solidFill>
                  <a:srgbClr val="2187B0"/>
                </a:solidFill>
                <a:latin typeface="Times New Roman"/>
                <a:cs typeface="Times New Roman"/>
              </a:rPr>
              <a:t> </a:t>
            </a:r>
            <a:r>
              <a:rPr dirty="0" sz="1200" spc="40">
                <a:solidFill>
                  <a:srgbClr val="2187B0"/>
                </a:solidFill>
                <a:latin typeface="Times New Roman"/>
                <a:cs typeface="Times New Roman"/>
              </a:rPr>
              <a:t>Method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ct val="116700"/>
              </a:lnSpc>
              <a:spcBef>
                <a:spcPts val="409"/>
              </a:spcBef>
            </a:pP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This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method,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which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uses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shuttle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travel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through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inside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assembly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wipe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residual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material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from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hose,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not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recommended.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shuttle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residual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mate- 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rial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can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come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out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at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velocities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that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could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cause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injuries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damage.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There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also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danger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from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buildup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 pressure </a:t>
            </a:r>
            <a:r>
              <a:rPr dirty="0" sz="1000" spc="30">
                <a:solidFill>
                  <a:srgbClr val="3D3E3E"/>
                </a:solidFill>
                <a:latin typeface="Tahoma"/>
                <a:cs typeface="Tahoma"/>
              </a:rPr>
              <a:t>if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shuttle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becomes lodged.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shuttle can 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cause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damage to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</a:t>
            </a:r>
            <a:r>
              <a:rPr dirty="0" sz="1000" spc="-4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tube.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42698" y="425043"/>
            <a:ext cx="3262629" cy="1908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30">
                <a:solidFill>
                  <a:srgbClr val="2187B0"/>
                </a:solidFill>
                <a:latin typeface="Times New Roman"/>
                <a:cs typeface="Times New Roman"/>
              </a:rPr>
              <a:t>Cleaning </a:t>
            </a:r>
            <a:r>
              <a:rPr dirty="0" sz="1200" spc="-35">
                <a:solidFill>
                  <a:srgbClr val="2187B0"/>
                </a:solidFill>
                <a:latin typeface="Times New Roman"/>
                <a:cs typeface="Times New Roman"/>
              </a:rPr>
              <a:t>of </a:t>
            </a:r>
            <a:r>
              <a:rPr dirty="0" sz="1200" spc="30">
                <a:solidFill>
                  <a:srgbClr val="2187B0"/>
                </a:solidFill>
                <a:latin typeface="Times New Roman"/>
                <a:cs typeface="Times New Roman"/>
              </a:rPr>
              <a:t>Chemical/Food</a:t>
            </a:r>
            <a:r>
              <a:rPr dirty="0" sz="1200" spc="-40">
                <a:solidFill>
                  <a:srgbClr val="2187B0"/>
                </a:solidFill>
                <a:latin typeface="Times New Roman"/>
                <a:cs typeface="Times New Roman"/>
              </a:rPr>
              <a:t> </a:t>
            </a:r>
            <a:r>
              <a:rPr dirty="0" sz="1200" spc="30">
                <a:solidFill>
                  <a:srgbClr val="2187B0"/>
                </a:solidFill>
                <a:latin typeface="Times New Roman"/>
                <a:cs typeface="Times New Roman"/>
              </a:rPr>
              <a:t>Hose</a:t>
            </a:r>
            <a:endParaRPr sz="1200">
              <a:latin typeface="Times New Roman"/>
              <a:cs typeface="Times New Roman"/>
            </a:endParaRPr>
          </a:p>
          <a:p>
            <a:pPr marL="281940" indent="-154940">
              <a:lnSpc>
                <a:spcPct val="100000"/>
              </a:lnSpc>
              <a:spcBef>
                <a:spcPts val="660"/>
              </a:spcBef>
              <a:buAutoNum type="arabicPeriod"/>
              <a:tabLst>
                <a:tab pos="282575" algn="l"/>
              </a:tabLst>
            </a:pP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Drain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after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each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use.</a:t>
            </a:r>
            <a:endParaRPr sz="1000">
              <a:latin typeface="Tahoma"/>
              <a:cs typeface="Tahoma"/>
            </a:endParaRPr>
          </a:p>
          <a:p>
            <a:pPr marL="281940" marR="185420" indent="-154940">
              <a:lnSpc>
                <a:spcPct val="116700"/>
              </a:lnSpc>
              <a:spcBef>
                <a:spcPts val="450"/>
              </a:spcBef>
              <a:buAutoNum type="arabicPeriod"/>
              <a:tabLst>
                <a:tab pos="282575" algn="l"/>
              </a:tabLst>
            </a:pP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Flush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with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water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another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(neutralizing)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cleaning  solution.</a:t>
            </a:r>
            <a:endParaRPr sz="1000">
              <a:latin typeface="Tahoma"/>
              <a:cs typeface="Tahoma"/>
            </a:endParaRPr>
          </a:p>
          <a:p>
            <a:pPr marL="281940" indent="-154940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282575" algn="l"/>
              </a:tabLst>
            </a:pP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Properly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dispose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drained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fluid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cleaning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 waste.</a:t>
            </a:r>
            <a:endParaRPr sz="1000">
              <a:latin typeface="Tahoma"/>
              <a:cs typeface="Tahoma"/>
            </a:endParaRPr>
          </a:p>
          <a:p>
            <a:pPr marL="281940" marR="48895" indent="-154940">
              <a:lnSpc>
                <a:spcPct val="116700"/>
              </a:lnSpc>
              <a:spcBef>
                <a:spcPts val="450"/>
              </a:spcBef>
              <a:buAutoNum type="arabicPeriod"/>
              <a:tabLst>
                <a:tab pos="282575" algn="l"/>
              </a:tabLst>
            </a:pP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Between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uses,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store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in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clean,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dry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environ-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ment </a:t>
            </a:r>
            <a:r>
              <a:rPr dirty="0" sz="1000" spc="-45">
                <a:solidFill>
                  <a:srgbClr val="3D3E3E"/>
                </a:solidFill>
                <a:latin typeface="Tahoma"/>
                <a:cs typeface="Tahoma"/>
              </a:rPr>
              <a:t>away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from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sunlight.</a:t>
            </a:r>
            <a:endParaRPr sz="1000">
              <a:latin typeface="Tahoma"/>
              <a:cs typeface="Tahoma"/>
            </a:endParaRPr>
          </a:p>
          <a:p>
            <a:pPr marL="281940" marR="5080" indent="-154940">
              <a:lnSpc>
                <a:spcPct val="116700"/>
              </a:lnSpc>
              <a:spcBef>
                <a:spcPts val="450"/>
              </a:spcBef>
              <a:buAutoNum type="arabicPeriod"/>
              <a:tabLst>
                <a:tab pos="282575" algn="l"/>
              </a:tabLst>
            </a:pP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Avoid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cross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contamination.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Dedicate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handle  each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specific</a:t>
            </a:r>
            <a:r>
              <a:rPr dirty="0" sz="1000" spc="-4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material.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42698" y="2724505"/>
            <a:ext cx="2341245" cy="278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165" b="1">
                <a:solidFill>
                  <a:srgbClr val="CE5C1B"/>
                </a:solidFill>
                <a:latin typeface="Lucida Sans"/>
                <a:cs typeface="Lucida Sans"/>
              </a:rPr>
              <a:t>hose </a:t>
            </a:r>
            <a:r>
              <a:rPr dirty="0" sz="1700" spc="195" b="1">
                <a:solidFill>
                  <a:srgbClr val="CE5C1B"/>
                </a:solidFill>
                <a:latin typeface="Lucida Sans"/>
                <a:cs typeface="Lucida Sans"/>
              </a:rPr>
              <a:t>sTorage</a:t>
            </a:r>
            <a:r>
              <a:rPr dirty="0" sz="1700" spc="-390" b="1">
                <a:solidFill>
                  <a:srgbClr val="CE5C1B"/>
                </a:solidFill>
                <a:latin typeface="Lucida Sans"/>
                <a:cs typeface="Lucida Sans"/>
              </a:rPr>
              <a:t> </a:t>
            </a:r>
            <a:r>
              <a:rPr dirty="0" sz="1700" spc="35" b="1">
                <a:solidFill>
                  <a:srgbClr val="CE5C1B"/>
                </a:solidFill>
                <a:latin typeface="Lucida Sans"/>
                <a:cs typeface="Lucida Sans"/>
              </a:rPr>
              <a:t>TIps</a:t>
            </a:r>
            <a:endParaRPr sz="1700">
              <a:latin typeface="Lucida Sans"/>
              <a:cs typeface="Lucida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56998" y="3176066"/>
            <a:ext cx="3249930" cy="3908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7640" marR="39370" indent="-154940">
              <a:lnSpc>
                <a:spcPct val="116700"/>
              </a:lnSpc>
              <a:buAutoNum type="arabicPeriod"/>
              <a:tabLst>
                <a:tab pos="168275" algn="l"/>
              </a:tabLst>
            </a:pP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Store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in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cool,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dry room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with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moderate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humidity. 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Temperatures between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50°F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75°F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are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preferred.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Do 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not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exceed</a:t>
            </a:r>
            <a:r>
              <a:rPr dirty="0" sz="1000" spc="-8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100°F.</a:t>
            </a:r>
            <a:endParaRPr sz="1000">
              <a:latin typeface="Tahoma"/>
              <a:cs typeface="Tahoma"/>
            </a:endParaRPr>
          </a:p>
          <a:p>
            <a:pPr marL="167640" marR="171450" indent="-154940">
              <a:lnSpc>
                <a:spcPct val="116700"/>
              </a:lnSpc>
              <a:spcBef>
                <a:spcPts val="450"/>
              </a:spcBef>
              <a:buAutoNum type="arabicPeriod"/>
              <a:tabLst>
                <a:tab pos="168275" algn="l"/>
              </a:tabLst>
            </a:pP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Store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out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direct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sunlight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45">
                <a:solidFill>
                  <a:srgbClr val="3D3E3E"/>
                </a:solidFill>
                <a:latin typeface="Tahoma"/>
                <a:cs typeface="Tahoma"/>
              </a:rPr>
              <a:t>away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from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heat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sources.</a:t>
            </a:r>
            <a:endParaRPr sz="1000">
              <a:latin typeface="Tahoma"/>
              <a:cs typeface="Tahoma"/>
            </a:endParaRPr>
          </a:p>
          <a:p>
            <a:pPr marL="167640" marR="86360" indent="-154940">
              <a:lnSpc>
                <a:spcPct val="116700"/>
              </a:lnSpc>
              <a:spcBef>
                <a:spcPts val="450"/>
              </a:spcBef>
              <a:buAutoNum type="arabicPeriod"/>
              <a:tabLst>
                <a:tab pos="168275" algn="l"/>
              </a:tabLst>
            </a:pP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Keep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45">
                <a:solidFill>
                  <a:srgbClr val="3D3E3E"/>
                </a:solidFill>
                <a:latin typeface="Tahoma"/>
                <a:cs typeface="Tahoma"/>
              </a:rPr>
              <a:t>away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from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ozone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sources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such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as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arc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weld-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ers,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electric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motors,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transformers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other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electrical 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equipment.</a:t>
            </a:r>
            <a:endParaRPr sz="1000">
              <a:latin typeface="Tahoma"/>
              <a:cs typeface="Tahoma"/>
            </a:endParaRPr>
          </a:p>
          <a:p>
            <a:pPr marL="167640" marR="5080" indent="-154940">
              <a:lnSpc>
                <a:spcPct val="116700"/>
              </a:lnSpc>
              <a:spcBef>
                <a:spcPts val="450"/>
              </a:spcBef>
              <a:buAutoNum type="arabicPeriod"/>
              <a:tabLst>
                <a:tab pos="168275" algn="l"/>
              </a:tabLst>
            </a:pP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Store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in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original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shipping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container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wrapping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protect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from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harmful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environmental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exposure.</a:t>
            </a:r>
            <a:endParaRPr sz="1000">
              <a:latin typeface="Tahoma"/>
              <a:cs typeface="Tahoma"/>
            </a:endParaRPr>
          </a:p>
          <a:p>
            <a:pPr marL="167640" indent="-154940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168275" algn="l"/>
              </a:tabLst>
            </a:pP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shipped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straight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should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stored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straight.</a:t>
            </a:r>
            <a:endParaRPr sz="1000">
              <a:latin typeface="Tahoma"/>
              <a:cs typeface="Tahoma"/>
            </a:endParaRPr>
          </a:p>
          <a:p>
            <a:pPr marL="167640" marR="305435" indent="-154940">
              <a:lnSpc>
                <a:spcPct val="116700"/>
              </a:lnSpc>
              <a:spcBef>
                <a:spcPts val="450"/>
              </a:spcBef>
              <a:buAutoNum type="arabicPeriod"/>
              <a:tabLst>
                <a:tab pos="168275" algn="l"/>
              </a:tabLst>
            </a:pP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Use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care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when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using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knives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sharp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tools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open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packing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materials.</a:t>
            </a:r>
            <a:endParaRPr sz="1000">
              <a:latin typeface="Tahoma"/>
              <a:cs typeface="Tahoma"/>
            </a:endParaRPr>
          </a:p>
          <a:p>
            <a:pPr marL="167640" marR="181610" indent="-154940">
              <a:lnSpc>
                <a:spcPct val="116700"/>
              </a:lnSpc>
              <a:spcBef>
                <a:spcPts val="450"/>
              </a:spcBef>
              <a:buAutoNum type="arabicPeriod"/>
              <a:tabLst>
                <a:tab pos="168275" algn="l"/>
              </a:tabLst>
            </a:pP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shipped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in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coils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bales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should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stored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on a 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horizontal</a:t>
            </a:r>
            <a:r>
              <a:rPr dirty="0" sz="1000" spc="-10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plane.</a:t>
            </a:r>
            <a:endParaRPr sz="1000">
              <a:latin typeface="Tahoma"/>
              <a:cs typeface="Tahoma"/>
            </a:endParaRPr>
          </a:p>
          <a:p>
            <a:pPr marL="167640" indent="-154940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168275" algn="l"/>
              </a:tabLst>
            </a:pP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should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stored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in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first-in,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first-out</a:t>
            </a:r>
            <a:r>
              <a:rPr dirty="0" sz="1000" spc="3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basis.</a:t>
            </a:r>
            <a:endParaRPr sz="1000">
              <a:latin typeface="Tahoma"/>
              <a:cs typeface="Tahoma"/>
            </a:endParaRPr>
          </a:p>
          <a:p>
            <a:pPr marL="167640" indent="-154940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168275" algn="l"/>
              </a:tabLst>
            </a:pP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Do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not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hang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coiled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on a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hook.</a:t>
            </a:r>
            <a:endParaRPr sz="1000">
              <a:latin typeface="Tahoma"/>
              <a:cs typeface="Tahoma"/>
            </a:endParaRPr>
          </a:p>
          <a:p>
            <a:pPr marL="245110" marR="283845" indent="-232410">
              <a:lnSpc>
                <a:spcPct val="116700"/>
              </a:lnSpc>
              <a:spcBef>
                <a:spcPts val="450"/>
              </a:spcBef>
              <a:buAutoNum type="arabicPeriod"/>
              <a:tabLst>
                <a:tab pos="245745" algn="l"/>
              </a:tabLst>
            </a:pP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Do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not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stack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too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high. Excessive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weight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can  crush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damage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at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bottom.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7350" y="9636700"/>
            <a:ext cx="6981825" cy="422275"/>
          </a:xfrm>
          <a:custGeom>
            <a:avLst/>
            <a:gdLst/>
            <a:ahLst/>
            <a:cxnLst/>
            <a:rect l="l" t="t" r="r" b="b"/>
            <a:pathLst>
              <a:path w="6981825" h="422275">
                <a:moveTo>
                  <a:pt x="0" y="421699"/>
                </a:moveTo>
                <a:lnTo>
                  <a:pt x="6981443" y="421699"/>
                </a:lnTo>
                <a:lnTo>
                  <a:pt x="6981443" y="0"/>
                </a:lnTo>
                <a:lnTo>
                  <a:pt x="0" y="0"/>
                </a:lnTo>
                <a:lnTo>
                  <a:pt x="0" y="421699"/>
                </a:lnTo>
                <a:close/>
              </a:path>
            </a:pathLst>
          </a:custGeom>
          <a:solidFill>
            <a:srgbClr val="231F20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7198" y="9706556"/>
            <a:ext cx="4926330" cy="352425"/>
          </a:xfrm>
          <a:custGeom>
            <a:avLst/>
            <a:gdLst/>
            <a:ahLst/>
            <a:cxnLst/>
            <a:rect l="l" t="t" r="r" b="b"/>
            <a:pathLst>
              <a:path w="4926330" h="352425">
                <a:moveTo>
                  <a:pt x="4820627" y="0"/>
                </a:moveTo>
                <a:lnTo>
                  <a:pt x="105689" y="0"/>
                </a:lnTo>
                <a:lnTo>
                  <a:pt x="64652" y="8337"/>
                </a:lnTo>
                <a:lnTo>
                  <a:pt x="31046" y="31040"/>
                </a:lnTo>
                <a:lnTo>
                  <a:pt x="8339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4926304" y="351843"/>
                </a:lnTo>
                <a:lnTo>
                  <a:pt x="4926304" y="105676"/>
                </a:lnTo>
                <a:lnTo>
                  <a:pt x="4917966" y="64642"/>
                </a:lnTo>
                <a:lnTo>
                  <a:pt x="4895264" y="31040"/>
                </a:lnTo>
                <a:lnTo>
                  <a:pt x="4861662" y="8337"/>
                </a:lnTo>
                <a:lnTo>
                  <a:pt x="4820627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7203" y="9706556"/>
            <a:ext cx="6844030" cy="352425"/>
          </a:xfrm>
          <a:custGeom>
            <a:avLst/>
            <a:gdLst/>
            <a:ahLst/>
            <a:cxnLst/>
            <a:rect l="l" t="t" r="r" b="b"/>
            <a:pathLst>
              <a:path w="6844030" h="352425">
                <a:moveTo>
                  <a:pt x="6738315" y="0"/>
                </a:moveTo>
                <a:lnTo>
                  <a:pt x="105676" y="0"/>
                </a:lnTo>
                <a:lnTo>
                  <a:pt x="64642" y="8337"/>
                </a:lnTo>
                <a:lnTo>
                  <a:pt x="31040" y="31040"/>
                </a:lnTo>
                <a:lnTo>
                  <a:pt x="8337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6843991" y="351843"/>
                </a:lnTo>
                <a:lnTo>
                  <a:pt x="6843991" y="105676"/>
                </a:lnTo>
                <a:lnTo>
                  <a:pt x="6835654" y="64642"/>
                </a:lnTo>
                <a:lnTo>
                  <a:pt x="6812951" y="31040"/>
                </a:lnTo>
                <a:lnTo>
                  <a:pt x="6779349" y="8337"/>
                </a:lnTo>
                <a:lnTo>
                  <a:pt x="6738315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30"/>
              </a:spcBef>
            </a:pPr>
            <a:r>
              <a:rPr dirty="0" spc="-70"/>
              <a:t>6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891" y="457200"/>
            <a:ext cx="6844665" cy="5501005"/>
          </a:xfrm>
          <a:custGeom>
            <a:avLst/>
            <a:gdLst/>
            <a:ahLst/>
            <a:cxnLst/>
            <a:rect l="l" t="t" r="r" b="b"/>
            <a:pathLst>
              <a:path w="6844665" h="5501005">
                <a:moveTo>
                  <a:pt x="6738924" y="0"/>
                </a:moveTo>
                <a:lnTo>
                  <a:pt x="105994" y="0"/>
                </a:lnTo>
                <a:lnTo>
                  <a:pt x="64957" y="8337"/>
                </a:lnTo>
                <a:lnTo>
                  <a:pt x="31351" y="31040"/>
                </a:lnTo>
                <a:lnTo>
                  <a:pt x="8644" y="64642"/>
                </a:lnTo>
                <a:lnTo>
                  <a:pt x="304" y="105676"/>
                </a:lnTo>
                <a:lnTo>
                  <a:pt x="0" y="5394960"/>
                </a:lnTo>
                <a:lnTo>
                  <a:pt x="8339" y="5435994"/>
                </a:lnTo>
                <a:lnTo>
                  <a:pt x="31046" y="5469596"/>
                </a:lnTo>
                <a:lnTo>
                  <a:pt x="64652" y="5492298"/>
                </a:lnTo>
                <a:lnTo>
                  <a:pt x="105689" y="5500636"/>
                </a:lnTo>
                <a:lnTo>
                  <a:pt x="6738620" y="5500636"/>
                </a:lnTo>
                <a:lnTo>
                  <a:pt x="6779656" y="5492298"/>
                </a:lnTo>
                <a:lnTo>
                  <a:pt x="6813262" y="5469596"/>
                </a:lnTo>
                <a:lnTo>
                  <a:pt x="6835969" y="5435994"/>
                </a:lnTo>
                <a:lnTo>
                  <a:pt x="6844309" y="5394960"/>
                </a:lnTo>
                <a:lnTo>
                  <a:pt x="6844601" y="105676"/>
                </a:lnTo>
                <a:lnTo>
                  <a:pt x="6836263" y="64642"/>
                </a:lnTo>
                <a:lnTo>
                  <a:pt x="6813561" y="31040"/>
                </a:lnTo>
                <a:lnTo>
                  <a:pt x="6779959" y="8337"/>
                </a:lnTo>
                <a:lnTo>
                  <a:pt x="6738924" y="0"/>
                </a:lnTo>
                <a:close/>
              </a:path>
            </a:pathLst>
          </a:custGeom>
          <a:solidFill>
            <a:srgbClr val="D7DA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62918" y="627432"/>
            <a:ext cx="6498590" cy="5105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240" b="1">
                <a:solidFill>
                  <a:srgbClr val="2187B0"/>
                </a:solidFill>
                <a:latin typeface="Lucida Sans"/>
                <a:cs typeface="Lucida Sans"/>
              </a:rPr>
              <a:t>rma</a:t>
            </a:r>
            <a:r>
              <a:rPr dirty="0" sz="1700" spc="-150" b="1">
                <a:solidFill>
                  <a:srgbClr val="2187B0"/>
                </a:solidFill>
                <a:latin typeface="Lucida Sans"/>
                <a:cs typeface="Lucida Sans"/>
              </a:rPr>
              <a:t> </a:t>
            </a:r>
            <a:r>
              <a:rPr dirty="0" sz="1700" spc="-25" b="1">
                <a:solidFill>
                  <a:srgbClr val="2187B0"/>
                </a:solidFill>
                <a:latin typeface="Lucida Sans"/>
                <a:cs typeface="Lucida Sans"/>
              </a:rPr>
              <a:t>hydrostatic </a:t>
            </a:r>
            <a:r>
              <a:rPr dirty="0" sz="1700" spc="-60" b="1">
                <a:solidFill>
                  <a:srgbClr val="2187B0"/>
                </a:solidFill>
                <a:latin typeface="Lucida Sans"/>
                <a:cs typeface="Lucida Sans"/>
              </a:rPr>
              <a:t>Testing </a:t>
            </a:r>
            <a:r>
              <a:rPr dirty="0" sz="1700" spc="-65" b="1">
                <a:solidFill>
                  <a:srgbClr val="2187B0"/>
                </a:solidFill>
                <a:latin typeface="Lucida Sans"/>
                <a:cs typeface="Lucida Sans"/>
              </a:rPr>
              <a:t>procedures</a:t>
            </a:r>
            <a:endParaRPr sz="1700">
              <a:latin typeface="Lucida Sans"/>
              <a:cs typeface="Lucida Sans"/>
            </a:endParaRPr>
          </a:p>
          <a:p>
            <a:pPr marL="12700" marR="2077720" indent="42545">
              <a:lnSpc>
                <a:spcPct val="128699"/>
              </a:lnSpc>
              <a:spcBef>
                <a:spcPts val="330"/>
              </a:spcBef>
            </a:pPr>
            <a:r>
              <a:rPr dirty="0" sz="1100" spc="20" i="1">
                <a:solidFill>
                  <a:srgbClr val="231F20"/>
                </a:solidFill>
                <a:latin typeface="Arial"/>
                <a:cs typeface="Arial"/>
              </a:rPr>
              <a:t>All </a:t>
            </a:r>
            <a:r>
              <a:rPr dirty="0" sz="1100" spc="-50" i="1">
                <a:solidFill>
                  <a:srgbClr val="231F20"/>
                </a:solidFill>
                <a:latin typeface="Arial"/>
                <a:cs typeface="Arial"/>
              </a:rPr>
              <a:t>hose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couplings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should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be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hydrostatic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tested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at </a:t>
            </a:r>
            <a:r>
              <a:rPr dirty="0" sz="1100" spc="-20" i="1">
                <a:solidFill>
                  <a:srgbClr val="231F20"/>
                </a:solidFill>
                <a:latin typeface="Arial"/>
                <a:cs typeface="Arial"/>
              </a:rPr>
              <a:t>regular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intervals. 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Here </a:t>
            </a:r>
            <a:r>
              <a:rPr dirty="0" sz="1100" i="1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an </a:t>
            </a:r>
            <a:r>
              <a:rPr dirty="0" sz="1100" spc="5" i="1">
                <a:solidFill>
                  <a:srgbClr val="231F20"/>
                </a:solidFill>
                <a:latin typeface="Arial"/>
                <a:cs typeface="Arial"/>
              </a:rPr>
              <a:t>outline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of the </a:t>
            </a:r>
            <a:r>
              <a:rPr dirty="0" sz="1100" spc="-30" i="1">
                <a:solidFill>
                  <a:srgbClr val="231F20"/>
                </a:solidFill>
                <a:latin typeface="Arial"/>
                <a:cs typeface="Arial"/>
              </a:rPr>
              <a:t>general </a:t>
            </a:r>
            <a:r>
              <a:rPr dirty="0" sz="1100" spc="1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0" i="1">
                <a:solidFill>
                  <a:srgbClr val="231F20"/>
                </a:solidFill>
                <a:latin typeface="Arial"/>
                <a:cs typeface="Arial"/>
              </a:rPr>
              <a:t>procedure:</a:t>
            </a:r>
            <a:endParaRPr sz="1100">
              <a:latin typeface="Arial"/>
              <a:cs typeface="Arial"/>
            </a:endParaRPr>
          </a:p>
          <a:p>
            <a:pPr marL="355600" indent="-228600">
              <a:lnSpc>
                <a:spcPct val="100000"/>
              </a:lnSpc>
              <a:spcBef>
                <a:spcPts val="830"/>
              </a:spcBef>
              <a:buClr>
                <a:srgbClr val="3D3E3E"/>
              </a:buClr>
              <a:buSzPct val="90909"/>
              <a:buFont typeface="Tahoma"/>
              <a:buAutoNum type="arabicPeriod"/>
              <a:tabLst>
                <a:tab pos="355600" algn="l"/>
              </a:tabLst>
            </a:pPr>
            <a:r>
              <a:rPr dirty="0" sz="1100" spc="-45" i="1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dirty="0" sz="1100" spc="-50" i="1">
                <a:solidFill>
                  <a:srgbClr val="231F20"/>
                </a:solidFill>
                <a:latin typeface="Arial"/>
                <a:cs typeface="Arial"/>
              </a:rPr>
              <a:t>hose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should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be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at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room </a:t>
            </a:r>
            <a:r>
              <a:rPr dirty="0" sz="1100" spc="4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temperature.</a:t>
            </a:r>
            <a:endParaRPr sz="1100">
              <a:latin typeface="Arial"/>
              <a:cs typeface="Arial"/>
            </a:endParaRPr>
          </a:p>
          <a:p>
            <a:pPr marL="355600" indent="-228600">
              <a:lnSpc>
                <a:spcPct val="100000"/>
              </a:lnSpc>
              <a:spcBef>
                <a:spcPts val="830"/>
              </a:spcBef>
              <a:buClr>
                <a:srgbClr val="3D3E3E"/>
              </a:buClr>
              <a:buSzPct val="90909"/>
              <a:buFont typeface="Tahoma"/>
              <a:buAutoNum type="arabicPeriod"/>
              <a:tabLst>
                <a:tab pos="355600" algn="l"/>
              </a:tabLst>
            </a:pPr>
            <a:r>
              <a:rPr dirty="0" sz="1100" spc="-45" i="1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testing </a:t>
            </a:r>
            <a:r>
              <a:rPr dirty="0" sz="1100" spc="-50" i="1">
                <a:solidFill>
                  <a:srgbClr val="231F20"/>
                </a:solidFill>
                <a:latin typeface="Arial"/>
                <a:cs typeface="Arial"/>
              </a:rPr>
              <a:t>area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should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be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clean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dirty="0" sz="1100" spc="8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30" i="1">
                <a:solidFill>
                  <a:srgbClr val="231F20"/>
                </a:solidFill>
                <a:latin typeface="Arial"/>
                <a:cs typeface="Arial"/>
              </a:rPr>
              <a:t>dry.</a:t>
            </a:r>
            <a:endParaRPr sz="1100">
              <a:latin typeface="Arial"/>
              <a:cs typeface="Arial"/>
            </a:endParaRPr>
          </a:p>
          <a:p>
            <a:pPr marL="355600" indent="-228600">
              <a:lnSpc>
                <a:spcPct val="100000"/>
              </a:lnSpc>
              <a:spcBef>
                <a:spcPts val="830"/>
              </a:spcBef>
              <a:buClr>
                <a:srgbClr val="3D3E3E"/>
              </a:buClr>
              <a:buSzPct val="90909"/>
              <a:buFont typeface="Tahoma"/>
              <a:buAutoNum type="arabicPeriod"/>
              <a:tabLst>
                <a:tab pos="355600" algn="l"/>
              </a:tabLst>
            </a:pPr>
            <a:r>
              <a:rPr dirty="0" sz="1100" spc="-45" i="1">
                <a:solidFill>
                  <a:srgbClr val="231F20"/>
                </a:solidFill>
                <a:latin typeface="Arial"/>
                <a:cs typeface="Arial"/>
              </a:rPr>
              <a:t>Lay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dirty="0" sz="1100" spc="-50" i="1">
                <a:solidFill>
                  <a:srgbClr val="231F20"/>
                </a:solidFill>
                <a:latin typeface="Arial"/>
                <a:cs typeface="Arial"/>
              </a:rPr>
              <a:t>hose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out straight to </a:t>
            </a:r>
            <a:r>
              <a:rPr dirty="0" sz="1100" spc="20" i="1">
                <a:solidFill>
                  <a:srgbClr val="231F20"/>
                </a:solidFill>
                <a:latin typeface="Arial"/>
                <a:cs typeface="Arial"/>
              </a:rPr>
              <a:t>its </a:t>
            </a:r>
            <a:r>
              <a:rPr dirty="0" sz="1100" spc="45" i="1">
                <a:solidFill>
                  <a:srgbClr val="231F20"/>
                </a:solidFill>
                <a:latin typeface="Arial"/>
                <a:cs typeface="Arial"/>
              </a:rPr>
              <a:t>full</a:t>
            </a:r>
            <a:r>
              <a:rPr dirty="0" sz="1100" spc="32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231F20"/>
                </a:solidFill>
                <a:latin typeface="Arial"/>
                <a:cs typeface="Arial"/>
              </a:rPr>
              <a:t>length.</a:t>
            </a:r>
            <a:endParaRPr sz="1100">
              <a:latin typeface="Arial"/>
              <a:cs typeface="Arial"/>
            </a:endParaRPr>
          </a:p>
          <a:p>
            <a:pPr marL="355600" indent="-228600">
              <a:lnSpc>
                <a:spcPct val="100000"/>
              </a:lnSpc>
              <a:spcBef>
                <a:spcPts val="830"/>
              </a:spcBef>
              <a:buClr>
                <a:srgbClr val="3D3E3E"/>
              </a:buClr>
              <a:buSzPct val="90909"/>
              <a:buFont typeface="Tahoma"/>
              <a:buAutoNum type="arabicPeriod"/>
              <a:tabLst>
                <a:tab pos="355600" algn="l"/>
              </a:tabLst>
            </a:pP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Place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dirty="0" sz="1100" spc="-50" i="1">
                <a:solidFill>
                  <a:srgbClr val="231F20"/>
                </a:solidFill>
                <a:latin typeface="Arial"/>
                <a:cs typeface="Arial"/>
              </a:rPr>
              <a:t>hose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on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rollers. </a:t>
            </a:r>
            <a:r>
              <a:rPr dirty="0" sz="1100" spc="-20" i="1">
                <a:solidFill>
                  <a:srgbClr val="231F20"/>
                </a:solidFill>
                <a:latin typeface="Arial"/>
                <a:cs typeface="Arial"/>
              </a:rPr>
              <a:t>This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allows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dirty="0" sz="1100" spc="-50" i="1">
                <a:solidFill>
                  <a:srgbClr val="231F20"/>
                </a:solidFill>
                <a:latin typeface="Arial"/>
                <a:cs typeface="Arial"/>
              </a:rPr>
              <a:t>hose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be </a:t>
            </a:r>
            <a:r>
              <a:rPr dirty="0" sz="1100" spc="-40" i="1">
                <a:solidFill>
                  <a:srgbClr val="231F20"/>
                </a:solidFill>
                <a:latin typeface="Arial"/>
                <a:cs typeface="Arial"/>
              </a:rPr>
              <a:t>moved </a:t>
            </a:r>
            <a:r>
              <a:rPr dirty="0" sz="1100" i="1">
                <a:solidFill>
                  <a:srgbClr val="231F20"/>
                </a:solidFill>
                <a:latin typeface="Arial"/>
                <a:cs typeface="Arial"/>
              </a:rPr>
              <a:t>while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under  </a:t>
            </a:r>
            <a:r>
              <a:rPr dirty="0" sz="1100" spc="14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pressure.</a:t>
            </a:r>
            <a:endParaRPr sz="1100">
              <a:latin typeface="Arial"/>
              <a:cs typeface="Arial"/>
            </a:endParaRPr>
          </a:p>
          <a:p>
            <a:pPr marL="355600" indent="-228600">
              <a:lnSpc>
                <a:spcPct val="100000"/>
              </a:lnSpc>
              <a:spcBef>
                <a:spcPts val="830"/>
              </a:spcBef>
              <a:buClr>
                <a:srgbClr val="3D3E3E"/>
              </a:buClr>
              <a:buSzPct val="90909"/>
              <a:buFont typeface="Tahoma"/>
              <a:buAutoNum type="arabicPeriod"/>
              <a:tabLst>
                <a:tab pos="355600" algn="l"/>
              </a:tabLst>
            </a:pPr>
            <a:r>
              <a:rPr dirty="0" sz="1100" spc="-20" i="1">
                <a:solidFill>
                  <a:srgbClr val="231F20"/>
                </a:solidFill>
                <a:latin typeface="Arial"/>
                <a:cs typeface="Arial"/>
              </a:rPr>
              <a:t>Restrain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dirty="0" sz="1100" spc="-50" i="1">
                <a:solidFill>
                  <a:srgbClr val="231F20"/>
                </a:solidFill>
                <a:latin typeface="Arial"/>
                <a:cs typeface="Arial"/>
              </a:rPr>
              <a:t>hose </a:t>
            </a:r>
            <a:r>
              <a:rPr dirty="0" sz="1100" spc="60" i="1">
                <a:solidFill>
                  <a:srgbClr val="231F20"/>
                </a:solidFill>
                <a:latin typeface="Arial"/>
                <a:cs typeface="Arial"/>
              </a:rPr>
              <a:t>if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there </a:t>
            </a:r>
            <a:r>
              <a:rPr dirty="0" sz="1100" i="1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danger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of uncontrolled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movement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during the </a:t>
            </a:r>
            <a:r>
              <a:rPr dirty="0" sz="1100" spc="229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5" i="1">
                <a:solidFill>
                  <a:srgbClr val="231F20"/>
                </a:solidFill>
                <a:latin typeface="Arial"/>
                <a:cs typeface="Arial"/>
              </a:rPr>
              <a:t>test.</a:t>
            </a:r>
            <a:endParaRPr sz="1100">
              <a:latin typeface="Arial"/>
              <a:cs typeface="Arial"/>
            </a:endParaRPr>
          </a:p>
          <a:p>
            <a:pPr marL="355600" marR="5080" indent="-228600">
              <a:lnSpc>
                <a:spcPct val="128699"/>
              </a:lnSpc>
              <a:spcBef>
                <a:spcPts val="450"/>
              </a:spcBef>
              <a:buClr>
                <a:srgbClr val="3D3E3E"/>
              </a:buClr>
              <a:buSzPct val="90909"/>
              <a:buFont typeface="Tahoma"/>
              <a:buAutoNum type="arabicPeriod"/>
              <a:tabLst>
                <a:tab pos="355600" algn="l"/>
              </a:tabLst>
            </a:pPr>
            <a:r>
              <a:rPr dirty="0" sz="1100" spc="-20" i="1">
                <a:solidFill>
                  <a:srgbClr val="231F20"/>
                </a:solidFill>
                <a:latin typeface="Arial"/>
                <a:cs typeface="Arial"/>
              </a:rPr>
              <a:t>Conduct </a:t>
            </a:r>
            <a:r>
              <a:rPr dirty="0" sz="1100" spc="-65" i="1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visual </a:t>
            </a:r>
            <a:r>
              <a:rPr dirty="0" sz="1100" i="1">
                <a:solidFill>
                  <a:srgbClr val="231F20"/>
                </a:solidFill>
                <a:latin typeface="Arial"/>
                <a:cs typeface="Arial"/>
              </a:rPr>
              <a:t>inspection.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Look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dirty="0" sz="1100" spc="5" i="1">
                <a:solidFill>
                  <a:srgbClr val="231F20"/>
                </a:solidFill>
                <a:latin typeface="Arial"/>
                <a:cs typeface="Arial"/>
              </a:rPr>
              <a:t>cuts, </a:t>
            </a:r>
            <a:r>
              <a:rPr dirty="0" sz="1100" spc="-40" i="1">
                <a:solidFill>
                  <a:srgbClr val="231F20"/>
                </a:solidFill>
                <a:latin typeface="Arial"/>
                <a:cs typeface="Arial"/>
              </a:rPr>
              <a:t>gouges,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bulges,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soft </a:t>
            </a:r>
            <a:r>
              <a:rPr dirty="0" sz="1100" spc="-20" i="1">
                <a:solidFill>
                  <a:srgbClr val="231F20"/>
                </a:solidFill>
                <a:latin typeface="Arial"/>
                <a:cs typeface="Arial"/>
              </a:rPr>
              <a:t>spots,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coupling </a:t>
            </a:r>
            <a:r>
              <a:rPr dirty="0" sz="1100" spc="-20" i="1">
                <a:solidFill>
                  <a:srgbClr val="231F20"/>
                </a:solidFill>
                <a:latin typeface="Arial"/>
                <a:cs typeface="Arial"/>
              </a:rPr>
              <a:t>slippage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dirty="0" sz="1100" spc="-45" i="1">
                <a:solidFill>
                  <a:srgbClr val="231F20"/>
                </a:solidFill>
                <a:latin typeface="Arial"/>
                <a:cs typeface="Arial"/>
              </a:rPr>
              <a:t>any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other 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signs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45" i="1">
                <a:solidFill>
                  <a:srgbClr val="231F20"/>
                </a:solidFill>
                <a:latin typeface="Arial"/>
                <a:cs typeface="Arial"/>
              </a:rPr>
              <a:t>wear.</a:t>
            </a:r>
            <a:endParaRPr sz="1100">
              <a:latin typeface="Arial"/>
              <a:cs typeface="Arial"/>
            </a:endParaRPr>
          </a:p>
          <a:p>
            <a:pPr marL="355600" indent="-228600">
              <a:lnSpc>
                <a:spcPct val="100000"/>
              </a:lnSpc>
              <a:spcBef>
                <a:spcPts val="825"/>
              </a:spcBef>
              <a:buClr>
                <a:srgbClr val="3D3E3E"/>
              </a:buClr>
              <a:buSzPct val="90909"/>
              <a:buFont typeface="Tahoma"/>
              <a:buAutoNum type="arabicPeriod"/>
              <a:tabLst>
                <a:tab pos="355600" algn="l"/>
              </a:tabLst>
            </a:pPr>
            <a:r>
              <a:rPr dirty="0" sz="1100" spc="-65" i="1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dirty="0" sz="1100" spc="-50" i="1">
                <a:solidFill>
                  <a:srgbClr val="231F20"/>
                </a:solidFill>
                <a:latin typeface="Arial"/>
                <a:cs typeface="Arial"/>
              </a:rPr>
              <a:t>hose </a:t>
            </a:r>
            <a:r>
              <a:rPr dirty="0" sz="1100" i="1">
                <a:solidFill>
                  <a:srgbClr val="231F20"/>
                </a:solidFill>
                <a:latin typeface="Arial"/>
                <a:cs typeface="Arial"/>
              </a:rPr>
              <a:t>which </a:t>
            </a:r>
            <a:r>
              <a:rPr dirty="0" sz="1100" spc="-50" i="1">
                <a:solidFill>
                  <a:srgbClr val="231F20"/>
                </a:solidFill>
                <a:latin typeface="Arial"/>
                <a:cs typeface="Arial"/>
              </a:rPr>
              <a:t>does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not </a:t>
            </a:r>
            <a:r>
              <a:rPr dirty="0" sz="1100" spc="-50" i="1">
                <a:solidFill>
                  <a:srgbClr val="231F20"/>
                </a:solidFill>
                <a:latin typeface="Arial"/>
                <a:cs typeface="Arial"/>
              </a:rPr>
              <a:t>pass </a:t>
            </a:r>
            <a:r>
              <a:rPr dirty="0" sz="1100" spc="-65" i="1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visual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inspection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should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be  </a:t>
            </a:r>
            <a:r>
              <a:rPr dirty="0" sz="1100" spc="17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replaced.</a:t>
            </a:r>
            <a:endParaRPr sz="1100">
              <a:latin typeface="Arial"/>
              <a:cs typeface="Arial"/>
            </a:endParaRPr>
          </a:p>
          <a:p>
            <a:pPr marL="355600" marR="265430" indent="-228600">
              <a:lnSpc>
                <a:spcPct val="128699"/>
              </a:lnSpc>
              <a:spcBef>
                <a:spcPts val="445"/>
              </a:spcBef>
              <a:buClr>
                <a:srgbClr val="3D3E3E"/>
              </a:buClr>
              <a:buSzPct val="90909"/>
              <a:buFont typeface="Tahoma"/>
              <a:buAutoNum type="arabicPeriod"/>
              <a:tabLst>
                <a:tab pos="355600" algn="l"/>
              </a:tabLst>
            </a:pPr>
            <a:r>
              <a:rPr dirty="0" sz="1100" spc="-65" i="1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dirty="0" sz="1100" spc="-50" i="1">
                <a:solidFill>
                  <a:srgbClr val="231F20"/>
                </a:solidFill>
                <a:latin typeface="Arial"/>
                <a:cs typeface="Arial"/>
              </a:rPr>
              <a:t>hose </a:t>
            </a:r>
            <a:r>
              <a:rPr dirty="0" sz="1100" i="1">
                <a:solidFill>
                  <a:srgbClr val="231F20"/>
                </a:solidFill>
                <a:latin typeface="Arial"/>
                <a:cs typeface="Arial"/>
              </a:rPr>
              <a:t>which </a:t>
            </a:r>
            <a:r>
              <a:rPr dirty="0" sz="1100" spc="-50" i="1">
                <a:solidFill>
                  <a:srgbClr val="231F20"/>
                </a:solidFill>
                <a:latin typeface="Arial"/>
                <a:cs typeface="Arial"/>
              </a:rPr>
              <a:t>does pass </a:t>
            </a:r>
            <a:r>
              <a:rPr dirty="0" sz="1100" spc="-65" i="1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visual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inspection </a:t>
            </a:r>
            <a:r>
              <a:rPr dirty="0" sz="1100" i="1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then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connected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dirty="0" sz="1100" spc="-65" i="1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test pump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dirty="0" sz="1100" spc="-20" i="1">
                <a:solidFill>
                  <a:srgbClr val="231F20"/>
                </a:solidFill>
                <a:latin typeface="Arial"/>
                <a:cs typeface="Arial"/>
              </a:rPr>
              <a:t>free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end </a:t>
            </a:r>
            <a:r>
              <a:rPr dirty="0" sz="1100" i="1">
                <a:solidFill>
                  <a:srgbClr val="231F20"/>
                </a:solidFill>
                <a:latin typeface="Arial"/>
                <a:cs typeface="Arial"/>
              </a:rPr>
              <a:t>is  </a:t>
            </a:r>
            <a:r>
              <a:rPr dirty="0" sz="1100" spc="20" i="1">
                <a:solidFill>
                  <a:srgbClr val="231F20"/>
                </a:solidFill>
                <a:latin typeface="Arial"/>
                <a:cs typeface="Arial"/>
              </a:rPr>
              <a:t>fitted </a:t>
            </a:r>
            <a:r>
              <a:rPr dirty="0" sz="1100" spc="15" i="1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dirty="0" sz="1100" spc="-65" i="1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quick-opening</a:t>
            </a:r>
            <a:r>
              <a:rPr dirty="0" sz="1100" spc="6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30" i="1">
                <a:solidFill>
                  <a:srgbClr val="231F20"/>
                </a:solidFill>
                <a:latin typeface="Arial"/>
                <a:cs typeface="Arial"/>
              </a:rPr>
              <a:t>valve.</a:t>
            </a:r>
            <a:endParaRPr sz="1100">
              <a:latin typeface="Arial"/>
              <a:cs typeface="Arial"/>
            </a:endParaRPr>
          </a:p>
          <a:p>
            <a:pPr marL="355600" marR="160020" indent="-228600">
              <a:lnSpc>
                <a:spcPct val="128699"/>
              </a:lnSpc>
              <a:spcBef>
                <a:spcPts val="450"/>
              </a:spcBef>
              <a:buClr>
                <a:srgbClr val="3D3E3E"/>
              </a:buClr>
              <a:buSzPct val="90909"/>
              <a:buFont typeface="Tahoma"/>
              <a:buAutoNum type="arabicPeriod"/>
              <a:tabLst>
                <a:tab pos="355600" algn="l"/>
              </a:tabLst>
            </a:pPr>
            <a:r>
              <a:rPr dirty="0" sz="1100" spc="-30" i="1">
                <a:solidFill>
                  <a:srgbClr val="231F20"/>
                </a:solidFill>
                <a:latin typeface="Arial"/>
                <a:cs typeface="Arial"/>
              </a:rPr>
              <a:t>Elevate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dirty="0" sz="1100" spc="-20" i="1">
                <a:solidFill>
                  <a:srgbClr val="231F20"/>
                </a:solidFill>
                <a:latin typeface="Arial"/>
                <a:cs typeface="Arial"/>
              </a:rPr>
              <a:t>free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end and </a:t>
            </a:r>
            <a:r>
              <a:rPr dirty="0" sz="1100" spc="45" i="1">
                <a:solidFill>
                  <a:srgbClr val="231F20"/>
                </a:solidFill>
                <a:latin typeface="Arial"/>
                <a:cs typeface="Arial"/>
              </a:rPr>
              <a:t>fill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dirty="0" sz="1100" spc="-50" i="1">
                <a:solidFill>
                  <a:srgbClr val="231F20"/>
                </a:solidFill>
                <a:latin typeface="Arial"/>
                <a:cs typeface="Arial"/>
              </a:rPr>
              <a:t>hose </a:t>
            </a:r>
            <a:r>
              <a:rPr dirty="0" sz="1100" spc="15" i="1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water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from the </a:t>
            </a:r>
            <a:r>
              <a:rPr dirty="0" sz="1100" spc="5" i="1">
                <a:solidFill>
                  <a:srgbClr val="231F20"/>
                </a:solidFill>
                <a:latin typeface="Arial"/>
                <a:cs typeface="Arial"/>
              </a:rPr>
              <a:t>pump. </a:t>
            </a:r>
            <a:r>
              <a:rPr dirty="0" sz="1100" spc="-45" i="1">
                <a:solidFill>
                  <a:srgbClr val="231F20"/>
                </a:solidFill>
                <a:latin typeface="Arial"/>
                <a:cs typeface="Arial"/>
              </a:rPr>
              <a:t>Always use </a:t>
            </a:r>
            <a:r>
              <a:rPr dirty="0" sz="1100" spc="-30" i="1">
                <a:solidFill>
                  <a:srgbClr val="231F20"/>
                </a:solidFill>
                <a:latin typeface="Arial"/>
                <a:cs typeface="Arial"/>
              </a:rPr>
              <a:t>water. </a:t>
            </a:r>
            <a:r>
              <a:rPr dirty="0" sz="1100" spc="-40" i="1">
                <a:solidFill>
                  <a:srgbClr val="231F20"/>
                </a:solidFill>
                <a:latin typeface="Arial"/>
                <a:cs typeface="Arial"/>
              </a:rPr>
              <a:t>Never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test </a:t>
            </a:r>
            <a:r>
              <a:rPr dirty="0" sz="1100" spc="15" i="1">
                <a:solidFill>
                  <a:srgbClr val="231F20"/>
                </a:solidFill>
                <a:latin typeface="Arial"/>
                <a:cs typeface="Arial"/>
              </a:rPr>
              <a:t>with 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flammable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dirty="0" sz="1100" spc="-30" i="1">
                <a:solidFill>
                  <a:srgbClr val="231F20"/>
                </a:solidFill>
                <a:latin typeface="Arial"/>
                <a:cs typeface="Arial"/>
              </a:rPr>
              <a:t>corrosive </a:t>
            </a:r>
            <a:r>
              <a:rPr dirty="0" sz="1100" spc="10" i="1">
                <a:solidFill>
                  <a:srgbClr val="231F20"/>
                </a:solidFill>
                <a:latin typeface="Arial"/>
                <a:cs typeface="Arial"/>
              </a:rPr>
              <a:t>fluids,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solvents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or compressed </a:t>
            </a:r>
            <a:r>
              <a:rPr dirty="0" sz="1100" spc="7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40" i="1">
                <a:solidFill>
                  <a:srgbClr val="231F20"/>
                </a:solidFill>
                <a:latin typeface="Arial"/>
                <a:cs typeface="Arial"/>
              </a:rPr>
              <a:t>gas.</a:t>
            </a:r>
            <a:endParaRPr sz="1100">
              <a:latin typeface="Arial"/>
              <a:cs typeface="Arial"/>
            </a:endParaRPr>
          </a:p>
          <a:p>
            <a:pPr marL="355600" marR="82550" indent="-228600">
              <a:lnSpc>
                <a:spcPct val="128699"/>
              </a:lnSpc>
              <a:spcBef>
                <a:spcPts val="450"/>
              </a:spcBef>
              <a:buClr>
                <a:srgbClr val="3D3E3E"/>
              </a:buClr>
              <a:buSzPct val="90909"/>
              <a:buFont typeface="Tahoma"/>
              <a:buAutoNum type="arabicPeriod"/>
              <a:tabLst>
                <a:tab pos="355600" algn="l"/>
              </a:tabLst>
            </a:pPr>
            <a:r>
              <a:rPr dirty="0" sz="1100" spc="-65" i="1">
                <a:solidFill>
                  <a:srgbClr val="231F20"/>
                </a:solidFill>
                <a:latin typeface="Arial"/>
                <a:cs typeface="Arial"/>
              </a:rPr>
              <a:t>As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dirty="0" sz="1100" spc="-50" i="1">
                <a:solidFill>
                  <a:srgbClr val="231F20"/>
                </a:solidFill>
                <a:latin typeface="Arial"/>
                <a:cs typeface="Arial"/>
              </a:rPr>
              <a:t>hose </a:t>
            </a:r>
            <a:r>
              <a:rPr dirty="0" sz="1100" spc="20" i="1">
                <a:solidFill>
                  <a:srgbClr val="231F20"/>
                </a:solidFill>
                <a:latin typeface="Arial"/>
                <a:cs typeface="Arial"/>
              </a:rPr>
              <a:t>fills </a:t>
            </a:r>
            <a:r>
              <a:rPr dirty="0" sz="1100" spc="15" i="1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dirty="0" sz="1100" spc="-30" i="1">
                <a:solidFill>
                  <a:srgbClr val="231F20"/>
                </a:solidFill>
                <a:latin typeface="Arial"/>
                <a:cs typeface="Arial"/>
              </a:rPr>
              <a:t>water,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bleed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the air out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through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open </a:t>
            </a:r>
            <a:r>
              <a:rPr dirty="0" sz="1100" spc="-30" i="1">
                <a:solidFill>
                  <a:srgbClr val="231F20"/>
                </a:solidFill>
                <a:latin typeface="Arial"/>
                <a:cs typeface="Arial"/>
              </a:rPr>
              <a:t>valve. </a:t>
            </a:r>
            <a:r>
              <a:rPr dirty="0" sz="1100" spc="-50" i="1">
                <a:solidFill>
                  <a:srgbClr val="231F20"/>
                </a:solidFill>
                <a:latin typeface="Arial"/>
                <a:cs typeface="Arial"/>
              </a:rPr>
              <a:t>Close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dirty="0" sz="1100" spc="-40" i="1">
                <a:solidFill>
                  <a:srgbClr val="231F20"/>
                </a:solidFill>
                <a:latin typeface="Arial"/>
                <a:cs typeface="Arial"/>
              </a:rPr>
              <a:t>valve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and lower </a:t>
            </a:r>
            <a:r>
              <a:rPr dirty="0" sz="1100" spc="60" i="1">
                <a:solidFill>
                  <a:srgbClr val="231F20"/>
                </a:solidFill>
                <a:latin typeface="Arial"/>
                <a:cs typeface="Arial"/>
              </a:rPr>
              <a:t>it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to 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ground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when </a:t>
            </a:r>
            <a:r>
              <a:rPr dirty="0" sz="1100" spc="20" i="1">
                <a:solidFill>
                  <a:srgbClr val="231F20"/>
                </a:solidFill>
                <a:latin typeface="Arial"/>
                <a:cs typeface="Arial"/>
              </a:rPr>
              <a:t>all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the air </a:t>
            </a:r>
            <a:r>
              <a:rPr dirty="0" sz="1100" i="1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dirty="0" sz="1100" spc="22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5" i="1">
                <a:solidFill>
                  <a:srgbClr val="231F20"/>
                </a:solidFill>
                <a:latin typeface="Arial"/>
                <a:cs typeface="Arial"/>
              </a:rPr>
              <a:t>out.</a:t>
            </a:r>
            <a:endParaRPr sz="1100">
              <a:latin typeface="Arial"/>
              <a:cs typeface="Arial"/>
            </a:endParaRPr>
          </a:p>
          <a:p>
            <a:pPr marL="355600" marR="106680" indent="-228600">
              <a:lnSpc>
                <a:spcPct val="128699"/>
              </a:lnSpc>
              <a:spcBef>
                <a:spcPts val="450"/>
              </a:spcBef>
              <a:buClr>
                <a:srgbClr val="3D3E3E"/>
              </a:buClr>
              <a:buSzPct val="90909"/>
              <a:buFont typeface="Tahoma"/>
              <a:buAutoNum type="arabicPeriod"/>
              <a:tabLst>
                <a:tab pos="355600" algn="l"/>
              </a:tabLst>
            </a:pPr>
            <a:r>
              <a:rPr dirty="0" sz="1100" spc="-45" i="1">
                <a:solidFill>
                  <a:srgbClr val="231F20"/>
                </a:solidFill>
                <a:latin typeface="Arial"/>
                <a:cs typeface="Arial"/>
              </a:rPr>
              <a:t>RMA has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testing </a:t>
            </a:r>
            <a:r>
              <a:rPr dirty="0" sz="1100" spc="5" i="1">
                <a:solidFill>
                  <a:srgbClr val="231F20"/>
                </a:solidFill>
                <a:latin typeface="Arial"/>
                <a:cs typeface="Arial"/>
              </a:rPr>
              <a:t>literature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available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each </a:t>
            </a:r>
            <a:r>
              <a:rPr dirty="0" sz="1100" spc="-50" i="1">
                <a:solidFill>
                  <a:srgbClr val="231F20"/>
                </a:solidFill>
                <a:latin typeface="Arial"/>
                <a:cs typeface="Arial"/>
              </a:rPr>
              <a:t>hose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type. </a:t>
            </a:r>
            <a:r>
              <a:rPr dirty="0" sz="1100" spc="60" i="1">
                <a:solidFill>
                  <a:srgbClr val="231F20"/>
                </a:solidFill>
                <a:latin typeface="Arial"/>
                <a:cs typeface="Arial"/>
              </a:rPr>
              <a:t>It </a:t>
            </a:r>
            <a:r>
              <a:rPr dirty="0" sz="1100" i="1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imperative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pressure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test the </a:t>
            </a:r>
            <a:r>
              <a:rPr dirty="0" sz="1100" spc="-50" i="1">
                <a:solidFill>
                  <a:srgbClr val="231F20"/>
                </a:solidFill>
                <a:latin typeface="Arial"/>
                <a:cs typeface="Arial"/>
              </a:rPr>
              <a:t>hose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at 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proper</a:t>
            </a:r>
            <a:r>
              <a:rPr dirty="0" sz="110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pressure.</a:t>
            </a:r>
            <a:endParaRPr sz="1100">
              <a:latin typeface="Arial"/>
              <a:cs typeface="Arial"/>
            </a:endParaRPr>
          </a:p>
          <a:p>
            <a:pPr marL="355600" indent="-228600">
              <a:lnSpc>
                <a:spcPct val="100000"/>
              </a:lnSpc>
              <a:spcBef>
                <a:spcPts val="830"/>
              </a:spcBef>
              <a:buClr>
                <a:srgbClr val="3D3E3E"/>
              </a:buClr>
              <a:buSzPct val="90909"/>
              <a:buFont typeface="Tahoma"/>
              <a:buAutoNum type="arabicPeriod"/>
              <a:tabLst>
                <a:tab pos="355600" algn="l"/>
              </a:tabLst>
            </a:pP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Drain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dirty="0" sz="1100" spc="-50" i="1">
                <a:solidFill>
                  <a:srgbClr val="231F20"/>
                </a:solidFill>
                <a:latin typeface="Arial"/>
                <a:cs typeface="Arial"/>
              </a:rPr>
              <a:t>hose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allow </a:t>
            </a:r>
            <a:r>
              <a:rPr dirty="0" sz="1100" spc="60" i="1">
                <a:solidFill>
                  <a:srgbClr val="231F20"/>
                </a:solidFill>
                <a:latin typeface="Arial"/>
                <a:cs typeface="Arial"/>
              </a:rPr>
              <a:t>it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dry before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returning </a:t>
            </a:r>
            <a:r>
              <a:rPr dirty="0" sz="1100" spc="60" i="1">
                <a:solidFill>
                  <a:srgbClr val="231F20"/>
                </a:solidFill>
                <a:latin typeface="Arial"/>
                <a:cs typeface="Arial"/>
              </a:rPr>
              <a:t>it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dirty="0" sz="1100" spc="12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0" i="1">
                <a:solidFill>
                  <a:srgbClr val="231F20"/>
                </a:solidFill>
                <a:latin typeface="Arial"/>
                <a:cs typeface="Arial"/>
              </a:rPr>
              <a:t>service.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3593" y="7350759"/>
            <a:ext cx="1852295" cy="320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Hose burst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in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one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more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places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along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length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</a:t>
            </a:r>
            <a:r>
              <a:rPr dirty="0" sz="1000" spc="-7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hose.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80647" y="7350759"/>
            <a:ext cx="1793239" cy="777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Exceeded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rated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working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pressure.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Hose twisted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during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attachment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ports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during 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application,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causing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gaps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in</a:t>
            </a:r>
            <a:r>
              <a:rPr dirty="0" sz="1000" spc="-7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 reinforcement.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17701" y="7325309"/>
            <a:ext cx="2120265" cy="549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</a:pP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Check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pressure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output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system.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Use 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with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higher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pressure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rating. 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Use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swivel</a:t>
            </a:r>
            <a:r>
              <a:rPr dirty="0" sz="1000" spc="-8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couplings.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3466" y="8329167"/>
            <a:ext cx="1827530" cy="473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Hose tube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swells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deteriorates, 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blocking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material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flow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causing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</a:t>
            </a:r>
            <a:r>
              <a:rPr dirty="0" sz="1000" spc="-114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leak.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80520" y="8329167"/>
            <a:ext cx="1637664" cy="473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Hose tube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not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compatible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with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material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being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conveyed 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and/or</a:t>
            </a:r>
            <a:r>
              <a:rPr dirty="0" sz="1000" spc="-8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temperature.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17574" y="8303717"/>
            <a:ext cx="2210435" cy="1082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</a:pP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Identify the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material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tempera-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ture at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which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system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operates.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6700"/>
              </a:lnSpc>
            </a:pP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Refer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Gates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Chemical</a:t>
            </a:r>
            <a:r>
              <a:rPr dirty="0" sz="1000" spc="-15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Resistance 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Table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contact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Product 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Application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in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Denver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at </a:t>
            </a:r>
            <a:r>
              <a:rPr dirty="0" sz="1000" spc="40">
                <a:solidFill>
                  <a:srgbClr val="3D3E3E"/>
                </a:solidFill>
                <a:latin typeface="Tahoma"/>
                <a:cs typeface="Tahoma"/>
              </a:rPr>
              <a:t>303-744-  </a:t>
            </a:r>
            <a:r>
              <a:rPr dirty="0" sz="1000" spc="65">
                <a:solidFill>
                  <a:srgbClr val="3D3E3E"/>
                </a:solidFill>
                <a:latin typeface="Tahoma"/>
                <a:cs typeface="Tahoma"/>
              </a:rPr>
              <a:t>5070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for</a:t>
            </a:r>
            <a:r>
              <a:rPr dirty="0" sz="1000" spc="-18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assistance.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1203" y="9572497"/>
            <a:ext cx="6844030" cy="0"/>
          </a:xfrm>
          <a:custGeom>
            <a:avLst/>
            <a:gdLst/>
            <a:ahLst/>
            <a:cxnLst/>
            <a:rect l="l" t="t" r="r" b="b"/>
            <a:pathLst>
              <a:path w="6844030" h="0">
                <a:moveTo>
                  <a:pt x="0" y="0"/>
                </a:moveTo>
                <a:lnTo>
                  <a:pt x="6843991" y="0"/>
                </a:lnTo>
              </a:path>
            </a:pathLst>
          </a:custGeom>
          <a:ln w="12700">
            <a:solidFill>
              <a:srgbClr val="2187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71203" y="8231122"/>
            <a:ext cx="6844030" cy="0"/>
          </a:xfrm>
          <a:custGeom>
            <a:avLst/>
            <a:gdLst/>
            <a:ahLst/>
            <a:cxnLst/>
            <a:rect l="l" t="t" r="r" b="b"/>
            <a:pathLst>
              <a:path w="6844030" h="0">
                <a:moveTo>
                  <a:pt x="0" y="0"/>
                </a:moveTo>
                <a:lnTo>
                  <a:pt x="6843991" y="0"/>
                </a:lnTo>
              </a:path>
            </a:pathLst>
          </a:custGeom>
          <a:ln w="12700">
            <a:solidFill>
              <a:srgbClr val="2187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71203" y="7195818"/>
            <a:ext cx="6844030" cy="0"/>
          </a:xfrm>
          <a:custGeom>
            <a:avLst/>
            <a:gdLst/>
            <a:ahLst/>
            <a:cxnLst/>
            <a:rect l="l" t="t" r="r" b="b"/>
            <a:pathLst>
              <a:path w="6844030" h="0">
                <a:moveTo>
                  <a:pt x="0" y="0"/>
                </a:moveTo>
                <a:lnTo>
                  <a:pt x="6843991" y="0"/>
                </a:lnTo>
              </a:path>
            </a:pathLst>
          </a:custGeom>
          <a:ln w="12700">
            <a:solidFill>
              <a:srgbClr val="2187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44500" y="6205272"/>
            <a:ext cx="5951855" cy="9340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175" b="1">
                <a:solidFill>
                  <a:srgbClr val="CE5C1B"/>
                </a:solidFill>
                <a:latin typeface="Lucida Sans"/>
                <a:cs typeface="Lucida Sans"/>
              </a:rPr>
              <a:t>TrouBleshooTIng</a:t>
            </a:r>
            <a:endParaRPr sz="17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following guide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reviews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common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problems found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in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hydraulic assemblies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offers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possible</a:t>
            </a:r>
            <a:r>
              <a:rPr dirty="0" sz="1000" spc="14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solutions: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00">
              <a:latin typeface="Times New Roman"/>
              <a:cs typeface="Times New Roman"/>
            </a:endParaRPr>
          </a:p>
          <a:p>
            <a:pPr marL="26670">
              <a:lnSpc>
                <a:spcPct val="100000"/>
              </a:lnSpc>
              <a:tabLst>
                <a:tab pos="2353945" algn="l"/>
                <a:tab pos="4681220" algn="l"/>
              </a:tabLst>
            </a:pPr>
            <a:r>
              <a:rPr dirty="0" sz="1200" spc="25">
                <a:solidFill>
                  <a:srgbClr val="2187B0"/>
                </a:solidFill>
                <a:latin typeface="Times New Roman"/>
                <a:cs typeface="Times New Roman"/>
              </a:rPr>
              <a:t>Problems	</a:t>
            </a:r>
            <a:r>
              <a:rPr dirty="0" sz="1200" spc="55">
                <a:solidFill>
                  <a:srgbClr val="2187B0"/>
                </a:solidFill>
                <a:latin typeface="Times New Roman"/>
                <a:cs typeface="Times New Roman"/>
              </a:rPr>
              <a:t>Causes	</a:t>
            </a:r>
            <a:r>
              <a:rPr dirty="0" sz="1200" spc="20">
                <a:solidFill>
                  <a:srgbClr val="2187B0"/>
                </a:solidFill>
                <a:latin typeface="Times New Roman"/>
                <a:cs typeface="Times New Roman"/>
              </a:rPr>
              <a:t>Solutions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87350" y="9636700"/>
            <a:ext cx="6981825" cy="422275"/>
          </a:xfrm>
          <a:custGeom>
            <a:avLst/>
            <a:gdLst/>
            <a:ahLst/>
            <a:cxnLst/>
            <a:rect l="l" t="t" r="r" b="b"/>
            <a:pathLst>
              <a:path w="6981825" h="422275">
                <a:moveTo>
                  <a:pt x="0" y="421699"/>
                </a:moveTo>
                <a:lnTo>
                  <a:pt x="6981443" y="421699"/>
                </a:lnTo>
                <a:lnTo>
                  <a:pt x="6981443" y="0"/>
                </a:lnTo>
                <a:lnTo>
                  <a:pt x="0" y="0"/>
                </a:lnTo>
                <a:lnTo>
                  <a:pt x="0" y="421699"/>
                </a:lnTo>
                <a:close/>
              </a:path>
            </a:pathLst>
          </a:custGeom>
          <a:solidFill>
            <a:srgbClr val="231F20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7198" y="9706556"/>
            <a:ext cx="4926330" cy="352425"/>
          </a:xfrm>
          <a:custGeom>
            <a:avLst/>
            <a:gdLst/>
            <a:ahLst/>
            <a:cxnLst/>
            <a:rect l="l" t="t" r="r" b="b"/>
            <a:pathLst>
              <a:path w="4926330" h="352425">
                <a:moveTo>
                  <a:pt x="4820627" y="0"/>
                </a:moveTo>
                <a:lnTo>
                  <a:pt x="105689" y="0"/>
                </a:lnTo>
                <a:lnTo>
                  <a:pt x="64652" y="8337"/>
                </a:lnTo>
                <a:lnTo>
                  <a:pt x="31046" y="31040"/>
                </a:lnTo>
                <a:lnTo>
                  <a:pt x="8339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4926304" y="351843"/>
                </a:lnTo>
                <a:lnTo>
                  <a:pt x="4926304" y="105676"/>
                </a:lnTo>
                <a:lnTo>
                  <a:pt x="4917966" y="64642"/>
                </a:lnTo>
                <a:lnTo>
                  <a:pt x="4895264" y="31040"/>
                </a:lnTo>
                <a:lnTo>
                  <a:pt x="4861662" y="8337"/>
                </a:lnTo>
                <a:lnTo>
                  <a:pt x="4820627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7203" y="9706556"/>
            <a:ext cx="6844030" cy="352425"/>
          </a:xfrm>
          <a:custGeom>
            <a:avLst/>
            <a:gdLst/>
            <a:ahLst/>
            <a:cxnLst/>
            <a:rect l="l" t="t" r="r" b="b"/>
            <a:pathLst>
              <a:path w="6844030" h="352425">
                <a:moveTo>
                  <a:pt x="6738315" y="0"/>
                </a:moveTo>
                <a:lnTo>
                  <a:pt x="105676" y="0"/>
                </a:lnTo>
                <a:lnTo>
                  <a:pt x="64642" y="8337"/>
                </a:lnTo>
                <a:lnTo>
                  <a:pt x="31040" y="31040"/>
                </a:lnTo>
                <a:lnTo>
                  <a:pt x="8337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6843991" y="351843"/>
                </a:lnTo>
                <a:lnTo>
                  <a:pt x="6843991" y="105676"/>
                </a:lnTo>
                <a:lnTo>
                  <a:pt x="6835654" y="64642"/>
                </a:lnTo>
                <a:lnTo>
                  <a:pt x="6812951" y="31040"/>
                </a:lnTo>
                <a:lnTo>
                  <a:pt x="6779349" y="8337"/>
                </a:lnTo>
                <a:lnTo>
                  <a:pt x="6738315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30"/>
              </a:spcBef>
            </a:pPr>
            <a:r>
              <a:rPr dirty="0" spc="-70"/>
              <a:t>7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3593" y="1726945"/>
            <a:ext cx="1687195" cy="625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Cracks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in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tube and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cover 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result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in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leak;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yet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tube and 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cover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are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soft and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pliable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at 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room</a:t>
            </a:r>
            <a:r>
              <a:rPr dirty="0" sz="1000" spc="-9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temperature.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80647" y="1726945"/>
            <a:ext cx="1736725" cy="473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Flexing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during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</a:t>
            </a:r>
            <a:r>
              <a:rPr dirty="0" sz="1000" spc="-8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period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extreme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cold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when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tube  and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cover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were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too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stiff.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17701" y="1726945"/>
            <a:ext cx="2110105" cy="930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Check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lowest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internal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external  temperatures,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especially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at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time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equipment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startup.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If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possible,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use 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that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will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remain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flexible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below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lowest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operating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temperature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</a:t>
            </a:r>
            <a:r>
              <a:rPr dirty="0" sz="1000" spc="-7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application.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3466" y="2839719"/>
            <a:ext cx="1729739" cy="320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Coupling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blows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off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end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</a:t>
            </a:r>
            <a:r>
              <a:rPr dirty="0" sz="1000" spc="-8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when</a:t>
            </a:r>
            <a:r>
              <a:rPr dirty="0" sz="1000" spc="-9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pressurized.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80520" y="2839719"/>
            <a:ext cx="1881505" cy="930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188595">
              <a:lnSpc>
                <a:spcPct val="100000"/>
              </a:lnSpc>
            </a:pP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Incorrect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coupling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used; hose 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was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not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fully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inserted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into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coupling;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not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correctly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skived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at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coupling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attachment end</a:t>
            </a:r>
            <a:r>
              <a:rPr dirty="0" sz="1000" spc="-5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coupling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not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crimped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</a:t>
            </a:r>
            <a:r>
              <a:rPr dirty="0" sz="1000" spc="-6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specified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diameter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(too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loose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too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tight).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17574" y="2839719"/>
            <a:ext cx="2200275" cy="777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Check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coupling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compatibility.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Review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crimp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specifications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procedure.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Make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sure routing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does</a:t>
            </a:r>
            <a:endParaRPr sz="1000">
              <a:latin typeface="Tahoma"/>
              <a:cs typeface="Tahoma"/>
            </a:endParaRPr>
          </a:p>
          <a:p>
            <a:pPr marL="12700" marR="215265">
              <a:lnSpc>
                <a:spcPct val="100000"/>
              </a:lnSpc>
            </a:pP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not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impart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excessive stresses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assembly.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3339" y="3991864"/>
            <a:ext cx="1718945" cy="473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inner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tube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collapsed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inward,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folded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portion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often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torn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3D3E3E"/>
                </a:solidFill>
                <a:latin typeface="Tahoma"/>
                <a:cs typeface="Tahoma"/>
              </a:rPr>
              <a:t>away.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80393" y="3991864"/>
            <a:ext cx="1760855" cy="777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not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designed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for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high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vacuum.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Adhesion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between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tube and reinforcement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may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 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poor.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 hose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may have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been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bent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too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sharply and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kinked.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17447" y="3991864"/>
            <a:ext cx="2138680" cy="473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Use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designed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for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high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vacuum.</a:t>
            </a:r>
            <a:endParaRPr sz="1000">
              <a:latin typeface="Tahoma"/>
              <a:cs typeface="Tahoma"/>
            </a:endParaRPr>
          </a:p>
          <a:p>
            <a:pPr marL="12700" marR="290195">
              <a:lnSpc>
                <a:spcPct val="100000"/>
              </a:lnSpc>
            </a:pP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Check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routing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avoid exceeding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minimum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bend</a:t>
            </a:r>
            <a:r>
              <a:rPr dirty="0" sz="1000" spc="-7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radius.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3212" y="5014467"/>
            <a:ext cx="1810385" cy="473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Hose burst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on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outside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</a:t>
            </a:r>
            <a:r>
              <a:rPr dirty="0" sz="1000" spc="-4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 bend and burst hole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elliptical  in</a:t>
            </a:r>
            <a:r>
              <a:rPr dirty="0" sz="1000" spc="-9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shape.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80266" y="5014467"/>
            <a:ext cx="1658620" cy="625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Hose bent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too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tight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in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 routing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causing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reinforcement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open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up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too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much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on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outside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</a:t>
            </a:r>
            <a:r>
              <a:rPr dirty="0" sz="1000" spc="-10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bend.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17320" y="5014467"/>
            <a:ext cx="2210435" cy="625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Check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routing.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Do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not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exceed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rated 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minimum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bend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radius. Consider using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bent tube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couplings,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adapters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bend  restrictors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relieve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stress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on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hose.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3085" y="852169"/>
            <a:ext cx="1828164" cy="320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Hose tube becomes hard,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cracks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leaks;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may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appear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charred.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80139" y="852169"/>
            <a:ext cx="1930400" cy="625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Excessive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heat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can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leach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out 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plasticizers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tube.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Air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aerated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oil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can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cause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oxidation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 rubber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that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accelerated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by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heat.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17193" y="852169"/>
            <a:ext cx="2209800" cy="473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Select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with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higher</a:t>
            </a:r>
            <a:r>
              <a:rPr dirty="0" sz="1000" spc="-17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temperature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rating. Look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at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ways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reduce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system  temperature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aeration of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oil.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71203" y="1628905"/>
            <a:ext cx="6844030" cy="0"/>
          </a:xfrm>
          <a:custGeom>
            <a:avLst/>
            <a:gdLst/>
            <a:ahLst/>
            <a:cxnLst/>
            <a:rect l="l" t="t" r="r" b="b"/>
            <a:pathLst>
              <a:path w="6844030" h="0">
                <a:moveTo>
                  <a:pt x="0" y="0"/>
                </a:moveTo>
                <a:lnTo>
                  <a:pt x="6843991" y="0"/>
                </a:lnTo>
              </a:path>
            </a:pathLst>
          </a:custGeom>
          <a:ln w="12700">
            <a:solidFill>
              <a:srgbClr val="2187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71203" y="729995"/>
            <a:ext cx="6844030" cy="0"/>
          </a:xfrm>
          <a:custGeom>
            <a:avLst/>
            <a:gdLst/>
            <a:ahLst/>
            <a:cxnLst/>
            <a:rect l="l" t="t" r="r" b="b"/>
            <a:pathLst>
              <a:path w="6844030" h="0">
                <a:moveTo>
                  <a:pt x="0" y="0"/>
                </a:moveTo>
                <a:lnTo>
                  <a:pt x="6843991" y="0"/>
                </a:lnTo>
              </a:path>
            </a:pathLst>
          </a:custGeom>
          <a:ln w="12700">
            <a:solidFill>
              <a:srgbClr val="2187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71203" y="2741674"/>
            <a:ext cx="6844030" cy="0"/>
          </a:xfrm>
          <a:custGeom>
            <a:avLst/>
            <a:gdLst/>
            <a:ahLst/>
            <a:cxnLst/>
            <a:rect l="l" t="t" r="r" b="b"/>
            <a:pathLst>
              <a:path w="6844030" h="0">
                <a:moveTo>
                  <a:pt x="0" y="0"/>
                </a:moveTo>
                <a:lnTo>
                  <a:pt x="6843991" y="0"/>
                </a:lnTo>
              </a:path>
            </a:pathLst>
          </a:custGeom>
          <a:ln w="12700">
            <a:solidFill>
              <a:srgbClr val="2187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71203" y="3893818"/>
            <a:ext cx="6844030" cy="0"/>
          </a:xfrm>
          <a:custGeom>
            <a:avLst/>
            <a:gdLst/>
            <a:ahLst/>
            <a:cxnLst/>
            <a:rect l="l" t="t" r="r" b="b"/>
            <a:pathLst>
              <a:path w="6844030" h="0">
                <a:moveTo>
                  <a:pt x="0" y="0"/>
                </a:moveTo>
                <a:lnTo>
                  <a:pt x="6843991" y="0"/>
                </a:lnTo>
              </a:path>
            </a:pathLst>
          </a:custGeom>
          <a:ln w="12700">
            <a:solidFill>
              <a:srgbClr val="2187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71203" y="4916422"/>
            <a:ext cx="6844030" cy="0"/>
          </a:xfrm>
          <a:custGeom>
            <a:avLst/>
            <a:gdLst/>
            <a:ahLst/>
            <a:cxnLst/>
            <a:rect l="l" t="t" r="r" b="b"/>
            <a:pathLst>
              <a:path w="6844030" h="0">
                <a:moveTo>
                  <a:pt x="0" y="0"/>
                </a:moveTo>
                <a:lnTo>
                  <a:pt x="6843991" y="0"/>
                </a:lnTo>
              </a:path>
            </a:pathLst>
          </a:custGeom>
          <a:ln w="12700">
            <a:solidFill>
              <a:srgbClr val="2187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71203" y="5735826"/>
            <a:ext cx="6844030" cy="0"/>
          </a:xfrm>
          <a:custGeom>
            <a:avLst/>
            <a:gdLst/>
            <a:ahLst/>
            <a:cxnLst/>
            <a:rect l="l" t="t" r="r" b="b"/>
            <a:pathLst>
              <a:path w="6844030" h="0">
                <a:moveTo>
                  <a:pt x="0" y="0"/>
                </a:moveTo>
                <a:lnTo>
                  <a:pt x="6843991" y="0"/>
                </a:lnTo>
              </a:path>
            </a:pathLst>
          </a:custGeom>
          <a:ln w="12700">
            <a:solidFill>
              <a:srgbClr val="2187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71203" y="6869174"/>
            <a:ext cx="6844030" cy="0"/>
          </a:xfrm>
          <a:custGeom>
            <a:avLst/>
            <a:gdLst/>
            <a:ahLst/>
            <a:cxnLst/>
            <a:rect l="l" t="t" r="r" b="b"/>
            <a:pathLst>
              <a:path w="6844030" h="0">
                <a:moveTo>
                  <a:pt x="0" y="0"/>
                </a:moveTo>
                <a:lnTo>
                  <a:pt x="6843991" y="0"/>
                </a:lnTo>
              </a:path>
            </a:pathLst>
          </a:custGeom>
          <a:ln w="12700">
            <a:solidFill>
              <a:srgbClr val="2187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71203" y="8163052"/>
            <a:ext cx="6844030" cy="0"/>
          </a:xfrm>
          <a:custGeom>
            <a:avLst/>
            <a:gdLst/>
            <a:ahLst/>
            <a:cxnLst/>
            <a:rect l="l" t="t" r="r" b="b"/>
            <a:pathLst>
              <a:path w="6844030" h="0">
                <a:moveTo>
                  <a:pt x="0" y="0"/>
                </a:moveTo>
                <a:lnTo>
                  <a:pt x="6843991" y="0"/>
                </a:lnTo>
              </a:path>
            </a:pathLst>
          </a:custGeom>
          <a:ln w="12700">
            <a:solidFill>
              <a:srgbClr val="2187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444046" y="5833871"/>
            <a:ext cx="1732914" cy="168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pulls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out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</a:t>
            </a:r>
            <a:r>
              <a:rPr dirty="0" sz="1000" spc="-7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coupling.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781100" y="5833871"/>
            <a:ext cx="1799589" cy="777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when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pressurized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shortens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up,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pulling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out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</a:t>
            </a:r>
            <a:r>
              <a:rPr dirty="0" sz="1000" spc="-9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coupling.</a:t>
            </a:r>
            <a:endParaRPr sz="1000">
              <a:latin typeface="Tahoma"/>
              <a:cs typeface="Tahoma"/>
            </a:endParaRPr>
          </a:p>
          <a:p>
            <a:pPr marL="12700" marR="153035">
              <a:lnSpc>
                <a:spcPct val="100000"/>
              </a:lnSpc>
            </a:pP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not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supported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with the  added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weight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material, 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pulls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out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</a:t>
            </a:r>
            <a:r>
              <a:rPr dirty="0" sz="1000" spc="-8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coupling.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118154" y="5833871"/>
            <a:ext cx="2085339" cy="930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Check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routing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for proper hose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length.  Allow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some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slack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compensate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for  hose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movement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when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pressurized.</a:t>
            </a:r>
            <a:endParaRPr sz="1000">
              <a:latin typeface="Tahoma"/>
              <a:cs typeface="Tahoma"/>
            </a:endParaRPr>
          </a:p>
          <a:p>
            <a:pPr marL="12700" marR="29845">
              <a:lnSpc>
                <a:spcPct val="100000"/>
              </a:lnSpc>
            </a:pP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Support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long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lengths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with 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clamps, cables,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etc.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Do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not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use</a:t>
            </a:r>
            <a:r>
              <a:rPr dirty="0" sz="1000" spc="-5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as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rope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</a:t>
            </a:r>
            <a:r>
              <a:rPr dirty="0" sz="1000" spc="-4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cable.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43919" y="6967219"/>
            <a:ext cx="1665605" cy="320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Hose flattened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in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one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more 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areas.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780973" y="6967219"/>
            <a:ext cx="1750695" cy="777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Hose twisted,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kinked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run  </a:t>
            </a:r>
            <a:r>
              <a:rPr dirty="0" sz="1000" spc="-45">
                <a:solidFill>
                  <a:srgbClr val="3D3E3E"/>
                </a:solidFill>
                <a:latin typeface="Tahoma"/>
                <a:cs typeface="Tahoma"/>
              </a:rPr>
              <a:t>over.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Extreme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twisting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kinking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can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open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up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large</a:t>
            </a:r>
            <a:r>
              <a:rPr dirty="0" sz="1000" spc="-7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gaps 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reinforcement allowing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blowout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</a:t>
            </a:r>
            <a:r>
              <a:rPr dirty="0" sz="1000" spc="-5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occur.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118027" y="6967219"/>
            <a:ext cx="2047239" cy="1082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Check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routing.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Use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swivel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couplings 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prevent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twisting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when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making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port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attachments.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Use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bent  tube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couplings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longer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lengths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avoid excessive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bending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kinking.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Use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crush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resistant</a:t>
            </a:r>
            <a:r>
              <a:rPr dirty="0" sz="1000" spc="-12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as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rope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</a:t>
            </a:r>
            <a:r>
              <a:rPr dirty="0" sz="1000" spc="-4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cable.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43792" y="8261095"/>
            <a:ext cx="1659889" cy="320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Wire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reinforcement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rusty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at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site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</a:t>
            </a:r>
            <a:r>
              <a:rPr dirty="0" sz="1000" spc="-8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burst.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80846" y="8261095"/>
            <a:ext cx="1796414" cy="1235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92405">
              <a:lnSpc>
                <a:spcPct val="100000"/>
              </a:lnSpc>
            </a:pP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cover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was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damaged  from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cuts,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abrasion,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extreme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temperatures,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chemical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attack,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internal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gases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diffusing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through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tube and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collecting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under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cover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forming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blisters</a:t>
            </a:r>
            <a:r>
              <a:rPr dirty="0" sz="1000" spc="-7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which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break,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improper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skiving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coupling</a:t>
            </a:r>
            <a:r>
              <a:rPr dirty="0" sz="1000" spc="-10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attachment.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117900" y="8261095"/>
            <a:ext cx="2078355" cy="1387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Protect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against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cuts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 abrasion with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nylon sleeve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steel 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coil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guard.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Check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temperature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chemical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compatibility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rating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</a:t>
            </a:r>
            <a:r>
              <a:rPr dirty="0" sz="1000" spc="-5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tube and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cover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with the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application. 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Consider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pin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pricking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cover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allow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diffused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gas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escape and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not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become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trapped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under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</a:t>
            </a:r>
            <a:r>
              <a:rPr dirty="0" sz="1000" spc="-7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cover.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58503" y="475843"/>
            <a:ext cx="62674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25">
                <a:solidFill>
                  <a:srgbClr val="2187B0"/>
                </a:solidFill>
                <a:latin typeface="Times New Roman"/>
                <a:cs typeface="Times New Roman"/>
              </a:rPr>
              <a:t>Problems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785955" y="475843"/>
            <a:ext cx="49974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55">
                <a:solidFill>
                  <a:srgbClr val="2187B0"/>
                </a:solidFill>
                <a:latin typeface="Times New Roman"/>
                <a:cs typeface="Times New Roman"/>
              </a:rPr>
              <a:t>Causes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113408" y="475843"/>
            <a:ext cx="62674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20">
                <a:solidFill>
                  <a:srgbClr val="2187B0"/>
                </a:solidFill>
                <a:latin typeface="Times New Roman"/>
                <a:cs typeface="Times New Roman"/>
              </a:rPr>
              <a:t>Solutions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87350" y="9636700"/>
            <a:ext cx="6981825" cy="422275"/>
          </a:xfrm>
          <a:custGeom>
            <a:avLst/>
            <a:gdLst/>
            <a:ahLst/>
            <a:cxnLst/>
            <a:rect l="l" t="t" r="r" b="b"/>
            <a:pathLst>
              <a:path w="6981825" h="422275">
                <a:moveTo>
                  <a:pt x="0" y="421699"/>
                </a:moveTo>
                <a:lnTo>
                  <a:pt x="6981443" y="421699"/>
                </a:lnTo>
                <a:lnTo>
                  <a:pt x="6981443" y="0"/>
                </a:lnTo>
                <a:lnTo>
                  <a:pt x="0" y="0"/>
                </a:lnTo>
                <a:lnTo>
                  <a:pt x="0" y="421699"/>
                </a:lnTo>
                <a:close/>
              </a:path>
            </a:pathLst>
          </a:custGeom>
          <a:solidFill>
            <a:srgbClr val="231F20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7198" y="9706556"/>
            <a:ext cx="4926330" cy="352425"/>
          </a:xfrm>
          <a:custGeom>
            <a:avLst/>
            <a:gdLst/>
            <a:ahLst/>
            <a:cxnLst/>
            <a:rect l="l" t="t" r="r" b="b"/>
            <a:pathLst>
              <a:path w="4926330" h="352425">
                <a:moveTo>
                  <a:pt x="4820627" y="0"/>
                </a:moveTo>
                <a:lnTo>
                  <a:pt x="105689" y="0"/>
                </a:lnTo>
                <a:lnTo>
                  <a:pt x="64652" y="8337"/>
                </a:lnTo>
                <a:lnTo>
                  <a:pt x="31046" y="31040"/>
                </a:lnTo>
                <a:lnTo>
                  <a:pt x="8339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4926304" y="351843"/>
                </a:lnTo>
                <a:lnTo>
                  <a:pt x="4926304" y="105676"/>
                </a:lnTo>
                <a:lnTo>
                  <a:pt x="4917966" y="64642"/>
                </a:lnTo>
                <a:lnTo>
                  <a:pt x="4895264" y="31040"/>
                </a:lnTo>
                <a:lnTo>
                  <a:pt x="4861662" y="8337"/>
                </a:lnTo>
                <a:lnTo>
                  <a:pt x="4820627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7203" y="9706556"/>
            <a:ext cx="6844030" cy="352425"/>
          </a:xfrm>
          <a:custGeom>
            <a:avLst/>
            <a:gdLst/>
            <a:ahLst/>
            <a:cxnLst/>
            <a:rect l="l" t="t" r="r" b="b"/>
            <a:pathLst>
              <a:path w="6844030" h="352425">
                <a:moveTo>
                  <a:pt x="6738315" y="0"/>
                </a:moveTo>
                <a:lnTo>
                  <a:pt x="105676" y="0"/>
                </a:lnTo>
                <a:lnTo>
                  <a:pt x="64642" y="8337"/>
                </a:lnTo>
                <a:lnTo>
                  <a:pt x="31040" y="31040"/>
                </a:lnTo>
                <a:lnTo>
                  <a:pt x="8337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6843991" y="351843"/>
                </a:lnTo>
                <a:lnTo>
                  <a:pt x="6843991" y="105676"/>
                </a:lnTo>
                <a:lnTo>
                  <a:pt x="6835654" y="64642"/>
                </a:lnTo>
                <a:lnTo>
                  <a:pt x="6812951" y="31040"/>
                </a:lnTo>
                <a:lnTo>
                  <a:pt x="6779349" y="8337"/>
                </a:lnTo>
                <a:lnTo>
                  <a:pt x="6738315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30"/>
              </a:spcBef>
            </a:pPr>
            <a:r>
              <a:rPr dirty="0" spc="-70"/>
              <a:t>8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4654" y="7410708"/>
            <a:ext cx="6844030" cy="0"/>
          </a:xfrm>
          <a:custGeom>
            <a:avLst/>
            <a:gdLst/>
            <a:ahLst/>
            <a:cxnLst/>
            <a:rect l="l" t="t" r="r" b="b"/>
            <a:pathLst>
              <a:path w="6844030" h="0">
                <a:moveTo>
                  <a:pt x="0" y="0"/>
                </a:moveTo>
                <a:lnTo>
                  <a:pt x="6843991" y="0"/>
                </a:lnTo>
              </a:path>
            </a:pathLst>
          </a:custGeom>
          <a:ln w="12700">
            <a:solidFill>
              <a:srgbClr val="2187B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25030" y="493522"/>
          <a:ext cx="6922770" cy="677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9475"/>
                <a:gridCol w="2260559"/>
                <a:gridCol w="2512608"/>
              </a:tblGrid>
              <a:tr h="236474">
                <a:tc>
                  <a:txBody>
                    <a:bodyPr/>
                    <a:lstStyle/>
                    <a:p>
                      <a:pPr marL="45720">
                        <a:lnSpc>
                          <a:spcPts val="1300"/>
                        </a:lnSpc>
                      </a:pPr>
                      <a:r>
                        <a:rPr dirty="0" sz="1200" spc="25">
                          <a:solidFill>
                            <a:srgbClr val="2187B0"/>
                          </a:solidFill>
                          <a:latin typeface="Times New Roman"/>
                          <a:cs typeface="Times New Roman"/>
                        </a:rPr>
                        <a:t>Problems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2187B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ts val="1300"/>
                        </a:lnSpc>
                      </a:pPr>
                      <a:r>
                        <a:rPr dirty="0" sz="1200" spc="55">
                          <a:solidFill>
                            <a:srgbClr val="2187B0"/>
                          </a:solidFill>
                          <a:latin typeface="Times New Roman"/>
                          <a:cs typeface="Times New Roman"/>
                        </a:rPr>
                        <a:t>Causes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2187B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0830">
                        <a:lnSpc>
                          <a:spcPts val="1300"/>
                        </a:lnSpc>
                      </a:pPr>
                      <a:r>
                        <a:rPr dirty="0" sz="1200" spc="20">
                          <a:solidFill>
                            <a:srgbClr val="2187B0"/>
                          </a:solidFill>
                          <a:latin typeface="Times New Roman"/>
                          <a:cs typeface="Times New Roman"/>
                        </a:rPr>
                        <a:t>Solutions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2187B0"/>
                      </a:solidFill>
                      <a:prstDash val="solid"/>
                    </a:lnB>
                  </a:tcPr>
                </a:tc>
              </a:tr>
              <a:tr h="23517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Hose </a:t>
                      </a:r>
                      <a:r>
                        <a:rPr dirty="0" sz="1000" spc="-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leaks </a:t>
                      </a: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profusely</a:t>
                      </a:r>
                      <a:r>
                        <a:rPr dirty="0" sz="1000" spc="-4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without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72390">
                    <a:lnT w="12700">
                      <a:solidFill>
                        <a:srgbClr val="2187B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000" spc="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High </a:t>
                      </a: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velocity </a:t>
                      </a:r>
                      <a:r>
                        <a:rPr dirty="0" sz="1000" spc="-1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erosion of</a:t>
                      </a:r>
                      <a:r>
                        <a:rPr dirty="0" sz="1000" spc="-6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2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hose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72390">
                    <a:lnT w="12700">
                      <a:solidFill>
                        <a:srgbClr val="2187B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9591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000" spc="-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Consider </a:t>
                      </a:r>
                      <a:r>
                        <a:rPr dirty="0" sz="1000" spc="-2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a </a:t>
                      </a:r>
                      <a:r>
                        <a:rPr dirty="0" sz="1000" spc="-2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larger </a:t>
                      </a: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diameter </a:t>
                      </a:r>
                      <a:r>
                        <a:rPr dirty="0" sz="1000" spc="-2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hose </a:t>
                      </a:r>
                      <a:r>
                        <a:rPr dirty="0" sz="1000" spc="-2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to</a:t>
                      </a:r>
                      <a:r>
                        <a:rPr dirty="0" sz="1000" spc="-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han-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72390">
                    <a:lnT w="12700">
                      <a:solidFill>
                        <a:srgbClr val="2187B0"/>
                      </a:solidFill>
                      <a:prstDash val="solid"/>
                    </a:lnT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1750">
                        <a:lnSpc>
                          <a:spcPts val="1170"/>
                        </a:lnSpc>
                      </a:pPr>
                      <a:r>
                        <a:rPr dirty="0" sz="1000" spc="-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bursting.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ts val="1170"/>
                        </a:lnSpc>
                      </a:pPr>
                      <a:r>
                        <a:rPr dirty="0" sz="1000" spc="-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inner tube. </a:t>
                      </a:r>
                      <a:r>
                        <a:rPr dirty="0" sz="1000" spc="2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Fluid </a:t>
                      </a: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velocity</a:t>
                      </a:r>
                      <a:r>
                        <a:rPr dirty="0" sz="1000" spc="-8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2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in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95910">
                        <a:lnSpc>
                          <a:spcPts val="1170"/>
                        </a:lnSpc>
                      </a:pPr>
                      <a:r>
                        <a:rPr dirty="0" sz="1000" spc="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dle </a:t>
                      </a: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the </a:t>
                      </a:r>
                      <a:r>
                        <a:rPr dirty="0" sz="1000" spc="-1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volume </a:t>
                      </a:r>
                      <a:r>
                        <a:rPr dirty="0" sz="1000" spc="-3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flow </a:t>
                      </a:r>
                      <a:r>
                        <a:rPr dirty="0" sz="1000" spc="-1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at </a:t>
                      </a:r>
                      <a:r>
                        <a:rPr dirty="0" sz="1000" spc="-2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a lower </a:t>
                      </a:r>
                      <a:r>
                        <a:rPr dirty="0" sz="1000" spc="-1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velocity.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</a:tr>
              <a:tr h="304829">
                <a:tc>
                  <a:txBody>
                    <a:bodyPr/>
                    <a:lstStyle/>
                    <a:p>
                      <a:pPr/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B w="12700">
                      <a:solidFill>
                        <a:srgbClr val="2187B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ts val="1170"/>
                        </a:lnSpc>
                      </a:pPr>
                      <a:r>
                        <a:rPr dirty="0" sz="1000" spc="-2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general </a:t>
                      </a:r>
                      <a:r>
                        <a:rPr dirty="0" sz="1000" spc="-3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may </a:t>
                      </a:r>
                      <a:r>
                        <a:rPr dirty="0" sz="1000" spc="-1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be </a:t>
                      </a:r>
                      <a:r>
                        <a:rPr dirty="0" sz="1000" spc="-3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too</a:t>
                      </a:r>
                      <a:r>
                        <a:rPr dirty="0" sz="1000" spc="-1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high.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B w="12700">
                      <a:solidFill>
                        <a:srgbClr val="2187B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B w="12700">
                      <a:solidFill>
                        <a:srgbClr val="2187B0"/>
                      </a:solidFill>
                      <a:prstDash val="solid"/>
                    </a:lnB>
                  </a:tcPr>
                </a:tc>
              </a:tr>
              <a:tr h="254478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Hose </a:t>
                      </a:r>
                      <a:r>
                        <a:rPr dirty="0" sz="1000" spc="-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leaks </a:t>
                      </a:r>
                      <a:r>
                        <a:rPr dirty="0" sz="1000" spc="-4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or </a:t>
                      </a:r>
                      <a:r>
                        <a:rPr dirty="0" sz="1000" spc="-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bursts.</a:t>
                      </a:r>
                      <a:r>
                        <a:rPr dirty="0" sz="1000" spc="-2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3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Cover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91440">
                    <a:lnT w="12700">
                      <a:solidFill>
                        <a:srgbClr val="2187B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Hose maturity </a:t>
                      </a:r>
                      <a:r>
                        <a:rPr dirty="0" sz="1000" spc="-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causes </a:t>
                      </a:r>
                      <a:r>
                        <a:rPr dirty="0" sz="100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loss</a:t>
                      </a:r>
                      <a:r>
                        <a:rPr dirty="0" sz="1000" spc="-7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of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91440">
                    <a:lnT w="12700">
                      <a:solidFill>
                        <a:srgbClr val="2187B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9591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00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Check </a:t>
                      </a: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the code </a:t>
                      </a:r>
                      <a:r>
                        <a:rPr dirty="0" sz="1000" spc="-1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date </a:t>
                      </a:r>
                      <a:r>
                        <a:rPr dirty="0" sz="1000" spc="-2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on </a:t>
                      </a: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the</a:t>
                      </a:r>
                      <a:r>
                        <a:rPr dirty="0" sz="1000" spc="-5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lay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91440">
                    <a:lnT w="12700">
                      <a:solidFill>
                        <a:srgbClr val="2187B0"/>
                      </a:solidFill>
                      <a:prstDash val="solid"/>
                    </a:lnT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1750">
                        <a:lnSpc>
                          <a:spcPts val="1170"/>
                        </a:lnSpc>
                      </a:pPr>
                      <a:r>
                        <a:rPr dirty="0" sz="1000" spc="2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is </a:t>
                      </a:r>
                      <a:r>
                        <a:rPr dirty="0" sz="1000" spc="-1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deteriorated, </a:t>
                      </a: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hard, has</a:t>
                      </a:r>
                      <a:r>
                        <a:rPr dirty="0" sz="1000" spc="-7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fine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ts val="1170"/>
                        </a:lnSpc>
                      </a:pPr>
                      <a:r>
                        <a:rPr dirty="0" sz="1000" spc="-1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performance </a:t>
                      </a: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properties</a:t>
                      </a:r>
                      <a:r>
                        <a:rPr dirty="0" sz="1000" spc="-6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and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95910">
                        <a:lnSpc>
                          <a:spcPts val="1170"/>
                        </a:lnSpc>
                      </a:pPr>
                      <a:r>
                        <a:rPr dirty="0" sz="1000" spc="1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line </a:t>
                      </a:r>
                      <a:r>
                        <a:rPr dirty="0" sz="1000" spc="-1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of </a:t>
                      </a: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the </a:t>
                      </a:r>
                      <a:r>
                        <a:rPr dirty="0" sz="1000" spc="-1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hose, </a:t>
                      </a:r>
                      <a:r>
                        <a:rPr dirty="0" sz="1000" spc="-2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generally,</a:t>
                      </a:r>
                      <a:r>
                        <a:rPr dirty="0" sz="1000" spc="-6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anything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</a:tr>
              <a:tr h="152400">
                <a:tc>
                  <a:txBody>
                    <a:bodyPr/>
                    <a:lstStyle/>
                    <a:p>
                      <a:pPr marL="31750">
                        <a:lnSpc>
                          <a:spcPts val="1170"/>
                        </a:lnSpc>
                      </a:pPr>
                      <a:r>
                        <a:rPr dirty="0" sz="100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cracks </a:t>
                      </a: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and </a:t>
                      </a:r>
                      <a:r>
                        <a:rPr dirty="0" sz="100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feels</a:t>
                      </a:r>
                      <a:r>
                        <a:rPr dirty="0" sz="1000" spc="-6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stiff.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ts val="1170"/>
                        </a:lnSpc>
                      </a:pP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eventually </a:t>
                      </a:r>
                      <a:r>
                        <a:rPr dirty="0" sz="1000" spc="1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fails </a:t>
                      </a:r>
                      <a:r>
                        <a:rPr dirty="0" sz="1000" spc="-2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from</a:t>
                      </a:r>
                      <a:r>
                        <a:rPr dirty="0" sz="1000" spc="-10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the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95910">
                        <a:lnSpc>
                          <a:spcPts val="1170"/>
                        </a:lnSpc>
                      </a:pPr>
                      <a:r>
                        <a:rPr dirty="0" sz="1000" spc="-2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beyond five </a:t>
                      </a:r>
                      <a:r>
                        <a:rPr dirty="0" sz="1000" spc="-2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to seven </a:t>
                      </a:r>
                      <a:r>
                        <a:rPr dirty="0" sz="1000" spc="-3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years </a:t>
                      </a:r>
                      <a:r>
                        <a:rPr dirty="0" sz="1000" spc="-1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of </a:t>
                      </a:r>
                      <a:r>
                        <a:rPr dirty="0" sz="1000" spc="-3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age</a:t>
                      </a:r>
                      <a:r>
                        <a:rPr dirty="0" sz="1000" spc="2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is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</a:tr>
              <a:tr h="152400">
                <a:tc>
                  <a:txBody>
                    <a:bodyPr/>
                    <a:lstStyle/>
                    <a:p>
                      <a:pPr/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ts val="1170"/>
                        </a:lnSpc>
                      </a:pPr>
                      <a:r>
                        <a:rPr dirty="0" sz="100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effects </a:t>
                      </a:r>
                      <a:r>
                        <a:rPr dirty="0" sz="1000" spc="-1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of</a:t>
                      </a:r>
                      <a:r>
                        <a:rPr dirty="0" sz="1000" spc="-9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environmental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95910">
                        <a:lnSpc>
                          <a:spcPts val="1170"/>
                        </a:lnSpc>
                      </a:pPr>
                      <a:r>
                        <a:rPr dirty="0" sz="1000" spc="-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questionable. </a:t>
                      </a:r>
                      <a:r>
                        <a:rPr dirty="0" sz="1000" spc="-1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Suggest </a:t>
                      </a:r>
                      <a:r>
                        <a:rPr dirty="0" sz="1000" spc="-2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dirty="0" sz="1000" spc="-2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maintenance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</a:tr>
              <a:tr h="152400">
                <a:tc>
                  <a:txBody>
                    <a:bodyPr/>
                    <a:lstStyle/>
                    <a:p>
                      <a:pPr/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ts val="1170"/>
                        </a:lnSpc>
                      </a:pPr>
                      <a:r>
                        <a:rPr dirty="0" sz="100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conditions </a:t>
                      </a:r>
                      <a:r>
                        <a:rPr dirty="0" sz="1000" spc="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such </a:t>
                      </a:r>
                      <a:r>
                        <a:rPr dirty="0" sz="1000" spc="-1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as heat,</a:t>
                      </a:r>
                      <a:r>
                        <a:rPr dirty="0" sz="1000" spc="-4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cold,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95910">
                        <a:lnSpc>
                          <a:spcPts val="1170"/>
                        </a:lnSpc>
                      </a:pPr>
                      <a:r>
                        <a:rPr dirty="0" sz="1000" spc="-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replacement </a:t>
                      </a:r>
                      <a:r>
                        <a:rPr dirty="0" sz="100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schedule </a:t>
                      </a: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that </a:t>
                      </a:r>
                      <a:r>
                        <a:rPr dirty="0" sz="1000" spc="-1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meets</a:t>
                      </a:r>
                      <a:r>
                        <a:rPr dirty="0" sz="1000" spc="-6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the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</a:tr>
              <a:tr h="233199">
                <a:tc>
                  <a:txBody>
                    <a:bodyPr/>
                    <a:lstStyle/>
                    <a:p>
                      <a:pPr/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B w="12700">
                      <a:solidFill>
                        <a:srgbClr val="2187B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ts val="1170"/>
                        </a:lnSpc>
                      </a:pPr>
                      <a:r>
                        <a:rPr dirty="0" sz="1000" spc="-2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ozone </a:t>
                      </a: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and</a:t>
                      </a:r>
                      <a:r>
                        <a:rPr dirty="0" sz="1000" spc="-4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sunlight.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B w="12700">
                      <a:solidFill>
                        <a:srgbClr val="2187B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5910">
                        <a:lnSpc>
                          <a:spcPts val="1170"/>
                        </a:lnSpc>
                      </a:pPr>
                      <a:r>
                        <a:rPr dirty="0" sz="1000" spc="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application</a:t>
                      </a:r>
                      <a:r>
                        <a:rPr dirty="0" sz="1000" spc="-2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conditions.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B w="12700">
                      <a:solidFill>
                        <a:srgbClr val="2187B0"/>
                      </a:solidFill>
                      <a:prstDash val="solid"/>
                    </a:lnB>
                  </a:tcPr>
                </a:tc>
              </a:tr>
              <a:tr h="25448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Hose tube </a:t>
                      </a:r>
                      <a:r>
                        <a:rPr dirty="0" sz="1000" spc="-4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worn </a:t>
                      </a:r>
                      <a:r>
                        <a:rPr dirty="0" sz="1000" spc="-2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through</a:t>
                      </a:r>
                      <a:r>
                        <a:rPr dirty="0" sz="1000" spc="-2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on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91440">
                    <a:lnT w="12700">
                      <a:solidFill>
                        <a:srgbClr val="2187B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Abrasive </a:t>
                      </a:r>
                      <a:r>
                        <a:rPr dirty="0" sz="1000" spc="-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material </a:t>
                      </a:r>
                      <a:r>
                        <a:rPr dirty="0" sz="1000" spc="-4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wore</a:t>
                      </a:r>
                      <a:r>
                        <a:rPr dirty="0" sz="1000" spc="-6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2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through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91440">
                    <a:lnT w="12700">
                      <a:solidFill>
                        <a:srgbClr val="2187B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9527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000" spc="-2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Select</a:t>
                      </a:r>
                      <a:r>
                        <a:rPr dirty="0" sz="1000" spc="-10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hose</a:t>
                      </a:r>
                      <a:r>
                        <a:rPr dirty="0" sz="1000" spc="-10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4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with</a:t>
                      </a:r>
                      <a:r>
                        <a:rPr dirty="0" sz="1000" spc="-10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2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dirty="0" sz="1000" spc="-10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3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thicker</a:t>
                      </a:r>
                      <a:r>
                        <a:rPr dirty="0" sz="1000" spc="-10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7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and/or</a:t>
                      </a:r>
                      <a:r>
                        <a:rPr dirty="0" sz="1000" spc="-10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7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more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91440">
                    <a:lnT w="12700">
                      <a:solidFill>
                        <a:srgbClr val="2187B0"/>
                      </a:solidFill>
                      <a:prstDash val="solid"/>
                    </a:lnT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1750">
                        <a:lnSpc>
                          <a:spcPts val="1170"/>
                        </a:lnSpc>
                      </a:pPr>
                      <a:r>
                        <a:rPr dirty="0" sz="1000" spc="-2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one </a:t>
                      </a:r>
                      <a:r>
                        <a:rPr dirty="0" sz="1000" spc="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side </a:t>
                      </a: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and</a:t>
                      </a:r>
                      <a:r>
                        <a:rPr dirty="0" sz="1000" spc="-9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leaks.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ts val="1170"/>
                        </a:lnSpc>
                      </a:pP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the</a:t>
                      </a:r>
                      <a:r>
                        <a:rPr dirty="0" sz="1000" spc="-1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tube.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95275">
                        <a:lnSpc>
                          <a:spcPts val="1170"/>
                        </a:lnSpc>
                      </a:pPr>
                      <a:r>
                        <a:rPr dirty="0" sz="1000" spc="-4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abrasion </a:t>
                      </a:r>
                      <a:r>
                        <a:rPr dirty="0" sz="1000" spc="-4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resistant tube. </a:t>
                      </a:r>
                      <a:r>
                        <a:rPr dirty="0" sz="1000" spc="-3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Periodically</a:t>
                      </a:r>
                      <a:r>
                        <a:rPr dirty="0" sz="1000" spc="-24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6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rotate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</a:tr>
              <a:tr h="152400">
                <a:tc>
                  <a:txBody>
                    <a:bodyPr/>
                    <a:lstStyle/>
                    <a:p>
                      <a:pPr/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95275">
                        <a:lnSpc>
                          <a:spcPts val="1170"/>
                        </a:lnSpc>
                      </a:pPr>
                      <a:r>
                        <a:rPr dirty="0" sz="1000" spc="-5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hose</a:t>
                      </a:r>
                      <a:r>
                        <a:rPr dirty="0" sz="1000" spc="-10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4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to</a:t>
                      </a:r>
                      <a:r>
                        <a:rPr dirty="0" sz="1000" spc="-10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6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even</a:t>
                      </a:r>
                      <a:r>
                        <a:rPr dirty="0" sz="1000" spc="-10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4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out</a:t>
                      </a:r>
                      <a:r>
                        <a:rPr dirty="0" sz="1000" spc="-10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4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abrasion</a:t>
                      </a:r>
                      <a:r>
                        <a:rPr dirty="0" sz="1000" spc="-10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7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wear.</a:t>
                      </a:r>
                      <a:r>
                        <a:rPr dirty="0" sz="1000" spc="-10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Use</a:t>
                      </a:r>
                      <a:r>
                        <a:rPr dirty="0" sz="1000" spc="-10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2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a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</a:tr>
              <a:tr h="152400">
                <a:tc>
                  <a:txBody>
                    <a:bodyPr/>
                    <a:lstStyle/>
                    <a:p>
                      <a:pPr/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95275">
                        <a:lnSpc>
                          <a:spcPts val="1170"/>
                        </a:lnSpc>
                      </a:pPr>
                      <a:r>
                        <a:rPr dirty="0" sz="1000" spc="-5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larger</a:t>
                      </a:r>
                      <a:r>
                        <a:rPr dirty="0" sz="1000" spc="-9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4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diameter</a:t>
                      </a:r>
                      <a:r>
                        <a:rPr dirty="0" sz="1000" spc="-9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hose</a:t>
                      </a:r>
                      <a:r>
                        <a:rPr dirty="0" sz="1000" spc="-9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4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to</a:t>
                      </a:r>
                      <a:r>
                        <a:rPr dirty="0" sz="1000" spc="-9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4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reduce</a:t>
                      </a:r>
                      <a:r>
                        <a:rPr dirty="0" sz="1000" spc="-9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4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material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</a:tr>
              <a:tr h="233706">
                <a:tc>
                  <a:txBody>
                    <a:bodyPr/>
                    <a:lstStyle/>
                    <a:p>
                      <a:pPr/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B w="12700">
                      <a:solidFill>
                        <a:srgbClr val="2187B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B w="12700">
                      <a:solidFill>
                        <a:srgbClr val="2187B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5275">
                        <a:lnSpc>
                          <a:spcPts val="1170"/>
                        </a:lnSpc>
                      </a:pPr>
                      <a:r>
                        <a:rPr dirty="0" sz="1000" spc="-5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velocity.</a:t>
                      </a:r>
                      <a:r>
                        <a:rPr dirty="0" sz="1000" spc="-9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Do</a:t>
                      </a:r>
                      <a:r>
                        <a:rPr dirty="0" sz="1000" spc="-9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4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not</a:t>
                      </a:r>
                      <a:r>
                        <a:rPr dirty="0" sz="1000" spc="-9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4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bend</a:t>
                      </a:r>
                      <a:r>
                        <a:rPr dirty="0" sz="1000" spc="-9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hose</a:t>
                      </a:r>
                      <a:r>
                        <a:rPr dirty="0" sz="1000" spc="-9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3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as</a:t>
                      </a:r>
                      <a:r>
                        <a:rPr dirty="0" sz="1000" spc="-9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6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severely.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B w="12700">
                      <a:solidFill>
                        <a:srgbClr val="2187B0"/>
                      </a:solidFill>
                      <a:prstDash val="solid"/>
                    </a:lnB>
                  </a:tcPr>
                </a:tc>
              </a:tr>
              <a:tr h="254481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Hose burst </a:t>
                      </a:r>
                      <a:r>
                        <a:rPr dirty="0" sz="1000" spc="-1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at </a:t>
                      </a: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end </a:t>
                      </a:r>
                      <a:r>
                        <a:rPr dirty="0" sz="1000" spc="-1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of</a:t>
                      </a:r>
                      <a:r>
                        <a:rPr dirty="0" sz="1000" spc="-6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coupling.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91440">
                    <a:lnT w="12700">
                      <a:solidFill>
                        <a:srgbClr val="2187B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000" spc="-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Exceeded </a:t>
                      </a: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maximum</a:t>
                      </a:r>
                      <a:r>
                        <a:rPr dirty="0" sz="1000" spc="-7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2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rated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91440">
                    <a:lnT w="12700">
                      <a:solidFill>
                        <a:srgbClr val="2187B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000" spc="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Use </a:t>
                      </a:r>
                      <a:r>
                        <a:rPr dirty="0" sz="1000" spc="-2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a </a:t>
                      </a: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higher </a:t>
                      </a:r>
                      <a:r>
                        <a:rPr dirty="0" sz="1000" spc="-1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pressure </a:t>
                      </a:r>
                      <a:r>
                        <a:rPr dirty="0" sz="1000" spc="-2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rated</a:t>
                      </a:r>
                      <a:r>
                        <a:rPr dirty="0" sz="1000" spc="-7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hose.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91440">
                    <a:lnT w="12700">
                      <a:solidFill>
                        <a:srgbClr val="2187B0"/>
                      </a:solidFill>
                      <a:prstDash val="solid"/>
                    </a:lnT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/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ts val="1170"/>
                        </a:lnSpc>
                      </a:pPr>
                      <a:r>
                        <a:rPr dirty="0" sz="1000" spc="-2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working </a:t>
                      </a:r>
                      <a:r>
                        <a:rPr dirty="0" sz="1000" spc="-1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pressure. </a:t>
                      </a: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Hose bent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ts val="1170"/>
                        </a:lnSpc>
                      </a:pPr>
                      <a:r>
                        <a:rPr dirty="0" sz="1000" spc="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Use </a:t>
                      </a:r>
                      <a:r>
                        <a:rPr dirty="0" sz="1000" spc="-2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hose </a:t>
                      </a: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bend restrictors and</a:t>
                      </a:r>
                      <a:r>
                        <a:rPr dirty="0" sz="1000" spc="-4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2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do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</a:tr>
              <a:tr h="152400">
                <a:tc>
                  <a:txBody>
                    <a:bodyPr/>
                    <a:lstStyle/>
                    <a:p>
                      <a:pPr/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ts val="1170"/>
                        </a:lnSpc>
                      </a:pP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sharply </a:t>
                      </a:r>
                      <a:r>
                        <a:rPr dirty="0" sz="1000" spc="-4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over </a:t>
                      </a: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the end </a:t>
                      </a:r>
                      <a:r>
                        <a:rPr dirty="0" sz="1000" spc="-1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of</a:t>
                      </a:r>
                      <a:r>
                        <a:rPr dirty="0" sz="1000" spc="-5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the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ts val="1170"/>
                        </a:lnSpc>
                      </a:pPr>
                      <a:r>
                        <a:rPr dirty="0" sz="1000" spc="-2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not </a:t>
                      </a:r>
                      <a:r>
                        <a:rPr dirty="0" sz="1000" spc="-1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exceed </a:t>
                      </a: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the </a:t>
                      </a:r>
                      <a:r>
                        <a:rPr dirty="0" sz="1000" spc="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minimum </a:t>
                      </a: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bend</a:t>
                      </a:r>
                      <a:r>
                        <a:rPr dirty="0" sz="1000" spc="-5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radius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</a:tr>
              <a:tr h="152400">
                <a:tc>
                  <a:txBody>
                    <a:bodyPr/>
                    <a:lstStyle/>
                    <a:p>
                      <a:pPr/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ts val="1170"/>
                        </a:lnSpc>
                      </a:pPr>
                      <a:r>
                        <a:rPr dirty="0" sz="1000" spc="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coupling. </a:t>
                      </a:r>
                      <a:r>
                        <a:rPr dirty="0" sz="1000" spc="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Did </a:t>
                      </a:r>
                      <a:r>
                        <a:rPr dirty="0" sz="1000" spc="-2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not </a:t>
                      </a: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follow</a:t>
                      </a:r>
                      <a:r>
                        <a:rPr dirty="0" sz="1000" spc="-10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the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ts val="1170"/>
                        </a:lnSpc>
                      </a:pP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rating. </a:t>
                      </a:r>
                      <a:r>
                        <a:rPr dirty="0" sz="100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Check </a:t>
                      </a: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the </a:t>
                      </a:r>
                      <a:r>
                        <a:rPr dirty="0" sz="1000" spc="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coupling </a:t>
                      </a: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used</a:t>
                      </a:r>
                      <a:r>
                        <a:rPr dirty="0" sz="1000" spc="-8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and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</a:tr>
              <a:tr h="152400">
                <a:tc>
                  <a:txBody>
                    <a:bodyPr/>
                    <a:lstStyle/>
                    <a:p>
                      <a:pPr/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ts val="1170"/>
                        </a:lnSpc>
                      </a:pPr>
                      <a:r>
                        <a:rPr dirty="0" sz="1000" spc="-1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recommended</a:t>
                      </a:r>
                      <a:r>
                        <a:rPr dirty="0" sz="1000" spc="-6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coupling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ts val="1170"/>
                        </a:lnSpc>
                      </a:pPr>
                      <a:r>
                        <a:rPr dirty="0" sz="1000" spc="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crimp</a:t>
                      </a:r>
                      <a:r>
                        <a:rPr dirty="0" sz="1000" spc="-8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diameter.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</a:tr>
              <a:tr h="246886">
                <a:tc>
                  <a:txBody>
                    <a:bodyPr/>
                    <a:lstStyle/>
                    <a:p>
                      <a:pPr/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B w="12700">
                      <a:solidFill>
                        <a:srgbClr val="2187B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ts val="1170"/>
                        </a:lnSpc>
                      </a:pP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attachment</a:t>
                      </a:r>
                      <a:r>
                        <a:rPr dirty="0" sz="1000" spc="-2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procedure.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B w="12700">
                      <a:solidFill>
                        <a:srgbClr val="2187B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B w="12700">
                      <a:solidFill>
                        <a:srgbClr val="2187B0"/>
                      </a:solidFill>
                      <a:prstDash val="solid"/>
                    </a:lnB>
                  </a:tcPr>
                </a:tc>
              </a:tr>
              <a:tr h="254509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Hose </a:t>
                      </a:r>
                      <a:r>
                        <a:rPr dirty="0" sz="1000" spc="-2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cover </a:t>
                      </a:r>
                      <a:r>
                        <a:rPr dirty="0" sz="1000" spc="-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blistered;</a:t>
                      </a:r>
                      <a:r>
                        <a:rPr dirty="0" sz="1000" spc="-4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blisters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91440">
                    <a:lnT w="12700">
                      <a:solidFill>
                        <a:srgbClr val="2187B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Hose </a:t>
                      </a:r>
                      <a:r>
                        <a:rPr dirty="0" sz="1000" spc="-2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not </a:t>
                      </a:r>
                      <a:r>
                        <a:rPr dirty="0" sz="100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compatible</a:t>
                      </a:r>
                      <a:r>
                        <a:rPr dirty="0" sz="1000" spc="-2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with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91440">
                    <a:lnT w="12700">
                      <a:solidFill>
                        <a:srgbClr val="2187B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000" spc="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Select </a:t>
                      </a:r>
                      <a:r>
                        <a:rPr dirty="0" sz="1000" spc="-2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a </a:t>
                      </a:r>
                      <a:r>
                        <a:rPr dirty="0" sz="1000" spc="-2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hose </a:t>
                      </a: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with </a:t>
                      </a:r>
                      <a:r>
                        <a:rPr dirty="0" sz="1000" spc="-2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a </a:t>
                      </a: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tube </a:t>
                      </a:r>
                      <a:r>
                        <a:rPr dirty="0" sz="1000" spc="-1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having</a:t>
                      </a:r>
                      <a:r>
                        <a:rPr dirty="0" sz="1000" spc="-3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2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a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91440">
                    <a:lnT w="12700">
                      <a:solidFill>
                        <a:srgbClr val="2187B0"/>
                      </a:solidFill>
                      <a:prstDash val="solid"/>
                    </a:lnT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9370">
                        <a:lnSpc>
                          <a:spcPts val="1170"/>
                        </a:lnSpc>
                      </a:pPr>
                      <a:r>
                        <a:rPr dirty="0" sz="1000" spc="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filled </a:t>
                      </a: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with </a:t>
                      </a:r>
                      <a:r>
                        <a:rPr dirty="0" sz="1000" spc="-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material</a:t>
                      </a:r>
                      <a:r>
                        <a:rPr dirty="0" sz="1000" spc="-4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being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ts val="1170"/>
                        </a:lnSpc>
                      </a:pPr>
                      <a:r>
                        <a:rPr dirty="0" sz="1000" spc="-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material </a:t>
                      </a: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being</a:t>
                      </a:r>
                      <a:r>
                        <a:rPr dirty="0" sz="1000" spc="-3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transferred.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ts val="1170"/>
                        </a:lnSpc>
                      </a:pPr>
                      <a:r>
                        <a:rPr dirty="0" sz="1000" spc="-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high </a:t>
                      </a:r>
                      <a:r>
                        <a:rPr dirty="0" sz="1000" spc="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compatibility </a:t>
                      </a: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rating with</a:t>
                      </a:r>
                      <a:r>
                        <a:rPr dirty="0" sz="1000" spc="-6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the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</a:tr>
              <a:tr h="277365">
                <a:tc>
                  <a:txBody>
                    <a:bodyPr/>
                    <a:lstStyle/>
                    <a:p>
                      <a:pPr marL="39370">
                        <a:lnSpc>
                          <a:spcPts val="1170"/>
                        </a:lnSpc>
                      </a:pPr>
                      <a:r>
                        <a:rPr dirty="0" sz="1000" spc="-2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conveyed.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B w="12700">
                      <a:solidFill>
                        <a:srgbClr val="2187B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B w="12700">
                      <a:solidFill>
                        <a:srgbClr val="2187B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ts val="1170"/>
                        </a:lnSpc>
                      </a:pPr>
                      <a:r>
                        <a:rPr dirty="0" sz="1000" spc="-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material </a:t>
                      </a: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being</a:t>
                      </a:r>
                      <a:r>
                        <a:rPr dirty="0" sz="1000" spc="-3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transferred.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B w="12700">
                      <a:solidFill>
                        <a:srgbClr val="2187B0"/>
                      </a:solidFill>
                      <a:prstDash val="solid"/>
                    </a:lnB>
                  </a:tcPr>
                </a:tc>
              </a:tr>
              <a:tr h="254510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Hose </a:t>
                      </a:r>
                      <a:r>
                        <a:rPr dirty="0" sz="1000" spc="-2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cover </a:t>
                      </a:r>
                      <a:r>
                        <a:rPr dirty="0" sz="1000" spc="-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blistered;</a:t>
                      </a:r>
                      <a:r>
                        <a:rPr dirty="0" sz="1000" spc="-4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blisters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91440">
                    <a:lnT w="12700">
                      <a:solidFill>
                        <a:srgbClr val="2187B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Gas </a:t>
                      </a:r>
                      <a:r>
                        <a:rPr dirty="0" sz="1000" spc="2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in liquid. </a:t>
                      </a:r>
                      <a:r>
                        <a:rPr dirty="0" sz="1000" spc="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High</a:t>
                      </a:r>
                      <a:r>
                        <a:rPr dirty="0" sz="1000" spc="-13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pressure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91440">
                    <a:lnT w="12700">
                      <a:solidFill>
                        <a:srgbClr val="2187B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000" spc="-2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Remove </a:t>
                      </a:r>
                      <a:r>
                        <a:rPr dirty="0" sz="1000" spc="-3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gas </a:t>
                      </a:r>
                      <a:r>
                        <a:rPr dirty="0" sz="1000" spc="-2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from </a:t>
                      </a:r>
                      <a:r>
                        <a:rPr dirty="0" sz="1000" spc="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line. </a:t>
                      </a:r>
                      <a:r>
                        <a:rPr dirty="0" sz="1000" spc="3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Pin </a:t>
                      </a:r>
                      <a:r>
                        <a:rPr dirty="0" sz="1000" spc="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prick</a:t>
                      </a:r>
                      <a:r>
                        <a:rPr dirty="0" sz="1000" spc="-5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2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hose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91440">
                    <a:lnT w="12700">
                      <a:solidFill>
                        <a:srgbClr val="2187B0"/>
                      </a:solidFill>
                      <a:prstDash val="solid"/>
                    </a:lnT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9370">
                        <a:lnSpc>
                          <a:spcPts val="1170"/>
                        </a:lnSpc>
                      </a:pPr>
                      <a:r>
                        <a:rPr dirty="0" sz="1000" spc="-2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not </a:t>
                      </a:r>
                      <a:r>
                        <a:rPr dirty="0" sz="1000" spc="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filled </a:t>
                      </a: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with </a:t>
                      </a:r>
                      <a:r>
                        <a:rPr dirty="0" sz="1000" spc="-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material</a:t>
                      </a:r>
                      <a:r>
                        <a:rPr dirty="0" sz="1000" spc="-2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being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ts val="1170"/>
                        </a:lnSpc>
                      </a:pPr>
                      <a:r>
                        <a:rPr dirty="0" sz="100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causing </a:t>
                      </a:r>
                      <a:r>
                        <a:rPr dirty="0" sz="1000" spc="-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high </a:t>
                      </a:r>
                      <a:r>
                        <a:rPr dirty="0" sz="1000" spc="-2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rate </a:t>
                      </a:r>
                      <a:r>
                        <a:rPr dirty="0" sz="1000" spc="-1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of</a:t>
                      </a:r>
                      <a:r>
                        <a:rPr dirty="0" sz="1000" spc="-8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3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gas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ts val="1170"/>
                        </a:lnSpc>
                      </a:pPr>
                      <a:r>
                        <a:rPr dirty="0" sz="1000" spc="-3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cover. </a:t>
                      </a:r>
                      <a:r>
                        <a:rPr dirty="0" sz="1000" spc="-2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Change </a:t>
                      </a:r>
                      <a:r>
                        <a:rPr dirty="0" sz="1000" spc="-2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to a </a:t>
                      </a:r>
                      <a:r>
                        <a:rPr dirty="0" sz="1000" spc="-2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hose </a:t>
                      </a: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with </a:t>
                      </a:r>
                      <a:r>
                        <a:rPr dirty="0" sz="1000" spc="-2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dirty="0" sz="1000" spc="3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tube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</a:tr>
              <a:tr h="394714">
                <a:tc>
                  <a:txBody>
                    <a:bodyPr/>
                    <a:lstStyle/>
                    <a:p>
                      <a:pPr marL="39370">
                        <a:lnSpc>
                          <a:spcPts val="1170"/>
                        </a:lnSpc>
                      </a:pPr>
                      <a:r>
                        <a:rPr dirty="0" sz="1000" spc="-2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conveyed.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B w="12700">
                      <a:solidFill>
                        <a:srgbClr val="2187B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ts val="1170"/>
                        </a:lnSpc>
                      </a:pPr>
                      <a:r>
                        <a:rPr dirty="0" sz="1000" spc="-1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permeation of</a:t>
                      </a:r>
                      <a:r>
                        <a:rPr dirty="0" sz="1000" spc="-6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tube.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B w="12700">
                      <a:solidFill>
                        <a:srgbClr val="2187B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ts val="1170"/>
                        </a:lnSpc>
                      </a:pPr>
                      <a:r>
                        <a:rPr dirty="0" sz="1000" spc="-1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of </a:t>
                      </a: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higher </a:t>
                      </a:r>
                      <a:r>
                        <a:rPr dirty="0" sz="1000" spc="-2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density/lower</a:t>
                      </a:r>
                      <a:r>
                        <a:rPr dirty="0" sz="1000" spc="-7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2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porosity.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B w="12700">
                      <a:solidFill>
                        <a:srgbClr val="2187B0"/>
                      </a:solidFill>
                      <a:prstDash val="solid"/>
                    </a:lnB>
                  </a:tcPr>
                </a:tc>
              </a:tr>
              <a:tr h="254509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000" spc="-3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Cover </a:t>
                      </a:r>
                      <a:r>
                        <a:rPr dirty="0" sz="1000" spc="-1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of </a:t>
                      </a:r>
                      <a:r>
                        <a:rPr dirty="0" sz="1000" spc="-2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hose </a:t>
                      </a: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soft, </a:t>
                      </a:r>
                      <a:r>
                        <a:rPr dirty="0" sz="1000" spc="-3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gummy,</a:t>
                      </a:r>
                      <a:r>
                        <a:rPr dirty="0" sz="1000" spc="-2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dis-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91440">
                    <a:lnT w="12700">
                      <a:solidFill>
                        <a:srgbClr val="2187B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Hose </a:t>
                      </a:r>
                      <a:r>
                        <a:rPr dirty="0" sz="1000" spc="-2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cover </a:t>
                      </a:r>
                      <a:r>
                        <a:rPr dirty="0" sz="1000" spc="-2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not </a:t>
                      </a:r>
                      <a:r>
                        <a:rPr dirty="0" sz="100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compatible</a:t>
                      </a:r>
                      <a:r>
                        <a:rPr dirty="0" sz="1000" spc="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with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91440">
                    <a:lnT w="12700">
                      <a:solidFill>
                        <a:srgbClr val="2187B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000" spc="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Select </a:t>
                      </a:r>
                      <a:r>
                        <a:rPr dirty="0" sz="1000" spc="-2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a </a:t>
                      </a:r>
                      <a:r>
                        <a:rPr dirty="0" sz="1000" spc="-2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hose </a:t>
                      </a:r>
                      <a:r>
                        <a:rPr dirty="0" sz="1000" spc="-2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cover </a:t>
                      </a: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that </a:t>
                      </a:r>
                      <a:r>
                        <a:rPr dirty="0" sz="1000" spc="2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is</a:t>
                      </a:r>
                      <a:r>
                        <a:rPr dirty="0" sz="1000" spc="1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compatible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91440">
                    <a:lnT w="12700">
                      <a:solidFill>
                        <a:srgbClr val="2187B0"/>
                      </a:solidFill>
                      <a:prstDash val="solid"/>
                    </a:lnT>
                  </a:tcPr>
                </a:tc>
              </a:tr>
              <a:tr h="242821">
                <a:tc>
                  <a:txBody>
                    <a:bodyPr/>
                    <a:lstStyle/>
                    <a:p>
                      <a:pPr marL="39370">
                        <a:lnSpc>
                          <a:spcPts val="1170"/>
                        </a:lnSpc>
                      </a:pP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colored and </a:t>
                      </a:r>
                      <a:r>
                        <a:rPr dirty="0" sz="1000" spc="-4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worn </a:t>
                      </a:r>
                      <a:r>
                        <a:rPr dirty="0" sz="1000" spc="-4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away </a:t>
                      </a:r>
                      <a:r>
                        <a:rPr dirty="0" sz="1000" spc="-3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by</a:t>
                      </a:r>
                      <a:r>
                        <a:rPr dirty="0" sz="1000" spc="4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friction.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B w="12700">
                      <a:solidFill>
                        <a:srgbClr val="2187B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ts val="1170"/>
                        </a:lnSpc>
                      </a:pPr>
                      <a:r>
                        <a:rPr dirty="0" sz="1000" spc="-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material </a:t>
                      </a:r>
                      <a:r>
                        <a:rPr dirty="0" sz="1000" spc="-3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and/or</a:t>
                      </a:r>
                      <a:r>
                        <a:rPr dirty="0" sz="1000" spc="-6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temperature.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B w="12700">
                      <a:solidFill>
                        <a:srgbClr val="2187B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ts val="1170"/>
                        </a:lnSpc>
                      </a:pP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with the </a:t>
                      </a:r>
                      <a:r>
                        <a:rPr dirty="0" sz="1000" spc="-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material </a:t>
                      </a: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and</a:t>
                      </a:r>
                      <a:r>
                        <a:rPr dirty="0" sz="1000" spc="-5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temperature.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B w="12700">
                      <a:solidFill>
                        <a:srgbClr val="2187B0"/>
                      </a:solidFill>
                      <a:prstDash val="solid"/>
                    </a:lnB>
                  </a:tcPr>
                </a:tc>
              </a:tr>
              <a:tr h="25451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Discharge</a:t>
                      </a:r>
                      <a:r>
                        <a:rPr dirty="0" sz="1000" spc="-8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2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pressure/volume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91440">
                    <a:lnT w="12700">
                      <a:solidFill>
                        <a:srgbClr val="2187B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000" spc="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Pump </a:t>
                      </a: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output </a:t>
                      </a:r>
                      <a:r>
                        <a:rPr dirty="0" sz="100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capacity </a:t>
                      </a:r>
                      <a:r>
                        <a:rPr dirty="0" sz="1000" spc="-3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too</a:t>
                      </a:r>
                      <a:r>
                        <a:rPr dirty="0" sz="1000" spc="-7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3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low.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91440">
                    <a:lnT w="12700">
                      <a:solidFill>
                        <a:srgbClr val="2187B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9591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000" spc="-1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Increase </a:t>
                      </a:r>
                      <a:r>
                        <a:rPr dirty="0" sz="1000" spc="-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pump </a:t>
                      </a: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output. </a:t>
                      </a:r>
                      <a:r>
                        <a:rPr dirty="0" sz="100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Check </a:t>
                      </a:r>
                      <a:r>
                        <a:rPr dirty="0" sz="1000" spc="-2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for</a:t>
                      </a:r>
                      <a:r>
                        <a:rPr dirty="0" sz="1000" spc="-3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2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hose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91440">
                    <a:lnT w="12700">
                      <a:solidFill>
                        <a:srgbClr val="2187B0"/>
                      </a:solidFill>
                      <a:prstDash val="solid"/>
                    </a:lnT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1750">
                        <a:lnSpc>
                          <a:spcPts val="1170"/>
                        </a:lnSpc>
                      </a:pPr>
                      <a:r>
                        <a:rPr dirty="0" sz="1000" spc="-3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too</a:t>
                      </a:r>
                      <a:r>
                        <a:rPr dirty="0" sz="1000" spc="-9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3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low.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ts val="1170"/>
                        </a:lnSpc>
                      </a:pP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Hose </a:t>
                      </a:r>
                      <a:r>
                        <a:rPr dirty="0" sz="1000" spc="-4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or </a:t>
                      </a:r>
                      <a:r>
                        <a:rPr dirty="0" sz="1000" spc="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coupling</a:t>
                      </a:r>
                      <a:r>
                        <a:rPr dirty="0" sz="1000" spc="-4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restriction.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95910">
                        <a:lnSpc>
                          <a:spcPts val="1170"/>
                        </a:lnSpc>
                      </a:pPr>
                      <a:r>
                        <a:rPr dirty="0" sz="1000" spc="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kinks. </a:t>
                      </a:r>
                      <a:r>
                        <a:rPr dirty="0" sz="1000" spc="-1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Increase </a:t>
                      </a:r>
                      <a:r>
                        <a:rPr dirty="0" sz="1000" spc="-2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hose </a:t>
                      </a:r>
                      <a:r>
                        <a:rPr dirty="0" sz="1000" spc="-3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and/or</a:t>
                      </a:r>
                      <a:r>
                        <a:rPr dirty="0" sz="1000" spc="-6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coupling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</a:tr>
              <a:tr h="152400">
                <a:tc>
                  <a:txBody>
                    <a:bodyPr/>
                    <a:lstStyle/>
                    <a:p>
                      <a:pPr/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95910">
                        <a:lnSpc>
                          <a:spcPts val="1170"/>
                        </a:lnSpc>
                      </a:pPr>
                      <a:r>
                        <a:rPr dirty="0" sz="1000" spc="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inside </a:t>
                      </a:r>
                      <a:r>
                        <a:rPr dirty="0" sz="1000" spc="-1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diameter. </a:t>
                      </a:r>
                      <a:r>
                        <a:rPr dirty="0" sz="1000" spc="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Add </a:t>
                      </a: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“booster</a:t>
                      </a:r>
                      <a:r>
                        <a:rPr dirty="0" sz="1000" spc="-4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1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pump”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</a:tr>
              <a:tr h="151384">
                <a:tc>
                  <a:txBody>
                    <a:bodyPr/>
                    <a:lstStyle/>
                    <a:p>
                      <a:pPr/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95910">
                        <a:lnSpc>
                          <a:spcPts val="1170"/>
                        </a:lnSpc>
                      </a:pPr>
                      <a:r>
                        <a:rPr dirty="0" sz="1000" spc="3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if </a:t>
                      </a:r>
                      <a:r>
                        <a:rPr dirty="0" sz="1000" spc="-2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hose </a:t>
                      </a: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length </a:t>
                      </a:r>
                      <a:r>
                        <a:rPr dirty="0" sz="1000" spc="2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is </a:t>
                      </a:r>
                      <a:r>
                        <a:rPr dirty="0" sz="1000" spc="-2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extremely</a:t>
                      </a:r>
                      <a:r>
                        <a:rPr dirty="0" sz="1000" spc="-114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long.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44500" y="7756452"/>
            <a:ext cx="3371850" cy="1743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700" spc="229" b="1">
                <a:solidFill>
                  <a:srgbClr val="CE5C1B"/>
                </a:solidFill>
                <a:latin typeface="Lucida Sans"/>
                <a:cs typeface="Lucida Sans"/>
              </a:rPr>
              <a:t>conclusIon</a:t>
            </a:r>
            <a:endParaRPr sz="1700">
              <a:latin typeface="Lucida Sans"/>
              <a:cs typeface="Lucida Sans"/>
            </a:endParaRPr>
          </a:p>
          <a:p>
            <a:pPr algn="just" marL="12700" marR="5080">
              <a:lnSpc>
                <a:spcPct val="116700"/>
              </a:lnSpc>
              <a:spcBef>
                <a:spcPts val="359"/>
              </a:spcBef>
            </a:pP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safest,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most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efficient industrial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systems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are</a:t>
            </a:r>
            <a:r>
              <a:rPr dirty="0" sz="1000" spc="-204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backed 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by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strong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preventive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maintenance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programs.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critical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first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step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selecting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right,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application-specific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hose,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beyond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that,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maintenance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managers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should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prepare for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any 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possibility 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–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from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hazardous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levels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static electricity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leakage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damage. The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best approach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preventing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failure 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another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costly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outcome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being proactive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in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inspecting,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maintaining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troubleshooting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industrial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 systems.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52445" y="7756452"/>
            <a:ext cx="3733165" cy="1743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74295">
              <a:lnSpc>
                <a:spcPct val="100000"/>
              </a:lnSpc>
            </a:pPr>
            <a:r>
              <a:rPr dirty="0" sz="1700" spc="165" b="1">
                <a:solidFill>
                  <a:srgbClr val="CE5C1B"/>
                </a:solidFill>
                <a:latin typeface="Lucida Sans"/>
                <a:cs typeface="Lucida Sans"/>
              </a:rPr>
              <a:t>aDDITIonal</a:t>
            </a:r>
            <a:r>
              <a:rPr dirty="0" sz="1700" spc="-114" b="1">
                <a:solidFill>
                  <a:srgbClr val="CE5C1B"/>
                </a:solidFill>
                <a:latin typeface="Lucida Sans"/>
                <a:cs typeface="Lucida Sans"/>
              </a:rPr>
              <a:t> </a:t>
            </a:r>
            <a:r>
              <a:rPr dirty="0" sz="1700" spc="220" b="1">
                <a:solidFill>
                  <a:srgbClr val="CE5C1B"/>
                </a:solidFill>
                <a:latin typeface="Lucida Sans"/>
                <a:cs typeface="Lucida Sans"/>
              </a:rPr>
              <a:t>resources</a:t>
            </a:r>
            <a:endParaRPr sz="1700">
              <a:latin typeface="Lucida Sans"/>
              <a:cs typeface="Lucida Sans"/>
            </a:endParaRPr>
          </a:p>
          <a:p>
            <a:pPr algn="just" marL="74295" marR="473709">
              <a:lnSpc>
                <a:spcPct val="116700"/>
              </a:lnSpc>
              <a:spcBef>
                <a:spcPts val="359"/>
              </a:spcBef>
            </a:pP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For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additional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Gates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Fluid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Power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resources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related </a:t>
            </a:r>
            <a:r>
              <a:rPr dirty="0" sz="1000" spc="-45">
                <a:solidFill>
                  <a:srgbClr val="3D3E3E"/>
                </a:solidFill>
                <a:latin typeface="Tahoma"/>
                <a:cs typeface="Tahoma"/>
              </a:rPr>
              <a:t>to 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industrial 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45">
                <a:solidFill>
                  <a:srgbClr val="3D3E3E"/>
                </a:solidFill>
                <a:latin typeface="Tahoma"/>
                <a:cs typeface="Tahoma"/>
              </a:rPr>
              <a:t>systems,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including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white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paper,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product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catalog and brochures,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visit </a:t>
            </a:r>
            <a:r>
              <a:rPr dirty="0" sz="1000" spc="-30" u="sng">
                <a:solidFill>
                  <a:srgbClr val="35AFD2"/>
                </a:solidFill>
                <a:latin typeface="Tahoma"/>
                <a:cs typeface="Tahoma"/>
                <a:hlinkClick r:id="rId2"/>
              </a:rPr>
              <a:t>http://gatesprograms.com/ </a:t>
            </a:r>
            <a:r>
              <a:rPr dirty="0" sz="1000" spc="-30" u="sng">
                <a:solidFill>
                  <a:srgbClr val="35AFD2"/>
                </a:solidFill>
                <a:latin typeface="Tahoma"/>
                <a:cs typeface="Tahoma"/>
              </a:rPr>
              <a:t> </a:t>
            </a:r>
            <a:r>
              <a:rPr dirty="0" sz="1000" spc="-15" u="sng">
                <a:solidFill>
                  <a:srgbClr val="35AFD2"/>
                </a:solidFill>
                <a:latin typeface="Tahoma"/>
                <a:cs typeface="Tahoma"/>
                <a:hlinkClick r:id="rId2"/>
              </a:rPr>
              <a:t>hosesystems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.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Visit </a:t>
            </a:r>
            <a:r>
              <a:rPr dirty="0" sz="1000" spc="-20" u="sng">
                <a:solidFill>
                  <a:srgbClr val="35AFD2"/>
                </a:solidFill>
                <a:latin typeface="Tahoma"/>
                <a:cs typeface="Tahoma"/>
                <a:hlinkClick r:id="rId3"/>
              </a:rPr>
              <a:t>http://gatesprograms.com/hydraulics </a:t>
            </a:r>
            <a:r>
              <a:rPr dirty="0" sz="1000" spc="-20" u="sng">
                <a:solidFill>
                  <a:srgbClr val="35AFD2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  <a:hlinkClick r:id="rId4"/>
              </a:rPr>
              <a:t>for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  <a:hlinkClick r:id="rId4"/>
              </a:rPr>
              <a:t>hydraulic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  <a:hlinkClick r:id="rId4"/>
              </a:rPr>
              <a:t>system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  <a:hlinkClick r:id="rId4"/>
              </a:rPr>
              <a:t>resources.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  <a:hlinkClick r:id="rId4"/>
              </a:rPr>
              <a:t>Contact </a:t>
            </a:r>
            <a:r>
              <a:rPr dirty="0" sz="1000" spc="35" u="sng">
                <a:solidFill>
                  <a:srgbClr val="35AFD2"/>
                </a:solidFill>
                <a:latin typeface="Tahoma"/>
                <a:cs typeface="Tahoma"/>
                <a:hlinkClick r:id="rId4"/>
              </a:rPr>
              <a:t>pa0000@  </a:t>
            </a:r>
            <a:r>
              <a:rPr dirty="0" sz="1000" spc="20" u="sng">
                <a:solidFill>
                  <a:srgbClr val="35AFD2"/>
                </a:solidFill>
                <a:latin typeface="Tahoma"/>
                <a:cs typeface="Tahoma"/>
                <a:hlinkClick r:id="rId4"/>
              </a:rPr>
              <a:t>gates.com </a:t>
            </a:r>
            <a:r>
              <a:rPr dirty="0" sz="1000" spc="50">
                <a:solidFill>
                  <a:srgbClr val="3D3E3E"/>
                </a:solidFill>
                <a:latin typeface="Tahoma"/>
                <a:cs typeface="Tahoma"/>
                <a:hlinkClick r:id="rId4"/>
              </a:rPr>
              <a:t>if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  <a:hlinkClick r:id="rId4"/>
              </a:rPr>
              <a:t>you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  <a:hlinkClick r:id="rId4"/>
              </a:rPr>
              <a:t>have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  <a:hlinkClick r:id="rId4"/>
              </a:rPr>
              <a:t>any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  <a:hlinkClick r:id="rId4"/>
              </a:rPr>
              <a:t>questions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  <a:hlinkClick r:id="rId4"/>
              </a:rPr>
              <a:t>about Gates </a:t>
            </a:r>
            <a:r>
              <a:rPr dirty="0" sz="1000" spc="25">
                <a:solidFill>
                  <a:srgbClr val="3D3E3E"/>
                </a:solidFill>
                <a:latin typeface="Tahoma"/>
                <a:cs typeface="Tahoma"/>
                <a:hlinkClick r:id="rId4"/>
              </a:rPr>
              <a:t>Fluid </a:t>
            </a:r>
            <a:r>
              <a:rPr dirty="0" sz="1000" spc="2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Power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products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services.</a:t>
            </a:r>
            <a:endParaRPr sz="100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  <a:spcBef>
                <a:spcPts val="200"/>
              </a:spcBef>
              <a:tabLst>
                <a:tab pos="3719829" algn="l"/>
              </a:tabLst>
            </a:pPr>
            <a:r>
              <a:rPr dirty="0" sz="1000" spc="-10" u="sng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 u="sng">
                <a:solidFill>
                  <a:srgbClr val="3D3E3E"/>
                </a:solidFill>
                <a:latin typeface="Tahoma"/>
                <a:cs typeface="Tahoma"/>
              </a:rPr>
              <a:t>	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7350" y="9636700"/>
            <a:ext cx="6981825" cy="422275"/>
          </a:xfrm>
          <a:custGeom>
            <a:avLst/>
            <a:gdLst/>
            <a:ahLst/>
            <a:cxnLst/>
            <a:rect l="l" t="t" r="r" b="b"/>
            <a:pathLst>
              <a:path w="6981825" h="422275">
                <a:moveTo>
                  <a:pt x="0" y="421699"/>
                </a:moveTo>
                <a:lnTo>
                  <a:pt x="6981443" y="421699"/>
                </a:lnTo>
                <a:lnTo>
                  <a:pt x="6981443" y="0"/>
                </a:lnTo>
                <a:lnTo>
                  <a:pt x="0" y="0"/>
                </a:lnTo>
                <a:lnTo>
                  <a:pt x="0" y="421699"/>
                </a:lnTo>
                <a:close/>
              </a:path>
            </a:pathLst>
          </a:custGeom>
          <a:solidFill>
            <a:srgbClr val="231F20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7198" y="9706556"/>
            <a:ext cx="4926330" cy="352425"/>
          </a:xfrm>
          <a:custGeom>
            <a:avLst/>
            <a:gdLst/>
            <a:ahLst/>
            <a:cxnLst/>
            <a:rect l="l" t="t" r="r" b="b"/>
            <a:pathLst>
              <a:path w="4926330" h="352425">
                <a:moveTo>
                  <a:pt x="4820627" y="0"/>
                </a:moveTo>
                <a:lnTo>
                  <a:pt x="105689" y="0"/>
                </a:lnTo>
                <a:lnTo>
                  <a:pt x="64652" y="8337"/>
                </a:lnTo>
                <a:lnTo>
                  <a:pt x="31046" y="31040"/>
                </a:lnTo>
                <a:lnTo>
                  <a:pt x="8339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4926304" y="351843"/>
                </a:lnTo>
                <a:lnTo>
                  <a:pt x="4926304" y="105676"/>
                </a:lnTo>
                <a:lnTo>
                  <a:pt x="4917966" y="64642"/>
                </a:lnTo>
                <a:lnTo>
                  <a:pt x="4895264" y="31040"/>
                </a:lnTo>
                <a:lnTo>
                  <a:pt x="4861662" y="8337"/>
                </a:lnTo>
                <a:lnTo>
                  <a:pt x="4820627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7203" y="9706556"/>
            <a:ext cx="6844030" cy="352425"/>
          </a:xfrm>
          <a:custGeom>
            <a:avLst/>
            <a:gdLst/>
            <a:ahLst/>
            <a:cxnLst/>
            <a:rect l="l" t="t" r="r" b="b"/>
            <a:pathLst>
              <a:path w="6844030" h="352425">
                <a:moveTo>
                  <a:pt x="6738315" y="0"/>
                </a:moveTo>
                <a:lnTo>
                  <a:pt x="105676" y="0"/>
                </a:lnTo>
                <a:lnTo>
                  <a:pt x="64642" y="8337"/>
                </a:lnTo>
                <a:lnTo>
                  <a:pt x="31040" y="31040"/>
                </a:lnTo>
                <a:lnTo>
                  <a:pt x="8337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6843991" y="351843"/>
                </a:lnTo>
                <a:lnTo>
                  <a:pt x="6843991" y="105676"/>
                </a:lnTo>
                <a:lnTo>
                  <a:pt x="6835654" y="64642"/>
                </a:lnTo>
                <a:lnTo>
                  <a:pt x="6812951" y="31040"/>
                </a:lnTo>
                <a:lnTo>
                  <a:pt x="6779349" y="8337"/>
                </a:lnTo>
                <a:lnTo>
                  <a:pt x="6738315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30"/>
              </a:spcBef>
            </a:pPr>
            <a:r>
              <a:rPr dirty="0" spc="-70"/>
              <a:t>9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03301"/>
            <a:ext cx="3347085" cy="727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16700"/>
              </a:lnSpc>
            </a:pP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In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addition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the factors </a:t>
            </a:r>
            <a:r>
              <a:rPr dirty="0" sz="1000" spc="-45">
                <a:solidFill>
                  <a:srgbClr val="3D3E3E"/>
                </a:solidFill>
                <a:latin typeface="Tahoma"/>
                <a:cs typeface="Tahoma"/>
              </a:rPr>
              <a:t>above,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proper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selection,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cou-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pling</a:t>
            </a:r>
            <a:r>
              <a:rPr dirty="0" sz="1000" spc="-8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selection,</a:t>
            </a:r>
            <a:r>
              <a:rPr dirty="0" sz="1000" spc="-8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hose</a:t>
            </a:r>
            <a:r>
              <a:rPr dirty="0" sz="1000" spc="-8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assembly</a:t>
            </a:r>
            <a:r>
              <a:rPr dirty="0" sz="1000" spc="-8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and</a:t>
            </a:r>
            <a:r>
              <a:rPr dirty="0" sz="1000" spc="-8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installation</a:t>
            </a:r>
            <a:r>
              <a:rPr dirty="0" sz="1000" spc="-8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are</a:t>
            </a:r>
            <a:r>
              <a:rPr dirty="0" sz="1000" spc="-8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all</a:t>
            </a:r>
            <a:r>
              <a:rPr dirty="0" sz="1000" spc="-8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critical</a:t>
            </a:r>
            <a:r>
              <a:rPr dirty="0" sz="1000" spc="-8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to 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ensuring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the safe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operation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hydraulic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systems.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These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topics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will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be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covered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in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depth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in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following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chapters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of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this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eBook.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1317752"/>
            <a:ext cx="3347085" cy="3673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700" spc="280" b="1">
                <a:solidFill>
                  <a:srgbClr val="CE5C1B"/>
                </a:solidFill>
                <a:latin typeface="Book Antiqua"/>
                <a:cs typeface="Book Antiqua"/>
              </a:rPr>
              <a:t>insPection</a:t>
            </a:r>
            <a:endParaRPr sz="1700">
              <a:latin typeface="Book Antiqua"/>
              <a:cs typeface="Book Antiqua"/>
            </a:endParaRPr>
          </a:p>
          <a:p>
            <a:pPr algn="just" marL="12700" marR="5080">
              <a:lnSpc>
                <a:spcPct val="116700"/>
              </a:lnSpc>
              <a:spcBef>
                <a:spcPts val="359"/>
              </a:spcBef>
            </a:pP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Hydraulic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equipment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should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 monitored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during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normal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operation, as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any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noticeable difference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in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how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it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sounds,  looks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feels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often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indicates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problem.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In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addition,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peri- 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odic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inspections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ensure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that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systems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are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running safely and 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efficiently.</a:t>
            </a:r>
            <a:endParaRPr sz="100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  <a:spcBef>
                <a:spcPts val="700"/>
              </a:spcBef>
            </a:pPr>
            <a:r>
              <a:rPr dirty="0" sz="1200" spc="30" b="1">
                <a:solidFill>
                  <a:srgbClr val="CE5C1B"/>
                </a:solidFill>
                <a:latin typeface="Book Antiqua"/>
                <a:cs typeface="Book Antiqua"/>
              </a:rPr>
              <a:t>When to</a:t>
            </a:r>
            <a:r>
              <a:rPr dirty="0" sz="1200" spc="-30" b="1">
                <a:solidFill>
                  <a:srgbClr val="CE5C1B"/>
                </a:solidFill>
                <a:latin typeface="Book Antiqua"/>
                <a:cs typeface="Book Antiqua"/>
              </a:rPr>
              <a:t> </a:t>
            </a:r>
            <a:r>
              <a:rPr dirty="0" sz="1200" spc="55" b="1">
                <a:solidFill>
                  <a:srgbClr val="CE5C1B"/>
                </a:solidFill>
                <a:latin typeface="Book Antiqua"/>
                <a:cs typeface="Book Antiqua"/>
              </a:rPr>
              <a:t>inspect</a:t>
            </a:r>
            <a:endParaRPr sz="1200">
              <a:latin typeface="Book Antiqua"/>
              <a:cs typeface="Book Antiqua"/>
            </a:endParaRPr>
          </a:p>
          <a:p>
            <a:pPr algn="just" marL="12700" marR="5080">
              <a:lnSpc>
                <a:spcPct val="116700"/>
              </a:lnSpc>
              <a:spcBef>
                <a:spcPts val="459"/>
              </a:spcBef>
            </a:pP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Recommended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inspection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schedules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vary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by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type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equip-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ment,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so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operating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manuals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should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referenced.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That  noted,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here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are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some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basic</a:t>
            </a:r>
            <a:r>
              <a:rPr dirty="0" sz="1000" spc="5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guidelines:</a:t>
            </a:r>
            <a:endParaRPr sz="1000">
              <a:latin typeface="Tahoma"/>
              <a:cs typeface="Tahoma"/>
            </a:endParaRPr>
          </a:p>
          <a:p>
            <a:pPr marL="229235" indent="-102235">
              <a:lnSpc>
                <a:spcPct val="100000"/>
              </a:lnSpc>
              <a:spcBef>
                <a:spcPts val="700"/>
              </a:spcBef>
              <a:buChar char="•"/>
              <a:tabLst>
                <a:tab pos="229235" algn="l"/>
              </a:tabLst>
            </a:pP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Mobile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equipment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should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inspected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every</a:t>
            </a:r>
            <a:r>
              <a:rPr dirty="0" sz="1000" spc="-4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50">
                <a:solidFill>
                  <a:srgbClr val="3D3E3E"/>
                </a:solidFill>
                <a:latin typeface="Tahoma"/>
                <a:cs typeface="Tahoma"/>
              </a:rPr>
              <a:t>400-600</a:t>
            </a:r>
            <a:endParaRPr sz="1000">
              <a:latin typeface="Tahoma"/>
              <a:cs typeface="Tahoma"/>
            </a:endParaRPr>
          </a:p>
          <a:p>
            <a:pPr algn="ctr" marR="27305">
              <a:lnSpc>
                <a:spcPct val="100000"/>
              </a:lnSpc>
              <a:spcBef>
                <a:spcPts val="200"/>
              </a:spcBef>
            </a:pP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hours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every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three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months,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whichever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occurs</a:t>
            </a:r>
            <a:r>
              <a:rPr dirty="0" sz="1000" spc="7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first.</a:t>
            </a:r>
            <a:endParaRPr sz="1000">
              <a:latin typeface="Tahoma"/>
              <a:cs typeface="Tahoma"/>
            </a:endParaRPr>
          </a:p>
          <a:p>
            <a:pPr marL="229235" indent="-102235">
              <a:lnSpc>
                <a:spcPct val="100000"/>
              </a:lnSpc>
              <a:spcBef>
                <a:spcPts val="650"/>
              </a:spcBef>
              <a:buChar char="•"/>
              <a:tabLst>
                <a:tab pos="229235" algn="l"/>
              </a:tabLst>
            </a:pP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Stationary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equipment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should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inspected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every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three</a:t>
            </a:r>
            <a:endParaRPr sz="1000">
              <a:latin typeface="Tahoma"/>
              <a:cs typeface="Tahoma"/>
            </a:endParaRPr>
          </a:p>
          <a:p>
            <a:pPr marL="228600">
              <a:lnSpc>
                <a:spcPct val="100000"/>
              </a:lnSpc>
              <a:spcBef>
                <a:spcPts val="200"/>
              </a:spcBef>
            </a:pP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months.</a:t>
            </a:r>
            <a:endParaRPr sz="1000">
              <a:latin typeface="Tahoma"/>
              <a:cs typeface="Tahoma"/>
            </a:endParaRPr>
          </a:p>
          <a:p>
            <a:pPr marL="229235" marR="37465" indent="-102235">
              <a:lnSpc>
                <a:spcPct val="116700"/>
              </a:lnSpc>
              <a:spcBef>
                <a:spcPts val="450"/>
              </a:spcBef>
              <a:buChar char="•"/>
              <a:tabLst>
                <a:tab pos="229235" algn="l"/>
              </a:tabLst>
            </a:pP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critical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nature of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equipment,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operating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tem-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peratures, operating pressures,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environmental factors, 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type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usage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the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accessibility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equipment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all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influence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how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often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should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</a:t>
            </a:r>
            <a:r>
              <a:rPr dirty="0" sz="1000" spc="2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inspected.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1967" y="5242052"/>
            <a:ext cx="3231515" cy="8489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200" spc="-65" b="1">
                <a:solidFill>
                  <a:srgbClr val="67A135"/>
                </a:solidFill>
                <a:latin typeface="Book Antiqua"/>
                <a:cs typeface="Book Antiqua"/>
              </a:rPr>
              <a:t>QUICK</a:t>
            </a:r>
            <a:r>
              <a:rPr dirty="0" sz="1200" spc="-40" b="1">
                <a:solidFill>
                  <a:srgbClr val="67A135"/>
                </a:solidFill>
                <a:latin typeface="Book Antiqua"/>
                <a:cs typeface="Book Antiqua"/>
              </a:rPr>
              <a:t> </a:t>
            </a:r>
            <a:r>
              <a:rPr dirty="0" sz="1200" spc="-25" b="1">
                <a:solidFill>
                  <a:srgbClr val="67A135"/>
                </a:solidFill>
                <a:latin typeface="Book Antiqua"/>
                <a:cs typeface="Book Antiqua"/>
              </a:rPr>
              <a:t>TIP:</a:t>
            </a:r>
            <a:endParaRPr sz="1200">
              <a:latin typeface="Book Antiqua"/>
              <a:cs typeface="Book Antiqua"/>
            </a:endParaRPr>
          </a:p>
          <a:p>
            <a:pPr algn="ctr" marL="12065" marR="5080">
              <a:lnSpc>
                <a:spcPct val="118100"/>
              </a:lnSpc>
            </a:pPr>
            <a:r>
              <a:rPr dirty="0" sz="1200" spc="-20">
                <a:solidFill>
                  <a:srgbClr val="231F20"/>
                </a:solidFill>
                <a:latin typeface="Times New Roman"/>
                <a:cs typeface="Times New Roman"/>
              </a:rPr>
              <a:t>Look </a:t>
            </a:r>
            <a:r>
              <a:rPr dirty="0" sz="1200" spc="-25">
                <a:solidFill>
                  <a:srgbClr val="231F20"/>
                </a:solidFill>
                <a:latin typeface="Times New Roman"/>
                <a:cs typeface="Times New Roman"/>
              </a:rPr>
              <a:t>for </a:t>
            </a:r>
            <a:r>
              <a:rPr dirty="0" sz="1200" spc="35">
                <a:solidFill>
                  <a:srgbClr val="231F20"/>
                </a:solidFill>
                <a:latin typeface="Times New Roman"/>
                <a:cs typeface="Times New Roman"/>
              </a:rPr>
              <a:t>opportunities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to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inspect </a:t>
            </a:r>
            <a:r>
              <a:rPr dirty="0" sz="1200" spc="70">
                <a:solidFill>
                  <a:srgbClr val="231F20"/>
                </a:solidFill>
                <a:latin typeface="Times New Roman"/>
                <a:cs typeface="Times New Roman"/>
              </a:rPr>
              <a:t>and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correct 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potential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trouble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spots </a:t>
            </a:r>
            <a:r>
              <a:rPr dirty="0" sz="1200" spc="5">
                <a:solidFill>
                  <a:srgbClr val="231F20"/>
                </a:solidFill>
                <a:latin typeface="Times New Roman"/>
                <a:cs typeface="Times New Roman"/>
              </a:rPr>
              <a:t>like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high </a:t>
            </a:r>
            <a:r>
              <a:rPr dirty="0" sz="1200" spc="70">
                <a:solidFill>
                  <a:srgbClr val="231F20"/>
                </a:solidFill>
                <a:latin typeface="Times New Roman"/>
                <a:cs typeface="Times New Roman"/>
              </a:rPr>
              <a:t>heat </a:t>
            </a:r>
            <a:r>
              <a:rPr dirty="0" sz="1200" spc="35">
                <a:solidFill>
                  <a:srgbClr val="231F20"/>
                </a:solidFill>
                <a:latin typeface="Times New Roman"/>
                <a:cs typeface="Times New Roman"/>
              </a:rPr>
              <a:t>sources,  rough</a:t>
            </a:r>
            <a:r>
              <a:rPr dirty="0" sz="12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abrasion</a:t>
            </a:r>
            <a:r>
              <a:rPr dirty="0" sz="12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231F20"/>
                </a:solidFill>
                <a:latin typeface="Times New Roman"/>
                <a:cs typeface="Times New Roman"/>
              </a:rPr>
              <a:t>areas</a:t>
            </a:r>
            <a:r>
              <a:rPr dirty="0" sz="12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7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12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tight</a:t>
            </a:r>
            <a:r>
              <a:rPr dirty="0" sz="12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231F20"/>
                </a:solidFill>
                <a:latin typeface="Times New Roman"/>
                <a:cs typeface="Times New Roman"/>
              </a:rPr>
              <a:t>bends</a:t>
            </a:r>
            <a:r>
              <a:rPr dirty="0" sz="12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dirty="0" sz="12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35">
                <a:solidFill>
                  <a:srgbClr val="231F20"/>
                </a:solidFill>
                <a:latin typeface="Times New Roman"/>
                <a:cs typeface="Times New Roman"/>
              </a:rPr>
              <a:t>twisting.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46100" y="7794752"/>
            <a:ext cx="3739515" cy="168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26179" algn="l"/>
              </a:tabLst>
            </a:pPr>
            <a:r>
              <a:rPr dirty="0" sz="1000" spc="-10" u="sng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 u="sng">
                <a:solidFill>
                  <a:srgbClr val="3D3E3E"/>
                </a:solidFill>
                <a:latin typeface="Tahoma"/>
                <a:cs typeface="Tahoma"/>
              </a:rPr>
              <a:t>	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6397853"/>
            <a:ext cx="3347085" cy="3101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45" b="1">
                <a:solidFill>
                  <a:srgbClr val="CE5C1B"/>
                </a:solidFill>
                <a:latin typeface="Book Antiqua"/>
                <a:cs typeface="Book Antiqua"/>
              </a:rPr>
              <a:t>inspection</a:t>
            </a:r>
            <a:r>
              <a:rPr dirty="0" sz="1200" spc="-10" b="1">
                <a:solidFill>
                  <a:srgbClr val="CE5C1B"/>
                </a:solidFill>
                <a:latin typeface="Book Antiqua"/>
                <a:cs typeface="Book Antiqua"/>
              </a:rPr>
              <a:t> </a:t>
            </a:r>
            <a:r>
              <a:rPr dirty="0" sz="1200" spc="40" b="1">
                <a:solidFill>
                  <a:srgbClr val="CE5C1B"/>
                </a:solidFill>
                <a:latin typeface="Book Antiqua"/>
                <a:cs typeface="Book Antiqua"/>
              </a:rPr>
              <a:t>Procedure</a:t>
            </a:r>
            <a:endParaRPr sz="1200">
              <a:latin typeface="Book Antiqua"/>
              <a:cs typeface="Book Antiqua"/>
            </a:endParaRPr>
          </a:p>
          <a:p>
            <a:pPr marL="12700" marR="5080">
              <a:lnSpc>
                <a:spcPct val="116700"/>
              </a:lnSpc>
              <a:spcBef>
                <a:spcPts val="455"/>
              </a:spcBef>
            </a:pP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following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an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outline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help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maintain hydraulic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27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efficiently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safely:</a:t>
            </a:r>
            <a:endParaRPr sz="1000">
              <a:latin typeface="Tahoma"/>
              <a:cs typeface="Tahoma"/>
            </a:endParaRPr>
          </a:p>
          <a:p>
            <a:pPr marL="281940" marR="69215" indent="-154940">
              <a:lnSpc>
                <a:spcPct val="116700"/>
              </a:lnSpc>
              <a:spcBef>
                <a:spcPts val="495"/>
              </a:spcBef>
              <a:buAutoNum type="arabicPeriod"/>
              <a:tabLst>
                <a:tab pos="282575" algn="l"/>
              </a:tabLst>
            </a:pP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Turn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off equipment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power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release pressure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from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accumulators.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Lock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control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box,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tag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it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with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warning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sign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that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reads,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“DOWN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FOR MAIN-  </a:t>
            </a:r>
            <a:r>
              <a:rPr dirty="0" sz="1000" spc="25">
                <a:solidFill>
                  <a:srgbClr val="3D3E3E"/>
                </a:solidFill>
                <a:latin typeface="Tahoma"/>
                <a:cs typeface="Tahoma"/>
              </a:rPr>
              <a:t>TENANCE.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DO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NOT </a:t>
            </a:r>
            <a:r>
              <a:rPr dirty="0" sz="1000" spc="30">
                <a:solidFill>
                  <a:srgbClr val="3D3E3E"/>
                </a:solidFill>
                <a:latin typeface="Tahoma"/>
                <a:cs typeface="Tahoma"/>
              </a:rPr>
              <a:t>TURN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ON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POWER.”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With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mobile 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equipment,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turn the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key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off,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put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it in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safe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place</a:t>
            </a:r>
            <a:r>
              <a:rPr dirty="0" sz="1000" spc="-4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disconnect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</a:t>
            </a:r>
            <a:r>
              <a:rPr dirty="0" sz="1000" spc="-9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battery.</a:t>
            </a:r>
            <a:endParaRPr sz="1000">
              <a:latin typeface="Tahoma"/>
              <a:cs typeface="Tahoma"/>
            </a:endParaRPr>
          </a:p>
          <a:p>
            <a:pPr marL="281940" marR="30480" indent="-154940">
              <a:lnSpc>
                <a:spcPct val="116700"/>
              </a:lnSpc>
              <a:spcBef>
                <a:spcPts val="445"/>
              </a:spcBef>
              <a:buAutoNum type="arabicPeriod"/>
              <a:tabLst>
                <a:tab pos="282575" algn="l"/>
              </a:tabLst>
            </a:pP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Place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equipment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components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in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safe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neutral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position. Make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sure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components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are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not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mid-stroke, 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in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mid-cycle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holding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load.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Before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working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around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equipment,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drop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load,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retract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cylinders,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relieve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pressure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allow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cool-down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time.</a:t>
            </a:r>
            <a:endParaRPr sz="1000">
              <a:latin typeface="Tahoma"/>
              <a:cs typeface="Tahoma"/>
            </a:endParaRPr>
          </a:p>
          <a:p>
            <a:pPr marL="281940" indent="-154940">
              <a:lnSpc>
                <a:spcPct val="100000"/>
              </a:lnSpc>
              <a:spcBef>
                <a:spcPts val="645"/>
              </a:spcBef>
              <a:buAutoNum type="arabicPeriod"/>
              <a:tabLst>
                <a:tab pos="282575" algn="l"/>
              </a:tabLst>
            </a:pP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Remove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access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panels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inspect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fittings</a:t>
            </a:r>
            <a:endParaRPr sz="1000">
              <a:latin typeface="Tahoma"/>
              <a:cs typeface="Tahoma"/>
            </a:endParaRPr>
          </a:p>
          <a:p>
            <a:pPr algn="ctr" marR="80645">
              <a:lnSpc>
                <a:spcPct val="100000"/>
              </a:lnSpc>
              <a:spcBef>
                <a:spcPts val="195"/>
              </a:spcBef>
            </a:pP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for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damage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leaks. Check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cover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for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signs</a:t>
            </a:r>
            <a:r>
              <a:rPr dirty="0" sz="1000" spc="3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81455" y="403301"/>
            <a:ext cx="3317875" cy="3388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1940" marR="5080">
              <a:lnSpc>
                <a:spcPct val="116700"/>
              </a:lnSpc>
            </a:pP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abrasion,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blisters,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nicks,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cracks,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cuts,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hardness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color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changes. Determine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what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causing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</a:t>
            </a:r>
            <a:r>
              <a:rPr dirty="0" sz="1000" spc="-7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damage. 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When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inspecting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for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leaks,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look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for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puddles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fluid 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around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equipment,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low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fluid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levels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reservoir 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greasy/dirty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hose. Proper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routing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critical in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preventing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early hose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failure. Make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sure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hoses do not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rub against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each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other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metal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parts.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Also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check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that 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they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are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not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located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near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high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heat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source.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Check 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for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twisting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kinking,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make sure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there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enough 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slack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allow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for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length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changes under</a:t>
            </a:r>
            <a:r>
              <a:rPr dirty="0" sz="1000" spc="3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pressure.</a:t>
            </a:r>
            <a:endParaRPr sz="1000">
              <a:latin typeface="Tahoma"/>
              <a:cs typeface="Tahoma"/>
            </a:endParaRPr>
          </a:p>
          <a:p>
            <a:pPr algn="ctr" marR="635">
              <a:lnSpc>
                <a:spcPct val="100000"/>
              </a:lnSpc>
              <a:tabLst>
                <a:tab pos="3283585" algn="l"/>
              </a:tabLst>
            </a:pPr>
            <a:r>
              <a:rPr dirty="0" sz="1000" spc="-10" u="sng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 u="sng">
                <a:solidFill>
                  <a:srgbClr val="3D3E3E"/>
                </a:solidFill>
                <a:latin typeface="Tahoma"/>
                <a:cs typeface="Tahoma"/>
              </a:rPr>
              <a:t>	</a:t>
            </a:r>
            <a:endParaRPr sz="1000">
              <a:latin typeface="Tahoma"/>
              <a:cs typeface="Tahoma"/>
            </a:endParaRPr>
          </a:p>
          <a:p>
            <a:pPr algn="ctr" marL="28575">
              <a:lnSpc>
                <a:spcPct val="100000"/>
              </a:lnSpc>
              <a:spcBef>
                <a:spcPts val="900"/>
              </a:spcBef>
            </a:pPr>
            <a:r>
              <a:rPr dirty="0" sz="1200" spc="-65" b="1">
                <a:solidFill>
                  <a:srgbClr val="67A135"/>
                </a:solidFill>
                <a:latin typeface="Book Antiqua"/>
                <a:cs typeface="Book Antiqua"/>
              </a:rPr>
              <a:t>QUICK</a:t>
            </a:r>
            <a:r>
              <a:rPr dirty="0" sz="1200" spc="-40" b="1">
                <a:solidFill>
                  <a:srgbClr val="67A135"/>
                </a:solidFill>
                <a:latin typeface="Book Antiqua"/>
                <a:cs typeface="Book Antiqua"/>
              </a:rPr>
              <a:t> </a:t>
            </a:r>
            <a:r>
              <a:rPr dirty="0" sz="1200" spc="-25" b="1">
                <a:solidFill>
                  <a:srgbClr val="67A135"/>
                </a:solidFill>
                <a:latin typeface="Book Antiqua"/>
                <a:cs typeface="Book Antiqua"/>
              </a:rPr>
              <a:t>TIP:</a:t>
            </a:r>
            <a:endParaRPr sz="1200">
              <a:latin typeface="Book Antiqua"/>
              <a:cs typeface="Book Antiqua"/>
            </a:endParaRPr>
          </a:p>
          <a:p>
            <a:pPr algn="ctr" marL="153670" marR="78740" indent="-38735">
              <a:lnSpc>
                <a:spcPct val="118100"/>
              </a:lnSpc>
              <a:spcBef>
                <a:spcPts val="495"/>
              </a:spcBef>
            </a:pPr>
            <a:r>
              <a:rPr dirty="0" sz="1200" spc="20">
                <a:solidFill>
                  <a:srgbClr val="231F20"/>
                </a:solidFill>
                <a:latin typeface="Times New Roman"/>
                <a:cs typeface="Times New Roman"/>
              </a:rPr>
              <a:t>Never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check </a:t>
            </a:r>
            <a:r>
              <a:rPr dirty="0" sz="1200" spc="-25">
                <a:solidFill>
                  <a:srgbClr val="231F20"/>
                </a:solidFill>
                <a:latin typeface="Times New Roman"/>
                <a:cs typeface="Times New Roman"/>
              </a:rPr>
              <a:t>for </a:t>
            </a:r>
            <a:r>
              <a:rPr dirty="0" sz="1200" spc="35">
                <a:solidFill>
                  <a:srgbClr val="231F20"/>
                </a:solidFill>
                <a:latin typeface="Times New Roman"/>
                <a:cs typeface="Times New Roman"/>
              </a:rPr>
              <a:t>leaks </a:t>
            </a:r>
            <a:r>
              <a:rPr dirty="0" sz="1200" spc="10">
                <a:solidFill>
                  <a:srgbClr val="231F20"/>
                </a:solidFill>
                <a:latin typeface="Times New Roman"/>
                <a:cs typeface="Times New Roman"/>
              </a:rPr>
              <a:t>by </a:t>
            </a:r>
            <a:r>
              <a:rPr dirty="0" sz="1200" spc="50">
                <a:solidFill>
                  <a:srgbClr val="231F20"/>
                </a:solidFill>
                <a:latin typeface="Times New Roman"/>
                <a:cs typeface="Times New Roman"/>
              </a:rPr>
              <a:t>running </a:t>
            </a:r>
            <a:r>
              <a:rPr dirty="0" sz="1200" spc="5">
                <a:solidFill>
                  <a:srgbClr val="231F20"/>
                </a:solidFill>
                <a:latin typeface="Times New Roman"/>
                <a:cs typeface="Times New Roman"/>
              </a:rPr>
              <a:t>your </a:t>
            </a:r>
            <a:r>
              <a:rPr dirty="0" sz="1200" spc="70">
                <a:solidFill>
                  <a:srgbClr val="231F20"/>
                </a:solidFill>
                <a:latin typeface="Times New Roman"/>
                <a:cs typeface="Times New Roman"/>
              </a:rPr>
              <a:t>hand  </a:t>
            </a:r>
            <a:r>
              <a:rPr dirty="0" sz="1200" spc="5">
                <a:solidFill>
                  <a:srgbClr val="231F20"/>
                </a:solidFill>
                <a:latin typeface="Times New Roman"/>
                <a:cs typeface="Times New Roman"/>
              </a:rPr>
              <a:t>over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hose 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or </a:t>
            </a:r>
            <a:r>
              <a:rPr dirty="0" sz="1200" spc="25">
                <a:solidFill>
                  <a:srgbClr val="231F20"/>
                </a:solidFill>
                <a:latin typeface="Times New Roman"/>
                <a:cs typeface="Times New Roman"/>
              </a:rPr>
              <a:t>hydraulic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connections.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Instead, 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use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9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piece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cardboard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35">
                <a:solidFill>
                  <a:srgbClr val="231F20"/>
                </a:solidFill>
                <a:latin typeface="Times New Roman"/>
                <a:cs typeface="Times New Roman"/>
              </a:rPr>
              <a:t>locate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9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pressurized  </a:t>
            </a:r>
            <a:r>
              <a:rPr dirty="0" sz="1200" spc="25">
                <a:solidFill>
                  <a:srgbClr val="231F20"/>
                </a:solidFill>
                <a:latin typeface="Times New Roman"/>
                <a:cs typeface="Times New Roman"/>
              </a:rPr>
              <a:t>leak.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imes New Roman"/>
                <a:cs typeface="Times New Roman"/>
              </a:rPr>
              <a:t>For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20">
                <a:solidFill>
                  <a:srgbClr val="231F20"/>
                </a:solidFill>
                <a:latin typeface="Times New Roman"/>
                <a:cs typeface="Times New Roman"/>
              </a:rPr>
              <a:t>drips,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use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9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rag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231F20"/>
                </a:solidFill>
                <a:latin typeface="Times New Roman"/>
                <a:cs typeface="Times New Roman"/>
              </a:rPr>
              <a:t>clean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231F20"/>
                </a:solidFill>
                <a:latin typeface="Times New Roman"/>
                <a:cs typeface="Times New Roman"/>
              </a:rPr>
              <a:t>area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70">
                <a:solidFill>
                  <a:srgbClr val="231F20"/>
                </a:solidFill>
                <a:latin typeface="Times New Roman"/>
                <a:cs typeface="Times New Roman"/>
              </a:rPr>
              <a:t>and  </a:t>
            </a:r>
            <a:r>
              <a:rPr dirty="0" sz="1200" spc="50">
                <a:solidFill>
                  <a:srgbClr val="231F20"/>
                </a:solidFill>
                <a:latin typeface="Times New Roman"/>
                <a:cs typeface="Times New Roman"/>
              </a:rPr>
              <a:t>determine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where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leak</a:t>
            </a:r>
            <a:r>
              <a:rPr dirty="0" sz="1200" spc="-1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originates.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95750" y="4022852"/>
            <a:ext cx="3232150" cy="1819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7640" indent="-154940">
              <a:lnSpc>
                <a:spcPct val="100000"/>
              </a:lnSpc>
              <a:buAutoNum type="arabicPeriod" startAt="4"/>
              <a:tabLst>
                <a:tab pos="168275" algn="l"/>
              </a:tabLst>
            </a:pP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Repair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replace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assemblies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as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needed.</a:t>
            </a:r>
            <a:endParaRPr sz="1000">
              <a:latin typeface="Tahoma"/>
              <a:cs typeface="Tahoma"/>
            </a:endParaRPr>
          </a:p>
          <a:p>
            <a:pPr marL="167640" marR="5080" indent="-154940">
              <a:lnSpc>
                <a:spcPct val="116700"/>
              </a:lnSpc>
              <a:spcBef>
                <a:spcPts val="450"/>
              </a:spcBef>
              <a:buAutoNum type="arabicPeriod" startAt="4"/>
              <a:tabLst>
                <a:tab pos="168275" algn="l"/>
              </a:tabLst>
            </a:pP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Inspect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other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hydraulic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components. Look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beyond hose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fittings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valves,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pumps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cylinders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for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leaks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</a:t>
            </a:r>
            <a:r>
              <a:rPr dirty="0" sz="1000" spc="-9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damage.</a:t>
            </a:r>
            <a:endParaRPr sz="1000">
              <a:latin typeface="Tahoma"/>
              <a:cs typeface="Tahoma"/>
            </a:endParaRPr>
          </a:p>
          <a:p>
            <a:pPr marL="167640" indent="-154940">
              <a:lnSpc>
                <a:spcPct val="100000"/>
              </a:lnSpc>
              <a:spcBef>
                <a:spcPts val="650"/>
              </a:spcBef>
              <a:buAutoNum type="arabicPeriod" startAt="4"/>
              <a:tabLst>
                <a:tab pos="168275" algn="l"/>
              </a:tabLst>
            </a:pP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Reinstall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access</a:t>
            </a:r>
            <a:r>
              <a:rPr dirty="0" sz="1000" spc="-11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panels.</a:t>
            </a:r>
            <a:endParaRPr sz="1000">
              <a:latin typeface="Tahoma"/>
              <a:cs typeface="Tahoma"/>
            </a:endParaRPr>
          </a:p>
          <a:p>
            <a:pPr marL="167640" indent="-154940">
              <a:lnSpc>
                <a:spcPct val="100000"/>
              </a:lnSpc>
              <a:spcBef>
                <a:spcPts val="650"/>
              </a:spcBef>
              <a:buAutoNum type="arabicPeriod" startAt="4"/>
              <a:tabLst>
                <a:tab pos="168275" algn="l"/>
              </a:tabLst>
            </a:pP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Turn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on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power.</a:t>
            </a:r>
            <a:endParaRPr sz="1000">
              <a:latin typeface="Tahoma"/>
              <a:cs typeface="Tahoma"/>
            </a:endParaRPr>
          </a:p>
          <a:p>
            <a:pPr algn="just" marL="167640" marR="51435" indent="-154940">
              <a:lnSpc>
                <a:spcPct val="116700"/>
              </a:lnSpc>
              <a:spcBef>
                <a:spcPts val="450"/>
              </a:spcBef>
              <a:buAutoNum type="arabicPeriod" startAt="4"/>
              <a:tabLst>
                <a:tab pos="168275" algn="l"/>
              </a:tabLst>
            </a:pPr>
            <a:r>
              <a:rPr dirty="0" sz="1000" spc="25">
                <a:solidFill>
                  <a:srgbClr val="3D3E3E"/>
                </a:solidFill>
                <a:latin typeface="Tahoma"/>
                <a:cs typeface="Tahoma"/>
              </a:rPr>
              <a:t>Be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aware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your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equipment.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Your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eyes, ears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nose 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are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your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best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inspection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tools.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If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something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seems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off, 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inspect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further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avoid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assembly</a:t>
            </a:r>
            <a:r>
              <a:rPr dirty="0" sz="1000" spc="3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failure.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49661" y="6092952"/>
            <a:ext cx="2610485" cy="9124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200" spc="-65" b="1">
                <a:solidFill>
                  <a:srgbClr val="67A135"/>
                </a:solidFill>
                <a:latin typeface="Book Antiqua"/>
                <a:cs typeface="Book Antiqua"/>
              </a:rPr>
              <a:t>QUICK</a:t>
            </a:r>
            <a:r>
              <a:rPr dirty="0" sz="1200" spc="-40" b="1">
                <a:solidFill>
                  <a:srgbClr val="67A135"/>
                </a:solidFill>
                <a:latin typeface="Book Antiqua"/>
                <a:cs typeface="Book Antiqua"/>
              </a:rPr>
              <a:t> </a:t>
            </a:r>
            <a:r>
              <a:rPr dirty="0" sz="1200" spc="-25" b="1">
                <a:solidFill>
                  <a:srgbClr val="67A135"/>
                </a:solidFill>
                <a:latin typeface="Book Antiqua"/>
                <a:cs typeface="Book Antiqua"/>
              </a:rPr>
              <a:t>TIP:</a:t>
            </a:r>
            <a:endParaRPr sz="1200">
              <a:latin typeface="Book Antiqua"/>
              <a:cs typeface="Book Antiqua"/>
            </a:endParaRPr>
          </a:p>
          <a:p>
            <a:pPr algn="ctr">
              <a:lnSpc>
                <a:spcPct val="100000"/>
              </a:lnSpc>
              <a:spcBef>
                <a:spcPts val="760"/>
              </a:spcBef>
            </a:pPr>
            <a:r>
              <a:rPr dirty="0" sz="1200" spc="20">
                <a:solidFill>
                  <a:srgbClr val="231F20"/>
                </a:solidFill>
                <a:latin typeface="Times New Roman"/>
                <a:cs typeface="Times New Roman"/>
              </a:rPr>
              <a:t>Is </a:t>
            </a:r>
            <a:r>
              <a:rPr dirty="0" sz="1200" spc="5">
                <a:solidFill>
                  <a:srgbClr val="231F20"/>
                </a:solidFill>
                <a:latin typeface="Times New Roman"/>
                <a:cs typeface="Times New Roman"/>
              </a:rPr>
              <a:t>your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hose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hot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to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200" spc="-1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35">
                <a:solidFill>
                  <a:srgbClr val="231F20"/>
                </a:solidFill>
                <a:latin typeface="Times New Roman"/>
                <a:cs typeface="Times New Roman"/>
              </a:rPr>
              <a:t>touch?</a:t>
            </a:r>
            <a:endParaRPr sz="1200">
              <a:latin typeface="Times New Roman"/>
              <a:cs typeface="Times New Roman"/>
            </a:endParaRPr>
          </a:p>
          <a:p>
            <a:pPr algn="ctr" marL="12065" marR="5080">
              <a:lnSpc>
                <a:spcPct val="118100"/>
              </a:lnSpc>
            </a:pPr>
            <a:r>
              <a:rPr dirty="0" sz="1200" spc="-40">
                <a:solidFill>
                  <a:srgbClr val="231F20"/>
                </a:solidFill>
                <a:latin typeface="Times New Roman"/>
                <a:cs typeface="Times New Roman"/>
              </a:rPr>
              <a:t>If </a:t>
            </a:r>
            <a:r>
              <a:rPr dirty="0" sz="1200" spc="10">
                <a:solidFill>
                  <a:srgbClr val="231F20"/>
                </a:solidFill>
                <a:latin typeface="Times New Roman"/>
                <a:cs typeface="Times New Roman"/>
              </a:rPr>
              <a:t>you </a:t>
            </a:r>
            <a:r>
              <a:rPr dirty="0" sz="1200" spc="20">
                <a:solidFill>
                  <a:srgbClr val="231F20"/>
                </a:solidFill>
                <a:latin typeface="Times New Roman"/>
                <a:cs typeface="Times New Roman"/>
              </a:rPr>
              <a:t>can’t hold </a:t>
            </a:r>
            <a:r>
              <a:rPr dirty="0" sz="1200" spc="25">
                <a:solidFill>
                  <a:srgbClr val="231F20"/>
                </a:solidFill>
                <a:latin typeface="Times New Roman"/>
                <a:cs typeface="Times New Roman"/>
              </a:rPr>
              <a:t>it </a:t>
            </a:r>
            <a:r>
              <a:rPr dirty="0" sz="1200" spc="-25">
                <a:solidFill>
                  <a:srgbClr val="231F20"/>
                </a:solidFill>
                <a:latin typeface="Times New Roman"/>
                <a:cs typeface="Times New Roman"/>
              </a:rPr>
              <a:t>for </a:t>
            </a:r>
            <a:r>
              <a:rPr dirty="0" sz="1200" spc="-15">
                <a:solidFill>
                  <a:srgbClr val="231F20"/>
                </a:solidFill>
                <a:latin typeface="Times New Roman"/>
                <a:cs typeface="Times New Roman"/>
              </a:rPr>
              <a:t>five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seconds,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the 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operating </a:t>
            </a:r>
            <a:r>
              <a:rPr dirty="0" sz="1200" spc="50">
                <a:solidFill>
                  <a:srgbClr val="231F20"/>
                </a:solidFill>
                <a:latin typeface="Times New Roman"/>
                <a:cs typeface="Times New Roman"/>
              </a:rPr>
              <a:t>temperature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may </a:t>
            </a:r>
            <a:r>
              <a:rPr dirty="0" sz="1200" spc="55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200" spc="-1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15">
                <a:solidFill>
                  <a:srgbClr val="231F20"/>
                </a:solidFill>
                <a:latin typeface="Times New Roman"/>
                <a:cs typeface="Times New Roman"/>
              </a:rPr>
              <a:t>too </a:t>
            </a:r>
            <a:r>
              <a:rPr dirty="0" sz="1200" spc="35">
                <a:solidFill>
                  <a:srgbClr val="231F20"/>
                </a:solidFill>
                <a:latin typeface="Times New Roman"/>
                <a:cs typeface="Times New Roman"/>
              </a:rPr>
              <a:t>high.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52900" y="8107222"/>
            <a:ext cx="3007360" cy="857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41000"/>
              </a:lnSpc>
            </a:pPr>
            <a:r>
              <a:rPr dirty="0" sz="1300" spc="15">
                <a:solidFill>
                  <a:srgbClr val="2187B0"/>
                </a:solidFill>
                <a:latin typeface="Times New Roman"/>
                <a:cs typeface="Times New Roman"/>
              </a:rPr>
              <a:t>Keeping </a:t>
            </a:r>
            <a:r>
              <a:rPr dirty="0" sz="1300" spc="95">
                <a:solidFill>
                  <a:srgbClr val="2187B0"/>
                </a:solidFill>
                <a:latin typeface="Times New Roman"/>
                <a:cs typeface="Times New Roman"/>
              </a:rPr>
              <a:t>a </a:t>
            </a:r>
            <a:r>
              <a:rPr dirty="0" sz="1300" spc="45">
                <a:solidFill>
                  <a:srgbClr val="2187B0"/>
                </a:solidFill>
                <a:latin typeface="Times New Roman"/>
                <a:cs typeface="Times New Roman"/>
              </a:rPr>
              <a:t>detailed </a:t>
            </a:r>
            <a:r>
              <a:rPr dirty="0" sz="1300" spc="10">
                <a:solidFill>
                  <a:srgbClr val="2187B0"/>
                </a:solidFill>
                <a:latin typeface="Times New Roman"/>
                <a:cs typeface="Times New Roman"/>
              </a:rPr>
              <a:t>log </a:t>
            </a:r>
            <a:r>
              <a:rPr dirty="0" sz="1300" spc="-35">
                <a:solidFill>
                  <a:srgbClr val="2187B0"/>
                </a:solidFill>
                <a:latin typeface="Times New Roman"/>
                <a:cs typeface="Times New Roman"/>
              </a:rPr>
              <a:t>of </a:t>
            </a:r>
            <a:r>
              <a:rPr dirty="0" sz="1300" spc="40">
                <a:solidFill>
                  <a:srgbClr val="2187B0"/>
                </a:solidFill>
                <a:latin typeface="Times New Roman"/>
                <a:cs typeface="Times New Roman"/>
              </a:rPr>
              <a:t>inspection </a:t>
            </a:r>
            <a:r>
              <a:rPr dirty="0" sz="1300" spc="75">
                <a:solidFill>
                  <a:srgbClr val="2187B0"/>
                </a:solidFill>
                <a:latin typeface="Times New Roman"/>
                <a:cs typeface="Times New Roman"/>
              </a:rPr>
              <a:t>and  </a:t>
            </a:r>
            <a:r>
              <a:rPr dirty="0" sz="1300" spc="35">
                <a:solidFill>
                  <a:srgbClr val="2187B0"/>
                </a:solidFill>
                <a:latin typeface="Times New Roman"/>
                <a:cs typeface="Times New Roman"/>
              </a:rPr>
              <a:t>service </a:t>
            </a:r>
            <a:r>
              <a:rPr dirty="0" sz="1300" spc="30">
                <a:solidFill>
                  <a:srgbClr val="2187B0"/>
                </a:solidFill>
                <a:latin typeface="Times New Roman"/>
                <a:cs typeface="Times New Roman"/>
              </a:rPr>
              <a:t>information </a:t>
            </a:r>
            <a:r>
              <a:rPr dirty="0" sz="1300" spc="45">
                <a:solidFill>
                  <a:srgbClr val="2187B0"/>
                </a:solidFill>
                <a:latin typeface="Times New Roman"/>
                <a:cs typeface="Times New Roman"/>
              </a:rPr>
              <a:t>helps </a:t>
            </a:r>
            <a:r>
              <a:rPr dirty="0" sz="1300" spc="20">
                <a:solidFill>
                  <a:srgbClr val="2187B0"/>
                </a:solidFill>
                <a:latin typeface="Times New Roman"/>
                <a:cs typeface="Times New Roman"/>
              </a:rPr>
              <a:t>identify</a:t>
            </a:r>
            <a:r>
              <a:rPr dirty="0" sz="1300" spc="-165">
                <a:solidFill>
                  <a:srgbClr val="2187B0"/>
                </a:solidFill>
                <a:latin typeface="Times New Roman"/>
                <a:cs typeface="Times New Roman"/>
              </a:rPr>
              <a:t> </a:t>
            </a:r>
            <a:r>
              <a:rPr dirty="0" sz="1300" spc="30">
                <a:solidFill>
                  <a:srgbClr val="2187B0"/>
                </a:solidFill>
                <a:latin typeface="Times New Roman"/>
                <a:cs typeface="Times New Roman"/>
              </a:rPr>
              <a:t>problem  </a:t>
            </a:r>
            <a:r>
              <a:rPr dirty="0" sz="1300" spc="60">
                <a:solidFill>
                  <a:srgbClr val="2187B0"/>
                </a:solidFill>
                <a:latin typeface="Times New Roman"/>
                <a:cs typeface="Times New Roman"/>
              </a:rPr>
              <a:t>areas </a:t>
            </a:r>
            <a:r>
              <a:rPr dirty="0" sz="1300" spc="75">
                <a:solidFill>
                  <a:srgbClr val="2187B0"/>
                </a:solidFill>
                <a:latin typeface="Times New Roman"/>
                <a:cs typeface="Times New Roman"/>
              </a:rPr>
              <a:t>and </a:t>
            </a:r>
            <a:r>
              <a:rPr dirty="0" sz="1300" spc="25">
                <a:solidFill>
                  <a:srgbClr val="2187B0"/>
                </a:solidFill>
                <a:latin typeface="Times New Roman"/>
                <a:cs typeface="Times New Roman"/>
              </a:rPr>
              <a:t>monitor </a:t>
            </a:r>
            <a:r>
              <a:rPr dirty="0" sz="1300" spc="65">
                <a:solidFill>
                  <a:srgbClr val="2187B0"/>
                </a:solidFill>
                <a:latin typeface="Times New Roman"/>
                <a:cs typeface="Times New Roman"/>
              </a:rPr>
              <a:t>maintenance</a:t>
            </a:r>
            <a:r>
              <a:rPr dirty="0" sz="1300" spc="-180">
                <a:solidFill>
                  <a:srgbClr val="2187B0"/>
                </a:solidFill>
                <a:latin typeface="Times New Roman"/>
                <a:cs typeface="Times New Roman"/>
              </a:rPr>
              <a:t> </a:t>
            </a:r>
            <a:r>
              <a:rPr dirty="0" sz="1300" spc="45">
                <a:solidFill>
                  <a:srgbClr val="2187B0"/>
                </a:solidFill>
                <a:latin typeface="Times New Roman"/>
                <a:cs typeface="Times New Roman"/>
              </a:rPr>
              <a:t>trends.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5801" y="5124450"/>
            <a:ext cx="3284220" cy="0"/>
          </a:xfrm>
          <a:custGeom>
            <a:avLst/>
            <a:gdLst/>
            <a:ahLst/>
            <a:cxnLst/>
            <a:rect l="l" t="t" r="r" b="b"/>
            <a:pathLst>
              <a:path w="3284220" h="0">
                <a:moveTo>
                  <a:pt x="328385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67A1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75801" y="6232738"/>
            <a:ext cx="3284220" cy="0"/>
          </a:xfrm>
          <a:custGeom>
            <a:avLst/>
            <a:gdLst/>
            <a:ahLst/>
            <a:cxnLst/>
            <a:rect l="l" t="t" r="r" b="b"/>
            <a:pathLst>
              <a:path w="3284220" h="0">
                <a:moveTo>
                  <a:pt x="328385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67A1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012751" y="6015263"/>
            <a:ext cx="3284220" cy="0"/>
          </a:xfrm>
          <a:custGeom>
            <a:avLst/>
            <a:gdLst/>
            <a:ahLst/>
            <a:cxnLst/>
            <a:rect l="l" t="t" r="r" b="b"/>
            <a:pathLst>
              <a:path w="3284220" h="0">
                <a:moveTo>
                  <a:pt x="328385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67A1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012751" y="7123552"/>
            <a:ext cx="3284220" cy="0"/>
          </a:xfrm>
          <a:custGeom>
            <a:avLst/>
            <a:gdLst/>
            <a:ahLst/>
            <a:cxnLst/>
            <a:rect l="l" t="t" r="r" b="b"/>
            <a:pathLst>
              <a:path w="3284220" h="0">
                <a:moveTo>
                  <a:pt x="328385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67A1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994155" y="3888794"/>
            <a:ext cx="3284220" cy="0"/>
          </a:xfrm>
          <a:custGeom>
            <a:avLst/>
            <a:gdLst/>
            <a:ahLst/>
            <a:cxnLst/>
            <a:rect l="l" t="t" r="r" b="b"/>
            <a:pathLst>
              <a:path w="3284220" h="0">
                <a:moveTo>
                  <a:pt x="328385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67A1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87350" y="9636700"/>
            <a:ext cx="6981825" cy="422275"/>
          </a:xfrm>
          <a:custGeom>
            <a:avLst/>
            <a:gdLst/>
            <a:ahLst/>
            <a:cxnLst/>
            <a:rect l="l" t="t" r="r" b="b"/>
            <a:pathLst>
              <a:path w="6981825" h="422275">
                <a:moveTo>
                  <a:pt x="0" y="421699"/>
                </a:moveTo>
                <a:lnTo>
                  <a:pt x="6981443" y="421699"/>
                </a:lnTo>
                <a:lnTo>
                  <a:pt x="6981443" y="0"/>
                </a:lnTo>
                <a:lnTo>
                  <a:pt x="0" y="0"/>
                </a:lnTo>
                <a:lnTo>
                  <a:pt x="0" y="421699"/>
                </a:lnTo>
                <a:close/>
              </a:path>
            </a:pathLst>
          </a:custGeom>
          <a:solidFill>
            <a:srgbClr val="231F20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7198" y="9706556"/>
            <a:ext cx="4926330" cy="352425"/>
          </a:xfrm>
          <a:custGeom>
            <a:avLst/>
            <a:gdLst/>
            <a:ahLst/>
            <a:cxnLst/>
            <a:rect l="l" t="t" r="r" b="b"/>
            <a:pathLst>
              <a:path w="4926330" h="352425">
                <a:moveTo>
                  <a:pt x="4820627" y="0"/>
                </a:moveTo>
                <a:lnTo>
                  <a:pt x="105689" y="0"/>
                </a:lnTo>
                <a:lnTo>
                  <a:pt x="64652" y="8337"/>
                </a:lnTo>
                <a:lnTo>
                  <a:pt x="31046" y="31040"/>
                </a:lnTo>
                <a:lnTo>
                  <a:pt x="8339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4926304" y="351843"/>
                </a:lnTo>
                <a:lnTo>
                  <a:pt x="4926304" y="105676"/>
                </a:lnTo>
                <a:lnTo>
                  <a:pt x="4917966" y="64642"/>
                </a:lnTo>
                <a:lnTo>
                  <a:pt x="4895264" y="31040"/>
                </a:lnTo>
                <a:lnTo>
                  <a:pt x="4861662" y="8337"/>
                </a:lnTo>
                <a:lnTo>
                  <a:pt x="4820627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7203" y="9706556"/>
            <a:ext cx="6844030" cy="352425"/>
          </a:xfrm>
          <a:custGeom>
            <a:avLst/>
            <a:gdLst/>
            <a:ahLst/>
            <a:cxnLst/>
            <a:rect l="l" t="t" r="r" b="b"/>
            <a:pathLst>
              <a:path w="6844030" h="352425">
                <a:moveTo>
                  <a:pt x="6738315" y="0"/>
                </a:moveTo>
                <a:lnTo>
                  <a:pt x="105676" y="0"/>
                </a:lnTo>
                <a:lnTo>
                  <a:pt x="64642" y="8337"/>
                </a:lnTo>
                <a:lnTo>
                  <a:pt x="31040" y="31040"/>
                </a:lnTo>
                <a:lnTo>
                  <a:pt x="8337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6843991" y="351843"/>
                </a:lnTo>
                <a:lnTo>
                  <a:pt x="6843991" y="105676"/>
                </a:lnTo>
                <a:lnTo>
                  <a:pt x="6835654" y="64642"/>
                </a:lnTo>
                <a:lnTo>
                  <a:pt x="6812951" y="31040"/>
                </a:lnTo>
                <a:lnTo>
                  <a:pt x="6779349" y="8337"/>
                </a:lnTo>
                <a:lnTo>
                  <a:pt x="6738315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30">
                <a:hlinkClick r:id="rId2"/>
              </a:rPr>
              <a:t>www.gatesprograms.com/safehydraulics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8128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 spc="40" b="1">
                <a:latin typeface="Book Antiqua"/>
                <a:cs typeface="Book Antiqua"/>
              </a:rPr>
              <a:t>1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07975"/>
            <a:ext cx="6197600" cy="1522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285" b="1">
                <a:solidFill>
                  <a:srgbClr val="CE5C1B"/>
                </a:solidFill>
                <a:latin typeface="Book Antiqua"/>
                <a:cs typeface="Book Antiqua"/>
              </a:rPr>
              <a:t>troUBLeshooting</a:t>
            </a:r>
            <a:endParaRPr sz="17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following guide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reviews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common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problems found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in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hydraulic assemblies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offers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possible</a:t>
            </a:r>
            <a:r>
              <a:rPr dirty="0" sz="1000" spc="14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solutions: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1670050">
              <a:lnSpc>
                <a:spcPct val="100000"/>
              </a:lnSpc>
            </a:pPr>
            <a:r>
              <a:rPr dirty="0" sz="1200" spc="15" b="1">
                <a:solidFill>
                  <a:srgbClr val="2187B0"/>
                </a:solidFill>
                <a:latin typeface="Book Antiqua"/>
                <a:cs typeface="Book Antiqua"/>
              </a:rPr>
              <a:t>Problem: </a:t>
            </a:r>
            <a:r>
              <a:rPr dirty="0" sz="1200" spc="30">
                <a:solidFill>
                  <a:srgbClr val="2187B0"/>
                </a:solidFill>
                <a:latin typeface="Times New Roman"/>
                <a:cs typeface="Times New Roman"/>
              </a:rPr>
              <a:t>Hose</a:t>
            </a:r>
            <a:r>
              <a:rPr dirty="0" sz="1200" spc="-35">
                <a:solidFill>
                  <a:srgbClr val="2187B0"/>
                </a:solidFill>
                <a:latin typeface="Times New Roman"/>
                <a:cs typeface="Times New Roman"/>
              </a:rPr>
              <a:t> </a:t>
            </a:r>
            <a:r>
              <a:rPr dirty="0" sz="1200" spc="25">
                <a:solidFill>
                  <a:srgbClr val="2187B0"/>
                </a:solidFill>
                <a:latin typeface="Times New Roman"/>
                <a:cs typeface="Times New Roman"/>
              </a:rPr>
              <a:t>Abrasion</a:t>
            </a:r>
            <a:endParaRPr sz="1200">
              <a:latin typeface="Times New Roman"/>
              <a:cs typeface="Times New Roman"/>
            </a:endParaRPr>
          </a:p>
          <a:p>
            <a:pPr marL="1669414" marR="5080">
              <a:lnSpc>
                <a:spcPct val="118100"/>
              </a:lnSpc>
              <a:spcBef>
                <a:spcPts val="495"/>
              </a:spcBef>
            </a:pPr>
            <a:r>
              <a:rPr dirty="0" sz="1200" spc="-5" b="1">
                <a:solidFill>
                  <a:srgbClr val="2187B0"/>
                </a:solidFill>
                <a:latin typeface="Book Antiqua"/>
                <a:cs typeface="Book Antiqua"/>
              </a:rPr>
              <a:t>Solution: </a:t>
            </a:r>
            <a:r>
              <a:rPr dirty="0" sz="1200" spc="20">
                <a:solidFill>
                  <a:srgbClr val="231F20"/>
                </a:solidFill>
                <a:latin typeface="Times New Roman"/>
                <a:cs typeface="Times New Roman"/>
              </a:rPr>
              <a:t>Reroute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hose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to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keep </a:t>
            </a:r>
            <a:r>
              <a:rPr dirty="0" sz="1200" spc="25">
                <a:solidFill>
                  <a:srgbClr val="231F20"/>
                </a:solidFill>
                <a:latin typeface="Times New Roman"/>
                <a:cs typeface="Times New Roman"/>
              </a:rPr>
              <a:t>it </a:t>
            </a:r>
            <a:r>
              <a:rPr dirty="0" sz="1200" spc="50">
                <a:solidFill>
                  <a:srgbClr val="231F20"/>
                </a:solidFill>
                <a:latin typeface="Times New Roman"/>
                <a:cs typeface="Times New Roman"/>
              </a:rPr>
              <a:t>away 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from </a:t>
            </a:r>
            <a:r>
              <a:rPr dirty="0" sz="1200" spc="35">
                <a:solidFill>
                  <a:srgbClr val="231F20"/>
                </a:solidFill>
                <a:latin typeface="Times New Roman"/>
                <a:cs typeface="Times New Roman"/>
              </a:rPr>
              <a:t>abrasive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sources 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or  </a:t>
            </a:r>
            <a:r>
              <a:rPr dirty="0" sz="1200" spc="50">
                <a:solidFill>
                  <a:srgbClr val="231F20"/>
                </a:solidFill>
                <a:latin typeface="Times New Roman"/>
                <a:cs typeface="Times New Roman"/>
              </a:rPr>
              <a:t>guard</a:t>
            </a:r>
            <a:r>
              <a:rPr dirty="0" sz="12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2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hose</a:t>
            </a:r>
            <a:r>
              <a:rPr dirty="0" sz="12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with</a:t>
            </a:r>
            <a:r>
              <a:rPr dirty="0" sz="12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9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z="12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protective</a:t>
            </a:r>
            <a:r>
              <a:rPr dirty="0" sz="12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25">
                <a:solidFill>
                  <a:srgbClr val="231F20"/>
                </a:solidFill>
                <a:latin typeface="Times New Roman"/>
                <a:cs typeface="Times New Roman"/>
              </a:rPr>
              <a:t>sleeve.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01799" y="2897276"/>
            <a:ext cx="4540250" cy="1128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200" spc="15" b="1">
                <a:solidFill>
                  <a:srgbClr val="2187B0"/>
                </a:solidFill>
                <a:latin typeface="Book Antiqua"/>
                <a:cs typeface="Book Antiqua"/>
              </a:rPr>
              <a:t>Problem: </a:t>
            </a:r>
            <a:r>
              <a:rPr dirty="0" sz="1200" spc="30">
                <a:solidFill>
                  <a:srgbClr val="2187B0"/>
                </a:solidFill>
                <a:latin typeface="Times New Roman"/>
                <a:cs typeface="Times New Roman"/>
              </a:rPr>
              <a:t>Hose </a:t>
            </a:r>
            <a:r>
              <a:rPr dirty="0" sz="1200" spc="20">
                <a:solidFill>
                  <a:srgbClr val="2187B0"/>
                </a:solidFill>
                <a:latin typeface="Times New Roman"/>
                <a:cs typeface="Times New Roman"/>
              </a:rPr>
              <a:t>Burst </a:t>
            </a:r>
            <a:r>
              <a:rPr dirty="0" sz="1200" spc="5">
                <a:solidFill>
                  <a:srgbClr val="2187B0"/>
                </a:solidFill>
                <a:latin typeface="Times New Roman"/>
                <a:cs typeface="Times New Roman"/>
              </a:rPr>
              <a:t>Away </a:t>
            </a:r>
            <a:r>
              <a:rPr dirty="0" sz="1200" spc="-5">
                <a:solidFill>
                  <a:srgbClr val="2187B0"/>
                </a:solidFill>
                <a:latin typeface="Times New Roman"/>
                <a:cs typeface="Times New Roman"/>
              </a:rPr>
              <a:t>from </a:t>
            </a:r>
            <a:r>
              <a:rPr dirty="0" sz="1200" spc="30">
                <a:solidFill>
                  <a:srgbClr val="2187B0"/>
                </a:solidFill>
                <a:latin typeface="Times New Roman"/>
                <a:cs typeface="Times New Roman"/>
              </a:rPr>
              <a:t>Hose</a:t>
            </a:r>
            <a:r>
              <a:rPr dirty="0" sz="1200" spc="-95">
                <a:solidFill>
                  <a:srgbClr val="2187B0"/>
                </a:solidFill>
                <a:latin typeface="Times New Roman"/>
                <a:cs typeface="Times New Roman"/>
              </a:rPr>
              <a:t> </a:t>
            </a:r>
            <a:r>
              <a:rPr dirty="0" sz="1200" spc="45">
                <a:solidFill>
                  <a:srgbClr val="2187B0"/>
                </a:solidFill>
                <a:latin typeface="Times New Roman"/>
                <a:cs typeface="Times New Roman"/>
              </a:rPr>
              <a:t>Ends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18100"/>
              </a:lnSpc>
              <a:spcBef>
                <a:spcPts val="495"/>
              </a:spcBef>
            </a:pPr>
            <a:r>
              <a:rPr dirty="0" sz="1200" spc="-5" b="1">
                <a:solidFill>
                  <a:srgbClr val="2187B0"/>
                </a:solidFill>
                <a:latin typeface="Book Antiqua"/>
                <a:cs typeface="Book Antiqua"/>
              </a:rPr>
              <a:t>Solution: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Inspect system </a:t>
            </a:r>
            <a:r>
              <a:rPr dirty="0" sz="1200" spc="55">
                <a:solidFill>
                  <a:srgbClr val="231F20"/>
                </a:solidFill>
                <a:latin typeface="Times New Roman"/>
                <a:cs typeface="Times New Roman"/>
              </a:rPr>
              <a:t>operating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pressure </a:t>
            </a:r>
            <a:r>
              <a:rPr dirty="0" sz="1200" spc="85">
                <a:solidFill>
                  <a:srgbClr val="231F20"/>
                </a:solidFill>
                <a:latin typeface="Times New Roman"/>
                <a:cs typeface="Times New Roman"/>
              </a:rPr>
              <a:t>and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select </a:t>
            </a:r>
            <a:r>
              <a:rPr dirty="0" sz="1200" spc="9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hose </a:t>
            </a:r>
            <a:r>
              <a:rPr dirty="0" sz="1200" spc="85">
                <a:solidFill>
                  <a:srgbClr val="231F20"/>
                </a:solidFill>
                <a:latin typeface="Times New Roman"/>
                <a:cs typeface="Times New Roman"/>
              </a:rPr>
              <a:t>that  </a:t>
            </a:r>
            <a:r>
              <a:rPr dirty="0" sz="1200" spc="75">
                <a:solidFill>
                  <a:srgbClr val="231F20"/>
                </a:solidFill>
                <a:latin typeface="Times New Roman"/>
                <a:cs typeface="Times New Roman"/>
              </a:rPr>
              <a:t>meets </a:t>
            </a:r>
            <a:r>
              <a:rPr dirty="0" sz="1200" spc="5">
                <a:solidFill>
                  <a:srgbClr val="231F20"/>
                </a:solidFill>
                <a:latin typeface="Times New Roman"/>
                <a:cs typeface="Times New Roman"/>
              </a:rPr>
              <a:t>or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exceeds </a:t>
            </a:r>
            <a:r>
              <a:rPr dirty="0" sz="1200" spc="75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system’s </a:t>
            </a:r>
            <a:r>
              <a:rPr dirty="0" sz="1200" spc="55">
                <a:solidFill>
                  <a:srgbClr val="231F20"/>
                </a:solidFill>
                <a:latin typeface="Times New Roman"/>
                <a:cs typeface="Times New Roman"/>
              </a:rPr>
              <a:t>maximum pressure. </a:t>
            </a:r>
            <a:r>
              <a:rPr dirty="0" sz="1200" spc="-25">
                <a:solidFill>
                  <a:srgbClr val="231F20"/>
                </a:solidFill>
                <a:latin typeface="Times New Roman"/>
                <a:cs typeface="Times New Roman"/>
              </a:rPr>
              <a:t>Try </a:t>
            </a:r>
            <a:r>
              <a:rPr dirty="0" sz="1200" spc="50">
                <a:solidFill>
                  <a:srgbClr val="231F20"/>
                </a:solidFill>
                <a:latin typeface="Times New Roman"/>
                <a:cs typeface="Times New Roman"/>
              </a:rPr>
              <a:t>rerouting  </a:t>
            </a:r>
            <a:r>
              <a:rPr dirty="0" sz="1200" spc="7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2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hose</a:t>
            </a:r>
            <a:r>
              <a:rPr dirty="0" sz="12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12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231F20"/>
                </a:solidFill>
                <a:latin typeface="Times New Roman"/>
                <a:cs typeface="Times New Roman"/>
              </a:rPr>
              <a:t>prevent</a:t>
            </a:r>
            <a:r>
              <a:rPr dirty="0" sz="12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excessive</a:t>
            </a:r>
            <a:r>
              <a:rPr dirty="0" sz="12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20">
                <a:solidFill>
                  <a:srgbClr val="231F20"/>
                </a:solidFill>
                <a:latin typeface="Times New Roman"/>
                <a:cs typeface="Times New Roman"/>
              </a:rPr>
              <a:t>flexing</a:t>
            </a:r>
            <a:r>
              <a:rPr dirty="0" sz="12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dirty="0" sz="12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231F20"/>
                </a:solidFill>
                <a:latin typeface="Times New Roman"/>
                <a:cs typeface="Times New Roman"/>
              </a:rPr>
              <a:t>keep</a:t>
            </a:r>
            <a:r>
              <a:rPr dirty="0" sz="12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7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2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hose</a:t>
            </a:r>
            <a:r>
              <a:rPr dirty="0" sz="12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10">
                <a:solidFill>
                  <a:srgbClr val="231F20"/>
                </a:solidFill>
                <a:latin typeface="Times New Roman"/>
                <a:cs typeface="Times New Roman"/>
              </a:rPr>
              <a:t>from</a:t>
            </a:r>
            <a:r>
              <a:rPr dirty="0" sz="12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231F20"/>
                </a:solidFill>
                <a:latin typeface="Times New Roman"/>
                <a:cs typeface="Times New Roman"/>
              </a:rPr>
              <a:t>exceed-  ing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its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minimum </a:t>
            </a:r>
            <a:r>
              <a:rPr dirty="0" sz="1200" spc="70">
                <a:solidFill>
                  <a:srgbClr val="231F20"/>
                </a:solidFill>
                <a:latin typeface="Times New Roman"/>
                <a:cs typeface="Times New Roman"/>
              </a:rPr>
              <a:t>bend</a:t>
            </a:r>
            <a:r>
              <a:rPr dirty="0" sz="12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231F20"/>
                </a:solidFill>
                <a:latin typeface="Times New Roman"/>
                <a:cs typeface="Times New Roman"/>
              </a:rPr>
              <a:t>radius.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01799" y="4541977"/>
            <a:ext cx="4540885" cy="11220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200" spc="15" b="1">
                <a:solidFill>
                  <a:srgbClr val="2187B0"/>
                </a:solidFill>
                <a:latin typeface="Book Antiqua"/>
                <a:cs typeface="Book Antiqua"/>
              </a:rPr>
              <a:t>Problem: </a:t>
            </a:r>
            <a:r>
              <a:rPr dirty="0" sz="1200" spc="30">
                <a:solidFill>
                  <a:srgbClr val="2187B0"/>
                </a:solidFill>
                <a:latin typeface="Times New Roman"/>
                <a:cs typeface="Times New Roman"/>
              </a:rPr>
              <a:t>Hose </a:t>
            </a:r>
            <a:r>
              <a:rPr dirty="0" sz="1200" spc="20">
                <a:solidFill>
                  <a:srgbClr val="2187B0"/>
                </a:solidFill>
                <a:latin typeface="Times New Roman"/>
                <a:cs typeface="Times New Roman"/>
              </a:rPr>
              <a:t>Burst </a:t>
            </a:r>
            <a:r>
              <a:rPr dirty="0" sz="1200" spc="75">
                <a:solidFill>
                  <a:srgbClr val="2187B0"/>
                </a:solidFill>
                <a:latin typeface="Times New Roman"/>
                <a:cs typeface="Times New Roman"/>
              </a:rPr>
              <a:t>at</a:t>
            </a:r>
            <a:r>
              <a:rPr dirty="0" sz="1200" spc="-130">
                <a:solidFill>
                  <a:srgbClr val="2187B0"/>
                </a:solidFill>
                <a:latin typeface="Times New Roman"/>
                <a:cs typeface="Times New Roman"/>
              </a:rPr>
              <a:t> </a:t>
            </a:r>
            <a:r>
              <a:rPr dirty="0" sz="1200" spc="25">
                <a:solidFill>
                  <a:srgbClr val="2187B0"/>
                </a:solidFill>
                <a:latin typeface="Times New Roman"/>
                <a:cs typeface="Times New Roman"/>
              </a:rPr>
              <a:t>Coupling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18100"/>
              </a:lnSpc>
              <a:spcBef>
                <a:spcPts val="450"/>
              </a:spcBef>
            </a:pPr>
            <a:r>
              <a:rPr dirty="0" sz="1200" spc="-5" b="1">
                <a:solidFill>
                  <a:srgbClr val="2187B0"/>
                </a:solidFill>
                <a:latin typeface="Book Antiqua"/>
                <a:cs typeface="Book Antiqua"/>
              </a:rPr>
              <a:t>Solution: </a:t>
            </a:r>
            <a:r>
              <a:rPr dirty="0" sz="1200" spc="55">
                <a:solidFill>
                  <a:srgbClr val="231F20"/>
                </a:solidFill>
                <a:latin typeface="Times New Roman"/>
                <a:cs typeface="Times New Roman"/>
              </a:rPr>
              <a:t>Increase </a:t>
            </a:r>
            <a:r>
              <a:rPr dirty="0" sz="1200" spc="75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hose </a:t>
            </a:r>
            <a:r>
              <a:rPr dirty="0" sz="1200" spc="50">
                <a:solidFill>
                  <a:srgbClr val="231F20"/>
                </a:solidFill>
                <a:latin typeface="Times New Roman"/>
                <a:cs typeface="Times New Roman"/>
              </a:rPr>
              <a:t>assembly’s </a:t>
            </a:r>
            <a:r>
              <a:rPr dirty="0" sz="1200" spc="65">
                <a:solidFill>
                  <a:srgbClr val="231F20"/>
                </a:solidFill>
                <a:latin typeface="Times New Roman"/>
                <a:cs typeface="Times New Roman"/>
              </a:rPr>
              <a:t>length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to </a:t>
            </a:r>
            <a:r>
              <a:rPr dirty="0" sz="1200" spc="65">
                <a:solidFill>
                  <a:srgbClr val="231F20"/>
                </a:solidFill>
                <a:latin typeface="Times New Roman"/>
                <a:cs typeface="Times New Roman"/>
              </a:rPr>
              <a:t>accommodate  </a:t>
            </a:r>
            <a:r>
              <a:rPr dirty="0" sz="1200" spc="55">
                <a:solidFill>
                  <a:srgbClr val="231F20"/>
                </a:solidFill>
                <a:latin typeface="Times New Roman"/>
                <a:cs typeface="Times New Roman"/>
              </a:rPr>
              <a:t>contraction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65">
                <a:solidFill>
                  <a:srgbClr val="231F20"/>
                </a:solidFill>
                <a:latin typeface="Times New Roman"/>
                <a:cs typeface="Times New Roman"/>
              </a:rPr>
              <a:t>under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231F20"/>
                </a:solidFill>
                <a:latin typeface="Times New Roman"/>
                <a:cs typeface="Times New Roman"/>
              </a:rPr>
              <a:t>pressure;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increase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7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hose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70">
                <a:solidFill>
                  <a:srgbClr val="231F20"/>
                </a:solidFill>
                <a:latin typeface="Times New Roman"/>
                <a:cs typeface="Times New Roman"/>
              </a:rPr>
              <a:t>bend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231F20"/>
                </a:solidFill>
                <a:latin typeface="Times New Roman"/>
                <a:cs typeface="Times New Roman"/>
              </a:rPr>
              <a:t>radius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231F20"/>
                </a:solidFill>
                <a:latin typeface="Times New Roman"/>
                <a:cs typeface="Times New Roman"/>
              </a:rPr>
              <a:t>install  </a:t>
            </a:r>
            <a:r>
              <a:rPr dirty="0" sz="1200" spc="70">
                <a:solidFill>
                  <a:srgbClr val="231F20"/>
                </a:solidFill>
                <a:latin typeface="Times New Roman"/>
                <a:cs typeface="Times New Roman"/>
              </a:rPr>
              <a:t>bend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restrictors; </a:t>
            </a:r>
            <a:r>
              <a:rPr dirty="0" sz="1200" spc="5">
                <a:solidFill>
                  <a:srgbClr val="231F20"/>
                </a:solidFill>
                <a:latin typeface="Times New Roman"/>
                <a:cs typeface="Times New Roman"/>
              </a:rPr>
              <a:t>or </a:t>
            </a:r>
            <a:r>
              <a:rPr dirty="0" sz="1200" spc="55">
                <a:solidFill>
                  <a:srgbClr val="231F20"/>
                </a:solidFill>
                <a:latin typeface="Times New Roman"/>
                <a:cs typeface="Times New Roman"/>
              </a:rPr>
              <a:t>replace </a:t>
            </a:r>
            <a:r>
              <a:rPr dirty="0" sz="1200" spc="75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hose </a:t>
            </a:r>
            <a:r>
              <a:rPr dirty="0" sz="1200" spc="55">
                <a:solidFill>
                  <a:srgbClr val="231F20"/>
                </a:solidFill>
                <a:latin typeface="Times New Roman"/>
                <a:cs typeface="Times New Roman"/>
              </a:rPr>
              <a:t>assembly with </a:t>
            </a:r>
            <a:r>
              <a:rPr dirty="0" sz="1200" spc="9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properly  </a:t>
            </a:r>
            <a:r>
              <a:rPr dirty="0" sz="1200" spc="50">
                <a:solidFill>
                  <a:srgbClr val="231F20"/>
                </a:solidFill>
                <a:latin typeface="Times New Roman"/>
                <a:cs typeface="Times New Roman"/>
              </a:rPr>
              <a:t>crimped</a:t>
            </a:r>
            <a:r>
              <a:rPr dirty="0" sz="12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assembly.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01799" y="6250381"/>
            <a:ext cx="4540885" cy="2830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15" b="1">
                <a:solidFill>
                  <a:srgbClr val="2187B0"/>
                </a:solidFill>
                <a:latin typeface="Book Antiqua"/>
                <a:cs typeface="Book Antiqua"/>
              </a:rPr>
              <a:t>Problem: </a:t>
            </a:r>
            <a:r>
              <a:rPr dirty="0" sz="1200" spc="20">
                <a:solidFill>
                  <a:srgbClr val="2187B0"/>
                </a:solidFill>
                <a:latin typeface="Times New Roman"/>
                <a:cs typeface="Times New Roman"/>
              </a:rPr>
              <a:t>Leak </a:t>
            </a:r>
            <a:r>
              <a:rPr dirty="0" sz="1200" spc="75">
                <a:solidFill>
                  <a:srgbClr val="2187B0"/>
                </a:solidFill>
                <a:latin typeface="Times New Roman"/>
                <a:cs typeface="Times New Roman"/>
              </a:rPr>
              <a:t>at </a:t>
            </a:r>
            <a:r>
              <a:rPr dirty="0" sz="1200" spc="35">
                <a:solidFill>
                  <a:srgbClr val="2187B0"/>
                </a:solidFill>
                <a:latin typeface="Times New Roman"/>
                <a:cs typeface="Times New Roman"/>
              </a:rPr>
              <a:t>Thread</a:t>
            </a:r>
            <a:r>
              <a:rPr dirty="0" sz="1200" spc="-125">
                <a:solidFill>
                  <a:srgbClr val="2187B0"/>
                </a:solidFill>
                <a:latin typeface="Times New Roman"/>
                <a:cs typeface="Times New Roman"/>
              </a:rPr>
              <a:t> </a:t>
            </a:r>
            <a:r>
              <a:rPr dirty="0" sz="1200" spc="45">
                <a:solidFill>
                  <a:srgbClr val="2187B0"/>
                </a:solidFill>
                <a:latin typeface="Times New Roman"/>
                <a:cs typeface="Times New Roman"/>
              </a:rPr>
              <a:t>End/Seat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dirty="0" sz="1200" spc="-5" b="1">
                <a:solidFill>
                  <a:srgbClr val="2187B0"/>
                </a:solidFill>
                <a:latin typeface="Book Antiqua"/>
                <a:cs typeface="Book Antiqua"/>
              </a:rPr>
              <a:t>Solution: </a:t>
            </a:r>
            <a:r>
              <a:rPr dirty="0" sz="1200" spc="10">
                <a:solidFill>
                  <a:srgbClr val="231F20"/>
                </a:solidFill>
                <a:latin typeface="Times New Roman"/>
                <a:cs typeface="Times New Roman"/>
              </a:rPr>
              <a:t>Remove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connection </a:t>
            </a:r>
            <a:r>
              <a:rPr dirty="0" sz="1200" spc="7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1200" spc="-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inspect.</a:t>
            </a:r>
            <a:endParaRPr sz="1200">
              <a:latin typeface="Times New Roman"/>
              <a:cs typeface="Times New Roman"/>
            </a:endParaRPr>
          </a:p>
          <a:p>
            <a:pPr algn="just" marL="451484" marR="5080" indent="-153035">
              <a:lnSpc>
                <a:spcPct val="118100"/>
              </a:lnSpc>
              <a:spcBef>
                <a:spcPts val="500"/>
              </a:spcBef>
              <a:buAutoNum type="arabicPeriod"/>
              <a:tabLst>
                <a:tab pos="452120" algn="l"/>
              </a:tabLst>
            </a:pP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Certain </a:t>
            </a:r>
            <a:r>
              <a:rPr dirty="0" sz="1200" spc="35">
                <a:solidFill>
                  <a:srgbClr val="231F20"/>
                </a:solidFill>
                <a:latin typeface="Times New Roman"/>
                <a:cs typeface="Times New Roman"/>
              </a:rPr>
              <a:t>couplings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require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the use </a:t>
            </a:r>
            <a:r>
              <a:rPr dirty="0" sz="1200" spc="-30">
                <a:solidFill>
                  <a:srgbClr val="231F20"/>
                </a:solidFill>
                <a:latin typeface="Times New Roman"/>
                <a:cs typeface="Times New Roman"/>
              </a:rPr>
              <a:t>of </a:t>
            </a:r>
            <a:r>
              <a:rPr dirty="0" sz="1200" spc="80">
                <a:solidFill>
                  <a:srgbClr val="231F20"/>
                </a:solidFill>
                <a:latin typeface="Times New Roman"/>
                <a:cs typeface="Times New Roman"/>
              </a:rPr>
              <a:t>an </a:t>
            </a:r>
            <a:r>
              <a:rPr dirty="0" sz="1200" spc="15">
                <a:solidFill>
                  <a:srgbClr val="231F20"/>
                </a:solidFill>
                <a:latin typeface="Times New Roman"/>
                <a:cs typeface="Times New Roman"/>
              </a:rPr>
              <a:t>O-ring. </a:t>
            </a:r>
            <a:r>
              <a:rPr dirty="0" sz="1200" spc="-40">
                <a:solidFill>
                  <a:srgbClr val="231F20"/>
                </a:solidFill>
                <a:latin typeface="Times New Roman"/>
                <a:cs typeface="Times New Roman"/>
              </a:rPr>
              <a:t>If </a:t>
            </a:r>
            <a:r>
              <a:rPr dirty="0" sz="1200">
                <a:solidFill>
                  <a:srgbClr val="231F20"/>
                </a:solidFill>
                <a:latin typeface="Times New Roman"/>
                <a:cs typeface="Times New Roman"/>
              </a:rPr>
              <a:t>it’s </a:t>
            </a:r>
            <a:r>
              <a:rPr dirty="0" sz="1200" spc="35">
                <a:solidFill>
                  <a:srgbClr val="231F20"/>
                </a:solidFill>
                <a:latin typeface="Times New Roman"/>
                <a:cs typeface="Times New Roman"/>
              </a:rPr>
              <a:t>missing, 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replace</a:t>
            </a:r>
            <a:r>
              <a:rPr dirty="0" sz="12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15">
                <a:solidFill>
                  <a:srgbClr val="231F20"/>
                </a:solidFill>
                <a:latin typeface="Times New Roman"/>
                <a:cs typeface="Times New Roman"/>
              </a:rPr>
              <a:t>it.</a:t>
            </a:r>
            <a:r>
              <a:rPr dirty="0" sz="1200" spc="-40">
                <a:solidFill>
                  <a:srgbClr val="231F20"/>
                </a:solidFill>
                <a:latin typeface="Times New Roman"/>
                <a:cs typeface="Times New Roman"/>
              </a:rPr>
              <a:t> If </a:t>
            </a:r>
            <a:r>
              <a:rPr dirty="0" sz="1200" spc="80">
                <a:solidFill>
                  <a:srgbClr val="231F20"/>
                </a:solidFill>
                <a:latin typeface="Times New Roman"/>
                <a:cs typeface="Times New Roman"/>
              </a:rPr>
              <a:t>an</a:t>
            </a:r>
            <a:r>
              <a:rPr dirty="0" sz="12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20">
                <a:solidFill>
                  <a:srgbClr val="231F20"/>
                </a:solidFill>
                <a:latin typeface="Times New Roman"/>
                <a:cs typeface="Times New Roman"/>
              </a:rPr>
              <a:t>O-ring</a:t>
            </a:r>
            <a:r>
              <a:rPr dirty="0" sz="12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20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dirty="0" sz="12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used,</a:t>
            </a:r>
            <a:r>
              <a:rPr dirty="0" sz="12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check</a:t>
            </a:r>
            <a:r>
              <a:rPr dirty="0" sz="12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imes New Roman"/>
                <a:cs typeface="Times New Roman"/>
              </a:rPr>
              <a:t>for</a:t>
            </a:r>
            <a:r>
              <a:rPr dirty="0" sz="12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65">
                <a:solidFill>
                  <a:srgbClr val="231F20"/>
                </a:solidFill>
                <a:latin typeface="Times New Roman"/>
                <a:cs typeface="Times New Roman"/>
              </a:rPr>
              <a:t>damage</a:t>
            </a:r>
            <a:r>
              <a:rPr dirty="0" sz="12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caused</a:t>
            </a:r>
            <a:r>
              <a:rPr dirty="0" sz="12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35">
                <a:solidFill>
                  <a:srgbClr val="231F20"/>
                </a:solidFill>
                <a:latin typeface="Times New Roman"/>
                <a:cs typeface="Times New Roman"/>
              </a:rPr>
              <a:t>during  installation 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or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possible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material breakdown 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from </a:t>
            </a:r>
            <a:r>
              <a:rPr dirty="0" sz="1200" spc="70">
                <a:solidFill>
                  <a:srgbClr val="231F20"/>
                </a:solidFill>
                <a:latin typeface="Times New Roman"/>
                <a:cs typeface="Times New Roman"/>
              </a:rPr>
              <a:t>heat 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or </a:t>
            </a:r>
            <a:r>
              <a:rPr dirty="0" sz="1200">
                <a:solidFill>
                  <a:srgbClr val="231F20"/>
                </a:solidFill>
                <a:latin typeface="Times New Roman"/>
                <a:cs typeface="Times New Roman"/>
              </a:rPr>
              <a:t>fluid  </a:t>
            </a:r>
            <a:r>
              <a:rPr dirty="0" sz="1200" spc="15">
                <a:solidFill>
                  <a:srgbClr val="231F20"/>
                </a:solidFill>
                <a:latin typeface="Times New Roman"/>
                <a:cs typeface="Times New Roman"/>
              </a:rPr>
              <a:t>incompatibility.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Alternative </a:t>
            </a:r>
            <a:r>
              <a:rPr dirty="0" sz="1200" spc="20">
                <a:solidFill>
                  <a:srgbClr val="231F20"/>
                </a:solidFill>
                <a:latin typeface="Times New Roman"/>
                <a:cs typeface="Times New Roman"/>
              </a:rPr>
              <a:t>O-ring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materials may </a:t>
            </a:r>
            <a:r>
              <a:rPr dirty="0" sz="1200" spc="55">
                <a:solidFill>
                  <a:srgbClr val="231F20"/>
                </a:solidFill>
                <a:latin typeface="Times New Roman"/>
                <a:cs typeface="Times New Roman"/>
              </a:rPr>
              <a:t>be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required.  Replace </a:t>
            </a:r>
            <a:r>
              <a:rPr dirty="0" sz="1200" spc="-35">
                <a:solidFill>
                  <a:srgbClr val="231F20"/>
                </a:solidFill>
                <a:latin typeface="Times New Roman"/>
                <a:cs typeface="Times New Roman"/>
              </a:rPr>
              <a:t>if</a:t>
            </a:r>
            <a:r>
              <a:rPr dirty="0" sz="1200" spc="-1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35">
                <a:solidFill>
                  <a:srgbClr val="231F20"/>
                </a:solidFill>
                <a:latin typeface="Times New Roman"/>
                <a:cs typeface="Times New Roman"/>
              </a:rPr>
              <a:t>necessary.</a:t>
            </a:r>
            <a:endParaRPr sz="1200">
              <a:latin typeface="Times New Roman"/>
              <a:cs typeface="Times New Roman"/>
            </a:endParaRPr>
          </a:p>
          <a:p>
            <a:pPr algn="just" marL="451484" marR="5080" indent="-153035">
              <a:lnSpc>
                <a:spcPct val="118100"/>
              </a:lnSpc>
              <a:spcBef>
                <a:spcPts val="500"/>
              </a:spcBef>
              <a:buAutoNum type="arabicPeriod"/>
              <a:tabLst>
                <a:tab pos="452120" algn="l"/>
              </a:tabLst>
            </a:pP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Check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the threads and/or </a:t>
            </a:r>
            <a:r>
              <a:rPr dirty="0" sz="1200" spc="80">
                <a:solidFill>
                  <a:srgbClr val="231F20"/>
                </a:solidFill>
                <a:latin typeface="Times New Roman"/>
                <a:cs typeface="Times New Roman"/>
              </a:rPr>
              <a:t>seat </a:t>
            </a:r>
            <a:r>
              <a:rPr dirty="0" sz="1200" spc="65">
                <a:solidFill>
                  <a:srgbClr val="231F20"/>
                </a:solidFill>
                <a:latin typeface="Times New Roman"/>
                <a:cs typeface="Times New Roman"/>
              </a:rPr>
              <a:t>angle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on </a:t>
            </a:r>
            <a:r>
              <a:rPr dirty="0" sz="1200" spc="55">
                <a:solidFill>
                  <a:srgbClr val="231F20"/>
                </a:solidFill>
                <a:latin typeface="Times New Roman"/>
                <a:cs typeface="Times New Roman"/>
              </a:rPr>
              <a:t>both </a:t>
            </a:r>
            <a:r>
              <a:rPr dirty="0" sz="1200" spc="70">
                <a:solidFill>
                  <a:srgbClr val="231F20"/>
                </a:solidFill>
                <a:latin typeface="Times New Roman"/>
                <a:cs typeface="Times New Roman"/>
              </a:rPr>
              <a:t>mating </a:t>
            </a:r>
            <a:r>
              <a:rPr dirty="0" sz="1200" spc="35">
                <a:solidFill>
                  <a:srgbClr val="231F20"/>
                </a:solidFill>
                <a:latin typeface="Times New Roman"/>
                <a:cs typeface="Times New Roman"/>
              </a:rPr>
              <a:t>sur-  </a:t>
            </a:r>
            <a:r>
              <a:rPr dirty="0" sz="1200" spc="55">
                <a:solidFill>
                  <a:srgbClr val="231F20"/>
                </a:solidFill>
                <a:latin typeface="Times New Roman"/>
                <a:cs typeface="Times New Roman"/>
              </a:rPr>
              <a:t>faces </a:t>
            </a:r>
            <a:r>
              <a:rPr dirty="0" sz="1200" spc="-10">
                <a:solidFill>
                  <a:srgbClr val="231F20"/>
                </a:solidFill>
                <a:latin typeface="Times New Roman"/>
                <a:cs typeface="Times New Roman"/>
              </a:rPr>
              <a:t>for </a:t>
            </a:r>
            <a:r>
              <a:rPr dirty="0" sz="1200" spc="80">
                <a:solidFill>
                  <a:srgbClr val="231F20"/>
                </a:solidFill>
                <a:latin typeface="Times New Roman"/>
                <a:cs typeface="Times New Roman"/>
              </a:rPr>
              <a:t>damage </a:t>
            </a:r>
            <a:r>
              <a:rPr dirty="0" sz="1200" spc="85">
                <a:solidFill>
                  <a:srgbClr val="231F20"/>
                </a:solidFill>
                <a:latin typeface="Times New Roman"/>
                <a:cs typeface="Times New Roman"/>
              </a:rPr>
              <a:t>that </a:t>
            </a:r>
            <a:r>
              <a:rPr dirty="0" sz="1200" spc="55">
                <a:solidFill>
                  <a:srgbClr val="231F20"/>
                </a:solidFill>
                <a:latin typeface="Times New Roman"/>
                <a:cs typeface="Times New Roman"/>
              </a:rPr>
              <a:t>may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have </a:t>
            </a:r>
            <a:r>
              <a:rPr dirty="0" sz="1200" spc="55">
                <a:solidFill>
                  <a:srgbClr val="231F20"/>
                </a:solidFill>
                <a:latin typeface="Times New Roman"/>
                <a:cs typeface="Times New Roman"/>
              </a:rPr>
              <a:t>occurred </a:t>
            </a:r>
            <a:r>
              <a:rPr dirty="0" sz="1200" spc="20">
                <a:solidFill>
                  <a:srgbClr val="231F20"/>
                </a:solidFill>
                <a:latin typeface="Times New Roman"/>
                <a:cs typeface="Times New Roman"/>
              </a:rPr>
              <a:t>prior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to </a:t>
            </a:r>
            <a:r>
              <a:rPr dirty="0" sz="1200" spc="5">
                <a:solidFill>
                  <a:srgbClr val="231F20"/>
                </a:solidFill>
                <a:latin typeface="Times New Roman"/>
                <a:cs typeface="Times New Roman"/>
              </a:rPr>
              <a:t>or </a:t>
            </a:r>
            <a:r>
              <a:rPr dirty="0" sz="1200" spc="50">
                <a:solidFill>
                  <a:srgbClr val="231F20"/>
                </a:solidFill>
                <a:latin typeface="Times New Roman"/>
                <a:cs typeface="Times New Roman"/>
              </a:rPr>
              <a:t>during  installation. </a:t>
            </a:r>
            <a:r>
              <a:rPr dirty="0" sz="1200" spc="20">
                <a:solidFill>
                  <a:srgbClr val="231F20"/>
                </a:solidFill>
                <a:latin typeface="Times New Roman"/>
                <a:cs typeface="Times New Roman"/>
              </a:rPr>
              <a:t>Any </a:t>
            </a:r>
            <a:r>
              <a:rPr dirty="0" sz="1200" spc="55">
                <a:solidFill>
                  <a:srgbClr val="231F20"/>
                </a:solidFill>
                <a:latin typeface="Times New Roman"/>
                <a:cs typeface="Times New Roman"/>
              </a:rPr>
              <a:t>ding </a:t>
            </a:r>
            <a:r>
              <a:rPr dirty="0" sz="1200" spc="5">
                <a:solidFill>
                  <a:srgbClr val="231F20"/>
                </a:solidFill>
                <a:latin typeface="Times New Roman"/>
                <a:cs typeface="Times New Roman"/>
              </a:rPr>
              <a:t>or </a:t>
            </a:r>
            <a:r>
              <a:rPr dirty="0" sz="1200" spc="50">
                <a:solidFill>
                  <a:srgbClr val="231F20"/>
                </a:solidFill>
                <a:latin typeface="Times New Roman"/>
                <a:cs typeface="Times New Roman"/>
              </a:rPr>
              <a:t>burr </a:t>
            </a:r>
            <a:r>
              <a:rPr dirty="0" sz="1200" spc="55">
                <a:solidFill>
                  <a:srgbClr val="231F20"/>
                </a:solidFill>
                <a:latin typeface="Times New Roman"/>
                <a:cs typeface="Times New Roman"/>
              </a:rPr>
              <a:t>may </a:t>
            </a:r>
            <a:r>
              <a:rPr dirty="0" sz="1200" spc="65">
                <a:solidFill>
                  <a:srgbClr val="231F20"/>
                </a:solidFill>
                <a:latin typeface="Times New Roman"/>
                <a:cs typeface="Times New Roman"/>
              </a:rPr>
              <a:t>be </a:t>
            </a:r>
            <a:r>
              <a:rPr dirty="0" sz="1200" spc="9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dirty="0" sz="1200" spc="55">
                <a:solidFill>
                  <a:srgbClr val="231F20"/>
                </a:solidFill>
                <a:latin typeface="Times New Roman"/>
                <a:cs typeface="Times New Roman"/>
              </a:rPr>
              <a:t>potential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leak </a:t>
            </a:r>
            <a:r>
              <a:rPr dirty="0" sz="1200" spc="70">
                <a:solidFill>
                  <a:srgbClr val="231F20"/>
                </a:solidFill>
                <a:latin typeface="Times New Roman"/>
                <a:cs typeface="Times New Roman"/>
              </a:rPr>
              <a:t>path. 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Replace </a:t>
            </a:r>
            <a:r>
              <a:rPr dirty="0" sz="1200" spc="-25">
                <a:solidFill>
                  <a:srgbClr val="231F20"/>
                </a:solidFill>
                <a:latin typeface="Times New Roman"/>
                <a:cs typeface="Times New Roman"/>
              </a:rPr>
              <a:t>if</a:t>
            </a:r>
            <a:r>
              <a:rPr dirty="0" sz="12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231F20"/>
                </a:solidFill>
                <a:latin typeface="Times New Roman"/>
                <a:cs typeface="Times New Roman"/>
              </a:rPr>
              <a:t>necessary.</a:t>
            </a:r>
            <a:endParaRPr sz="1200">
              <a:latin typeface="Times New Roman"/>
              <a:cs typeface="Times New Roman"/>
            </a:endParaRPr>
          </a:p>
          <a:p>
            <a:pPr marL="2992120">
              <a:lnSpc>
                <a:spcPct val="100000"/>
              </a:lnSpc>
              <a:spcBef>
                <a:spcPts val="760"/>
              </a:spcBef>
            </a:pPr>
            <a:r>
              <a:rPr dirty="0" sz="1200" spc="-10" i="1">
                <a:solidFill>
                  <a:srgbClr val="231F20"/>
                </a:solidFill>
                <a:latin typeface="Arial"/>
                <a:cs typeface="Arial"/>
              </a:rPr>
              <a:t>continued </a:t>
            </a:r>
            <a:r>
              <a:rPr dirty="0" sz="1200" spc="-50" i="1">
                <a:solidFill>
                  <a:srgbClr val="231F20"/>
                </a:solidFill>
                <a:latin typeface="Arial"/>
                <a:cs typeface="Arial"/>
              </a:rPr>
              <a:t>on </a:t>
            </a:r>
            <a:r>
              <a:rPr dirty="0" sz="1200" i="1">
                <a:solidFill>
                  <a:srgbClr val="231F20"/>
                </a:solidFill>
                <a:latin typeface="Arial"/>
                <a:cs typeface="Arial"/>
              </a:rPr>
              <a:t>next</a:t>
            </a:r>
            <a:r>
              <a:rPr dirty="0" sz="1200" spc="-114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-35" i="1">
                <a:solidFill>
                  <a:srgbClr val="231F20"/>
                </a:solidFill>
                <a:latin typeface="Arial"/>
                <a:cs typeface="Arial"/>
              </a:rPr>
              <a:t>page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5180" y="1217980"/>
            <a:ext cx="1577340" cy="1408430"/>
          </a:xfrm>
          <a:custGeom>
            <a:avLst/>
            <a:gdLst/>
            <a:ahLst/>
            <a:cxnLst/>
            <a:rect l="l" t="t" r="r" b="b"/>
            <a:pathLst>
              <a:path w="1577339" h="1408430">
                <a:moveTo>
                  <a:pt x="0" y="0"/>
                </a:moveTo>
                <a:lnTo>
                  <a:pt x="1577340" y="0"/>
                </a:lnTo>
                <a:lnTo>
                  <a:pt x="1577340" y="1408176"/>
                </a:lnTo>
                <a:lnTo>
                  <a:pt x="0" y="1408176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7200" y="1270000"/>
            <a:ext cx="1475906" cy="1305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05180" y="4562932"/>
            <a:ext cx="1577340" cy="1408430"/>
          </a:xfrm>
          <a:custGeom>
            <a:avLst/>
            <a:gdLst/>
            <a:ahLst/>
            <a:cxnLst/>
            <a:rect l="l" t="t" r="r" b="b"/>
            <a:pathLst>
              <a:path w="1577339" h="1408429">
                <a:moveTo>
                  <a:pt x="0" y="0"/>
                </a:moveTo>
                <a:lnTo>
                  <a:pt x="1577340" y="0"/>
                </a:lnTo>
                <a:lnTo>
                  <a:pt x="1577340" y="1408176"/>
                </a:lnTo>
                <a:lnTo>
                  <a:pt x="0" y="1408176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7200" y="4614951"/>
            <a:ext cx="1475906" cy="1305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05180" y="2890456"/>
            <a:ext cx="1577340" cy="1408430"/>
          </a:xfrm>
          <a:custGeom>
            <a:avLst/>
            <a:gdLst/>
            <a:ahLst/>
            <a:cxnLst/>
            <a:rect l="l" t="t" r="r" b="b"/>
            <a:pathLst>
              <a:path w="1577339" h="1408429">
                <a:moveTo>
                  <a:pt x="0" y="0"/>
                </a:moveTo>
                <a:lnTo>
                  <a:pt x="1577340" y="0"/>
                </a:lnTo>
                <a:lnTo>
                  <a:pt x="1577340" y="1408176"/>
                </a:lnTo>
                <a:lnTo>
                  <a:pt x="0" y="1408176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7200" y="2942476"/>
            <a:ext cx="1475906" cy="13056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05180" y="6235407"/>
            <a:ext cx="1577340" cy="1408430"/>
          </a:xfrm>
          <a:custGeom>
            <a:avLst/>
            <a:gdLst/>
            <a:ahLst/>
            <a:cxnLst/>
            <a:rect l="l" t="t" r="r" b="b"/>
            <a:pathLst>
              <a:path w="1577339" h="1408429">
                <a:moveTo>
                  <a:pt x="0" y="0"/>
                </a:moveTo>
                <a:lnTo>
                  <a:pt x="1577340" y="0"/>
                </a:lnTo>
                <a:lnTo>
                  <a:pt x="1577340" y="1408176"/>
                </a:lnTo>
                <a:lnTo>
                  <a:pt x="0" y="1408176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7200" y="6287430"/>
            <a:ext cx="1475906" cy="13056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7200" y="1085850"/>
            <a:ext cx="6844030" cy="0"/>
          </a:xfrm>
          <a:custGeom>
            <a:avLst/>
            <a:gdLst/>
            <a:ahLst/>
            <a:cxnLst/>
            <a:rect l="l" t="t" r="r" b="b"/>
            <a:pathLst>
              <a:path w="6844030" h="0">
                <a:moveTo>
                  <a:pt x="0" y="0"/>
                </a:moveTo>
                <a:lnTo>
                  <a:pt x="6843991" y="0"/>
                </a:lnTo>
              </a:path>
            </a:pathLst>
          </a:custGeom>
          <a:ln w="12700">
            <a:solidFill>
              <a:srgbClr val="2187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7200" y="2759849"/>
            <a:ext cx="6844030" cy="0"/>
          </a:xfrm>
          <a:custGeom>
            <a:avLst/>
            <a:gdLst/>
            <a:ahLst/>
            <a:cxnLst/>
            <a:rect l="l" t="t" r="r" b="b"/>
            <a:pathLst>
              <a:path w="6844030" h="0">
                <a:moveTo>
                  <a:pt x="0" y="0"/>
                </a:moveTo>
                <a:lnTo>
                  <a:pt x="6843991" y="0"/>
                </a:lnTo>
              </a:path>
            </a:pathLst>
          </a:custGeom>
          <a:ln w="12700">
            <a:solidFill>
              <a:srgbClr val="2187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7200" y="4431564"/>
            <a:ext cx="6844030" cy="0"/>
          </a:xfrm>
          <a:custGeom>
            <a:avLst/>
            <a:gdLst/>
            <a:ahLst/>
            <a:cxnLst/>
            <a:rect l="l" t="t" r="r" b="b"/>
            <a:pathLst>
              <a:path w="6844030" h="0">
                <a:moveTo>
                  <a:pt x="0" y="0"/>
                </a:moveTo>
                <a:lnTo>
                  <a:pt x="6843991" y="0"/>
                </a:lnTo>
              </a:path>
            </a:pathLst>
          </a:custGeom>
          <a:ln w="12700">
            <a:solidFill>
              <a:srgbClr val="2187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7200" y="6104040"/>
            <a:ext cx="6844030" cy="0"/>
          </a:xfrm>
          <a:custGeom>
            <a:avLst/>
            <a:gdLst/>
            <a:ahLst/>
            <a:cxnLst/>
            <a:rect l="l" t="t" r="r" b="b"/>
            <a:pathLst>
              <a:path w="6844030" h="0">
                <a:moveTo>
                  <a:pt x="0" y="0"/>
                </a:moveTo>
                <a:lnTo>
                  <a:pt x="6843991" y="0"/>
                </a:lnTo>
              </a:path>
            </a:pathLst>
          </a:custGeom>
          <a:ln w="12700">
            <a:solidFill>
              <a:srgbClr val="2187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87350" y="9636700"/>
            <a:ext cx="6981825" cy="422275"/>
          </a:xfrm>
          <a:custGeom>
            <a:avLst/>
            <a:gdLst/>
            <a:ahLst/>
            <a:cxnLst/>
            <a:rect l="l" t="t" r="r" b="b"/>
            <a:pathLst>
              <a:path w="6981825" h="422275">
                <a:moveTo>
                  <a:pt x="0" y="421699"/>
                </a:moveTo>
                <a:lnTo>
                  <a:pt x="6981443" y="421699"/>
                </a:lnTo>
                <a:lnTo>
                  <a:pt x="6981443" y="0"/>
                </a:lnTo>
                <a:lnTo>
                  <a:pt x="0" y="0"/>
                </a:lnTo>
                <a:lnTo>
                  <a:pt x="0" y="421699"/>
                </a:lnTo>
                <a:close/>
              </a:path>
            </a:pathLst>
          </a:custGeom>
          <a:solidFill>
            <a:srgbClr val="231F20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57198" y="9706556"/>
            <a:ext cx="4926330" cy="352425"/>
          </a:xfrm>
          <a:custGeom>
            <a:avLst/>
            <a:gdLst/>
            <a:ahLst/>
            <a:cxnLst/>
            <a:rect l="l" t="t" r="r" b="b"/>
            <a:pathLst>
              <a:path w="4926330" h="352425">
                <a:moveTo>
                  <a:pt x="4820627" y="0"/>
                </a:moveTo>
                <a:lnTo>
                  <a:pt x="105689" y="0"/>
                </a:lnTo>
                <a:lnTo>
                  <a:pt x="64652" y="8337"/>
                </a:lnTo>
                <a:lnTo>
                  <a:pt x="31046" y="31040"/>
                </a:lnTo>
                <a:lnTo>
                  <a:pt x="8339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4926304" y="351843"/>
                </a:lnTo>
                <a:lnTo>
                  <a:pt x="4926304" y="105676"/>
                </a:lnTo>
                <a:lnTo>
                  <a:pt x="4917966" y="64642"/>
                </a:lnTo>
                <a:lnTo>
                  <a:pt x="4895264" y="31040"/>
                </a:lnTo>
                <a:lnTo>
                  <a:pt x="4861662" y="8337"/>
                </a:lnTo>
                <a:lnTo>
                  <a:pt x="4820627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57203" y="9706556"/>
            <a:ext cx="6844030" cy="352425"/>
          </a:xfrm>
          <a:custGeom>
            <a:avLst/>
            <a:gdLst/>
            <a:ahLst/>
            <a:cxnLst/>
            <a:rect l="l" t="t" r="r" b="b"/>
            <a:pathLst>
              <a:path w="6844030" h="352425">
                <a:moveTo>
                  <a:pt x="6738315" y="0"/>
                </a:moveTo>
                <a:lnTo>
                  <a:pt x="105676" y="0"/>
                </a:lnTo>
                <a:lnTo>
                  <a:pt x="64642" y="8337"/>
                </a:lnTo>
                <a:lnTo>
                  <a:pt x="31040" y="31040"/>
                </a:lnTo>
                <a:lnTo>
                  <a:pt x="8337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6843991" y="351843"/>
                </a:lnTo>
                <a:lnTo>
                  <a:pt x="6843991" y="105676"/>
                </a:lnTo>
                <a:lnTo>
                  <a:pt x="6835654" y="64642"/>
                </a:lnTo>
                <a:lnTo>
                  <a:pt x="6812951" y="31040"/>
                </a:lnTo>
                <a:lnTo>
                  <a:pt x="6779349" y="8337"/>
                </a:lnTo>
                <a:lnTo>
                  <a:pt x="6738315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30">
                <a:hlinkClick r:id="rId6"/>
              </a:rPr>
              <a:t>www.gatesprograms.com/safehydraulics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8128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 spc="40" b="1">
                <a:latin typeface="Book Antiqua"/>
                <a:cs typeface="Book Antiqua"/>
              </a:rPr>
              <a:t>1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1850" y="680233"/>
            <a:ext cx="4540885" cy="4006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1484" marR="271145" indent="-153035">
              <a:lnSpc>
                <a:spcPct val="118100"/>
              </a:lnSpc>
              <a:buAutoNum type="arabicPeriod" startAt="3"/>
              <a:tabLst>
                <a:tab pos="452120" algn="l"/>
              </a:tabLst>
            </a:pPr>
            <a:r>
              <a:rPr dirty="0" sz="1200" spc="-40">
                <a:solidFill>
                  <a:srgbClr val="231F20"/>
                </a:solidFill>
                <a:latin typeface="Times New Roman"/>
                <a:cs typeface="Times New Roman"/>
              </a:rPr>
              <a:t>If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coupling </a:t>
            </a:r>
            <a:r>
              <a:rPr dirty="0" sz="1200" spc="65">
                <a:solidFill>
                  <a:srgbClr val="231F20"/>
                </a:solidFill>
                <a:latin typeface="Times New Roman"/>
                <a:cs typeface="Times New Roman"/>
              </a:rPr>
              <a:t>was</a:t>
            </a:r>
            <a:r>
              <a:rPr dirty="0" sz="1200" spc="-1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misaligned </a:t>
            </a:r>
            <a:r>
              <a:rPr dirty="0" sz="1200" spc="35">
                <a:solidFill>
                  <a:srgbClr val="231F20"/>
                </a:solidFill>
                <a:latin typeface="Times New Roman"/>
                <a:cs typeface="Times New Roman"/>
              </a:rPr>
              <a:t>during installation, </a:t>
            </a:r>
            <a:r>
              <a:rPr dirty="0" sz="1200" spc="55">
                <a:solidFill>
                  <a:srgbClr val="231F20"/>
                </a:solidFill>
                <a:latin typeface="Times New Roman"/>
                <a:cs typeface="Times New Roman"/>
              </a:rPr>
              <a:t>threads 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may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have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been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231F20"/>
                </a:solidFill>
                <a:latin typeface="Times New Roman"/>
                <a:cs typeface="Times New Roman"/>
              </a:rPr>
              <a:t>damaged.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Replace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7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15">
                <a:solidFill>
                  <a:srgbClr val="231F20"/>
                </a:solidFill>
                <a:latin typeface="Times New Roman"/>
                <a:cs typeface="Times New Roman"/>
              </a:rPr>
              <a:t>carefully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install.</a:t>
            </a:r>
            <a:endParaRPr sz="1200">
              <a:latin typeface="Times New Roman"/>
              <a:cs typeface="Times New Roman"/>
            </a:endParaRPr>
          </a:p>
          <a:p>
            <a:pPr algn="just" marL="451484" marR="5080" indent="-153035">
              <a:lnSpc>
                <a:spcPct val="118100"/>
              </a:lnSpc>
              <a:spcBef>
                <a:spcPts val="495"/>
              </a:spcBef>
              <a:buAutoNum type="arabicPeriod" startAt="3"/>
              <a:tabLst>
                <a:tab pos="452120" algn="l"/>
              </a:tabLst>
            </a:pP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It is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possible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to </a:t>
            </a:r>
            <a:r>
              <a:rPr dirty="0" sz="1200" spc="70">
                <a:solidFill>
                  <a:srgbClr val="231F20"/>
                </a:solidFill>
                <a:latin typeface="Times New Roman"/>
                <a:cs typeface="Times New Roman"/>
              </a:rPr>
              <a:t>thread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together </a:t>
            </a:r>
            <a:r>
              <a:rPr dirty="0" sz="1200" spc="55">
                <a:solidFill>
                  <a:srgbClr val="231F20"/>
                </a:solidFill>
                <a:latin typeface="Times New Roman"/>
                <a:cs typeface="Times New Roman"/>
              </a:rPr>
              <a:t>some </a:t>
            </a:r>
            <a:r>
              <a:rPr dirty="0" sz="1200" spc="65">
                <a:solidFill>
                  <a:srgbClr val="231F20"/>
                </a:solidFill>
                <a:latin typeface="Times New Roman"/>
                <a:cs typeface="Times New Roman"/>
              </a:rPr>
              <a:t>components </a:t>
            </a:r>
            <a:r>
              <a:rPr dirty="0" sz="1200" spc="85">
                <a:solidFill>
                  <a:srgbClr val="231F20"/>
                </a:solidFill>
                <a:latin typeface="Times New Roman"/>
                <a:cs typeface="Times New Roman"/>
              </a:rPr>
              <a:t>that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are  </a:t>
            </a:r>
            <a:r>
              <a:rPr dirty="0" sz="1200" spc="55">
                <a:solidFill>
                  <a:srgbClr val="231F20"/>
                </a:solidFill>
                <a:latin typeface="Times New Roman"/>
                <a:cs typeface="Times New Roman"/>
              </a:rPr>
              <a:t>not </a:t>
            </a:r>
            <a:r>
              <a:rPr dirty="0" sz="1200" spc="50">
                <a:solidFill>
                  <a:srgbClr val="231F20"/>
                </a:solidFill>
                <a:latin typeface="Times New Roman"/>
                <a:cs typeface="Times New Roman"/>
              </a:rPr>
              <a:t>compatible. </a:t>
            </a:r>
            <a:r>
              <a:rPr dirty="0" sz="1200" spc="35">
                <a:solidFill>
                  <a:srgbClr val="231F20"/>
                </a:solidFill>
                <a:latin typeface="Times New Roman"/>
                <a:cs typeface="Times New Roman"/>
              </a:rPr>
              <a:t>Use </a:t>
            </a:r>
            <a:r>
              <a:rPr dirty="0" sz="1200" spc="65">
                <a:solidFill>
                  <a:srgbClr val="231F20"/>
                </a:solidFill>
                <a:latin typeface="Times New Roman"/>
                <a:cs typeface="Times New Roman"/>
              </a:rPr>
              <a:t>Gates </a:t>
            </a:r>
            <a:r>
              <a:rPr dirty="0" sz="1200" spc="70">
                <a:solidFill>
                  <a:srgbClr val="231F20"/>
                </a:solidFill>
                <a:latin typeface="Times New Roman"/>
                <a:cs typeface="Times New Roman"/>
              </a:rPr>
              <a:t>thread 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I.D.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kit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to </a:t>
            </a:r>
            <a:r>
              <a:rPr dirty="0" sz="1200" spc="65">
                <a:solidFill>
                  <a:srgbClr val="231F20"/>
                </a:solidFill>
                <a:latin typeface="Times New Roman"/>
                <a:cs typeface="Times New Roman"/>
              </a:rPr>
              <a:t>assist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identi-  </a:t>
            </a:r>
            <a:r>
              <a:rPr dirty="0" sz="1200" spc="25">
                <a:solidFill>
                  <a:srgbClr val="231F20"/>
                </a:solidFill>
                <a:latin typeface="Times New Roman"/>
                <a:cs typeface="Times New Roman"/>
              </a:rPr>
              <a:t>fying </a:t>
            </a:r>
            <a:r>
              <a:rPr dirty="0" sz="1200" spc="70">
                <a:solidFill>
                  <a:srgbClr val="231F20"/>
                </a:solidFill>
                <a:latin typeface="Times New Roman"/>
                <a:cs typeface="Times New Roman"/>
              </a:rPr>
              <a:t>mating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components.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Some </a:t>
            </a:r>
            <a:r>
              <a:rPr dirty="0" sz="1200" spc="70">
                <a:solidFill>
                  <a:srgbClr val="231F20"/>
                </a:solidFill>
                <a:latin typeface="Times New Roman"/>
                <a:cs typeface="Times New Roman"/>
              </a:rPr>
              <a:t>thread </a:t>
            </a:r>
            <a:r>
              <a:rPr dirty="0" sz="1200" spc="75">
                <a:solidFill>
                  <a:srgbClr val="231F20"/>
                </a:solidFill>
                <a:latin typeface="Times New Roman"/>
                <a:cs typeface="Times New Roman"/>
              </a:rPr>
              <a:t>end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configurations 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have </a:t>
            </a:r>
            <a:r>
              <a:rPr dirty="0" sz="1200" spc="65">
                <a:solidFill>
                  <a:srgbClr val="231F20"/>
                </a:solidFill>
                <a:latin typeface="Times New Roman"/>
                <a:cs typeface="Times New Roman"/>
              </a:rPr>
              <a:t>better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sealability </a:t>
            </a:r>
            <a:r>
              <a:rPr dirty="0" sz="1200" spc="85">
                <a:solidFill>
                  <a:srgbClr val="231F20"/>
                </a:solidFill>
                <a:latin typeface="Times New Roman"/>
                <a:cs typeface="Times New Roman"/>
              </a:rPr>
              <a:t>than </a:t>
            </a:r>
            <a:r>
              <a:rPr dirty="0" sz="1200" spc="50">
                <a:solidFill>
                  <a:srgbClr val="231F20"/>
                </a:solidFill>
                <a:latin typeface="Times New Roman"/>
                <a:cs typeface="Times New Roman"/>
              </a:rPr>
              <a:t>others. </a:t>
            </a:r>
            <a:r>
              <a:rPr dirty="0" sz="1200" spc="15">
                <a:solidFill>
                  <a:srgbClr val="231F20"/>
                </a:solidFill>
                <a:latin typeface="Times New Roman"/>
                <a:cs typeface="Times New Roman"/>
              </a:rPr>
              <a:t>Also, </a:t>
            </a:r>
            <a:r>
              <a:rPr dirty="0" sz="1200" spc="65">
                <a:solidFill>
                  <a:srgbClr val="231F20"/>
                </a:solidFill>
                <a:latin typeface="Times New Roman"/>
                <a:cs typeface="Times New Roman"/>
              </a:rPr>
              <a:t>ensure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proper cou- 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pling</a:t>
            </a:r>
            <a:r>
              <a:rPr dirty="0" sz="12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231F20"/>
                </a:solidFill>
                <a:latin typeface="Times New Roman"/>
                <a:cs typeface="Times New Roman"/>
              </a:rPr>
              <a:t>selection.</a:t>
            </a:r>
            <a:endParaRPr sz="1200">
              <a:latin typeface="Times New Roman"/>
              <a:cs typeface="Times New Roman"/>
            </a:endParaRPr>
          </a:p>
          <a:p>
            <a:pPr algn="just" marL="451484" marR="5080" indent="-153035">
              <a:lnSpc>
                <a:spcPct val="118100"/>
              </a:lnSpc>
              <a:spcBef>
                <a:spcPts val="495"/>
              </a:spcBef>
              <a:buAutoNum type="arabicPeriod" startAt="3"/>
              <a:tabLst>
                <a:tab pos="452120" algn="l"/>
              </a:tabLst>
            </a:pPr>
            <a:r>
              <a:rPr dirty="0" sz="1200" spc="15">
                <a:solidFill>
                  <a:srgbClr val="231F20"/>
                </a:solidFill>
                <a:latin typeface="Times New Roman"/>
                <a:cs typeface="Times New Roman"/>
              </a:rPr>
              <a:t>Over-torquing </a:t>
            </a:r>
            <a:r>
              <a:rPr dirty="0" sz="1200" spc="-30">
                <a:solidFill>
                  <a:srgbClr val="231F20"/>
                </a:solidFill>
                <a:latin typeface="Times New Roman"/>
                <a:cs typeface="Times New Roman"/>
              </a:rPr>
              <a:t>of </a:t>
            </a:r>
            <a:r>
              <a:rPr dirty="0" sz="1200" spc="9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dirty="0" sz="1200" spc="50">
                <a:solidFill>
                  <a:srgbClr val="231F20"/>
                </a:solidFill>
                <a:latin typeface="Times New Roman"/>
                <a:cs typeface="Times New Roman"/>
              </a:rPr>
              <a:t>threaded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connection </a:t>
            </a:r>
            <a:r>
              <a:rPr dirty="0" sz="1200" spc="70">
                <a:solidFill>
                  <a:srgbClr val="231F20"/>
                </a:solidFill>
                <a:latin typeface="Times New Roman"/>
                <a:cs typeface="Times New Roman"/>
              </a:rPr>
              <a:t>can </a:t>
            </a:r>
            <a:r>
              <a:rPr dirty="0" sz="1200" spc="65">
                <a:solidFill>
                  <a:srgbClr val="231F20"/>
                </a:solidFill>
                <a:latin typeface="Times New Roman"/>
                <a:cs typeface="Times New Roman"/>
              </a:rPr>
              <a:t>damage </a:t>
            </a:r>
            <a:r>
              <a:rPr dirty="0" sz="1200" spc="55">
                <a:solidFill>
                  <a:srgbClr val="231F20"/>
                </a:solidFill>
                <a:latin typeface="Times New Roman"/>
                <a:cs typeface="Times New Roman"/>
              </a:rPr>
              <a:t>threads  </a:t>
            </a:r>
            <a:r>
              <a:rPr dirty="0" sz="1200" spc="70">
                <a:solidFill>
                  <a:srgbClr val="231F20"/>
                </a:solidFill>
                <a:latin typeface="Times New Roman"/>
                <a:cs typeface="Times New Roman"/>
              </a:rPr>
              <a:t>and </a:t>
            </a:r>
            <a:r>
              <a:rPr dirty="0" sz="1200" spc="50">
                <a:solidFill>
                  <a:srgbClr val="231F20"/>
                </a:solidFill>
                <a:latin typeface="Times New Roman"/>
                <a:cs typeface="Times New Roman"/>
              </a:rPr>
              <a:t>mating </a:t>
            </a:r>
            <a:r>
              <a:rPr dirty="0" sz="1200" spc="65">
                <a:solidFill>
                  <a:srgbClr val="231F20"/>
                </a:solidFill>
                <a:latin typeface="Times New Roman"/>
                <a:cs typeface="Times New Roman"/>
              </a:rPr>
              <a:t>seat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angles. </a:t>
            </a:r>
            <a:r>
              <a:rPr dirty="0" sz="1200" spc="15">
                <a:solidFill>
                  <a:srgbClr val="231F20"/>
                </a:solidFill>
                <a:latin typeface="Times New Roman"/>
                <a:cs typeface="Times New Roman"/>
              </a:rPr>
              <a:t>Over-torquing </a:t>
            </a:r>
            <a:r>
              <a:rPr dirty="0" sz="1200" spc="70">
                <a:solidFill>
                  <a:srgbClr val="231F20"/>
                </a:solidFill>
                <a:latin typeface="Times New Roman"/>
                <a:cs typeface="Times New Roman"/>
              </a:rPr>
              <a:t>can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also </a:t>
            </a:r>
            <a:r>
              <a:rPr dirty="0" sz="1200" spc="65">
                <a:solidFill>
                  <a:srgbClr val="231F20"/>
                </a:solidFill>
                <a:latin typeface="Times New Roman"/>
                <a:cs typeface="Times New Roman"/>
              </a:rPr>
              <a:t>damage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the 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staking </a:t>
            </a:r>
            <a:r>
              <a:rPr dirty="0" sz="1200" spc="55">
                <a:solidFill>
                  <a:srgbClr val="231F20"/>
                </a:solidFill>
                <a:latin typeface="Times New Roman"/>
                <a:cs typeface="Times New Roman"/>
              </a:rPr>
              <a:t>area </a:t>
            </a:r>
            <a:r>
              <a:rPr dirty="0" sz="1200" spc="-30">
                <a:solidFill>
                  <a:srgbClr val="231F20"/>
                </a:solidFill>
                <a:latin typeface="Times New Roman"/>
                <a:cs typeface="Times New Roman"/>
              </a:rPr>
              <a:t>of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1200" spc="65">
                <a:solidFill>
                  <a:srgbClr val="231F20"/>
                </a:solidFill>
                <a:latin typeface="Times New Roman"/>
                <a:cs typeface="Times New Roman"/>
              </a:rPr>
              <a:t>nut </a:t>
            </a:r>
            <a:r>
              <a:rPr dirty="0" sz="1200" spc="50">
                <a:solidFill>
                  <a:srgbClr val="231F20"/>
                </a:solidFill>
                <a:latin typeface="Times New Roman"/>
                <a:cs typeface="Times New Roman"/>
              </a:rPr>
              <a:t>causing </a:t>
            </a:r>
            <a:r>
              <a:rPr dirty="0" sz="1200" spc="35">
                <a:solidFill>
                  <a:srgbClr val="231F20"/>
                </a:solidFill>
                <a:latin typeface="Times New Roman"/>
                <a:cs typeface="Times New Roman"/>
              </a:rPr>
              <a:t>cracking </a:t>
            </a:r>
            <a:r>
              <a:rPr dirty="0" sz="1200" spc="-30">
                <a:solidFill>
                  <a:srgbClr val="231F20"/>
                </a:solidFill>
                <a:latin typeface="Times New Roman"/>
                <a:cs typeface="Times New Roman"/>
              </a:rPr>
              <a:t>of </a:t>
            </a:r>
            <a:r>
              <a:rPr dirty="0" sz="1200" spc="35">
                <a:solidFill>
                  <a:srgbClr val="231F20"/>
                </a:solidFill>
                <a:latin typeface="Times New Roman"/>
                <a:cs typeface="Times New Roman"/>
              </a:rPr>
              <a:t>either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1200" spc="65">
                <a:solidFill>
                  <a:srgbClr val="231F20"/>
                </a:solidFill>
                <a:latin typeface="Times New Roman"/>
                <a:cs typeface="Times New Roman"/>
              </a:rPr>
              <a:t>nut 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or  </a:t>
            </a:r>
            <a:r>
              <a:rPr dirty="0" sz="1200" spc="50">
                <a:solidFill>
                  <a:srgbClr val="231F20"/>
                </a:solidFill>
                <a:latin typeface="Times New Roman"/>
                <a:cs typeface="Times New Roman"/>
              </a:rPr>
              <a:t>seat. </a:t>
            </a:r>
            <a:r>
              <a:rPr dirty="0" sz="1200" spc="25">
                <a:solidFill>
                  <a:srgbClr val="231F20"/>
                </a:solidFill>
                <a:latin typeface="Times New Roman"/>
                <a:cs typeface="Times New Roman"/>
              </a:rPr>
              <a:t>Under-torquing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does not </a:t>
            </a:r>
            <a:r>
              <a:rPr dirty="0" sz="1200" spc="20">
                <a:solidFill>
                  <a:srgbClr val="231F20"/>
                </a:solidFill>
                <a:latin typeface="Times New Roman"/>
                <a:cs typeface="Times New Roman"/>
              </a:rPr>
              <a:t>allow </a:t>
            </a:r>
            <a:r>
              <a:rPr dirty="0" sz="1200" spc="25">
                <a:solidFill>
                  <a:srgbClr val="231F20"/>
                </a:solidFill>
                <a:latin typeface="Times New Roman"/>
                <a:cs typeface="Times New Roman"/>
              </a:rPr>
              <a:t>proper </a:t>
            </a:r>
            <a:r>
              <a:rPr dirty="0" sz="1200" spc="35">
                <a:solidFill>
                  <a:srgbClr val="231F20"/>
                </a:solidFill>
                <a:latin typeface="Times New Roman"/>
                <a:cs typeface="Times New Roman"/>
              </a:rPr>
              <a:t>sealing. </a:t>
            </a:r>
            <a:r>
              <a:rPr dirty="0" sz="1200" spc="25">
                <a:solidFill>
                  <a:srgbClr val="231F20"/>
                </a:solidFill>
                <a:latin typeface="Times New Roman"/>
                <a:cs typeface="Times New Roman"/>
              </a:rPr>
              <a:t>Use </a:t>
            </a:r>
            <a:r>
              <a:rPr dirty="0" sz="1200" spc="-30">
                <a:solidFill>
                  <a:srgbClr val="231F20"/>
                </a:solidFill>
                <a:latin typeface="Times New Roman"/>
                <a:cs typeface="Times New Roman"/>
              </a:rPr>
              <a:t>of </a:t>
            </a:r>
            <a:r>
              <a:rPr dirty="0" sz="1200" spc="90">
                <a:solidFill>
                  <a:srgbClr val="231F20"/>
                </a:solidFill>
                <a:latin typeface="Times New Roman"/>
                <a:cs typeface="Times New Roman"/>
              </a:rPr>
              <a:t>a 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torque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wrench </a:t>
            </a:r>
            <a:r>
              <a:rPr dirty="0" sz="1200" spc="70">
                <a:solidFill>
                  <a:srgbClr val="231F20"/>
                </a:solidFill>
                <a:latin typeface="Times New Roman"/>
                <a:cs typeface="Times New Roman"/>
              </a:rPr>
              <a:t>can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alleviate </a:t>
            </a:r>
            <a:r>
              <a:rPr dirty="0" sz="1200" spc="55">
                <a:solidFill>
                  <a:srgbClr val="231F20"/>
                </a:solidFill>
                <a:latin typeface="Times New Roman"/>
                <a:cs typeface="Times New Roman"/>
              </a:rPr>
              <a:t>such</a:t>
            </a:r>
            <a:r>
              <a:rPr dirty="0" sz="1200" spc="-1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25">
                <a:solidFill>
                  <a:srgbClr val="231F20"/>
                </a:solidFill>
                <a:latin typeface="Times New Roman"/>
                <a:cs typeface="Times New Roman"/>
              </a:rPr>
              <a:t>problems.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200" spc="15" b="1">
                <a:solidFill>
                  <a:srgbClr val="2187B0"/>
                </a:solidFill>
                <a:latin typeface="Book Antiqua"/>
                <a:cs typeface="Book Antiqua"/>
              </a:rPr>
              <a:t>Problem: </a:t>
            </a:r>
            <a:r>
              <a:rPr dirty="0" sz="1200" spc="25">
                <a:solidFill>
                  <a:srgbClr val="2187B0"/>
                </a:solidFill>
                <a:latin typeface="Times New Roman"/>
                <a:cs typeface="Times New Roman"/>
              </a:rPr>
              <a:t>Weep/Seep </a:t>
            </a:r>
            <a:r>
              <a:rPr dirty="0" sz="1200" spc="75">
                <a:solidFill>
                  <a:srgbClr val="2187B0"/>
                </a:solidFill>
                <a:latin typeface="Times New Roman"/>
                <a:cs typeface="Times New Roman"/>
              </a:rPr>
              <a:t>at </a:t>
            </a:r>
            <a:r>
              <a:rPr dirty="0" sz="1200" spc="30">
                <a:solidFill>
                  <a:srgbClr val="2187B0"/>
                </a:solidFill>
                <a:latin typeface="Times New Roman"/>
                <a:cs typeface="Times New Roman"/>
              </a:rPr>
              <a:t>Hose </a:t>
            </a:r>
            <a:r>
              <a:rPr dirty="0" sz="1200" spc="25">
                <a:solidFill>
                  <a:srgbClr val="2187B0"/>
                </a:solidFill>
                <a:latin typeface="Times New Roman"/>
                <a:cs typeface="Times New Roman"/>
              </a:rPr>
              <a:t>Coupling</a:t>
            </a:r>
            <a:r>
              <a:rPr dirty="0" sz="1200" spc="-160">
                <a:solidFill>
                  <a:srgbClr val="2187B0"/>
                </a:solidFill>
                <a:latin typeface="Times New Roman"/>
                <a:cs typeface="Times New Roman"/>
              </a:rPr>
              <a:t> </a:t>
            </a:r>
            <a:r>
              <a:rPr dirty="0" sz="1200" spc="35">
                <a:solidFill>
                  <a:srgbClr val="2187B0"/>
                </a:solidFill>
                <a:latin typeface="Times New Roman"/>
                <a:cs typeface="Times New Roman"/>
              </a:rPr>
              <a:t>Interface</a:t>
            </a:r>
            <a:endParaRPr sz="1200">
              <a:latin typeface="Times New Roman"/>
              <a:cs typeface="Times New Roman"/>
            </a:endParaRPr>
          </a:p>
          <a:p>
            <a:pPr algn="just" marL="12700" marR="5715">
              <a:lnSpc>
                <a:spcPct val="118100"/>
              </a:lnSpc>
              <a:spcBef>
                <a:spcPts val="495"/>
              </a:spcBef>
            </a:pPr>
            <a:r>
              <a:rPr dirty="0" sz="1200" spc="-5" b="1">
                <a:solidFill>
                  <a:srgbClr val="2187B0"/>
                </a:solidFill>
                <a:latin typeface="Book Antiqua"/>
                <a:cs typeface="Book Antiqua"/>
              </a:rPr>
              <a:t>Solution: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Whether </a:t>
            </a:r>
            <a:r>
              <a:rPr dirty="0" sz="1200" spc="25">
                <a:solidFill>
                  <a:srgbClr val="231F20"/>
                </a:solidFill>
                <a:latin typeface="Times New Roman"/>
                <a:cs typeface="Times New Roman"/>
              </a:rPr>
              <a:t>it </a:t>
            </a:r>
            <a:r>
              <a:rPr dirty="0" sz="1200" spc="70">
                <a:solidFill>
                  <a:srgbClr val="231F20"/>
                </a:solidFill>
                <a:latin typeface="Times New Roman"/>
                <a:cs typeface="Times New Roman"/>
              </a:rPr>
              <a:t>has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been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undercrimped 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or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the stem </a:t>
            </a:r>
            <a:r>
              <a:rPr dirty="0" sz="1200" spc="70">
                <a:solidFill>
                  <a:srgbClr val="231F20"/>
                </a:solidFill>
                <a:latin typeface="Times New Roman"/>
                <a:cs typeface="Times New Roman"/>
              </a:rPr>
              <a:t>has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been  </a:t>
            </a:r>
            <a:r>
              <a:rPr dirty="0" sz="1200" spc="15">
                <a:solidFill>
                  <a:srgbClr val="231F20"/>
                </a:solidFill>
                <a:latin typeface="Times New Roman"/>
                <a:cs typeface="Times New Roman"/>
              </a:rPr>
              <a:t>improperly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inserted,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hose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assembly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must </a:t>
            </a:r>
            <a:r>
              <a:rPr dirty="0" sz="1200" spc="55">
                <a:solidFill>
                  <a:srgbClr val="231F20"/>
                </a:solidFill>
                <a:latin typeface="Times New Roman"/>
                <a:cs typeface="Times New Roman"/>
              </a:rPr>
              <a:t>be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replaced with one  </a:t>
            </a:r>
            <a:r>
              <a:rPr dirty="0" sz="1200" spc="70">
                <a:solidFill>
                  <a:srgbClr val="231F20"/>
                </a:solidFill>
                <a:latin typeface="Times New Roman"/>
                <a:cs typeface="Times New Roman"/>
              </a:rPr>
              <a:t>that has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been</a:t>
            </a:r>
            <a:r>
              <a:rPr dirty="0" sz="1200" spc="-1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10">
                <a:solidFill>
                  <a:srgbClr val="231F20"/>
                </a:solidFill>
                <a:latin typeface="Times New Roman"/>
                <a:cs typeface="Times New Roman"/>
              </a:rPr>
              <a:t>properly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assembled.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01850" y="5431791"/>
            <a:ext cx="4540885" cy="1128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200" spc="15" b="1">
                <a:solidFill>
                  <a:srgbClr val="2187B0"/>
                </a:solidFill>
                <a:latin typeface="Book Antiqua"/>
                <a:cs typeface="Book Antiqua"/>
              </a:rPr>
              <a:t>Problem: </a:t>
            </a:r>
            <a:r>
              <a:rPr dirty="0" sz="1200" spc="25">
                <a:solidFill>
                  <a:srgbClr val="2187B0"/>
                </a:solidFill>
                <a:latin typeface="Times New Roman"/>
                <a:cs typeface="Times New Roman"/>
              </a:rPr>
              <a:t>Coupling</a:t>
            </a:r>
            <a:r>
              <a:rPr dirty="0" sz="1200" spc="-60">
                <a:solidFill>
                  <a:srgbClr val="2187B0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2187B0"/>
                </a:solidFill>
                <a:latin typeface="Times New Roman"/>
                <a:cs typeface="Times New Roman"/>
              </a:rPr>
              <a:t>Blow-Off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18100"/>
              </a:lnSpc>
              <a:spcBef>
                <a:spcPts val="495"/>
              </a:spcBef>
            </a:pPr>
            <a:r>
              <a:rPr dirty="0" sz="1200" spc="-5" b="1">
                <a:solidFill>
                  <a:srgbClr val="2187B0"/>
                </a:solidFill>
                <a:latin typeface="Book Antiqua"/>
                <a:cs typeface="Book Antiqua"/>
              </a:rPr>
              <a:t>Solution: </a:t>
            </a:r>
            <a:r>
              <a:rPr dirty="0" sz="1200" spc="35">
                <a:solidFill>
                  <a:srgbClr val="231F20"/>
                </a:solidFill>
                <a:latin typeface="Times New Roman"/>
                <a:cs typeface="Times New Roman"/>
              </a:rPr>
              <a:t>Examine </a:t>
            </a:r>
            <a:r>
              <a:rPr dirty="0" sz="1200" spc="70">
                <a:solidFill>
                  <a:srgbClr val="231F20"/>
                </a:solidFill>
                <a:latin typeface="Times New Roman"/>
                <a:cs typeface="Times New Roman"/>
              </a:rPr>
              <a:t>and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replace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hose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assembly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to </a:t>
            </a:r>
            <a:r>
              <a:rPr dirty="0" sz="1200" spc="50">
                <a:solidFill>
                  <a:srgbClr val="231F20"/>
                </a:solidFill>
                <a:latin typeface="Times New Roman"/>
                <a:cs typeface="Times New Roman"/>
              </a:rPr>
              <a:t>ensure </a:t>
            </a:r>
            <a:r>
              <a:rPr dirty="0" sz="1200" spc="25">
                <a:solidFill>
                  <a:srgbClr val="231F20"/>
                </a:solidFill>
                <a:latin typeface="Times New Roman"/>
                <a:cs typeface="Times New Roman"/>
              </a:rPr>
              <a:t>proper 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assembly </a:t>
            </a:r>
            <a:r>
              <a:rPr dirty="0" sz="1200" spc="35">
                <a:solidFill>
                  <a:srgbClr val="231F20"/>
                </a:solidFill>
                <a:latin typeface="Times New Roman"/>
                <a:cs typeface="Times New Roman"/>
              </a:rPr>
              <a:t>procedures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are </a:t>
            </a:r>
            <a:r>
              <a:rPr dirty="0" sz="1200" spc="5">
                <a:solidFill>
                  <a:srgbClr val="231F20"/>
                </a:solidFill>
                <a:latin typeface="Times New Roman"/>
                <a:cs typeface="Times New Roman"/>
              </a:rPr>
              <a:t>followed. </a:t>
            </a:r>
            <a:r>
              <a:rPr dirty="0" sz="1200" spc="-10">
                <a:solidFill>
                  <a:srgbClr val="231F20"/>
                </a:solidFill>
                <a:latin typeface="Times New Roman"/>
                <a:cs typeface="Times New Roman"/>
              </a:rPr>
              <a:t>Modify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hose length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and/or </a:t>
            </a:r>
            <a:r>
              <a:rPr dirty="0" sz="1200" spc="20">
                <a:solidFill>
                  <a:srgbClr val="231F20"/>
                </a:solidFill>
                <a:latin typeface="Times New Roman"/>
                <a:cs typeface="Times New Roman"/>
              </a:rPr>
              <a:t>rout-  </a:t>
            </a:r>
            <a:r>
              <a:rPr dirty="0" sz="1200" spc="35">
                <a:solidFill>
                  <a:srgbClr val="231F20"/>
                </a:solidFill>
                <a:latin typeface="Times New Roman"/>
                <a:cs typeface="Times New Roman"/>
              </a:rPr>
              <a:t>ing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to </a:t>
            </a:r>
            <a:r>
              <a:rPr dirty="0" sz="1200" spc="50">
                <a:solidFill>
                  <a:srgbClr val="231F20"/>
                </a:solidFill>
                <a:latin typeface="Times New Roman"/>
                <a:cs typeface="Times New Roman"/>
              </a:rPr>
              <a:t>accommodate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potential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hose length </a:t>
            </a:r>
            <a:r>
              <a:rPr dirty="0" sz="1200" spc="35">
                <a:solidFill>
                  <a:srgbClr val="231F20"/>
                </a:solidFill>
                <a:latin typeface="Times New Roman"/>
                <a:cs typeface="Times New Roman"/>
              </a:rPr>
              <a:t>reduction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under </a:t>
            </a:r>
            <a:r>
              <a:rPr dirty="0" sz="1200" spc="35">
                <a:solidFill>
                  <a:srgbClr val="231F20"/>
                </a:solidFill>
                <a:latin typeface="Times New Roman"/>
                <a:cs typeface="Times New Roman"/>
              </a:rPr>
              <a:t>pressure.  </a:t>
            </a:r>
            <a:r>
              <a:rPr dirty="0" sz="1200" spc="20">
                <a:solidFill>
                  <a:srgbClr val="231F20"/>
                </a:solidFill>
                <a:latin typeface="Times New Roman"/>
                <a:cs typeface="Times New Roman"/>
              </a:rPr>
              <a:t>Never </a:t>
            </a:r>
            <a:r>
              <a:rPr dirty="0" sz="1200" spc="5">
                <a:solidFill>
                  <a:srgbClr val="231F20"/>
                </a:solidFill>
                <a:latin typeface="Times New Roman"/>
                <a:cs typeface="Times New Roman"/>
              </a:rPr>
              <a:t>mix </a:t>
            </a:r>
            <a:r>
              <a:rPr dirty="0" sz="1200" spc="15">
                <a:solidFill>
                  <a:srgbClr val="231F20"/>
                </a:solidFill>
                <a:latin typeface="Times New Roman"/>
                <a:cs typeface="Times New Roman"/>
              </a:rPr>
              <a:t>different </a:t>
            </a:r>
            <a:r>
              <a:rPr dirty="0" sz="1200" spc="35">
                <a:solidFill>
                  <a:srgbClr val="231F20"/>
                </a:solidFill>
                <a:latin typeface="Times New Roman"/>
                <a:cs typeface="Times New Roman"/>
              </a:rPr>
              <a:t>manufacturers’ hose, couplings 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dirty="0" sz="1200" spc="-1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25">
                <a:solidFill>
                  <a:srgbClr val="231F20"/>
                </a:solidFill>
                <a:latin typeface="Times New Roman"/>
                <a:cs typeface="Times New Roman"/>
              </a:rPr>
              <a:t>crimpers.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01850" y="7133642"/>
            <a:ext cx="4540885" cy="1128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200" spc="15" b="1">
                <a:solidFill>
                  <a:srgbClr val="2187B0"/>
                </a:solidFill>
                <a:latin typeface="Book Antiqua"/>
                <a:cs typeface="Book Antiqua"/>
              </a:rPr>
              <a:t>Problem: </a:t>
            </a:r>
            <a:r>
              <a:rPr dirty="0" sz="1200" spc="30">
                <a:solidFill>
                  <a:srgbClr val="2187B0"/>
                </a:solidFill>
                <a:latin typeface="Times New Roman"/>
                <a:cs typeface="Times New Roman"/>
              </a:rPr>
              <a:t>Hose</a:t>
            </a:r>
            <a:r>
              <a:rPr dirty="0" sz="1200" spc="-35">
                <a:solidFill>
                  <a:srgbClr val="2187B0"/>
                </a:solidFill>
                <a:latin typeface="Times New Roman"/>
                <a:cs typeface="Times New Roman"/>
              </a:rPr>
              <a:t> </a:t>
            </a:r>
            <a:r>
              <a:rPr dirty="0" sz="1200" spc="25">
                <a:solidFill>
                  <a:srgbClr val="2187B0"/>
                </a:solidFill>
                <a:latin typeface="Times New Roman"/>
                <a:cs typeface="Times New Roman"/>
              </a:rPr>
              <a:t>Cracks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18100"/>
              </a:lnSpc>
              <a:spcBef>
                <a:spcPts val="495"/>
              </a:spcBef>
            </a:pPr>
            <a:r>
              <a:rPr dirty="0" sz="1200" spc="-5" b="1">
                <a:solidFill>
                  <a:srgbClr val="2187B0"/>
                </a:solidFill>
                <a:latin typeface="Book Antiqua"/>
                <a:cs typeface="Book Antiqua"/>
              </a:rPr>
              <a:t>Solution:</a:t>
            </a:r>
            <a:r>
              <a:rPr dirty="0" sz="1200" spc="10" b="1">
                <a:solidFill>
                  <a:srgbClr val="2187B0"/>
                </a:solidFill>
                <a:latin typeface="Book Antiqua"/>
                <a:cs typeface="Book Antiqua"/>
              </a:rPr>
              <a:t>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Select</a:t>
            </a:r>
            <a:r>
              <a:rPr dirty="0" sz="12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9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z="12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hose</a:t>
            </a:r>
            <a:r>
              <a:rPr dirty="0" sz="12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70">
                <a:solidFill>
                  <a:srgbClr val="231F20"/>
                </a:solidFill>
                <a:latin typeface="Times New Roman"/>
                <a:cs typeface="Times New Roman"/>
              </a:rPr>
              <a:t>that</a:t>
            </a:r>
            <a:r>
              <a:rPr dirty="0" sz="12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meets</a:t>
            </a:r>
            <a:r>
              <a:rPr dirty="0" sz="12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2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231F20"/>
                </a:solidFill>
                <a:latin typeface="Times New Roman"/>
                <a:cs typeface="Times New Roman"/>
              </a:rPr>
              <a:t>temperature</a:t>
            </a:r>
            <a:r>
              <a:rPr dirty="0" sz="12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7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12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imes New Roman"/>
                <a:cs typeface="Times New Roman"/>
              </a:rPr>
              <a:t>flow</a:t>
            </a:r>
            <a:r>
              <a:rPr dirty="0" sz="12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25">
                <a:solidFill>
                  <a:srgbClr val="231F20"/>
                </a:solidFill>
                <a:latin typeface="Times New Roman"/>
                <a:cs typeface="Times New Roman"/>
              </a:rPr>
              <a:t>require- 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ments </a:t>
            </a:r>
            <a:r>
              <a:rPr dirty="0" sz="1200" spc="-30">
                <a:solidFill>
                  <a:srgbClr val="231F20"/>
                </a:solidFill>
                <a:latin typeface="Times New Roman"/>
                <a:cs typeface="Times New Roman"/>
              </a:rPr>
              <a:t>of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1200" spc="35">
                <a:solidFill>
                  <a:srgbClr val="231F20"/>
                </a:solidFill>
                <a:latin typeface="Times New Roman"/>
                <a:cs typeface="Times New Roman"/>
              </a:rPr>
              <a:t>application. </a:t>
            </a:r>
            <a:r>
              <a:rPr dirty="0" sz="1200">
                <a:solidFill>
                  <a:srgbClr val="231F20"/>
                </a:solidFill>
                <a:latin typeface="Times New Roman"/>
                <a:cs typeface="Times New Roman"/>
              </a:rPr>
              <a:t>Also, </a:t>
            </a:r>
            <a:r>
              <a:rPr dirty="0" sz="1200" spc="20">
                <a:solidFill>
                  <a:srgbClr val="231F20"/>
                </a:solidFill>
                <a:latin typeface="Times New Roman"/>
                <a:cs typeface="Times New Roman"/>
              </a:rPr>
              <a:t>identify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1200" spc="70">
                <a:solidFill>
                  <a:srgbClr val="231F20"/>
                </a:solidFill>
                <a:latin typeface="Times New Roman"/>
                <a:cs typeface="Times New Roman"/>
              </a:rPr>
              <a:t>heat </a:t>
            </a:r>
            <a:r>
              <a:rPr dirty="0" sz="1200" spc="35">
                <a:solidFill>
                  <a:srgbClr val="231F20"/>
                </a:solidFill>
                <a:latin typeface="Times New Roman"/>
                <a:cs typeface="Times New Roman"/>
              </a:rPr>
              <a:t>source </a:t>
            </a:r>
            <a:r>
              <a:rPr dirty="0" sz="1200" spc="70">
                <a:solidFill>
                  <a:srgbClr val="231F20"/>
                </a:solidFill>
                <a:latin typeface="Times New Roman"/>
                <a:cs typeface="Times New Roman"/>
              </a:rPr>
              <a:t>and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consider  rerouting </a:t>
            </a:r>
            <a:r>
              <a:rPr dirty="0" sz="1200" spc="25">
                <a:solidFill>
                  <a:srgbClr val="231F20"/>
                </a:solidFill>
                <a:latin typeface="Times New Roman"/>
                <a:cs typeface="Times New Roman"/>
              </a:rPr>
              <a:t>it </a:t>
            </a:r>
            <a:r>
              <a:rPr dirty="0" sz="1200" spc="50">
                <a:solidFill>
                  <a:srgbClr val="231F20"/>
                </a:solidFill>
                <a:latin typeface="Times New Roman"/>
                <a:cs typeface="Times New Roman"/>
              </a:rPr>
              <a:t>away 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from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1200" spc="35">
                <a:solidFill>
                  <a:srgbClr val="231F20"/>
                </a:solidFill>
                <a:latin typeface="Times New Roman"/>
                <a:cs typeface="Times New Roman"/>
              </a:rPr>
              <a:t>source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to </a:t>
            </a:r>
            <a:r>
              <a:rPr dirty="0" sz="1200" spc="25">
                <a:solidFill>
                  <a:srgbClr val="231F20"/>
                </a:solidFill>
                <a:latin typeface="Times New Roman"/>
                <a:cs typeface="Times New Roman"/>
              </a:rPr>
              <a:t>minimize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1200" spc="20">
                <a:solidFill>
                  <a:srgbClr val="231F20"/>
                </a:solidFill>
                <a:latin typeface="Times New Roman"/>
                <a:cs typeface="Times New Roman"/>
              </a:rPr>
              <a:t>effects. </a:t>
            </a:r>
            <a:r>
              <a:rPr dirty="0" sz="1200" spc="35">
                <a:solidFill>
                  <a:srgbClr val="231F20"/>
                </a:solidFill>
                <a:latin typeface="Times New Roman"/>
                <a:cs typeface="Times New Roman"/>
              </a:rPr>
              <a:t>Examine  </a:t>
            </a:r>
            <a:r>
              <a:rPr dirty="0" sz="1200" spc="15">
                <a:solidFill>
                  <a:srgbClr val="231F20"/>
                </a:solidFill>
                <a:latin typeface="Times New Roman"/>
                <a:cs typeface="Times New Roman"/>
              </a:rPr>
              <a:t>reservoir </a:t>
            </a:r>
            <a:r>
              <a:rPr dirty="0" sz="1200" spc="20">
                <a:solidFill>
                  <a:srgbClr val="231F20"/>
                </a:solidFill>
                <a:latin typeface="Times New Roman"/>
                <a:cs typeface="Times New Roman"/>
              </a:rPr>
              <a:t>size </a:t>
            </a:r>
            <a:r>
              <a:rPr dirty="0" sz="1200" spc="-50">
                <a:solidFill>
                  <a:srgbClr val="231F20"/>
                </a:solidFill>
                <a:latin typeface="Times New Roman"/>
                <a:cs typeface="Times New Roman"/>
              </a:rPr>
              <a:t>(if</a:t>
            </a:r>
            <a:r>
              <a:rPr dirty="0" sz="12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35">
                <a:solidFill>
                  <a:srgbClr val="231F20"/>
                </a:solidFill>
                <a:latin typeface="Times New Roman"/>
                <a:cs typeface="Times New Roman"/>
              </a:rPr>
              <a:t>necessary).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5180" y="3707180"/>
            <a:ext cx="1577340" cy="1408430"/>
          </a:xfrm>
          <a:custGeom>
            <a:avLst/>
            <a:gdLst/>
            <a:ahLst/>
            <a:cxnLst/>
            <a:rect l="l" t="t" r="r" b="b"/>
            <a:pathLst>
              <a:path w="1577339" h="1408429">
                <a:moveTo>
                  <a:pt x="0" y="0"/>
                </a:moveTo>
                <a:lnTo>
                  <a:pt x="1577340" y="0"/>
                </a:lnTo>
                <a:lnTo>
                  <a:pt x="1577340" y="1408176"/>
                </a:lnTo>
                <a:lnTo>
                  <a:pt x="0" y="1408176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7200" y="3759200"/>
            <a:ext cx="1475906" cy="1305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05180" y="5381180"/>
            <a:ext cx="1577340" cy="1408430"/>
          </a:xfrm>
          <a:custGeom>
            <a:avLst/>
            <a:gdLst/>
            <a:ahLst/>
            <a:cxnLst/>
            <a:rect l="l" t="t" r="r" b="b"/>
            <a:pathLst>
              <a:path w="1577339" h="1408429">
                <a:moveTo>
                  <a:pt x="0" y="0"/>
                </a:moveTo>
                <a:lnTo>
                  <a:pt x="1577340" y="0"/>
                </a:lnTo>
                <a:lnTo>
                  <a:pt x="1577340" y="1408176"/>
                </a:lnTo>
                <a:lnTo>
                  <a:pt x="0" y="1408176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7200" y="5433198"/>
            <a:ext cx="1475906" cy="1305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05180" y="7067880"/>
            <a:ext cx="1577340" cy="1408430"/>
          </a:xfrm>
          <a:custGeom>
            <a:avLst/>
            <a:gdLst/>
            <a:ahLst/>
            <a:cxnLst/>
            <a:rect l="l" t="t" r="r" b="b"/>
            <a:pathLst>
              <a:path w="1577339" h="1408429">
                <a:moveTo>
                  <a:pt x="0" y="0"/>
                </a:moveTo>
                <a:lnTo>
                  <a:pt x="1577340" y="0"/>
                </a:lnTo>
                <a:lnTo>
                  <a:pt x="1577340" y="1408175"/>
                </a:lnTo>
                <a:lnTo>
                  <a:pt x="0" y="1408175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7200" y="7119897"/>
            <a:ext cx="1475906" cy="13056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7200" y="3575050"/>
            <a:ext cx="6844030" cy="0"/>
          </a:xfrm>
          <a:custGeom>
            <a:avLst/>
            <a:gdLst/>
            <a:ahLst/>
            <a:cxnLst/>
            <a:rect l="l" t="t" r="r" b="b"/>
            <a:pathLst>
              <a:path w="6844030" h="0">
                <a:moveTo>
                  <a:pt x="0" y="0"/>
                </a:moveTo>
                <a:lnTo>
                  <a:pt x="6843991" y="0"/>
                </a:lnTo>
              </a:path>
            </a:pathLst>
          </a:custGeom>
          <a:ln w="12700">
            <a:solidFill>
              <a:srgbClr val="2187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7200" y="5249047"/>
            <a:ext cx="6844030" cy="0"/>
          </a:xfrm>
          <a:custGeom>
            <a:avLst/>
            <a:gdLst/>
            <a:ahLst/>
            <a:cxnLst/>
            <a:rect l="l" t="t" r="r" b="b"/>
            <a:pathLst>
              <a:path w="6844030" h="0">
                <a:moveTo>
                  <a:pt x="0" y="0"/>
                </a:moveTo>
                <a:lnTo>
                  <a:pt x="6843991" y="0"/>
                </a:lnTo>
              </a:path>
            </a:pathLst>
          </a:custGeom>
          <a:ln w="12700">
            <a:solidFill>
              <a:srgbClr val="2187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7200" y="6935747"/>
            <a:ext cx="6844030" cy="0"/>
          </a:xfrm>
          <a:custGeom>
            <a:avLst/>
            <a:gdLst/>
            <a:ahLst/>
            <a:cxnLst/>
            <a:rect l="l" t="t" r="r" b="b"/>
            <a:pathLst>
              <a:path w="6844030" h="0">
                <a:moveTo>
                  <a:pt x="0" y="0"/>
                </a:moveTo>
                <a:lnTo>
                  <a:pt x="6843991" y="0"/>
                </a:lnTo>
              </a:path>
            </a:pathLst>
          </a:custGeom>
          <a:ln w="12700">
            <a:solidFill>
              <a:srgbClr val="2187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87350" y="9636700"/>
            <a:ext cx="6981825" cy="422275"/>
          </a:xfrm>
          <a:custGeom>
            <a:avLst/>
            <a:gdLst/>
            <a:ahLst/>
            <a:cxnLst/>
            <a:rect l="l" t="t" r="r" b="b"/>
            <a:pathLst>
              <a:path w="6981825" h="422275">
                <a:moveTo>
                  <a:pt x="0" y="421699"/>
                </a:moveTo>
                <a:lnTo>
                  <a:pt x="6981443" y="421699"/>
                </a:lnTo>
                <a:lnTo>
                  <a:pt x="6981443" y="0"/>
                </a:lnTo>
                <a:lnTo>
                  <a:pt x="0" y="0"/>
                </a:lnTo>
                <a:lnTo>
                  <a:pt x="0" y="421699"/>
                </a:lnTo>
                <a:close/>
              </a:path>
            </a:pathLst>
          </a:custGeom>
          <a:solidFill>
            <a:srgbClr val="231F20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7198" y="9706556"/>
            <a:ext cx="4926330" cy="352425"/>
          </a:xfrm>
          <a:custGeom>
            <a:avLst/>
            <a:gdLst/>
            <a:ahLst/>
            <a:cxnLst/>
            <a:rect l="l" t="t" r="r" b="b"/>
            <a:pathLst>
              <a:path w="4926330" h="352425">
                <a:moveTo>
                  <a:pt x="4820627" y="0"/>
                </a:moveTo>
                <a:lnTo>
                  <a:pt x="105689" y="0"/>
                </a:lnTo>
                <a:lnTo>
                  <a:pt x="64652" y="8337"/>
                </a:lnTo>
                <a:lnTo>
                  <a:pt x="31046" y="31040"/>
                </a:lnTo>
                <a:lnTo>
                  <a:pt x="8339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4926304" y="351843"/>
                </a:lnTo>
                <a:lnTo>
                  <a:pt x="4926304" y="105676"/>
                </a:lnTo>
                <a:lnTo>
                  <a:pt x="4917966" y="64642"/>
                </a:lnTo>
                <a:lnTo>
                  <a:pt x="4895264" y="31040"/>
                </a:lnTo>
                <a:lnTo>
                  <a:pt x="4861662" y="8337"/>
                </a:lnTo>
                <a:lnTo>
                  <a:pt x="4820627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7203" y="9706556"/>
            <a:ext cx="6844030" cy="352425"/>
          </a:xfrm>
          <a:custGeom>
            <a:avLst/>
            <a:gdLst/>
            <a:ahLst/>
            <a:cxnLst/>
            <a:rect l="l" t="t" r="r" b="b"/>
            <a:pathLst>
              <a:path w="6844030" h="352425">
                <a:moveTo>
                  <a:pt x="6738315" y="0"/>
                </a:moveTo>
                <a:lnTo>
                  <a:pt x="105676" y="0"/>
                </a:lnTo>
                <a:lnTo>
                  <a:pt x="64642" y="8337"/>
                </a:lnTo>
                <a:lnTo>
                  <a:pt x="31040" y="31040"/>
                </a:lnTo>
                <a:lnTo>
                  <a:pt x="8337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6843991" y="351843"/>
                </a:lnTo>
                <a:lnTo>
                  <a:pt x="6843991" y="105676"/>
                </a:lnTo>
                <a:lnTo>
                  <a:pt x="6835654" y="64642"/>
                </a:lnTo>
                <a:lnTo>
                  <a:pt x="6812951" y="31040"/>
                </a:lnTo>
                <a:lnTo>
                  <a:pt x="6779349" y="8337"/>
                </a:lnTo>
                <a:lnTo>
                  <a:pt x="6738315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30">
                <a:hlinkClick r:id="rId5"/>
              </a:rPr>
              <a:t>www.gatesprograms.com/safehydraulics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8128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 spc="40" b="1">
                <a:latin typeface="Book Antiqua"/>
                <a:cs typeface="Book Antiqua"/>
              </a:rPr>
              <a:t>1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1850" y="726034"/>
            <a:ext cx="4540885" cy="3262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200" spc="15" b="1">
                <a:solidFill>
                  <a:srgbClr val="2187B0"/>
                </a:solidFill>
                <a:latin typeface="Book Antiqua"/>
                <a:cs typeface="Book Antiqua"/>
              </a:rPr>
              <a:t>Problem: </a:t>
            </a:r>
            <a:r>
              <a:rPr dirty="0" sz="1200" spc="30">
                <a:solidFill>
                  <a:srgbClr val="2187B0"/>
                </a:solidFill>
                <a:latin typeface="Times New Roman"/>
                <a:cs typeface="Times New Roman"/>
              </a:rPr>
              <a:t>Hose</a:t>
            </a:r>
            <a:r>
              <a:rPr dirty="0" sz="1200" spc="-75">
                <a:solidFill>
                  <a:srgbClr val="2187B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187B0"/>
                </a:solidFill>
                <a:latin typeface="Times New Roman"/>
                <a:cs typeface="Times New Roman"/>
              </a:rPr>
              <a:t>Twist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18100"/>
              </a:lnSpc>
              <a:spcBef>
                <a:spcPts val="495"/>
              </a:spcBef>
            </a:pPr>
            <a:r>
              <a:rPr dirty="0" sz="1200" spc="-5" b="1">
                <a:solidFill>
                  <a:srgbClr val="2187B0"/>
                </a:solidFill>
                <a:latin typeface="Book Antiqua"/>
                <a:cs typeface="Book Antiqua"/>
              </a:rPr>
              <a:t>Solution: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Replace</a:t>
            </a:r>
            <a:r>
              <a:rPr dirty="0" sz="12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7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12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reroute</a:t>
            </a:r>
            <a:r>
              <a:rPr dirty="0" sz="12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2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hose</a:t>
            </a:r>
            <a:r>
              <a:rPr dirty="0" sz="12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12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231F20"/>
                </a:solidFill>
                <a:latin typeface="Times New Roman"/>
                <a:cs typeface="Times New Roman"/>
              </a:rPr>
              <a:t>ensure</a:t>
            </a:r>
            <a:r>
              <a:rPr dirty="0" sz="12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70">
                <a:solidFill>
                  <a:srgbClr val="231F20"/>
                </a:solidFill>
                <a:latin typeface="Times New Roman"/>
                <a:cs typeface="Times New Roman"/>
              </a:rPr>
              <a:t>that</a:t>
            </a:r>
            <a:r>
              <a:rPr dirty="0" sz="12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231F20"/>
                </a:solidFill>
                <a:latin typeface="Times New Roman"/>
                <a:cs typeface="Times New Roman"/>
              </a:rPr>
              <a:t>bending</a:t>
            </a:r>
            <a:r>
              <a:rPr dirty="0" sz="12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occurs  </a:t>
            </a:r>
            <a:r>
              <a:rPr dirty="0" sz="1200" spc="5">
                <a:solidFill>
                  <a:srgbClr val="231F20"/>
                </a:solidFill>
                <a:latin typeface="Times New Roman"/>
                <a:cs typeface="Times New Roman"/>
              </a:rPr>
              <a:t>only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one plane.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use </a:t>
            </a:r>
            <a:r>
              <a:rPr dirty="0" sz="1200" spc="-30">
                <a:solidFill>
                  <a:srgbClr val="231F20"/>
                </a:solidFill>
                <a:latin typeface="Times New Roman"/>
                <a:cs typeface="Times New Roman"/>
              </a:rPr>
              <a:t>of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bent tube 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or </a:t>
            </a:r>
            <a:r>
              <a:rPr dirty="0" sz="1200" spc="15">
                <a:solidFill>
                  <a:srgbClr val="231F20"/>
                </a:solidFill>
                <a:latin typeface="Times New Roman"/>
                <a:cs typeface="Times New Roman"/>
              </a:rPr>
              <a:t>block </a:t>
            </a:r>
            <a:r>
              <a:rPr dirty="0" sz="1200" spc="25">
                <a:solidFill>
                  <a:srgbClr val="231F20"/>
                </a:solidFill>
                <a:latin typeface="Times New Roman"/>
                <a:cs typeface="Times New Roman"/>
              </a:rPr>
              <a:t>style </a:t>
            </a:r>
            <a:r>
              <a:rPr dirty="0" sz="1200" spc="35">
                <a:solidFill>
                  <a:srgbClr val="231F20"/>
                </a:solidFill>
                <a:latin typeface="Times New Roman"/>
                <a:cs typeface="Times New Roman"/>
              </a:rPr>
              <a:t>couplings </a:t>
            </a:r>
            <a:r>
              <a:rPr dirty="0" sz="1200" spc="70">
                <a:solidFill>
                  <a:srgbClr val="231F20"/>
                </a:solidFill>
                <a:latin typeface="Times New Roman"/>
                <a:cs typeface="Times New Roman"/>
              </a:rPr>
              <a:t>and  </a:t>
            </a:r>
            <a:r>
              <a:rPr dirty="0" sz="1200" spc="55">
                <a:solidFill>
                  <a:srgbClr val="231F20"/>
                </a:solidFill>
                <a:latin typeface="Times New Roman"/>
                <a:cs typeface="Times New Roman"/>
              </a:rPr>
              <a:t>adapters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may </a:t>
            </a:r>
            <a:r>
              <a:rPr dirty="0" sz="1200" spc="15">
                <a:solidFill>
                  <a:srgbClr val="231F20"/>
                </a:solidFill>
                <a:latin typeface="Times New Roman"/>
                <a:cs typeface="Times New Roman"/>
              </a:rPr>
              <a:t>improve </a:t>
            </a:r>
            <a:r>
              <a:rPr dirty="0" sz="1200" spc="25">
                <a:solidFill>
                  <a:srgbClr val="231F20"/>
                </a:solidFill>
                <a:latin typeface="Times New Roman"/>
                <a:cs typeface="Times New Roman"/>
              </a:rPr>
              <a:t>routing. </a:t>
            </a:r>
            <a:r>
              <a:rPr dirty="0" sz="1200">
                <a:solidFill>
                  <a:srgbClr val="231F20"/>
                </a:solidFill>
                <a:latin typeface="Times New Roman"/>
                <a:cs typeface="Times New Roman"/>
              </a:rPr>
              <a:t>Also,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when </a:t>
            </a:r>
            <a:r>
              <a:rPr dirty="0" sz="1200" spc="35">
                <a:solidFill>
                  <a:srgbClr val="231F20"/>
                </a:solidFill>
                <a:latin typeface="Times New Roman"/>
                <a:cs typeface="Times New Roman"/>
              </a:rPr>
              <a:t>installing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1200" spc="25">
                <a:solidFill>
                  <a:srgbClr val="231F20"/>
                </a:solidFill>
                <a:latin typeface="Times New Roman"/>
                <a:cs typeface="Times New Roman"/>
              </a:rPr>
              <a:t>assembly,  </a:t>
            </a:r>
            <a:r>
              <a:rPr dirty="0" sz="1200" spc="20">
                <a:solidFill>
                  <a:srgbClr val="231F20"/>
                </a:solidFill>
                <a:latin typeface="Times New Roman"/>
                <a:cs typeface="Times New Roman"/>
              </a:rPr>
              <a:t>hold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1200" spc="50">
                <a:solidFill>
                  <a:srgbClr val="231F20"/>
                </a:solidFill>
                <a:latin typeface="Times New Roman"/>
                <a:cs typeface="Times New Roman"/>
              </a:rPr>
              <a:t>backup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hex to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prevent </a:t>
            </a:r>
            <a:r>
              <a:rPr dirty="0" sz="1200" spc="25">
                <a:solidFill>
                  <a:srgbClr val="231F20"/>
                </a:solidFill>
                <a:latin typeface="Times New Roman"/>
                <a:cs typeface="Times New Roman"/>
              </a:rPr>
              <a:t>it 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from </a:t>
            </a:r>
            <a:r>
              <a:rPr dirty="0" sz="1200" spc="50">
                <a:solidFill>
                  <a:srgbClr val="231F20"/>
                </a:solidFill>
                <a:latin typeface="Times New Roman"/>
                <a:cs typeface="Times New Roman"/>
              </a:rPr>
              <a:t>turning </a:t>
            </a:r>
            <a:r>
              <a:rPr dirty="0" sz="1200" spc="70">
                <a:solidFill>
                  <a:srgbClr val="231F20"/>
                </a:solidFill>
                <a:latin typeface="Times New Roman"/>
                <a:cs typeface="Times New Roman"/>
              </a:rPr>
              <a:t>and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applying </a:t>
            </a:r>
            <a:r>
              <a:rPr dirty="0" sz="1200" spc="9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dirty="0" sz="1200" spc="35">
                <a:solidFill>
                  <a:srgbClr val="231F20"/>
                </a:solidFill>
                <a:latin typeface="Times New Roman"/>
                <a:cs typeface="Times New Roman"/>
              </a:rPr>
              <a:t>twist.  </a:t>
            </a:r>
            <a:r>
              <a:rPr dirty="0" sz="1200" spc="-40">
                <a:solidFill>
                  <a:srgbClr val="231F20"/>
                </a:solidFill>
                <a:latin typeface="Times New Roman"/>
                <a:cs typeface="Times New Roman"/>
              </a:rPr>
              <a:t>If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male </a:t>
            </a:r>
            <a:r>
              <a:rPr dirty="0" sz="1200" spc="70">
                <a:solidFill>
                  <a:srgbClr val="231F20"/>
                </a:solidFill>
                <a:latin typeface="Times New Roman"/>
                <a:cs typeface="Times New Roman"/>
              </a:rPr>
              <a:t>and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female </a:t>
            </a:r>
            <a:r>
              <a:rPr dirty="0" sz="1200" spc="35">
                <a:solidFill>
                  <a:srgbClr val="231F20"/>
                </a:solidFill>
                <a:latin typeface="Times New Roman"/>
                <a:cs typeface="Times New Roman"/>
              </a:rPr>
              <a:t>couplings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are </a:t>
            </a:r>
            <a:r>
              <a:rPr dirty="0" sz="1200" spc="55">
                <a:solidFill>
                  <a:srgbClr val="231F20"/>
                </a:solidFill>
                <a:latin typeface="Times New Roman"/>
                <a:cs typeface="Times New Roman"/>
              </a:rPr>
              <a:t>used </a:t>
            </a:r>
            <a:r>
              <a:rPr dirty="0" sz="1200" spc="35">
                <a:solidFill>
                  <a:srgbClr val="231F20"/>
                </a:solidFill>
                <a:latin typeface="Times New Roman"/>
                <a:cs typeface="Times New Roman"/>
              </a:rPr>
              <a:t>on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1200" spc="65">
                <a:solidFill>
                  <a:srgbClr val="231F20"/>
                </a:solidFill>
                <a:latin typeface="Times New Roman"/>
                <a:cs typeface="Times New Roman"/>
              </a:rPr>
              <a:t>same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hose </a:t>
            </a:r>
            <a:r>
              <a:rPr dirty="0" sz="1200" spc="25">
                <a:solidFill>
                  <a:srgbClr val="231F20"/>
                </a:solidFill>
                <a:latin typeface="Times New Roman"/>
                <a:cs typeface="Times New Roman"/>
              </a:rPr>
              <a:t>assembly, 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install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male </a:t>
            </a:r>
            <a:r>
              <a:rPr dirty="0" sz="1200" spc="10">
                <a:solidFill>
                  <a:srgbClr val="231F20"/>
                </a:solidFill>
                <a:latin typeface="Times New Roman"/>
                <a:cs typeface="Times New Roman"/>
              </a:rPr>
              <a:t>(non-swivel)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end</a:t>
            </a:r>
            <a:r>
              <a:rPr dirty="0" sz="1200" spc="-1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31F20"/>
                </a:solidFill>
                <a:latin typeface="Times New Roman"/>
                <a:cs typeface="Times New Roman"/>
              </a:rPr>
              <a:t>first.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1200" spc="15" b="1">
                <a:solidFill>
                  <a:srgbClr val="2187B0"/>
                </a:solidFill>
                <a:latin typeface="Book Antiqua"/>
                <a:cs typeface="Book Antiqua"/>
              </a:rPr>
              <a:t>Problem: </a:t>
            </a:r>
            <a:r>
              <a:rPr dirty="0" sz="1200">
                <a:solidFill>
                  <a:srgbClr val="2187B0"/>
                </a:solidFill>
                <a:latin typeface="Times New Roman"/>
                <a:cs typeface="Times New Roman"/>
              </a:rPr>
              <a:t>Cover</a:t>
            </a:r>
            <a:r>
              <a:rPr dirty="0" sz="1200" spc="-65">
                <a:solidFill>
                  <a:srgbClr val="2187B0"/>
                </a:solidFill>
                <a:latin typeface="Times New Roman"/>
                <a:cs typeface="Times New Roman"/>
              </a:rPr>
              <a:t> </a:t>
            </a:r>
            <a:r>
              <a:rPr dirty="0" sz="1200" spc="15">
                <a:solidFill>
                  <a:srgbClr val="2187B0"/>
                </a:solidFill>
                <a:latin typeface="Times New Roman"/>
                <a:cs typeface="Times New Roman"/>
              </a:rPr>
              <a:t>Blisters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18100"/>
              </a:lnSpc>
              <a:spcBef>
                <a:spcPts val="500"/>
              </a:spcBef>
            </a:pPr>
            <a:r>
              <a:rPr dirty="0" sz="1200" spc="-5" b="1">
                <a:solidFill>
                  <a:srgbClr val="2187B0"/>
                </a:solidFill>
                <a:latin typeface="Book Antiqua"/>
                <a:cs typeface="Book Antiqua"/>
              </a:rPr>
              <a:t>Solution:</a:t>
            </a:r>
            <a:r>
              <a:rPr dirty="0" sz="1200" spc="-20" b="1">
                <a:solidFill>
                  <a:srgbClr val="2187B0"/>
                </a:solidFill>
                <a:latin typeface="Book Antiqua"/>
                <a:cs typeface="Book Antiqua"/>
              </a:rPr>
              <a:t>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Replace</a:t>
            </a:r>
            <a:r>
              <a:rPr dirty="0" sz="12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2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hose</a:t>
            </a:r>
            <a:r>
              <a:rPr dirty="0" sz="12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with</a:t>
            </a:r>
            <a:r>
              <a:rPr dirty="0" sz="12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one</a:t>
            </a:r>
            <a:r>
              <a:rPr dirty="0" sz="12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70">
                <a:solidFill>
                  <a:srgbClr val="231F20"/>
                </a:solidFill>
                <a:latin typeface="Times New Roman"/>
                <a:cs typeface="Times New Roman"/>
              </a:rPr>
              <a:t>that</a:t>
            </a:r>
            <a:r>
              <a:rPr dirty="0" sz="12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20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dirty="0" sz="12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recommended</a:t>
            </a:r>
            <a:r>
              <a:rPr dirty="0" sz="12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70">
                <a:solidFill>
                  <a:srgbClr val="231F20"/>
                </a:solidFill>
                <a:latin typeface="Times New Roman"/>
                <a:cs typeface="Times New Roman"/>
              </a:rPr>
              <a:t>as</a:t>
            </a:r>
            <a:r>
              <a:rPr dirty="0" sz="12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compat-  </a:t>
            </a:r>
            <a:r>
              <a:rPr dirty="0" sz="1200" spc="20">
                <a:solidFill>
                  <a:srgbClr val="231F20"/>
                </a:solidFill>
                <a:latin typeface="Times New Roman"/>
                <a:cs typeface="Times New Roman"/>
              </a:rPr>
              <a:t>ible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with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1200">
                <a:solidFill>
                  <a:srgbClr val="231F20"/>
                </a:solidFill>
                <a:latin typeface="Times New Roman"/>
                <a:cs typeface="Times New Roman"/>
              </a:rPr>
              <a:t>fluid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being used. </a:t>
            </a:r>
            <a:r>
              <a:rPr dirty="0" sz="1200" spc="-40">
                <a:solidFill>
                  <a:srgbClr val="231F20"/>
                </a:solidFill>
                <a:latin typeface="Times New Roman"/>
                <a:cs typeface="Times New Roman"/>
              </a:rPr>
              <a:t>If </a:t>
            </a:r>
            <a:r>
              <a:rPr dirty="0" sz="1200" spc="25">
                <a:solidFill>
                  <a:srgbClr val="231F20"/>
                </a:solidFill>
                <a:latin typeface="Times New Roman"/>
                <a:cs typeface="Times New Roman"/>
              </a:rPr>
              <a:t>it </a:t>
            </a:r>
            <a:r>
              <a:rPr dirty="0" sz="1200" spc="20">
                <a:solidFill>
                  <a:srgbClr val="231F20"/>
                </a:solidFill>
                <a:latin typeface="Times New Roman"/>
                <a:cs typeface="Times New Roman"/>
              </a:rPr>
              <a:t>is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compressed </a:t>
            </a:r>
            <a:r>
              <a:rPr dirty="0" sz="1200" spc="50">
                <a:solidFill>
                  <a:srgbClr val="231F20"/>
                </a:solidFill>
                <a:latin typeface="Times New Roman"/>
                <a:cs typeface="Times New Roman"/>
              </a:rPr>
              <a:t>gas,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1200" spc="15">
                <a:solidFill>
                  <a:srgbClr val="231F20"/>
                </a:solidFill>
                <a:latin typeface="Times New Roman"/>
                <a:cs typeface="Times New Roman"/>
              </a:rPr>
              <a:t>cover </a:t>
            </a:r>
            <a:r>
              <a:rPr dirty="0" sz="1200" spc="70">
                <a:solidFill>
                  <a:srgbClr val="231F20"/>
                </a:solidFill>
                <a:latin typeface="Times New Roman"/>
                <a:cs typeface="Times New Roman"/>
              </a:rPr>
              <a:t>can 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also </a:t>
            </a:r>
            <a:r>
              <a:rPr dirty="0" sz="1200" spc="55">
                <a:solidFill>
                  <a:srgbClr val="231F20"/>
                </a:solidFill>
                <a:latin typeface="Times New Roman"/>
                <a:cs typeface="Times New Roman"/>
              </a:rPr>
              <a:t>be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perforated </a:t>
            </a:r>
            <a:r>
              <a:rPr dirty="0" sz="1200" spc="10">
                <a:solidFill>
                  <a:srgbClr val="231F20"/>
                </a:solidFill>
                <a:latin typeface="Times New Roman"/>
                <a:cs typeface="Times New Roman"/>
              </a:rPr>
              <a:t>(pin-pricked)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to </a:t>
            </a:r>
            <a:r>
              <a:rPr dirty="0" sz="1200" spc="20">
                <a:solidFill>
                  <a:srgbClr val="231F20"/>
                </a:solidFill>
                <a:latin typeface="Times New Roman"/>
                <a:cs typeface="Times New Roman"/>
              </a:rPr>
              <a:t>allow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1200" spc="65">
                <a:solidFill>
                  <a:srgbClr val="231F20"/>
                </a:solidFill>
                <a:latin typeface="Times New Roman"/>
                <a:cs typeface="Times New Roman"/>
              </a:rPr>
              <a:t>gas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to </a:t>
            </a:r>
            <a:r>
              <a:rPr dirty="0" sz="1200" spc="55">
                <a:solidFill>
                  <a:srgbClr val="231F20"/>
                </a:solidFill>
                <a:latin typeface="Times New Roman"/>
                <a:cs typeface="Times New Roman"/>
              </a:rPr>
              <a:t>seep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through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the  </a:t>
            </a: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cover. Textile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hose </a:t>
            </a:r>
            <a:r>
              <a:rPr dirty="0" sz="1200" spc="20">
                <a:solidFill>
                  <a:srgbClr val="231F20"/>
                </a:solidFill>
                <a:latin typeface="Times New Roman"/>
                <a:cs typeface="Times New Roman"/>
              </a:rPr>
              <a:t>covers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also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eliminate </a:t>
            </a:r>
            <a:r>
              <a:rPr dirty="0" sz="1200" spc="25">
                <a:solidFill>
                  <a:srgbClr val="231F20"/>
                </a:solidFill>
                <a:latin typeface="Times New Roman"/>
                <a:cs typeface="Times New Roman"/>
              </a:rPr>
              <a:t>blistering. </a:t>
            </a:r>
            <a:r>
              <a:rPr dirty="0" sz="1200" spc="15">
                <a:solidFill>
                  <a:srgbClr val="231F20"/>
                </a:solidFill>
                <a:latin typeface="Times New Roman"/>
                <a:cs typeface="Times New Roman"/>
              </a:rPr>
              <a:t>Bleed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system 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to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eliminate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any </a:t>
            </a:r>
            <a:r>
              <a:rPr dirty="0" sz="1200" spc="50">
                <a:solidFill>
                  <a:srgbClr val="231F20"/>
                </a:solidFill>
                <a:latin typeface="Times New Roman"/>
                <a:cs typeface="Times New Roman"/>
              </a:rPr>
              <a:t>trapped</a:t>
            </a:r>
            <a:r>
              <a:rPr dirty="0" sz="1200" spc="-1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imes New Roman"/>
                <a:cs typeface="Times New Roman"/>
              </a:rPr>
              <a:t>air.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8503" y="4897426"/>
            <a:ext cx="3000375" cy="2098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700" spc="215" b="1">
                <a:solidFill>
                  <a:srgbClr val="CE5C1B"/>
                </a:solidFill>
                <a:latin typeface="Book Antiqua"/>
                <a:cs typeface="Book Antiqua"/>
              </a:rPr>
              <a:t>aDDitionaL</a:t>
            </a:r>
            <a:r>
              <a:rPr dirty="0" sz="1700" spc="-20" b="1">
                <a:solidFill>
                  <a:srgbClr val="CE5C1B"/>
                </a:solidFill>
                <a:latin typeface="Book Antiqua"/>
                <a:cs typeface="Book Antiqua"/>
              </a:rPr>
              <a:t> </a:t>
            </a:r>
            <a:r>
              <a:rPr dirty="0" sz="1700" spc="335" b="1">
                <a:solidFill>
                  <a:srgbClr val="CE5C1B"/>
                </a:solidFill>
                <a:latin typeface="Book Antiqua"/>
                <a:cs typeface="Book Antiqua"/>
              </a:rPr>
              <a:t>resoUrces</a:t>
            </a:r>
            <a:endParaRPr sz="1700">
              <a:latin typeface="Book Antiqua"/>
              <a:cs typeface="Book Antiqua"/>
            </a:endParaRPr>
          </a:p>
          <a:p>
            <a:pPr algn="just" marL="12700" marR="5080">
              <a:lnSpc>
                <a:spcPct val="116700"/>
              </a:lnSpc>
              <a:spcBef>
                <a:spcPts val="359"/>
              </a:spcBef>
            </a:pP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For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more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Gates </a:t>
            </a:r>
            <a:r>
              <a:rPr dirty="0" sz="1000" spc="25">
                <a:solidFill>
                  <a:srgbClr val="3D3E3E"/>
                </a:solidFill>
                <a:latin typeface="Tahoma"/>
                <a:cs typeface="Tahoma"/>
              </a:rPr>
              <a:t>Fluid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Power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resources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on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safe</a:t>
            </a:r>
            <a:r>
              <a:rPr dirty="0" sz="1000" spc="-6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hydrau-  </a:t>
            </a:r>
            <a:r>
              <a:rPr dirty="0" sz="1000" spc="30">
                <a:solidFill>
                  <a:srgbClr val="3D3E3E"/>
                </a:solidFill>
                <a:latin typeface="Tahoma"/>
                <a:cs typeface="Tahoma"/>
              </a:rPr>
              <a:t>lics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practices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preventive</a:t>
            </a:r>
            <a:r>
              <a:rPr dirty="0" sz="1000" spc="27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maintenance,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visit  </a:t>
            </a:r>
            <a:r>
              <a:rPr dirty="0" sz="1000" spc="-20" u="sng">
                <a:solidFill>
                  <a:srgbClr val="35AFD2"/>
                </a:solidFill>
                <a:latin typeface="Tahoma"/>
                <a:cs typeface="Tahoma"/>
                <a:hlinkClick r:id="rId2"/>
              </a:rPr>
              <a:t>www.gatesprograms.com/safehydraulics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  <a:hlinkClick r:id="rId2"/>
              </a:rPr>
              <a:t>.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Gates offers 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“Safe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Hydraulics,”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special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hydraulic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preventive</a:t>
            </a:r>
            <a:r>
              <a:rPr dirty="0" sz="1000" spc="-18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main-  tenance</a:t>
            </a:r>
            <a:r>
              <a:rPr dirty="0" sz="1000" spc="-7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training</a:t>
            </a:r>
            <a:r>
              <a:rPr dirty="0" sz="1000" spc="-7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program</a:t>
            </a:r>
            <a:r>
              <a:rPr dirty="0" sz="1000" spc="-7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designed</a:t>
            </a:r>
            <a:r>
              <a:rPr dirty="0" sz="1000" spc="-7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to</a:t>
            </a:r>
            <a:r>
              <a:rPr dirty="0" sz="1000" spc="-7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help</a:t>
            </a:r>
            <a:r>
              <a:rPr dirty="0" sz="1000" spc="-7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maintenance 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managers,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repair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technicians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machine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operators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identify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component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weaknesses before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failure.</a:t>
            </a:r>
            <a:r>
              <a:rPr dirty="0" sz="1000" spc="-229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For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more 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information, </a:t>
            </a:r>
            <a:r>
              <a:rPr dirty="0" sz="1000" spc="-15" u="sng">
                <a:solidFill>
                  <a:srgbClr val="35AFD2"/>
                </a:solidFill>
                <a:latin typeface="Tahoma"/>
                <a:cs typeface="Tahoma"/>
                <a:hlinkClick r:id="rId3"/>
              </a:rPr>
              <a:t>contact pa0000@gates.com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  <a:hlinkClick r:id="rId3"/>
              </a:rPr>
              <a:t>.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3D3E3E"/>
                </a:solidFill>
                <a:latin typeface="Tahoma"/>
                <a:cs typeface="Tahoma"/>
              </a:rPr>
              <a:t>You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will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also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find</a:t>
            </a:r>
            <a:r>
              <a:rPr dirty="0" sz="1000" spc="-8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information</a:t>
            </a:r>
            <a:r>
              <a:rPr dirty="0" sz="1000" spc="-8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on</a:t>
            </a:r>
            <a:r>
              <a:rPr dirty="0" sz="1000" spc="-8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Gates</a:t>
            </a:r>
            <a:r>
              <a:rPr dirty="0" sz="1000" spc="-8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hose,</a:t>
            </a:r>
            <a:r>
              <a:rPr dirty="0" sz="1000" spc="-8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couplings,</a:t>
            </a:r>
            <a:r>
              <a:rPr dirty="0" sz="1000" spc="-8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crimpers</a:t>
            </a:r>
            <a:r>
              <a:rPr dirty="0" sz="1000" spc="-8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and  accessories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at</a:t>
            </a:r>
            <a:r>
              <a:rPr dirty="0" sz="1000" spc="-7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35" u="sng">
                <a:solidFill>
                  <a:srgbClr val="35AFD2"/>
                </a:solidFill>
                <a:latin typeface="Tahoma"/>
                <a:cs typeface="Tahoma"/>
                <a:hlinkClick r:id="rId4"/>
              </a:rPr>
              <a:t>www.gatesprograms.com/hydraulics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  <a:hlinkClick r:id="rId4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5180" y="722680"/>
            <a:ext cx="1577340" cy="1408430"/>
          </a:xfrm>
          <a:custGeom>
            <a:avLst/>
            <a:gdLst/>
            <a:ahLst/>
            <a:cxnLst/>
            <a:rect l="l" t="t" r="r" b="b"/>
            <a:pathLst>
              <a:path w="1577339" h="1408430">
                <a:moveTo>
                  <a:pt x="0" y="0"/>
                </a:moveTo>
                <a:lnTo>
                  <a:pt x="1577340" y="0"/>
                </a:lnTo>
                <a:lnTo>
                  <a:pt x="1577340" y="1408176"/>
                </a:lnTo>
                <a:lnTo>
                  <a:pt x="0" y="1408176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7200" y="774700"/>
            <a:ext cx="1475906" cy="13056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5180" y="2612580"/>
            <a:ext cx="1577340" cy="1408430"/>
          </a:xfrm>
          <a:custGeom>
            <a:avLst/>
            <a:gdLst/>
            <a:ahLst/>
            <a:cxnLst/>
            <a:rect l="l" t="t" r="r" b="b"/>
            <a:pathLst>
              <a:path w="1577339" h="1408429">
                <a:moveTo>
                  <a:pt x="0" y="0"/>
                </a:moveTo>
                <a:lnTo>
                  <a:pt x="1577340" y="0"/>
                </a:lnTo>
                <a:lnTo>
                  <a:pt x="1577340" y="1408176"/>
                </a:lnTo>
                <a:lnTo>
                  <a:pt x="0" y="1408176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7200" y="2664598"/>
            <a:ext cx="1475906" cy="1305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7200" y="590550"/>
            <a:ext cx="6844030" cy="0"/>
          </a:xfrm>
          <a:custGeom>
            <a:avLst/>
            <a:gdLst/>
            <a:ahLst/>
            <a:cxnLst/>
            <a:rect l="l" t="t" r="r" b="b"/>
            <a:pathLst>
              <a:path w="6844030" h="0">
                <a:moveTo>
                  <a:pt x="0" y="0"/>
                </a:moveTo>
                <a:lnTo>
                  <a:pt x="6843991" y="0"/>
                </a:lnTo>
              </a:path>
            </a:pathLst>
          </a:custGeom>
          <a:ln w="12700">
            <a:solidFill>
              <a:srgbClr val="2187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7200" y="2455049"/>
            <a:ext cx="6844030" cy="0"/>
          </a:xfrm>
          <a:custGeom>
            <a:avLst/>
            <a:gdLst/>
            <a:ahLst/>
            <a:cxnLst/>
            <a:rect l="l" t="t" r="r" b="b"/>
            <a:pathLst>
              <a:path w="6844030" h="0">
                <a:moveTo>
                  <a:pt x="0" y="0"/>
                </a:moveTo>
                <a:lnTo>
                  <a:pt x="6843991" y="0"/>
                </a:lnTo>
              </a:path>
            </a:pathLst>
          </a:custGeom>
          <a:ln w="12700">
            <a:solidFill>
              <a:srgbClr val="2187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7200" y="4167146"/>
            <a:ext cx="6844030" cy="0"/>
          </a:xfrm>
          <a:custGeom>
            <a:avLst/>
            <a:gdLst/>
            <a:ahLst/>
            <a:cxnLst/>
            <a:rect l="l" t="t" r="r" b="b"/>
            <a:pathLst>
              <a:path w="6844030" h="0">
                <a:moveTo>
                  <a:pt x="0" y="0"/>
                </a:moveTo>
                <a:lnTo>
                  <a:pt x="6843991" y="0"/>
                </a:lnTo>
              </a:path>
            </a:pathLst>
          </a:custGeom>
          <a:ln w="12700">
            <a:solidFill>
              <a:srgbClr val="2187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0" y="4622029"/>
            <a:ext cx="3771900" cy="2720975"/>
          </a:xfrm>
          <a:custGeom>
            <a:avLst/>
            <a:gdLst/>
            <a:ahLst/>
            <a:cxnLst/>
            <a:rect l="l" t="t" r="r" b="b"/>
            <a:pathLst>
              <a:path w="3771900" h="2720975">
                <a:moveTo>
                  <a:pt x="3666218" y="0"/>
                </a:moveTo>
                <a:lnTo>
                  <a:pt x="3707252" y="8337"/>
                </a:lnTo>
                <a:lnTo>
                  <a:pt x="3740854" y="31040"/>
                </a:lnTo>
                <a:lnTo>
                  <a:pt x="3763557" y="64642"/>
                </a:lnTo>
                <a:lnTo>
                  <a:pt x="3771894" y="105676"/>
                </a:lnTo>
                <a:lnTo>
                  <a:pt x="3771894" y="2615006"/>
                </a:lnTo>
                <a:lnTo>
                  <a:pt x="3763557" y="2656040"/>
                </a:lnTo>
                <a:lnTo>
                  <a:pt x="3740854" y="2689642"/>
                </a:lnTo>
                <a:lnTo>
                  <a:pt x="3707252" y="2712345"/>
                </a:lnTo>
                <a:lnTo>
                  <a:pt x="3666218" y="2720682"/>
                </a:lnTo>
                <a:lnTo>
                  <a:pt x="0" y="2720682"/>
                </a:lnTo>
              </a:path>
            </a:pathLst>
          </a:custGeom>
          <a:ln w="12700">
            <a:solidFill>
              <a:srgbClr val="3D3E3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0" y="4622029"/>
            <a:ext cx="3666490" cy="0"/>
          </a:xfrm>
          <a:custGeom>
            <a:avLst/>
            <a:gdLst/>
            <a:ahLst/>
            <a:cxnLst/>
            <a:rect l="l" t="t" r="r" b="b"/>
            <a:pathLst>
              <a:path w="3666490" h="0">
                <a:moveTo>
                  <a:pt x="0" y="0"/>
                </a:moveTo>
                <a:lnTo>
                  <a:pt x="3666218" y="0"/>
                </a:lnTo>
              </a:path>
            </a:pathLst>
          </a:custGeom>
          <a:ln w="12700">
            <a:solidFill>
              <a:srgbClr val="3D3E3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916730" y="4556772"/>
            <a:ext cx="3429000" cy="4951730"/>
          </a:xfrm>
          <a:custGeom>
            <a:avLst/>
            <a:gdLst/>
            <a:ahLst/>
            <a:cxnLst/>
            <a:rect l="l" t="t" r="r" b="b"/>
            <a:pathLst>
              <a:path w="3429000" h="4951730">
                <a:moveTo>
                  <a:pt x="0" y="0"/>
                </a:moveTo>
                <a:lnTo>
                  <a:pt x="3429000" y="0"/>
                </a:lnTo>
                <a:lnTo>
                  <a:pt x="3429000" y="4951476"/>
                </a:lnTo>
                <a:lnTo>
                  <a:pt x="0" y="4951476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968750" y="4608789"/>
            <a:ext cx="3324415" cy="48492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87350" y="9636700"/>
            <a:ext cx="6981825" cy="422275"/>
          </a:xfrm>
          <a:custGeom>
            <a:avLst/>
            <a:gdLst/>
            <a:ahLst/>
            <a:cxnLst/>
            <a:rect l="l" t="t" r="r" b="b"/>
            <a:pathLst>
              <a:path w="6981825" h="422275">
                <a:moveTo>
                  <a:pt x="0" y="421699"/>
                </a:moveTo>
                <a:lnTo>
                  <a:pt x="6981443" y="421699"/>
                </a:lnTo>
                <a:lnTo>
                  <a:pt x="6981443" y="0"/>
                </a:lnTo>
                <a:lnTo>
                  <a:pt x="0" y="0"/>
                </a:lnTo>
                <a:lnTo>
                  <a:pt x="0" y="421699"/>
                </a:lnTo>
                <a:close/>
              </a:path>
            </a:pathLst>
          </a:custGeom>
          <a:solidFill>
            <a:srgbClr val="231F20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7198" y="9706556"/>
            <a:ext cx="4926330" cy="352425"/>
          </a:xfrm>
          <a:custGeom>
            <a:avLst/>
            <a:gdLst/>
            <a:ahLst/>
            <a:cxnLst/>
            <a:rect l="l" t="t" r="r" b="b"/>
            <a:pathLst>
              <a:path w="4926330" h="352425">
                <a:moveTo>
                  <a:pt x="4820627" y="0"/>
                </a:moveTo>
                <a:lnTo>
                  <a:pt x="105689" y="0"/>
                </a:lnTo>
                <a:lnTo>
                  <a:pt x="64652" y="8337"/>
                </a:lnTo>
                <a:lnTo>
                  <a:pt x="31046" y="31040"/>
                </a:lnTo>
                <a:lnTo>
                  <a:pt x="8339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4926304" y="351843"/>
                </a:lnTo>
                <a:lnTo>
                  <a:pt x="4926304" y="105676"/>
                </a:lnTo>
                <a:lnTo>
                  <a:pt x="4917966" y="64642"/>
                </a:lnTo>
                <a:lnTo>
                  <a:pt x="4895264" y="31040"/>
                </a:lnTo>
                <a:lnTo>
                  <a:pt x="4861662" y="8337"/>
                </a:lnTo>
                <a:lnTo>
                  <a:pt x="4820627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7203" y="9706556"/>
            <a:ext cx="6844030" cy="352425"/>
          </a:xfrm>
          <a:custGeom>
            <a:avLst/>
            <a:gdLst/>
            <a:ahLst/>
            <a:cxnLst/>
            <a:rect l="l" t="t" r="r" b="b"/>
            <a:pathLst>
              <a:path w="6844030" h="352425">
                <a:moveTo>
                  <a:pt x="6738315" y="0"/>
                </a:moveTo>
                <a:lnTo>
                  <a:pt x="105676" y="0"/>
                </a:lnTo>
                <a:lnTo>
                  <a:pt x="64642" y="8337"/>
                </a:lnTo>
                <a:lnTo>
                  <a:pt x="31040" y="31040"/>
                </a:lnTo>
                <a:lnTo>
                  <a:pt x="8337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6843991" y="351843"/>
                </a:lnTo>
                <a:lnTo>
                  <a:pt x="6843991" y="105676"/>
                </a:lnTo>
                <a:lnTo>
                  <a:pt x="6835654" y="64642"/>
                </a:lnTo>
                <a:lnTo>
                  <a:pt x="6812951" y="31040"/>
                </a:lnTo>
                <a:lnTo>
                  <a:pt x="6779349" y="8337"/>
                </a:lnTo>
                <a:lnTo>
                  <a:pt x="6738315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30">
                <a:hlinkClick r:id="rId2"/>
              </a:rPr>
              <a:t>www.gatesprograms.com/safehydraulics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8128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 spc="40" b="1">
                <a:latin typeface="Book Antiqua"/>
                <a:cs typeface="Book Antiqua"/>
              </a:rPr>
              <a:t>1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87600" y="1985428"/>
            <a:ext cx="4940935" cy="2876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28200"/>
              </a:lnSpc>
            </a:pPr>
            <a:r>
              <a:rPr dirty="0" sz="1300" spc="-30">
                <a:solidFill>
                  <a:srgbClr val="3D3E3E"/>
                </a:solidFill>
                <a:latin typeface="Times New Roman"/>
                <a:cs typeface="Times New Roman"/>
              </a:rPr>
              <a:t>A </a:t>
            </a:r>
            <a:r>
              <a:rPr dirty="0" sz="1300" spc="15">
                <a:solidFill>
                  <a:srgbClr val="3D3E3E"/>
                </a:solidFill>
                <a:latin typeface="Times New Roman"/>
                <a:cs typeface="Times New Roman"/>
              </a:rPr>
              <a:t>solid </a:t>
            </a:r>
            <a:r>
              <a:rPr dirty="0" sz="1300" spc="30">
                <a:solidFill>
                  <a:srgbClr val="3D3E3E"/>
                </a:solidFill>
                <a:latin typeface="Times New Roman"/>
                <a:cs typeface="Times New Roman"/>
              </a:rPr>
              <a:t>preventive </a:t>
            </a:r>
            <a:r>
              <a:rPr dirty="0" sz="1300" spc="65">
                <a:solidFill>
                  <a:srgbClr val="3D3E3E"/>
                </a:solidFill>
                <a:latin typeface="Times New Roman"/>
                <a:cs typeface="Times New Roman"/>
              </a:rPr>
              <a:t>maintenance </a:t>
            </a:r>
            <a:r>
              <a:rPr dirty="0" sz="1300" spc="-35">
                <a:solidFill>
                  <a:srgbClr val="3D3E3E"/>
                </a:solidFill>
                <a:latin typeface="Times New Roman"/>
                <a:cs typeface="Times New Roman"/>
              </a:rPr>
              <a:t>(PM) </a:t>
            </a:r>
            <a:r>
              <a:rPr dirty="0" sz="1300" spc="35">
                <a:solidFill>
                  <a:srgbClr val="3D3E3E"/>
                </a:solidFill>
                <a:latin typeface="Times New Roman"/>
                <a:cs typeface="Times New Roman"/>
              </a:rPr>
              <a:t>program </a:t>
            </a:r>
            <a:r>
              <a:rPr dirty="0" sz="1300" spc="25">
                <a:solidFill>
                  <a:srgbClr val="3D3E3E"/>
                </a:solidFill>
                <a:latin typeface="Times New Roman"/>
                <a:cs typeface="Times New Roman"/>
              </a:rPr>
              <a:t>is critical </a:t>
            </a:r>
            <a:r>
              <a:rPr dirty="0" sz="1300" spc="30">
                <a:solidFill>
                  <a:srgbClr val="3D3E3E"/>
                </a:solidFill>
                <a:latin typeface="Times New Roman"/>
                <a:cs typeface="Times New Roman"/>
              </a:rPr>
              <a:t>to </a:t>
            </a:r>
            <a:r>
              <a:rPr dirty="0" sz="1300" spc="65">
                <a:solidFill>
                  <a:srgbClr val="3D3E3E"/>
                </a:solidFill>
                <a:latin typeface="Times New Roman"/>
                <a:cs typeface="Times New Roman"/>
              </a:rPr>
              <a:t>the </a:t>
            </a:r>
            <a:r>
              <a:rPr dirty="0" sz="1300" spc="40">
                <a:solidFill>
                  <a:srgbClr val="3D3E3E"/>
                </a:solidFill>
                <a:latin typeface="Times New Roman"/>
                <a:cs typeface="Times New Roman"/>
              </a:rPr>
              <a:t>safe  </a:t>
            </a:r>
            <a:r>
              <a:rPr dirty="0" sz="1300" spc="75">
                <a:solidFill>
                  <a:srgbClr val="3D3E3E"/>
                </a:solidFill>
                <a:latin typeface="Times New Roman"/>
                <a:cs typeface="Times New Roman"/>
              </a:rPr>
              <a:t>and </a:t>
            </a:r>
            <a:r>
              <a:rPr dirty="0" sz="1300" spc="30">
                <a:solidFill>
                  <a:srgbClr val="3D3E3E"/>
                </a:solidFill>
                <a:latin typeface="Times New Roman"/>
                <a:cs typeface="Times New Roman"/>
              </a:rPr>
              <a:t>productive </a:t>
            </a:r>
            <a:r>
              <a:rPr dirty="0" sz="1300" spc="35">
                <a:solidFill>
                  <a:srgbClr val="3D3E3E"/>
                </a:solidFill>
                <a:latin typeface="Times New Roman"/>
                <a:cs typeface="Times New Roman"/>
              </a:rPr>
              <a:t>operation </a:t>
            </a:r>
            <a:r>
              <a:rPr dirty="0" sz="1300" spc="-35">
                <a:solidFill>
                  <a:srgbClr val="3D3E3E"/>
                </a:solidFill>
                <a:latin typeface="Times New Roman"/>
                <a:cs typeface="Times New Roman"/>
              </a:rPr>
              <a:t>of </a:t>
            </a:r>
            <a:r>
              <a:rPr dirty="0" sz="1300" spc="30">
                <a:solidFill>
                  <a:srgbClr val="3D3E3E"/>
                </a:solidFill>
                <a:latin typeface="Times New Roman"/>
                <a:cs typeface="Times New Roman"/>
              </a:rPr>
              <a:t>hydraulic </a:t>
            </a:r>
            <a:r>
              <a:rPr dirty="0" sz="1300" spc="75">
                <a:solidFill>
                  <a:srgbClr val="3D3E3E"/>
                </a:solidFill>
                <a:latin typeface="Times New Roman"/>
                <a:cs typeface="Times New Roman"/>
              </a:rPr>
              <a:t>and </a:t>
            </a:r>
            <a:r>
              <a:rPr dirty="0" sz="1300" spc="35">
                <a:solidFill>
                  <a:srgbClr val="3D3E3E"/>
                </a:solidFill>
                <a:latin typeface="Times New Roman"/>
                <a:cs typeface="Times New Roman"/>
              </a:rPr>
              <a:t>industrial </a:t>
            </a:r>
            <a:r>
              <a:rPr dirty="0" sz="1300" spc="45">
                <a:solidFill>
                  <a:srgbClr val="3D3E3E"/>
                </a:solidFill>
                <a:latin typeface="Times New Roman"/>
                <a:cs typeface="Times New Roman"/>
              </a:rPr>
              <a:t>hose systems.  </a:t>
            </a:r>
            <a:r>
              <a:rPr dirty="0" sz="1300" spc="20">
                <a:solidFill>
                  <a:srgbClr val="3D3E3E"/>
                </a:solidFill>
                <a:latin typeface="Times New Roman"/>
                <a:cs typeface="Times New Roman"/>
              </a:rPr>
              <a:t>This </a:t>
            </a:r>
            <a:r>
              <a:rPr dirty="0" sz="1300" spc="40">
                <a:solidFill>
                  <a:srgbClr val="3D3E3E"/>
                </a:solidFill>
                <a:latin typeface="Times New Roman"/>
                <a:cs typeface="Times New Roman"/>
              </a:rPr>
              <a:t>multi-chapter </a:t>
            </a:r>
            <a:r>
              <a:rPr dirty="0" sz="1300" spc="55">
                <a:solidFill>
                  <a:srgbClr val="3D3E3E"/>
                </a:solidFill>
                <a:latin typeface="Times New Roman"/>
                <a:cs typeface="Times New Roman"/>
              </a:rPr>
              <a:t>Gates </a:t>
            </a:r>
            <a:r>
              <a:rPr dirty="0" sz="1300" spc="15">
                <a:solidFill>
                  <a:srgbClr val="3D3E3E"/>
                </a:solidFill>
                <a:latin typeface="Times New Roman"/>
                <a:cs typeface="Times New Roman"/>
              </a:rPr>
              <a:t>Fluid Power </a:t>
            </a:r>
            <a:r>
              <a:rPr dirty="0" sz="1300" spc="-5">
                <a:solidFill>
                  <a:srgbClr val="3D3E3E"/>
                </a:solidFill>
                <a:latin typeface="Times New Roman"/>
                <a:cs typeface="Times New Roman"/>
              </a:rPr>
              <a:t>eBook </a:t>
            </a:r>
            <a:r>
              <a:rPr dirty="0" sz="1300" spc="30">
                <a:solidFill>
                  <a:srgbClr val="3D3E3E"/>
                </a:solidFill>
                <a:latin typeface="Times New Roman"/>
                <a:cs typeface="Times New Roman"/>
              </a:rPr>
              <a:t>delves into </a:t>
            </a:r>
            <a:r>
              <a:rPr dirty="0" sz="1300" spc="65">
                <a:solidFill>
                  <a:srgbClr val="3D3E3E"/>
                </a:solidFill>
                <a:latin typeface="Times New Roman"/>
                <a:cs typeface="Times New Roman"/>
              </a:rPr>
              <a:t>the </a:t>
            </a:r>
            <a:r>
              <a:rPr dirty="0" sz="1300" spc="50">
                <a:solidFill>
                  <a:srgbClr val="3D3E3E"/>
                </a:solidFill>
                <a:latin typeface="Times New Roman"/>
                <a:cs typeface="Times New Roman"/>
              </a:rPr>
              <a:t>many  </a:t>
            </a:r>
            <a:r>
              <a:rPr dirty="0" sz="1300" spc="65">
                <a:solidFill>
                  <a:srgbClr val="3D3E3E"/>
                </a:solidFill>
                <a:latin typeface="Times New Roman"/>
                <a:cs typeface="Times New Roman"/>
              </a:rPr>
              <a:t>advantages</a:t>
            </a:r>
            <a:r>
              <a:rPr dirty="0" sz="1300" spc="-60">
                <a:solidFill>
                  <a:srgbClr val="3D3E3E"/>
                </a:solidFill>
                <a:latin typeface="Times New Roman"/>
                <a:cs typeface="Times New Roman"/>
              </a:rPr>
              <a:t> </a:t>
            </a:r>
            <a:r>
              <a:rPr dirty="0" sz="1300" spc="55">
                <a:solidFill>
                  <a:srgbClr val="3D3E3E"/>
                </a:solidFill>
                <a:latin typeface="Times New Roman"/>
                <a:cs typeface="Times New Roman"/>
              </a:rPr>
              <a:t>gained</a:t>
            </a:r>
            <a:r>
              <a:rPr dirty="0" sz="1300" spc="-60">
                <a:solidFill>
                  <a:srgbClr val="3D3E3E"/>
                </a:solidFill>
                <a:latin typeface="Times New Roman"/>
                <a:cs typeface="Times New Roman"/>
              </a:rPr>
              <a:t> </a:t>
            </a:r>
            <a:r>
              <a:rPr dirty="0" sz="1300" spc="15">
                <a:solidFill>
                  <a:srgbClr val="3D3E3E"/>
                </a:solidFill>
                <a:latin typeface="Times New Roman"/>
                <a:cs typeface="Times New Roman"/>
              </a:rPr>
              <a:t>by</a:t>
            </a:r>
            <a:r>
              <a:rPr dirty="0" sz="1300" spc="-60">
                <a:solidFill>
                  <a:srgbClr val="3D3E3E"/>
                </a:solidFill>
                <a:latin typeface="Times New Roman"/>
                <a:cs typeface="Times New Roman"/>
              </a:rPr>
              <a:t> </a:t>
            </a:r>
            <a:r>
              <a:rPr dirty="0" sz="1300" spc="45">
                <a:solidFill>
                  <a:srgbClr val="3D3E3E"/>
                </a:solidFill>
                <a:latin typeface="Times New Roman"/>
                <a:cs typeface="Times New Roman"/>
              </a:rPr>
              <a:t>taking</a:t>
            </a:r>
            <a:r>
              <a:rPr dirty="0" sz="1300" spc="-60">
                <a:solidFill>
                  <a:srgbClr val="3D3E3E"/>
                </a:solidFill>
                <a:latin typeface="Times New Roman"/>
                <a:cs typeface="Times New Roman"/>
              </a:rPr>
              <a:t> </a:t>
            </a:r>
            <a:r>
              <a:rPr dirty="0" sz="1300" spc="25">
                <a:solidFill>
                  <a:srgbClr val="3D3E3E"/>
                </a:solidFill>
                <a:latin typeface="Times New Roman"/>
                <a:cs typeface="Times New Roman"/>
              </a:rPr>
              <a:t>proper</a:t>
            </a:r>
            <a:r>
              <a:rPr dirty="0" sz="1300" spc="-60">
                <a:solidFill>
                  <a:srgbClr val="3D3E3E"/>
                </a:solidFill>
                <a:latin typeface="Times New Roman"/>
                <a:cs typeface="Times New Roman"/>
              </a:rPr>
              <a:t> </a:t>
            </a:r>
            <a:r>
              <a:rPr dirty="0" sz="1300" spc="30">
                <a:solidFill>
                  <a:srgbClr val="3D3E3E"/>
                </a:solidFill>
                <a:latin typeface="Times New Roman"/>
                <a:cs typeface="Times New Roman"/>
              </a:rPr>
              <a:t>safety</a:t>
            </a:r>
            <a:r>
              <a:rPr dirty="0" sz="1300" spc="-60">
                <a:solidFill>
                  <a:srgbClr val="3D3E3E"/>
                </a:solidFill>
                <a:latin typeface="Times New Roman"/>
                <a:cs typeface="Times New Roman"/>
              </a:rPr>
              <a:t> </a:t>
            </a:r>
            <a:r>
              <a:rPr dirty="0" sz="1300" spc="45">
                <a:solidFill>
                  <a:srgbClr val="3D3E3E"/>
                </a:solidFill>
                <a:latin typeface="Times New Roman"/>
                <a:cs typeface="Times New Roman"/>
              </a:rPr>
              <a:t>precautions</a:t>
            </a:r>
            <a:r>
              <a:rPr dirty="0" sz="1300" spc="-60">
                <a:solidFill>
                  <a:srgbClr val="3D3E3E"/>
                </a:solidFill>
                <a:latin typeface="Times New Roman"/>
                <a:cs typeface="Times New Roman"/>
              </a:rPr>
              <a:t> </a:t>
            </a:r>
            <a:r>
              <a:rPr dirty="0" sz="1300" spc="75">
                <a:solidFill>
                  <a:srgbClr val="3D3E3E"/>
                </a:solidFill>
                <a:latin typeface="Times New Roman"/>
                <a:cs typeface="Times New Roman"/>
              </a:rPr>
              <a:t>and</a:t>
            </a:r>
            <a:r>
              <a:rPr dirty="0" sz="1300" spc="-60">
                <a:solidFill>
                  <a:srgbClr val="3D3E3E"/>
                </a:solidFill>
                <a:latin typeface="Times New Roman"/>
                <a:cs typeface="Times New Roman"/>
              </a:rPr>
              <a:t> </a:t>
            </a:r>
            <a:r>
              <a:rPr dirty="0" sz="1300" spc="25">
                <a:solidFill>
                  <a:srgbClr val="3D3E3E"/>
                </a:solidFill>
                <a:latin typeface="Times New Roman"/>
                <a:cs typeface="Times New Roman"/>
              </a:rPr>
              <a:t>identifying  </a:t>
            </a:r>
            <a:r>
              <a:rPr dirty="0" sz="1300" spc="45">
                <a:solidFill>
                  <a:srgbClr val="3D3E3E"/>
                </a:solidFill>
                <a:latin typeface="Times New Roman"/>
                <a:cs typeface="Times New Roman"/>
              </a:rPr>
              <a:t>system </a:t>
            </a:r>
            <a:r>
              <a:rPr dirty="0" sz="1300" spc="60">
                <a:solidFill>
                  <a:srgbClr val="3D3E3E"/>
                </a:solidFill>
                <a:latin typeface="Times New Roman"/>
                <a:cs typeface="Times New Roman"/>
              </a:rPr>
              <a:t>weaknesses </a:t>
            </a:r>
            <a:r>
              <a:rPr dirty="0" sz="1300" spc="15">
                <a:solidFill>
                  <a:srgbClr val="3D3E3E"/>
                </a:solidFill>
                <a:latin typeface="Times New Roman"/>
                <a:cs typeface="Times New Roman"/>
              </a:rPr>
              <a:t>before failure </a:t>
            </a:r>
            <a:r>
              <a:rPr dirty="0" sz="1300" spc="30">
                <a:solidFill>
                  <a:srgbClr val="3D3E3E"/>
                </a:solidFill>
                <a:latin typeface="Times New Roman"/>
                <a:cs typeface="Times New Roman"/>
              </a:rPr>
              <a:t>occurs. </a:t>
            </a:r>
            <a:r>
              <a:rPr dirty="0" sz="1300" spc="20">
                <a:solidFill>
                  <a:srgbClr val="3D3E3E"/>
                </a:solidFill>
                <a:latin typeface="Times New Roman"/>
                <a:cs typeface="Times New Roman"/>
              </a:rPr>
              <a:t>It </a:t>
            </a:r>
            <a:r>
              <a:rPr dirty="0" sz="1300" spc="30">
                <a:solidFill>
                  <a:srgbClr val="3D3E3E"/>
                </a:solidFill>
                <a:latin typeface="Times New Roman"/>
                <a:cs typeface="Times New Roman"/>
              </a:rPr>
              <a:t>also </a:t>
            </a:r>
            <a:r>
              <a:rPr dirty="0" sz="1300" spc="55">
                <a:solidFill>
                  <a:srgbClr val="3D3E3E"/>
                </a:solidFill>
                <a:latin typeface="Times New Roman"/>
                <a:cs typeface="Times New Roman"/>
              </a:rPr>
              <a:t>takes </a:t>
            </a:r>
            <a:r>
              <a:rPr dirty="0" sz="1300" spc="95">
                <a:solidFill>
                  <a:srgbClr val="3D3E3E"/>
                </a:solidFill>
                <a:latin typeface="Times New Roman"/>
                <a:cs typeface="Times New Roman"/>
              </a:rPr>
              <a:t>a </a:t>
            </a:r>
            <a:r>
              <a:rPr dirty="0" sz="1300" spc="40">
                <a:solidFill>
                  <a:srgbClr val="3D3E3E"/>
                </a:solidFill>
                <a:latin typeface="Times New Roman"/>
                <a:cs typeface="Times New Roman"/>
              </a:rPr>
              <a:t>step-by-step  </a:t>
            </a:r>
            <a:r>
              <a:rPr dirty="0" sz="1300" spc="50">
                <a:solidFill>
                  <a:srgbClr val="3D3E3E"/>
                </a:solidFill>
                <a:latin typeface="Times New Roman"/>
                <a:cs typeface="Times New Roman"/>
              </a:rPr>
              <a:t>approach </a:t>
            </a:r>
            <a:r>
              <a:rPr dirty="0" sz="1300" spc="30">
                <a:solidFill>
                  <a:srgbClr val="3D3E3E"/>
                </a:solidFill>
                <a:latin typeface="Times New Roman"/>
                <a:cs typeface="Times New Roman"/>
              </a:rPr>
              <a:t>to </a:t>
            </a:r>
            <a:r>
              <a:rPr dirty="0" sz="1300" spc="45">
                <a:solidFill>
                  <a:srgbClr val="3D3E3E"/>
                </a:solidFill>
                <a:latin typeface="Times New Roman"/>
                <a:cs typeface="Times New Roman"/>
              </a:rPr>
              <a:t>hose </a:t>
            </a:r>
            <a:r>
              <a:rPr dirty="0" sz="1300" spc="75">
                <a:solidFill>
                  <a:srgbClr val="3D3E3E"/>
                </a:solidFill>
                <a:latin typeface="Times New Roman"/>
                <a:cs typeface="Times New Roman"/>
              </a:rPr>
              <a:t>and </a:t>
            </a:r>
            <a:r>
              <a:rPr dirty="0" sz="1300" spc="35">
                <a:solidFill>
                  <a:srgbClr val="3D3E3E"/>
                </a:solidFill>
                <a:latin typeface="Times New Roman"/>
                <a:cs typeface="Times New Roman"/>
              </a:rPr>
              <a:t>coupling selection, </a:t>
            </a:r>
            <a:r>
              <a:rPr dirty="0" sz="1300" spc="25">
                <a:solidFill>
                  <a:srgbClr val="3D3E3E"/>
                </a:solidFill>
                <a:latin typeface="Times New Roman"/>
                <a:cs typeface="Times New Roman"/>
              </a:rPr>
              <a:t>assembly, </a:t>
            </a:r>
            <a:r>
              <a:rPr dirty="0" sz="1300" spc="40">
                <a:solidFill>
                  <a:srgbClr val="3D3E3E"/>
                </a:solidFill>
                <a:latin typeface="Times New Roman"/>
                <a:cs typeface="Times New Roman"/>
              </a:rPr>
              <a:t>installation </a:t>
            </a:r>
            <a:r>
              <a:rPr dirty="0" sz="1300" spc="75">
                <a:solidFill>
                  <a:srgbClr val="3D3E3E"/>
                </a:solidFill>
                <a:latin typeface="Times New Roman"/>
                <a:cs typeface="Times New Roman"/>
              </a:rPr>
              <a:t>and  </a:t>
            </a:r>
            <a:r>
              <a:rPr dirty="0" sz="1300" spc="35">
                <a:solidFill>
                  <a:srgbClr val="3D3E3E"/>
                </a:solidFill>
                <a:latin typeface="Times New Roman"/>
                <a:cs typeface="Times New Roman"/>
              </a:rPr>
              <a:t>troubleshooting.</a:t>
            </a:r>
            <a:endParaRPr sz="13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28200"/>
              </a:lnSpc>
              <a:spcBef>
                <a:spcPts val="500"/>
              </a:spcBef>
            </a:pPr>
            <a:r>
              <a:rPr dirty="0" sz="1300" spc="35">
                <a:solidFill>
                  <a:srgbClr val="3D3E3E"/>
                </a:solidFill>
                <a:latin typeface="Times New Roman"/>
                <a:cs typeface="Times New Roman"/>
              </a:rPr>
              <a:t>Improperly </a:t>
            </a:r>
            <a:r>
              <a:rPr dirty="0" sz="1300" spc="85">
                <a:solidFill>
                  <a:srgbClr val="3D3E3E"/>
                </a:solidFill>
                <a:latin typeface="Times New Roman"/>
                <a:cs typeface="Times New Roman"/>
              </a:rPr>
              <a:t>matched </a:t>
            </a:r>
            <a:r>
              <a:rPr dirty="0" sz="1300" spc="5">
                <a:solidFill>
                  <a:srgbClr val="3D3E3E"/>
                </a:solidFill>
                <a:latin typeface="Times New Roman"/>
                <a:cs typeface="Times New Roman"/>
              </a:rPr>
              <a:t>or </a:t>
            </a:r>
            <a:r>
              <a:rPr dirty="0" sz="1300" spc="60">
                <a:solidFill>
                  <a:srgbClr val="3D3E3E"/>
                </a:solidFill>
                <a:latin typeface="Times New Roman"/>
                <a:cs typeface="Times New Roman"/>
              </a:rPr>
              <a:t>coupled </a:t>
            </a:r>
            <a:r>
              <a:rPr dirty="0" sz="1300" spc="65">
                <a:solidFill>
                  <a:srgbClr val="3D3E3E"/>
                </a:solidFill>
                <a:latin typeface="Times New Roman"/>
                <a:cs typeface="Times New Roman"/>
              </a:rPr>
              <a:t>hose </a:t>
            </a:r>
            <a:r>
              <a:rPr dirty="0" sz="1300" spc="20">
                <a:solidFill>
                  <a:srgbClr val="3D3E3E"/>
                </a:solidFill>
                <a:latin typeface="Times New Roman"/>
                <a:cs typeface="Times New Roman"/>
              </a:rPr>
              <a:t>will </a:t>
            </a:r>
            <a:r>
              <a:rPr dirty="0" sz="1300" spc="15">
                <a:solidFill>
                  <a:srgbClr val="3D3E3E"/>
                </a:solidFill>
                <a:latin typeface="Times New Roman"/>
                <a:cs typeface="Times New Roman"/>
              </a:rPr>
              <a:t>likely </a:t>
            </a:r>
            <a:r>
              <a:rPr dirty="0" sz="1300" spc="20">
                <a:solidFill>
                  <a:srgbClr val="3D3E3E"/>
                </a:solidFill>
                <a:latin typeface="Times New Roman"/>
                <a:cs typeface="Times New Roman"/>
              </a:rPr>
              <a:t>fail, </a:t>
            </a:r>
            <a:r>
              <a:rPr dirty="0" sz="1300" spc="75">
                <a:solidFill>
                  <a:srgbClr val="3D3E3E"/>
                </a:solidFill>
                <a:latin typeface="Times New Roman"/>
                <a:cs typeface="Times New Roman"/>
              </a:rPr>
              <a:t>causing </a:t>
            </a:r>
            <a:r>
              <a:rPr dirty="0" sz="1300" spc="55">
                <a:solidFill>
                  <a:srgbClr val="3D3E3E"/>
                </a:solidFill>
                <a:latin typeface="Times New Roman"/>
                <a:cs typeface="Times New Roman"/>
              </a:rPr>
              <a:t>down-  </a:t>
            </a:r>
            <a:r>
              <a:rPr dirty="0" sz="1300" spc="65">
                <a:solidFill>
                  <a:srgbClr val="3D3E3E"/>
                </a:solidFill>
                <a:latin typeface="Times New Roman"/>
                <a:cs typeface="Times New Roman"/>
              </a:rPr>
              <a:t>time</a:t>
            </a:r>
            <a:r>
              <a:rPr dirty="0" sz="1300" spc="-20">
                <a:solidFill>
                  <a:srgbClr val="3D3E3E"/>
                </a:solidFill>
                <a:latin typeface="Times New Roman"/>
                <a:cs typeface="Times New Roman"/>
              </a:rPr>
              <a:t> </a:t>
            </a:r>
            <a:r>
              <a:rPr dirty="0" sz="1300" spc="90">
                <a:solidFill>
                  <a:srgbClr val="3D3E3E"/>
                </a:solidFill>
                <a:latin typeface="Times New Roman"/>
                <a:cs typeface="Times New Roman"/>
              </a:rPr>
              <a:t>and</a:t>
            </a:r>
            <a:r>
              <a:rPr dirty="0" sz="1300" spc="-20">
                <a:solidFill>
                  <a:srgbClr val="3D3E3E"/>
                </a:solidFill>
                <a:latin typeface="Times New Roman"/>
                <a:cs typeface="Times New Roman"/>
              </a:rPr>
              <a:t> </a:t>
            </a:r>
            <a:r>
              <a:rPr dirty="0" sz="1300" spc="55">
                <a:solidFill>
                  <a:srgbClr val="3D3E3E"/>
                </a:solidFill>
                <a:latin typeface="Times New Roman"/>
                <a:cs typeface="Times New Roman"/>
              </a:rPr>
              <a:t>possible</a:t>
            </a:r>
            <a:r>
              <a:rPr dirty="0" sz="1300" spc="-20">
                <a:solidFill>
                  <a:srgbClr val="3D3E3E"/>
                </a:solidFill>
                <a:latin typeface="Times New Roman"/>
                <a:cs typeface="Times New Roman"/>
              </a:rPr>
              <a:t> </a:t>
            </a:r>
            <a:r>
              <a:rPr dirty="0" sz="1300" spc="60">
                <a:solidFill>
                  <a:srgbClr val="3D3E3E"/>
                </a:solidFill>
                <a:latin typeface="Times New Roman"/>
                <a:cs typeface="Times New Roman"/>
              </a:rPr>
              <a:t>personal</a:t>
            </a:r>
            <a:r>
              <a:rPr dirty="0" sz="1300" spc="-20">
                <a:solidFill>
                  <a:srgbClr val="3D3E3E"/>
                </a:solidFill>
                <a:latin typeface="Times New Roman"/>
                <a:cs typeface="Times New Roman"/>
              </a:rPr>
              <a:t> </a:t>
            </a:r>
            <a:r>
              <a:rPr dirty="0" sz="1300" spc="15">
                <a:solidFill>
                  <a:srgbClr val="3D3E3E"/>
                </a:solidFill>
                <a:latin typeface="Times New Roman"/>
                <a:cs typeface="Times New Roman"/>
              </a:rPr>
              <a:t>injury.</a:t>
            </a:r>
            <a:r>
              <a:rPr dirty="0" sz="1300" spc="-20">
                <a:solidFill>
                  <a:srgbClr val="3D3E3E"/>
                </a:solidFill>
                <a:latin typeface="Times New Roman"/>
                <a:cs typeface="Times New Roman"/>
              </a:rPr>
              <a:t> </a:t>
            </a:r>
            <a:r>
              <a:rPr dirty="0" sz="1300" spc="40">
                <a:solidFill>
                  <a:srgbClr val="3D3E3E"/>
                </a:solidFill>
                <a:latin typeface="Times New Roman"/>
                <a:cs typeface="Times New Roman"/>
              </a:rPr>
              <a:t>In</a:t>
            </a:r>
            <a:r>
              <a:rPr dirty="0" sz="1300" spc="-20">
                <a:solidFill>
                  <a:srgbClr val="3D3E3E"/>
                </a:solidFill>
                <a:latin typeface="Times New Roman"/>
                <a:cs typeface="Times New Roman"/>
              </a:rPr>
              <a:t> </a:t>
            </a:r>
            <a:r>
              <a:rPr dirty="0" sz="1300" spc="65">
                <a:solidFill>
                  <a:srgbClr val="3D3E3E"/>
                </a:solidFill>
                <a:latin typeface="Times New Roman"/>
                <a:cs typeface="Times New Roman"/>
              </a:rPr>
              <a:t>this</a:t>
            </a:r>
            <a:r>
              <a:rPr dirty="0" sz="1300" spc="-20">
                <a:solidFill>
                  <a:srgbClr val="3D3E3E"/>
                </a:solidFill>
                <a:latin typeface="Times New Roman"/>
                <a:cs typeface="Times New Roman"/>
              </a:rPr>
              <a:t> </a:t>
            </a:r>
            <a:r>
              <a:rPr dirty="0" sz="1300" spc="55">
                <a:solidFill>
                  <a:srgbClr val="3D3E3E"/>
                </a:solidFill>
                <a:latin typeface="Times New Roman"/>
                <a:cs typeface="Times New Roman"/>
              </a:rPr>
              <a:t>chapter,</a:t>
            </a:r>
            <a:r>
              <a:rPr dirty="0" sz="1300" spc="-20">
                <a:solidFill>
                  <a:srgbClr val="3D3E3E"/>
                </a:solidFill>
                <a:latin typeface="Times New Roman"/>
                <a:cs typeface="Times New Roman"/>
              </a:rPr>
              <a:t> </a:t>
            </a:r>
            <a:r>
              <a:rPr dirty="0" sz="1300" spc="70">
                <a:solidFill>
                  <a:srgbClr val="3D3E3E"/>
                </a:solidFill>
                <a:latin typeface="Times New Roman"/>
                <a:cs typeface="Times New Roman"/>
              </a:rPr>
              <a:t>we</a:t>
            </a:r>
            <a:r>
              <a:rPr dirty="0" sz="1300" spc="-20">
                <a:solidFill>
                  <a:srgbClr val="3D3E3E"/>
                </a:solidFill>
                <a:latin typeface="Times New Roman"/>
                <a:cs typeface="Times New Roman"/>
              </a:rPr>
              <a:t> </a:t>
            </a:r>
            <a:r>
              <a:rPr dirty="0" sz="1300" spc="55">
                <a:solidFill>
                  <a:srgbClr val="3D3E3E"/>
                </a:solidFill>
                <a:latin typeface="Times New Roman"/>
                <a:cs typeface="Times New Roman"/>
              </a:rPr>
              <a:t>outline</a:t>
            </a:r>
            <a:r>
              <a:rPr dirty="0" sz="1300" spc="-20">
                <a:solidFill>
                  <a:srgbClr val="3D3E3E"/>
                </a:solidFill>
                <a:latin typeface="Times New Roman"/>
                <a:cs typeface="Times New Roman"/>
              </a:rPr>
              <a:t> </a:t>
            </a:r>
            <a:r>
              <a:rPr dirty="0" sz="1300" spc="50">
                <a:solidFill>
                  <a:srgbClr val="3D3E3E"/>
                </a:solidFill>
                <a:latin typeface="Times New Roman"/>
                <a:cs typeface="Times New Roman"/>
              </a:rPr>
              <a:t>criteria  </a:t>
            </a:r>
            <a:r>
              <a:rPr dirty="0" sz="1300" spc="-10">
                <a:solidFill>
                  <a:srgbClr val="3D3E3E"/>
                </a:solidFill>
                <a:latin typeface="Times New Roman"/>
                <a:cs typeface="Times New Roman"/>
              </a:rPr>
              <a:t>for </a:t>
            </a:r>
            <a:r>
              <a:rPr dirty="0" sz="1300" spc="65">
                <a:solidFill>
                  <a:srgbClr val="3D3E3E"/>
                </a:solidFill>
                <a:latin typeface="Times New Roman"/>
                <a:cs typeface="Times New Roman"/>
              </a:rPr>
              <a:t>selecting </a:t>
            </a:r>
            <a:r>
              <a:rPr dirty="0" sz="1300" spc="85">
                <a:solidFill>
                  <a:srgbClr val="3D3E3E"/>
                </a:solidFill>
                <a:latin typeface="Times New Roman"/>
                <a:cs typeface="Times New Roman"/>
              </a:rPr>
              <a:t>the </a:t>
            </a:r>
            <a:r>
              <a:rPr dirty="0" sz="1300" spc="55">
                <a:solidFill>
                  <a:srgbClr val="3D3E3E"/>
                </a:solidFill>
                <a:latin typeface="Times New Roman"/>
                <a:cs typeface="Times New Roman"/>
              </a:rPr>
              <a:t>right </a:t>
            </a:r>
            <a:r>
              <a:rPr dirty="0" sz="1300" spc="65">
                <a:solidFill>
                  <a:srgbClr val="3D3E3E"/>
                </a:solidFill>
                <a:latin typeface="Times New Roman"/>
                <a:cs typeface="Times New Roman"/>
              </a:rPr>
              <a:t>hose </a:t>
            </a:r>
            <a:r>
              <a:rPr dirty="0" sz="1300" spc="90">
                <a:solidFill>
                  <a:srgbClr val="3D3E3E"/>
                </a:solidFill>
                <a:latin typeface="Times New Roman"/>
                <a:cs typeface="Times New Roman"/>
              </a:rPr>
              <a:t>and </a:t>
            </a:r>
            <a:r>
              <a:rPr dirty="0" sz="1300" spc="60">
                <a:solidFill>
                  <a:srgbClr val="3D3E3E"/>
                </a:solidFill>
                <a:latin typeface="Times New Roman"/>
                <a:cs typeface="Times New Roman"/>
              </a:rPr>
              <a:t>couplings </a:t>
            </a:r>
            <a:r>
              <a:rPr dirty="0" sz="1300" spc="-10">
                <a:solidFill>
                  <a:srgbClr val="3D3E3E"/>
                </a:solidFill>
                <a:latin typeface="Times New Roman"/>
                <a:cs typeface="Times New Roman"/>
              </a:rPr>
              <a:t>for </a:t>
            </a:r>
            <a:r>
              <a:rPr dirty="0" sz="1300" spc="55">
                <a:solidFill>
                  <a:srgbClr val="3D3E3E"/>
                </a:solidFill>
                <a:latin typeface="Times New Roman"/>
                <a:cs typeface="Times New Roman"/>
              </a:rPr>
              <a:t>safe </a:t>
            </a:r>
            <a:r>
              <a:rPr dirty="0" sz="1300" spc="90">
                <a:solidFill>
                  <a:srgbClr val="3D3E3E"/>
                </a:solidFill>
                <a:latin typeface="Times New Roman"/>
                <a:cs typeface="Times New Roman"/>
              </a:rPr>
              <a:t>and </a:t>
            </a:r>
            <a:r>
              <a:rPr dirty="0" sz="1300" spc="35">
                <a:solidFill>
                  <a:srgbClr val="3D3E3E"/>
                </a:solidFill>
                <a:latin typeface="Times New Roman"/>
                <a:cs typeface="Times New Roman"/>
              </a:rPr>
              <a:t>efficient  </a:t>
            </a:r>
            <a:r>
              <a:rPr dirty="0" sz="1300" spc="50">
                <a:solidFill>
                  <a:srgbClr val="3D3E3E"/>
                </a:solidFill>
                <a:latin typeface="Times New Roman"/>
                <a:cs typeface="Times New Roman"/>
              </a:rPr>
              <a:t>hydraulic</a:t>
            </a:r>
            <a:r>
              <a:rPr dirty="0" sz="1300" spc="25">
                <a:solidFill>
                  <a:srgbClr val="3D3E3E"/>
                </a:solidFill>
                <a:latin typeface="Times New Roman"/>
                <a:cs typeface="Times New Roman"/>
              </a:rPr>
              <a:t> </a:t>
            </a:r>
            <a:r>
              <a:rPr dirty="0" sz="1300" spc="65">
                <a:solidFill>
                  <a:srgbClr val="3D3E3E"/>
                </a:solidFill>
                <a:latin typeface="Times New Roman"/>
                <a:cs typeface="Times New Roman"/>
              </a:rPr>
              <a:t>assemblies.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5245977"/>
            <a:ext cx="3346450" cy="1052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786765">
              <a:lnSpc>
                <a:spcPct val="78400"/>
              </a:lnSpc>
            </a:pPr>
            <a:r>
              <a:rPr dirty="0" sz="1700" spc="-110" b="1">
                <a:solidFill>
                  <a:srgbClr val="CE5C1B"/>
                </a:solidFill>
                <a:latin typeface="Book Antiqua"/>
                <a:cs typeface="Book Antiqua"/>
              </a:rPr>
              <a:t>RIGID </a:t>
            </a:r>
            <a:r>
              <a:rPr dirty="0" sz="1700" spc="-85" b="1">
                <a:solidFill>
                  <a:srgbClr val="CE5C1B"/>
                </a:solidFill>
                <a:latin typeface="Book Antiqua"/>
                <a:cs typeface="Book Antiqua"/>
              </a:rPr>
              <a:t>TUBING </a:t>
            </a:r>
            <a:r>
              <a:rPr dirty="0" sz="1700" spc="-50" b="1">
                <a:solidFill>
                  <a:srgbClr val="CE5C1B"/>
                </a:solidFill>
                <a:latin typeface="Book Antiqua"/>
                <a:cs typeface="Book Antiqua"/>
              </a:rPr>
              <a:t>VS. </a:t>
            </a:r>
            <a:r>
              <a:rPr dirty="0" sz="1700" spc="-80" b="1">
                <a:solidFill>
                  <a:srgbClr val="CE5C1B"/>
                </a:solidFill>
                <a:latin typeface="Book Antiqua"/>
                <a:cs typeface="Book Antiqua"/>
              </a:rPr>
              <a:t>HOSE  </a:t>
            </a:r>
            <a:r>
              <a:rPr dirty="0" sz="1700" spc="-60" b="1">
                <a:solidFill>
                  <a:srgbClr val="CE5C1B"/>
                </a:solidFill>
                <a:latin typeface="Book Antiqua"/>
                <a:cs typeface="Book Antiqua"/>
              </a:rPr>
              <a:t>ASSEMBLIES</a:t>
            </a:r>
            <a:endParaRPr sz="1700">
              <a:latin typeface="Book Antiqua"/>
              <a:cs typeface="Book Antiqua"/>
            </a:endParaRPr>
          </a:p>
          <a:p>
            <a:pPr algn="just" marL="12700" marR="5080">
              <a:lnSpc>
                <a:spcPct val="116700"/>
              </a:lnSpc>
              <a:spcBef>
                <a:spcPts val="760"/>
              </a:spcBef>
            </a:pP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There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are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two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common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types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fluid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connection </a:t>
            </a:r>
            <a:r>
              <a:rPr dirty="0" sz="1000" spc="90">
                <a:solidFill>
                  <a:srgbClr val="3D3E3E"/>
                </a:solidFill>
                <a:latin typeface="Tahoma"/>
                <a:cs typeface="Tahoma"/>
              </a:rPr>
              <a:t>—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rigid 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tubing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assemblies.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Their respective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advantages</a:t>
            </a:r>
            <a:r>
              <a:rPr dirty="0" sz="1000" spc="-21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are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compared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in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this</a:t>
            </a:r>
            <a:r>
              <a:rPr dirty="0" sz="1000" spc="-7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table: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8276065"/>
            <a:ext cx="3347085" cy="1082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16700"/>
              </a:lnSpc>
            </a:pP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While</a:t>
            </a:r>
            <a:r>
              <a:rPr dirty="0" sz="1000" spc="-6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bent</a:t>
            </a:r>
            <a:r>
              <a:rPr dirty="0" sz="1000" spc="-6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tubing</a:t>
            </a:r>
            <a:r>
              <a:rPr dirty="0" sz="1000" spc="-6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has</a:t>
            </a:r>
            <a:r>
              <a:rPr dirty="0" sz="1000" spc="-6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offered</a:t>
            </a:r>
            <a:r>
              <a:rPr dirty="0" sz="1000" spc="-6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</a:t>
            </a:r>
            <a:r>
              <a:rPr dirty="0" sz="1000" spc="-6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weight</a:t>
            </a:r>
            <a:r>
              <a:rPr dirty="0" sz="1000" spc="-6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advantage</a:t>
            </a:r>
            <a:r>
              <a:rPr dirty="0" sz="1000" spc="-6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</a:t>
            </a:r>
            <a:r>
              <a:rPr dirty="0" sz="1000" spc="-6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tighter  bend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radius,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recent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advancements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in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hydraulic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have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made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it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lighter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created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improved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bend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radius.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In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addi-  tion,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wide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availability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routing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advantages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have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made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it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popular option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for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maintenance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personnel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in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replacing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hard-to-reach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failed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 tubing.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81450" y="5190016"/>
            <a:ext cx="3335654" cy="2917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-65" b="1">
                <a:solidFill>
                  <a:srgbClr val="CE5C1B"/>
                </a:solidFill>
                <a:latin typeface="Book Antiqua"/>
                <a:cs typeface="Book Antiqua"/>
              </a:rPr>
              <a:t>HOSE</a:t>
            </a:r>
            <a:r>
              <a:rPr dirty="0" sz="1700" spc="-55" b="1">
                <a:solidFill>
                  <a:srgbClr val="CE5C1B"/>
                </a:solidFill>
                <a:latin typeface="Book Antiqua"/>
                <a:cs typeface="Book Antiqua"/>
              </a:rPr>
              <a:t> </a:t>
            </a:r>
            <a:r>
              <a:rPr dirty="0" sz="1700" spc="-75" b="1">
                <a:solidFill>
                  <a:srgbClr val="CE5C1B"/>
                </a:solidFill>
                <a:latin typeface="Book Antiqua"/>
                <a:cs typeface="Book Antiqua"/>
              </a:rPr>
              <a:t>CONSTRUCTION</a:t>
            </a:r>
            <a:endParaRPr sz="1700">
              <a:latin typeface="Book Antiqua"/>
              <a:cs typeface="Book Antiqua"/>
            </a:endParaRPr>
          </a:p>
          <a:p>
            <a:pPr marL="127000" marR="5080">
              <a:lnSpc>
                <a:spcPct val="116700"/>
              </a:lnSpc>
              <a:spcBef>
                <a:spcPts val="359"/>
              </a:spcBef>
            </a:pP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In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choosing 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proper hose for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an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application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for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purposes of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replacement,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it is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important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consider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three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components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typical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hydraulic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hose:</a:t>
            </a:r>
            <a:endParaRPr sz="1000">
              <a:latin typeface="Tahoma"/>
              <a:cs typeface="Tahoma"/>
            </a:endParaRPr>
          </a:p>
          <a:p>
            <a:pPr marL="229235" marR="74930" indent="-102235">
              <a:lnSpc>
                <a:spcPct val="111100"/>
              </a:lnSpc>
              <a:spcBef>
                <a:spcPts val="590"/>
              </a:spcBef>
              <a:buClr>
                <a:srgbClr val="3D3E3E"/>
              </a:buClr>
              <a:buSzPct val="83333"/>
              <a:buFont typeface="Tahoma"/>
              <a:buChar char="•"/>
              <a:tabLst>
                <a:tab pos="229235" algn="l"/>
              </a:tabLst>
            </a:pPr>
            <a:r>
              <a:rPr dirty="0" sz="1200">
                <a:solidFill>
                  <a:srgbClr val="2187B0"/>
                </a:solidFill>
                <a:latin typeface="Times New Roman"/>
                <a:cs typeface="Times New Roman"/>
              </a:rPr>
              <a:t>Tube: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As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innermost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layer,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tube’s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function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 to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contain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material</a:t>
            </a:r>
            <a:r>
              <a:rPr dirty="0" sz="1000" spc="-6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conveyed.</a:t>
            </a:r>
            <a:endParaRPr sz="1000">
              <a:latin typeface="Tahoma"/>
              <a:cs typeface="Tahoma"/>
            </a:endParaRPr>
          </a:p>
          <a:p>
            <a:pPr marL="229235" marR="213360" indent="-102235">
              <a:lnSpc>
                <a:spcPct val="115100"/>
              </a:lnSpc>
              <a:spcBef>
                <a:spcPts val="530"/>
              </a:spcBef>
              <a:buClr>
                <a:srgbClr val="3D3E3E"/>
              </a:buClr>
              <a:buSzPct val="83333"/>
              <a:buFont typeface="Tahoma"/>
              <a:buChar char="•"/>
              <a:tabLst>
                <a:tab pos="229235" algn="l"/>
              </a:tabLst>
            </a:pPr>
            <a:r>
              <a:rPr dirty="0" sz="1200" spc="20">
                <a:solidFill>
                  <a:srgbClr val="2187B0"/>
                </a:solidFill>
                <a:latin typeface="Times New Roman"/>
                <a:cs typeface="Times New Roman"/>
              </a:rPr>
              <a:t>Reinforcement: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reinforcement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hose’s 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muscle.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It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provides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necessary strength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resist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internal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pressure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(or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external pressure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case</a:t>
            </a:r>
            <a:r>
              <a:rPr dirty="0" sz="1000" spc="-4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 suction/vacuum).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 three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basic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types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reinforce-  ment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are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braided,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spiraled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helical.</a:t>
            </a:r>
            <a:endParaRPr sz="1000">
              <a:latin typeface="Tahoma"/>
              <a:cs typeface="Tahoma"/>
            </a:endParaRPr>
          </a:p>
          <a:p>
            <a:pPr marL="228600" marR="79375" indent="-101600">
              <a:lnSpc>
                <a:spcPct val="113599"/>
              </a:lnSpc>
              <a:spcBef>
                <a:spcPts val="550"/>
              </a:spcBef>
              <a:buClr>
                <a:srgbClr val="3D3E3E"/>
              </a:buClr>
              <a:buSzPct val="83333"/>
              <a:buFont typeface="Tahoma"/>
              <a:buChar char="•"/>
              <a:tabLst>
                <a:tab pos="229235" algn="l"/>
              </a:tabLst>
            </a:pPr>
            <a:r>
              <a:rPr dirty="0" sz="1200" spc="-5">
                <a:solidFill>
                  <a:srgbClr val="2187B0"/>
                </a:solidFill>
                <a:latin typeface="Times New Roman"/>
                <a:cs typeface="Times New Roman"/>
              </a:rPr>
              <a:t>Cover: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cover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protects the reinforcement and tube 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from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environmental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conditions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including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weather, 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ozone,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abrasion,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temperature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chemicals.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2026081"/>
            <a:ext cx="1803400" cy="1071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35" b="1">
                <a:solidFill>
                  <a:srgbClr val="2187B0"/>
                </a:solidFill>
                <a:latin typeface="Book Antiqua"/>
                <a:cs typeface="Book Antiqua"/>
              </a:rPr>
              <a:t>CHAPTER</a:t>
            </a:r>
            <a:r>
              <a:rPr dirty="0" sz="1800" spc="-45" b="1">
                <a:solidFill>
                  <a:srgbClr val="2187B0"/>
                </a:solidFill>
                <a:latin typeface="Book Antiqua"/>
                <a:cs typeface="Book Antiqua"/>
              </a:rPr>
              <a:t> </a:t>
            </a:r>
            <a:r>
              <a:rPr dirty="0" sz="1800" spc="75" b="1">
                <a:solidFill>
                  <a:srgbClr val="2187B0"/>
                </a:solidFill>
                <a:latin typeface="Book Antiqua"/>
                <a:cs typeface="Book Antiqua"/>
              </a:rPr>
              <a:t>2</a:t>
            </a:r>
            <a:endParaRPr sz="1800">
              <a:latin typeface="Book Antiqua"/>
              <a:cs typeface="Book Antiqua"/>
            </a:endParaRPr>
          </a:p>
          <a:p>
            <a:pPr marL="12700" marR="5080">
              <a:lnSpc>
                <a:spcPct val="113100"/>
              </a:lnSpc>
              <a:spcBef>
                <a:spcPts val="420"/>
              </a:spcBef>
            </a:pPr>
            <a:r>
              <a:rPr dirty="0" sz="1400" spc="5" b="1">
                <a:solidFill>
                  <a:srgbClr val="35AFD2"/>
                </a:solidFill>
                <a:latin typeface="Book Antiqua"/>
                <a:cs typeface="Book Antiqua"/>
              </a:rPr>
              <a:t>Hydraulic</a:t>
            </a:r>
            <a:r>
              <a:rPr dirty="0" sz="1400" spc="-95" b="1">
                <a:solidFill>
                  <a:srgbClr val="35AFD2"/>
                </a:solidFill>
                <a:latin typeface="Book Antiqua"/>
                <a:cs typeface="Book Antiqua"/>
              </a:rPr>
              <a:t> </a:t>
            </a:r>
            <a:r>
              <a:rPr dirty="0" sz="1400" spc="30" b="1">
                <a:solidFill>
                  <a:srgbClr val="35AFD2"/>
                </a:solidFill>
                <a:latin typeface="Book Antiqua"/>
                <a:cs typeface="Book Antiqua"/>
              </a:rPr>
              <a:t>Preventive  </a:t>
            </a:r>
            <a:r>
              <a:rPr dirty="0" sz="1400" spc="25" b="1">
                <a:solidFill>
                  <a:srgbClr val="35AFD2"/>
                </a:solidFill>
                <a:latin typeface="Book Antiqua"/>
                <a:cs typeface="Book Antiqua"/>
              </a:rPr>
              <a:t>Maintenance: </a:t>
            </a:r>
            <a:r>
              <a:rPr dirty="0" sz="1400">
                <a:solidFill>
                  <a:srgbClr val="35AFD2"/>
                </a:solidFill>
                <a:latin typeface="Century"/>
                <a:cs typeface="Century"/>
              </a:rPr>
              <a:t>Hose  </a:t>
            </a:r>
            <a:r>
              <a:rPr dirty="0" sz="1400" spc="-75">
                <a:solidFill>
                  <a:srgbClr val="35AFD2"/>
                </a:solidFill>
                <a:latin typeface="Century"/>
                <a:cs typeface="Century"/>
              </a:rPr>
              <a:t>&amp; </a:t>
            </a:r>
            <a:r>
              <a:rPr dirty="0" sz="1400" spc="-10">
                <a:solidFill>
                  <a:srgbClr val="35AFD2"/>
                </a:solidFill>
                <a:latin typeface="Century"/>
                <a:cs typeface="Century"/>
              </a:rPr>
              <a:t>Coupling</a:t>
            </a:r>
            <a:r>
              <a:rPr dirty="0" sz="1400" spc="-30">
                <a:solidFill>
                  <a:srgbClr val="35AFD2"/>
                </a:solidFill>
                <a:latin typeface="Century"/>
                <a:cs typeface="Century"/>
              </a:rPr>
              <a:t> </a:t>
            </a:r>
            <a:r>
              <a:rPr dirty="0" sz="1400" spc="-10">
                <a:solidFill>
                  <a:srgbClr val="35AFD2"/>
                </a:solidFill>
                <a:latin typeface="Century"/>
                <a:cs typeface="Century"/>
              </a:rPr>
              <a:t>Selection</a:t>
            </a:r>
            <a:endParaRPr sz="1400">
              <a:latin typeface="Century"/>
              <a:cs typeface="Century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7350" y="0"/>
            <a:ext cx="6981825" cy="1677670"/>
          </a:xfrm>
          <a:custGeom>
            <a:avLst/>
            <a:gdLst/>
            <a:ahLst/>
            <a:cxnLst/>
            <a:rect l="l" t="t" r="r" b="b"/>
            <a:pathLst>
              <a:path w="6981825" h="1677670">
                <a:moveTo>
                  <a:pt x="0" y="0"/>
                </a:moveTo>
                <a:lnTo>
                  <a:pt x="6981443" y="0"/>
                </a:lnTo>
                <a:lnTo>
                  <a:pt x="6981443" y="1677060"/>
                </a:lnTo>
                <a:lnTo>
                  <a:pt x="0" y="167706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7198" y="0"/>
            <a:ext cx="4926330" cy="1609090"/>
          </a:xfrm>
          <a:custGeom>
            <a:avLst/>
            <a:gdLst/>
            <a:ahLst/>
            <a:cxnLst/>
            <a:rect l="l" t="t" r="r" b="b"/>
            <a:pathLst>
              <a:path w="4926330" h="1609090">
                <a:moveTo>
                  <a:pt x="4926304" y="0"/>
                </a:moveTo>
                <a:lnTo>
                  <a:pt x="0" y="0"/>
                </a:lnTo>
                <a:lnTo>
                  <a:pt x="0" y="1503255"/>
                </a:lnTo>
                <a:lnTo>
                  <a:pt x="8339" y="1544290"/>
                </a:lnTo>
                <a:lnTo>
                  <a:pt x="31046" y="1577891"/>
                </a:lnTo>
                <a:lnTo>
                  <a:pt x="64652" y="1600594"/>
                </a:lnTo>
                <a:lnTo>
                  <a:pt x="105689" y="1608932"/>
                </a:lnTo>
                <a:lnTo>
                  <a:pt x="4820627" y="1608932"/>
                </a:lnTo>
                <a:lnTo>
                  <a:pt x="4861662" y="1600594"/>
                </a:lnTo>
                <a:lnTo>
                  <a:pt x="4895264" y="1577891"/>
                </a:lnTo>
                <a:lnTo>
                  <a:pt x="4917966" y="1544290"/>
                </a:lnTo>
                <a:lnTo>
                  <a:pt x="4926304" y="1503255"/>
                </a:lnTo>
                <a:lnTo>
                  <a:pt x="4926304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7203" y="0"/>
            <a:ext cx="6844030" cy="1609090"/>
          </a:xfrm>
          <a:custGeom>
            <a:avLst/>
            <a:gdLst/>
            <a:ahLst/>
            <a:cxnLst/>
            <a:rect l="l" t="t" r="r" b="b"/>
            <a:pathLst>
              <a:path w="6844030" h="1609090">
                <a:moveTo>
                  <a:pt x="6843991" y="0"/>
                </a:moveTo>
                <a:lnTo>
                  <a:pt x="0" y="0"/>
                </a:lnTo>
                <a:lnTo>
                  <a:pt x="0" y="1503255"/>
                </a:lnTo>
                <a:lnTo>
                  <a:pt x="8337" y="1544290"/>
                </a:lnTo>
                <a:lnTo>
                  <a:pt x="31040" y="1577891"/>
                </a:lnTo>
                <a:lnTo>
                  <a:pt x="64642" y="1600594"/>
                </a:lnTo>
                <a:lnTo>
                  <a:pt x="105676" y="1608932"/>
                </a:lnTo>
                <a:lnTo>
                  <a:pt x="6738315" y="1608932"/>
                </a:lnTo>
                <a:lnTo>
                  <a:pt x="6779349" y="1600594"/>
                </a:lnTo>
                <a:lnTo>
                  <a:pt x="6812951" y="1577891"/>
                </a:lnTo>
                <a:lnTo>
                  <a:pt x="6835654" y="1544290"/>
                </a:lnTo>
                <a:lnTo>
                  <a:pt x="6843991" y="1503255"/>
                </a:lnTo>
                <a:lnTo>
                  <a:pt x="6843991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64876" y="662940"/>
            <a:ext cx="1178223" cy="645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387600" y="648436"/>
            <a:ext cx="4309110" cy="776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000"/>
              </a:lnSpc>
            </a:pPr>
            <a:r>
              <a:rPr dirty="0" sz="1900" spc="75" b="1">
                <a:solidFill>
                  <a:srgbClr val="FFFFFF"/>
                </a:solidFill>
                <a:latin typeface="Bookman Old Style"/>
                <a:cs typeface="Bookman Old Style"/>
              </a:rPr>
              <a:t>PREVENTIVE </a:t>
            </a:r>
            <a:r>
              <a:rPr dirty="0" sz="1900" spc="105" b="1">
                <a:solidFill>
                  <a:srgbClr val="FFFFFF"/>
                </a:solidFill>
                <a:latin typeface="Bookman Old Style"/>
                <a:cs typeface="Bookman Old Style"/>
              </a:rPr>
              <a:t>MAINTENANCE  </a:t>
            </a:r>
            <a:r>
              <a:rPr dirty="0" sz="1900" b="1">
                <a:solidFill>
                  <a:srgbClr val="FFFFFF"/>
                </a:solidFill>
                <a:latin typeface="Bookman Old Style"/>
                <a:cs typeface="Bookman Old Style"/>
              </a:rPr>
              <a:t>FOR </a:t>
            </a:r>
            <a:r>
              <a:rPr dirty="0" sz="1900" spc="70" b="1">
                <a:solidFill>
                  <a:srgbClr val="FFFFFF"/>
                </a:solidFill>
                <a:latin typeface="Bookman Old Style"/>
                <a:cs typeface="Bookman Old Style"/>
              </a:rPr>
              <a:t>INDUSTRIAL </a:t>
            </a:r>
            <a:r>
              <a:rPr dirty="0" sz="1900" spc="-45" b="1">
                <a:solidFill>
                  <a:srgbClr val="FFFFFF"/>
                </a:solidFill>
                <a:latin typeface="Bookman Old Style"/>
                <a:cs typeface="Bookman Old Style"/>
              </a:rPr>
              <a:t>&amp; </a:t>
            </a:r>
            <a:r>
              <a:rPr dirty="0" sz="1900" spc="60" b="1">
                <a:solidFill>
                  <a:srgbClr val="FFFFFF"/>
                </a:solidFill>
                <a:latin typeface="Bookman Old Style"/>
                <a:cs typeface="Bookman Old Style"/>
              </a:rPr>
              <a:t>HYDRAULIC  </a:t>
            </a:r>
            <a:r>
              <a:rPr dirty="0" sz="1900" spc="-10" b="1">
                <a:solidFill>
                  <a:srgbClr val="FFFFFF"/>
                </a:solidFill>
                <a:latin typeface="Bookman Old Style"/>
                <a:cs typeface="Bookman Old Style"/>
              </a:rPr>
              <a:t>HOSE</a:t>
            </a:r>
            <a:r>
              <a:rPr dirty="0" sz="1900" spc="10" b="1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1900" spc="35" b="1">
                <a:solidFill>
                  <a:srgbClr val="FFFFFF"/>
                </a:solidFill>
                <a:latin typeface="Bookman Old Style"/>
                <a:cs typeface="Bookman Old Style"/>
              </a:rPr>
              <a:t>SYSTEMS</a:t>
            </a:r>
            <a:endParaRPr sz="1900">
              <a:latin typeface="Bookman Old Style"/>
              <a:cs typeface="Bookman Old Style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7203" y="5039359"/>
            <a:ext cx="6844030" cy="0"/>
          </a:xfrm>
          <a:custGeom>
            <a:avLst/>
            <a:gdLst/>
            <a:ahLst/>
            <a:cxnLst/>
            <a:rect l="l" t="t" r="r" b="b"/>
            <a:pathLst>
              <a:path w="6844030" h="0">
                <a:moveTo>
                  <a:pt x="684399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2187B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457200" y="6423602"/>
          <a:ext cx="3327400" cy="16916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7788"/>
                <a:gridCol w="1661149"/>
              </a:tblGrid>
              <a:tr h="181481"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900" spc="45" b="1">
                          <a:solidFill>
                            <a:srgbClr val="3D3E3E"/>
                          </a:solidFill>
                          <a:latin typeface="Trebuchet MS"/>
                          <a:cs typeface="Trebuchet MS"/>
                        </a:rPr>
                        <a:t>RIGID</a:t>
                      </a:r>
                      <a:r>
                        <a:rPr dirty="0" sz="900" spc="-55" b="1">
                          <a:solidFill>
                            <a:srgbClr val="3D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40" b="1">
                          <a:solidFill>
                            <a:srgbClr val="3D3E3E"/>
                          </a:solidFill>
                          <a:latin typeface="Trebuchet MS"/>
                          <a:cs typeface="Trebuchet MS"/>
                        </a:rPr>
                        <a:t>TUBING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21590">
                    <a:lnL w="5473">
                      <a:solidFill>
                        <a:srgbClr val="231F20"/>
                      </a:solidFill>
                      <a:prstDash val="solid"/>
                    </a:lnL>
                    <a:lnR w="5473">
                      <a:solidFill>
                        <a:srgbClr val="231F20"/>
                      </a:solidFill>
                      <a:prstDash val="solid"/>
                    </a:lnR>
                    <a:lnT w="5473">
                      <a:solidFill>
                        <a:srgbClr val="231F20"/>
                      </a:solidFill>
                      <a:prstDash val="solid"/>
                    </a:lnT>
                    <a:lnB w="10731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900" spc="50" b="1">
                          <a:solidFill>
                            <a:srgbClr val="3D3E3E"/>
                          </a:solidFill>
                          <a:latin typeface="Trebuchet MS"/>
                          <a:cs typeface="Trebuchet MS"/>
                        </a:rPr>
                        <a:t>HOSE</a:t>
                      </a:r>
                      <a:r>
                        <a:rPr dirty="0" sz="900" spc="-85" b="1">
                          <a:solidFill>
                            <a:srgbClr val="3D3E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70" b="1">
                          <a:solidFill>
                            <a:srgbClr val="3D3E3E"/>
                          </a:solidFill>
                          <a:latin typeface="Trebuchet MS"/>
                          <a:cs typeface="Trebuchet MS"/>
                        </a:rPr>
                        <a:t>ASSEMBLIES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21590">
                    <a:lnL w="5473">
                      <a:solidFill>
                        <a:srgbClr val="231F20"/>
                      </a:solidFill>
                      <a:prstDash val="solid"/>
                    </a:lnL>
                    <a:lnR w="5473">
                      <a:solidFill>
                        <a:srgbClr val="231F20"/>
                      </a:solidFill>
                      <a:prstDash val="solid"/>
                    </a:lnR>
                    <a:lnT w="5473">
                      <a:solidFill>
                        <a:srgbClr val="231F20"/>
                      </a:solidFill>
                      <a:prstDash val="solid"/>
                    </a:lnT>
                    <a:lnB w="10731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319369">
                <a:tc>
                  <a:txBody>
                    <a:bodyPr/>
                    <a:lstStyle/>
                    <a:p>
                      <a:pPr marL="126364" indent="-86360">
                        <a:lnSpc>
                          <a:spcPct val="100000"/>
                        </a:lnSpc>
                        <a:spcBef>
                          <a:spcPts val="100"/>
                        </a:spcBef>
                        <a:buChar char="•"/>
                        <a:tabLst>
                          <a:tab pos="127000" algn="l"/>
                        </a:tabLst>
                      </a:pPr>
                      <a:r>
                        <a:rPr dirty="0" sz="850" spc="-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Better </a:t>
                      </a:r>
                      <a:r>
                        <a:rPr dirty="0" sz="850" spc="-1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heat</a:t>
                      </a:r>
                      <a:r>
                        <a:rPr dirty="0" sz="850" spc="-5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85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dissipation</a:t>
                      </a:r>
                      <a:endParaRPr sz="850">
                        <a:latin typeface="Tahoma"/>
                        <a:cs typeface="Tahoma"/>
                      </a:endParaRPr>
                    </a:p>
                  </a:txBody>
                  <a:tcPr marL="0" marR="0" marB="0" marT="12700">
                    <a:lnL w="5473">
                      <a:solidFill>
                        <a:srgbClr val="231F20"/>
                      </a:solidFill>
                      <a:prstDash val="solid"/>
                    </a:lnL>
                    <a:lnR w="5473">
                      <a:solidFill>
                        <a:srgbClr val="231F20"/>
                      </a:solidFill>
                      <a:prstDash val="solid"/>
                    </a:lnR>
                    <a:lnT w="10731">
                      <a:solidFill>
                        <a:srgbClr val="231F20"/>
                      </a:solidFill>
                      <a:prstDash val="solid"/>
                    </a:lnT>
                    <a:lnB w="10731">
                      <a:solidFill>
                        <a:srgbClr val="231F20"/>
                      </a:solidFill>
                      <a:prstDash val="solid"/>
                    </a:lnB>
                    <a:solidFill>
                      <a:srgbClr val="D8E9F2"/>
                    </a:solidFill>
                  </a:tcPr>
                </a:tc>
                <a:tc>
                  <a:txBody>
                    <a:bodyPr/>
                    <a:lstStyle/>
                    <a:p>
                      <a:pPr marL="126364" marR="230504" indent="-86360">
                        <a:lnSpc>
                          <a:spcPts val="1180"/>
                        </a:lnSpc>
                        <a:spcBef>
                          <a:spcPts val="5"/>
                        </a:spcBef>
                        <a:buChar char="•"/>
                        <a:tabLst>
                          <a:tab pos="127000" algn="l"/>
                        </a:tabLst>
                      </a:pPr>
                      <a:r>
                        <a:rPr dirty="0" sz="85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Less susceptible </a:t>
                      </a:r>
                      <a:r>
                        <a:rPr dirty="0" sz="850" spc="-2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to</a:t>
                      </a:r>
                      <a:r>
                        <a:rPr dirty="0" sz="850" spc="-4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850" spc="-2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damage  </a:t>
                      </a:r>
                      <a:r>
                        <a:rPr dirty="0" sz="850" spc="-2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from </a:t>
                      </a:r>
                      <a:r>
                        <a:rPr dirty="0" sz="85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vibration </a:t>
                      </a:r>
                      <a:r>
                        <a:rPr dirty="0" sz="850" spc="-3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or</a:t>
                      </a:r>
                      <a:r>
                        <a:rPr dirty="0" sz="850" spc="-1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850" spc="-2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movement</a:t>
                      </a:r>
                      <a:endParaRPr sz="850">
                        <a:latin typeface="Tahoma"/>
                        <a:cs typeface="Tahoma"/>
                      </a:endParaRPr>
                    </a:p>
                  </a:txBody>
                  <a:tcPr marL="0" marR="0" marB="0" marT="635">
                    <a:lnL w="5473">
                      <a:solidFill>
                        <a:srgbClr val="231F20"/>
                      </a:solidFill>
                      <a:prstDash val="solid"/>
                    </a:lnL>
                    <a:lnR w="5473">
                      <a:solidFill>
                        <a:srgbClr val="231F20"/>
                      </a:solidFill>
                      <a:prstDash val="solid"/>
                    </a:lnR>
                    <a:lnT w="10731">
                      <a:solidFill>
                        <a:srgbClr val="231F20"/>
                      </a:solidFill>
                      <a:prstDash val="solid"/>
                    </a:lnT>
                    <a:lnB w="10731">
                      <a:solidFill>
                        <a:srgbClr val="231F20"/>
                      </a:solidFill>
                      <a:prstDash val="solid"/>
                    </a:lnB>
                    <a:solidFill>
                      <a:srgbClr val="D8E9F2"/>
                    </a:solidFill>
                  </a:tcPr>
                </a:tc>
              </a:tr>
              <a:tr h="319369">
                <a:tc>
                  <a:txBody>
                    <a:bodyPr/>
                    <a:lstStyle/>
                    <a:p>
                      <a:pPr marL="126364" indent="-86360">
                        <a:lnSpc>
                          <a:spcPct val="100000"/>
                        </a:lnSpc>
                        <a:spcBef>
                          <a:spcPts val="100"/>
                        </a:spcBef>
                        <a:buChar char="•"/>
                        <a:tabLst>
                          <a:tab pos="127000" algn="l"/>
                        </a:tabLst>
                      </a:pPr>
                      <a:r>
                        <a:rPr dirty="0" sz="850" spc="-2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Tighter </a:t>
                      </a:r>
                      <a:r>
                        <a:rPr dirty="0" sz="85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bend</a:t>
                      </a:r>
                      <a:r>
                        <a:rPr dirty="0" sz="850" spc="-7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850" spc="-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radius</a:t>
                      </a:r>
                      <a:endParaRPr sz="850">
                        <a:latin typeface="Tahoma"/>
                        <a:cs typeface="Tahoma"/>
                      </a:endParaRPr>
                    </a:p>
                  </a:txBody>
                  <a:tcPr marL="0" marR="0" marB="0" marT="12700">
                    <a:lnL w="5473">
                      <a:solidFill>
                        <a:srgbClr val="231F20"/>
                      </a:solidFill>
                      <a:prstDash val="solid"/>
                    </a:lnL>
                    <a:lnR w="5473">
                      <a:solidFill>
                        <a:srgbClr val="231F20"/>
                      </a:solidFill>
                      <a:prstDash val="solid"/>
                    </a:lnR>
                    <a:lnT w="10731">
                      <a:solidFill>
                        <a:srgbClr val="231F20"/>
                      </a:solidFill>
                      <a:prstDash val="solid"/>
                    </a:lnT>
                    <a:lnB w="10731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64" marR="343535" indent="-86360">
                        <a:lnSpc>
                          <a:spcPts val="1180"/>
                        </a:lnSpc>
                        <a:spcBef>
                          <a:spcPts val="5"/>
                        </a:spcBef>
                        <a:buChar char="•"/>
                        <a:tabLst>
                          <a:tab pos="127000" algn="l"/>
                        </a:tabLst>
                      </a:pPr>
                      <a:r>
                        <a:rPr dirty="0" sz="85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No </a:t>
                      </a:r>
                      <a:r>
                        <a:rPr dirty="0" sz="85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brazing </a:t>
                      </a:r>
                      <a:r>
                        <a:rPr dirty="0" sz="850" spc="-3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or</a:t>
                      </a:r>
                      <a:r>
                        <a:rPr dirty="0" sz="850" spc="-8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850" spc="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specialized  </a:t>
                      </a:r>
                      <a:r>
                        <a:rPr dirty="0" sz="85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bending</a:t>
                      </a:r>
                      <a:r>
                        <a:rPr dirty="0" sz="850" spc="-7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85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requirement</a:t>
                      </a:r>
                      <a:endParaRPr sz="850">
                        <a:latin typeface="Tahoma"/>
                        <a:cs typeface="Tahoma"/>
                      </a:endParaRPr>
                    </a:p>
                  </a:txBody>
                  <a:tcPr marL="0" marR="0" marB="0" marT="635">
                    <a:lnL w="5473">
                      <a:solidFill>
                        <a:srgbClr val="231F20"/>
                      </a:solidFill>
                      <a:prstDash val="solid"/>
                    </a:lnL>
                    <a:lnR w="5473">
                      <a:solidFill>
                        <a:srgbClr val="231F20"/>
                      </a:solidFill>
                      <a:prstDash val="solid"/>
                    </a:lnR>
                    <a:lnT w="10731">
                      <a:solidFill>
                        <a:srgbClr val="231F20"/>
                      </a:solidFill>
                      <a:prstDash val="solid"/>
                    </a:lnT>
                    <a:lnB w="10731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319369">
                <a:tc>
                  <a:txBody>
                    <a:bodyPr/>
                    <a:lstStyle/>
                    <a:p>
                      <a:pPr marL="126364" indent="-86360">
                        <a:lnSpc>
                          <a:spcPct val="100000"/>
                        </a:lnSpc>
                        <a:spcBef>
                          <a:spcPts val="100"/>
                        </a:spcBef>
                        <a:buChar char="•"/>
                        <a:tabLst>
                          <a:tab pos="127000" algn="l"/>
                        </a:tabLst>
                      </a:pPr>
                      <a:r>
                        <a:rPr dirty="0" sz="850" spc="-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Lighter</a:t>
                      </a:r>
                      <a:r>
                        <a:rPr dirty="0" sz="850" spc="-8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850" spc="-2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weight</a:t>
                      </a:r>
                      <a:endParaRPr sz="850">
                        <a:latin typeface="Tahoma"/>
                        <a:cs typeface="Tahoma"/>
                      </a:endParaRPr>
                    </a:p>
                  </a:txBody>
                  <a:tcPr marL="0" marR="0" marB="0" marT="12700">
                    <a:lnL w="5473">
                      <a:solidFill>
                        <a:srgbClr val="231F20"/>
                      </a:solidFill>
                      <a:prstDash val="solid"/>
                    </a:lnL>
                    <a:lnR w="5473">
                      <a:solidFill>
                        <a:srgbClr val="231F20"/>
                      </a:solidFill>
                      <a:prstDash val="solid"/>
                    </a:lnR>
                    <a:lnT w="10731">
                      <a:solidFill>
                        <a:srgbClr val="231F20"/>
                      </a:solidFill>
                      <a:prstDash val="solid"/>
                    </a:lnT>
                    <a:lnB w="10731">
                      <a:solidFill>
                        <a:srgbClr val="231F20"/>
                      </a:solidFill>
                      <a:prstDash val="solid"/>
                    </a:lnB>
                    <a:solidFill>
                      <a:srgbClr val="D8E9F2"/>
                    </a:solidFill>
                  </a:tcPr>
                </a:tc>
                <a:tc>
                  <a:txBody>
                    <a:bodyPr/>
                    <a:lstStyle/>
                    <a:p>
                      <a:pPr marL="126364" marR="483870" indent="-86360">
                        <a:lnSpc>
                          <a:spcPts val="1180"/>
                        </a:lnSpc>
                        <a:spcBef>
                          <a:spcPts val="5"/>
                        </a:spcBef>
                        <a:buChar char="•"/>
                        <a:tabLst>
                          <a:tab pos="127000" algn="l"/>
                        </a:tabLst>
                      </a:pPr>
                      <a:r>
                        <a:rPr dirty="0" sz="85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Easier </a:t>
                      </a:r>
                      <a:r>
                        <a:rPr dirty="0" sz="850" spc="-2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to </a:t>
                      </a:r>
                      <a:r>
                        <a:rPr dirty="0" sz="850" spc="-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obtain </a:t>
                      </a:r>
                      <a:r>
                        <a:rPr dirty="0" sz="850" spc="1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in</a:t>
                      </a:r>
                      <a:r>
                        <a:rPr dirty="0" sz="850" spc="-8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850" spc="-1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the  aftermarket</a:t>
                      </a:r>
                      <a:endParaRPr sz="850">
                        <a:latin typeface="Tahoma"/>
                        <a:cs typeface="Tahoma"/>
                      </a:endParaRPr>
                    </a:p>
                  </a:txBody>
                  <a:tcPr marL="0" marR="0" marB="0" marT="635">
                    <a:lnL w="5473">
                      <a:solidFill>
                        <a:srgbClr val="231F20"/>
                      </a:solidFill>
                      <a:prstDash val="solid"/>
                    </a:lnL>
                    <a:lnR w="5473">
                      <a:solidFill>
                        <a:srgbClr val="231F20"/>
                      </a:solidFill>
                      <a:prstDash val="solid"/>
                    </a:lnR>
                    <a:lnT w="10731">
                      <a:solidFill>
                        <a:srgbClr val="231F20"/>
                      </a:solidFill>
                      <a:prstDash val="solid"/>
                    </a:lnT>
                    <a:lnB w="10731">
                      <a:solidFill>
                        <a:srgbClr val="231F20"/>
                      </a:solidFill>
                      <a:prstDash val="solid"/>
                    </a:lnB>
                    <a:solidFill>
                      <a:srgbClr val="D8E9F2"/>
                    </a:solidFill>
                  </a:tcPr>
                </a:tc>
              </a:tr>
              <a:tr h="319369">
                <a:tc>
                  <a:txBody>
                    <a:bodyPr/>
                    <a:lstStyle/>
                    <a:p>
                      <a:pPr marL="126364" marR="32384" indent="-86360">
                        <a:lnSpc>
                          <a:spcPts val="1180"/>
                        </a:lnSpc>
                        <a:spcBef>
                          <a:spcPts val="5"/>
                        </a:spcBef>
                        <a:buChar char="•"/>
                        <a:tabLst>
                          <a:tab pos="127000" algn="l"/>
                        </a:tabLst>
                      </a:pPr>
                      <a:r>
                        <a:rPr dirty="0" sz="850" spc="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Ability </a:t>
                      </a:r>
                      <a:r>
                        <a:rPr dirty="0" sz="850" spc="-2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to </a:t>
                      </a:r>
                      <a:r>
                        <a:rPr dirty="0" sz="850" spc="-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handle </a:t>
                      </a:r>
                      <a:r>
                        <a:rPr dirty="0" sz="850" spc="-1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pressures </a:t>
                      </a:r>
                      <a:r>
                        <a:rPr dirty="0" sz="850" spc="-3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over  </a:t>
                      </a:r>
                      <a:r>
                        <a:rPr dirty="0" sz="850" spc="4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6,000</a:t>
                      </a:r>
                      <a:r>
                        <a:rPr dirty="0" sz="850" spc="-9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850" spc="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psi</a:t>
                      </a:r>
                      <a:endParaRPr sz="850">
                        <a:latin typeface="Tahoma"/>
                        <a:cs typeface="Tahoma"/>
                      </a:endParaRPr>
                    </a:p>
                  </a:txBody>
                  <a:tcPr marL="0" marR="0" marB="0" marT="635">
                    <a:lnL w="5473">
                      <a:solidFill>
                        <a:srgbClr val="231F20"/>
                      </a:solidFill>
                      <a:prstDash val="solid"/>
                    </a:lnL>
                    <a:lnR w="5473">
                      <a:solidFill>
                        <a:srgbClr val="231F20"/>
                      </a:solidFill>
                      <a:prstDash val="solid"/>
                    </a:lnR>
                    <a:lnT w="10731">
                      <a:solidFill>
                        <a:srgbClr val="231F20"/>
                      </a:solidFill>
                      <a:prstDash val="solid"/>
                    </a:lnT>
                    <a:lnB w="10731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64" indent="-86360">
                        <a:lnSpc>
                          <a:spcPct val="100000"/>
                        </a:lnSpc>
                        <a:spcBef>
                          <a:spcPts val="100"/>
                        </a:spcBef>
                        <a:buChar char="•"/>
                        <a:tabLst>
                          <a:tab pos="127000" algn="l"/>
                        </a:tabLst>
                      </a:pPr>
                      <a:r>
                        <a:rPr dirty="0" sz="850" spc="-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Sound</a:t>
                      </a:r>
                      <a:r>
                        <a:rPr dirty="0" sz="850" spc="-9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850" spc="-1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absorption</a:t>
                      </a:r>
                      <a:endParaRPr sz="850">
                        <a:latin typeface="Tahoma"/>
                        <a:cs typeface="Tahoma"/>
                      </a:endParaRPr>
                    </a:p>
                  </a:txBody>
                  <a:tcPr marL="0" marR="0" marB="0" marT="12700">
                    <a:lnL w="5473">
                      <a:solidFill>
                        <a:srgbClr val="231F20"/>
                      </a:solidFill>
                      <a:prstDash val="solid"/>
                    </a:lnL>
                    <a:lnR w="5473">
                      <a:solidFill>
                        <a:srgbClr val="231F20"/>
                      </a:solidFill>
                      <a:prstDash val="solid"/>
                    </a:lnR>
                    <a:lnT w="10731">
                      <a:solidFill>
                        <a:srgbClr val="231F20"/>
                      </a:solidFill>
                      <a:prstDash val="solid"/>
                    </a:lnT>
                    <a:lnB w="10731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226693">
                <a:tc>
                  <a:txBody>
                    <a:bodyPr/>
                    <a:lstStyle/>
                    <a:p>
                      <a:pPr/>
                      <a:endParaRPr sz="85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5473">
                      <a:solidFill>
                        <a:srgbClr val="231F20"/>
                      </a:solidFill>
                      <a:prstDash val="solid"/>
                    </a:lnL>
                    <a:lnR w="5473">
                      <a:solidFill>
                        <a:srgbClr val="231F20"/>
                      </a:solidFill>
                      <a:prstDash val="solid"/>
                    </a:lnR>
                    <a:lnT w="10731">
                      <a:solidFill>
                        <a:srgbClr val="231F20"/>
                      </a:solidFill>
                      <a:prstDash val="solid"/>
                    </a:lnT>
                    <a:lnB w="5473">
                      <a:solidFill>
                        <a:srgbClr val="231F20"/>
                      </a:solidFill>
                      <a:prstDash val="solid"/>
                    </a:lnB>
                    <a:solidFill>
                      <a:srgbClr val="D8E9F2"/>
                    </a:solidFill>
                  </a:tcPr>
                </a:tc>
                <a:tc>
                  <a:txBody>
                    <a:bodyPr/>
                    <a:lstStyle/>
                    <a:p>
                      <a:pPr marL="126364" indent="-86360">
                        <a:lnSpc>
                          <a:spcPct val="100000"/>
                        </a:lnSpc>
                        <a:spcBef>
                          <a:spcPts val="100"/>
                        </a:spcBef>
                        <a:buChar char="•"/>
                        <a:tabLst>
                          <a:tab pos="127000" algn="l"/>
                        </a:tabLst>
                      </a:pPr>
                      <a:r>
                        <a:rPr dirty="0" sz="850" spc="-1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Dampens pressure</a:t>
                      </a:r>
                      <a:r>
                        <a:rPr dirty="0" sz="850" spc="-65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850" spc="-20">
                          <a:solidFill>
                            <a:srgbClr val="3D3E3E"/>
                          </a:solidFill>
                          <a:latin typeface="Tahoma"/>
                          <a:cs typeface="Tahoma"/>
                        </a:rPr>
                        <a:t>surges</a:t>
                      </a:r>
                      <a:endParaRPr sz="850">
                        <a:latin typeface="Tahoma"/>
                        <a:cs typeface="Tahoma"/>
                      </a:endParaRPr>
                    </a:p>
                  </a:txBody>
                  <a:tcPr marL="0" marR="0" marB="0" marT="12700">
                    <a:lnL w="5473">
                      <a:solidFill>
                        <a:srgbClr val="231F20"/>
                      </a:solidFill>
                      <a:prstDash val="solid"/>
                    </a:lnL>
                    <a:lnR w="5473">
                      <a:solidFill>
                        <a:srgbClr val="231F20"/>
                      </a:solidFill>
                      <a:prstDash val="solid"/>
                    </a:lnR>
                    <a:lnT w="10731">
                      <a:solidFill>
                        <a:srgbClr val="231F20"/>
                      </a:solidFill>
                      <a:prstDash val="solid"/>
                    </a:lnT>
                    <a:lnB w="5473">
                      <a:solidFill>
                        <a:srgbClr val="231F20"/>
                      </a:solidFill>
                      <a:prstDash val="solid"/>
                    </a:lnB>
                    <a:solidFill>
                      <a:srgbClr val="D8E9F2"/>
                    </a:solidFill>
                  </a:tcPr>
                </a:tc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387350" y="9636700"/>
            <a:ext cx="6981825" cy="422275"/>
          </a:xfrm>
          <a:custGeom>
            <a:avLst/>
            <a:gdLst/>
            <a:ahLst/>
            <a:cxnLst/>
            <a:rect l="l" t="t" r="r" b="b"/>
            <a:pathLst>
              <a:path w="6981825" h="422275">
                <a:moveTo>
                  <a:pt x="0" y="421699"/>
                </a:moveTo>
                <a:lnTo>
                  <a:pt x="6981443" y="421699"/>
                </a:lnTo>
                <a:lnTo>
                  <a:pt x="6981443" y="0"/>
                </a:lnTo>
                <a:lnTo>
                  <a:pt x="0" y="0"/>
                </a:lnTo>
                <a:lnTo>
                  <a:pt x="0" y="421699"/>
                </a:lnTo>
                <a:close/>
              </a:path>
            </a:pathLst>
          </a:custGeom>
          <a:solidFill>
            <a:srgbClr val="231F20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7198" y="9706556"/>
            <a:ext cx="4926330" cy="352425"/>
          </a:xfrm>
          <a:custGeom>
            <a:avLst/>
            <a:gdLst/>
            <a:ahLst/>
            <a:cxnLst/>
            <a:rect l="l" t="t" r="r" b="b"/>
            <a:pathLst>
              <a:path w="4926330" h="352425">
                <a:moveTo>
                  <a:pt x="4820627" y="0"/>
                </a:moveTo>
                <a:lnTo>
                  <a:pt x="105689" y="0"/>
                </a:lnTo>
                <a:lnTo>
                  <a:pt x="64652" y="8337"/>
                </a:lnTo>
                <a:lnTo>
                  <a:pt x="31046" y="31040"/>
                </a:lnTo>
                <a:lnTo>
                  <a:pt x="8339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4926304" y="351843"/>
                </a:lnTo>
                <a:lnTo>
                  <a:pt x="4926304" y="105676"/>
                </a:lnTo>
                <a:lnTo>
                  <a:pt x="4917966" y="64642"/>
                </a:lnTo>
                <a:lnTo>
                  <a:pt x="4895264" y="31040"/>
                </a:lnTo>
                <a:lnTo>
                  <a:pt x="4861662" y="8337"/>
                </a:lnTo>
                <a:lnTo>
                  <a:pt x="4820627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7203" y="9706556"/>
            <a:ext cx="6844030" cy="352425"/>
          </a:xfrm>
          <a:custGeom>
            <a:avLst/>
            <a:gdLst/>
            <a:ahLst/>
            <a:cxnLst/>
            <a:rect l="l" t="t" r="r" b="b"/>
            <a:pathLst>
              <a:path w="6844030" h="352425">
                <a:moveTo>
                  <a:pt x="6738315" y="0"/>
                </a:moveTo>
                <a:lnTo>
                  <a:pt x="105676" y="0"/>
                </a:lnTo>
                <a:lnTo>
                  <a:pt x="64642" y="8337"/>
                </a:lnTo>
                <a:lnTo>
                  <a:pt x="31040" y="31040"/>
                </a:lnTo>
                <a:lnTo>
                  <a:pt x="8337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6843991" y="351843"/>
                </a:lnTo>
                <a:lnTo>
                  <a:pt x="6843991" y="105676"/>
                </a:lnTo>
                <a:lnTo>
                  <a:pt x="6835654" y="64642"/>
                </a:lnTo>
                <a:lnTo>
                  <a:pt x="6812951" y="31040"/>
                </a:lnTo>
                <a:lnTo>
                  <a:pt x="6779349" y="8337"/>
                </a:lnTo>
                <a:lnTo>
                  <a:pt x="6738315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85528" y="9810902"/>
            <a:ext cx="1996439" cy="14605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800" spc="15" b="1">
                <a:solidFill>
                  <a:srgbClr val="FFFFFF"/>
                </a:solidFill>
                <a:latin typeface="Book Antiqua"/>
                <a:cs typeface="Book Antiqua"/>
                <a:hlinkClick r:id="rId3"/>
              </a:rPr>
              <a:t>www.gatesprograms.com/safehydraulics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86653" y="9810902"/>
            <a:ext cx="106680" cy="14605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r>
              <a:rPr dirty="0" sz="800" spc="35" b="1">
                <a:solidFill>
                  <a:srgbClr val="FFFFFF"/>
                </a:solidFill>
                <a:latin typeface="Book Antiqua"/>
                <a:cs typeface="Book Antiqua"/>
              </a:rPr>
              <a:t>1</a:t>
            </a:r>
            <a:endParaRPr sz="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766820" cy="4629150"/>
          </a:xfrm>
          <a:custGeom>
            <a:avLst/>
            <a:gdLst/>
            <a:ahLst/>
            <a:cxnLst/>
            <a:rect l="l" t="t" r="r" b="b"/>
            <a:pathLst>
              <a:path w="3766820" h="4629150">
                <a:moveTo>
                  <a:pt x="3745280" y="0"/>
                </a:moveTo>
                <a:lnTo>
                  <a:pt x="0" y="0"/>
                </a:lnTo>
                <a:lnTo>
                  <a:pt x="0" y="4629140"/>
                </a:lnTo>
                <a:lnTo>
                  <a:pt x="3604119" y="4629140"/>
                </a:lnTo>
                <a:lnTo>
                  <a:pt x="3647144" y="4623071"/>
                </a:lnTo>
                <a:lnTo>
                  <a:pt x="3685885" y="4605963"/>
                </a:lnTo>
                <a:lnTo>
                  <a:pt x="3718765" y="4579459"/>
                </a:lnTo>
                <a:lnTo>
                  <a:pt x="3744204" y="4545205"/>
                </a:lnTo>
                <a:lnTo>
                  <a:pt x="3760626" y="4504846"/>
                </a:lnTo>
                <a:lnTo>
                  <a:pt x="3766450" y="4460026"/>
                </a:lnTo>
                <a:lnTo>
                  <a:pt x="3766450" y="82540"/>
                </a:lnTo>
                <a:lnTo>
                  <a:pt x="3760626" y="37716"/>
                </a:lnTo>
                <a:lnTo>
                  <a:pt x="3745280" y="0"/>
                </a:lnTo>
                <a:close/>
              </a:path>
            </a:pathLst>
          </a:custGeom>
          <a:solidFill>
            <a:srgbClr val="D7DA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55626" y="4905485"/>
            <a:ext cx="3324860" cy="8489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200" spc="-65" b="1">
                <a:solidFill>
                  <a:srgbClr val="67A135"/>
                </a:solidFill>
                <a:latin typeface="Book Antiqua"/>
                <a:cs typeface="Book Antiqua"/>
              </a:rPr>
              <a:t>QUICK</a:t>
            </a:r>
            <a:r>
              <a:rPr dirty="0" sz="1200" spc="-40" b="1">
                <a:solidFill>
                  <a:srgbClr val="67A135"/>
                </a:solidFill>
                <a:latin typeface="Book Antiqua"/>
                <a:cs typeface="Book Antiqua"/>
              </a:rPr>
              <a:t> </a:t>
            </a:r>
            <a:r>
              <a:rPr dirty="0" sz="1200" spc="-25" b="1">
                <a:solidFill>
                  <a:srgbClr val="67A135"/>
                </a:solidFill>
                <a:latin typeface="Book Antiqua"/>
                <a:cs typeface="Book Antiqua"/>
              </a:rPr>
              <a:t>TIP:</a:t>
            </a:r>
            <a:endParaRPr sz="1200">
              <a:latin typeface="Book Antiqua"/>
              <a:cs typeface="Book Antiqua"/>
            </a:endParaRPr>
          </a:p>
          <a:p>
            <a:pPr algn="ctr" marL="12700" marR="5080">
              <a:lnSpc>
                <a:spcPct val="118100"/>
              </a:lnSpc>
            </a:pPr>
            <a:r>
              <a:rPr dirty="0" sz="1200" spc="-5">
                <a:solidFill>
                  <a:srgbClr val="231F20"/>
                </a:solidFill>
                <a:latin typeface="Times New Roman"/>
                <a:cs typeface="Times New Roman"/>
              </a:rPr>
              <a:t>Think</a:t>
            </a:r>
            <a:r>
              <a:rPr dirty="0" sz="12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about</a:t>
            </a:r>
            <a:r>
              <a:rPr dirty="0" sz="12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2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imes New Roman"/>
                <a:cs typeface="Times New Roman"/>
              </a:rPr>
              <a:t>life</a:t>
            </a:r>
            <a:r>
              <a:rPr dirty="0" sz="12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12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imes New Roman"/>
                <a:cs typeface="Times New Roman"/>
              </a:rPr>
              <a:t>your</a:t>
            </a:r>
            <a:r>
              <a:rPr dirty="0" sz="12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equipment</a:t>
            </a:r>
            <a:r>
              <a:rPr dirty="0" sz="12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12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2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10">
                <a:solidFill>
                  <a:srgbClr val="231F20"/>
                </a:solidFill>
                <a:latin typeface="Times New Roman"/>
                <a:cs typeface="Times New Roman"/>
              </a:rPr>
              <a:t>safety  </a:t>
            </a:r>
            <a:r>
              <a:rPr dirty="0" sz="1200" spc="-45">
                <a:solidFill>
                  <a:srgbClr val="231F20"/>
                </a:solidFill>
                <a:latin typeface="Times New Roman"/>
                <a:cs typeface="Times New Roman"/>
              </a:rPr>
              <a:t>of </a:t>
            </a:r>
            <a:r>
              <a:rPr dirty="0" sz="1200" spc="15">
                <a:solidFill>
                  <a:srgbClr val="231F20"/>
                </a:solidFill>
                <a:latin typeface="Times New Roman"/>
                <a:cs typeface="Times New Roman"/>
              </a:rPr>
              <a:t>its </a:t>
            </a:r>
            <a:r>
              <a:rPr dirty="0" sz="1200" spc="5">
                <a:solidFill>
                  <a:srgbClr val="231F20"/>
                </a:solidFill>
                <a:latin typeface="Times New Roman"/>
                <a:cs typeface="Times New Roman"/>
              </a:rPr>
              <a:t>operators. </a:t>
            </a:r>
            <a:r>
              <a:rPr dirty="0" sz="1200">
                <a:solidFill>
                  <a:srgbClr val="231F20"/>
                </a:solidFill>
                <a:latin typeface="Times New Roman"/>
                <a:cs typeface="Times New Roman"/>
              </a:rPr>
              <a:t>Never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use </a:t>
            </a:r>
            <a:r>
              <a:rPr dirty="0" sz="1200" spc="25">
                <a:solidFill>
                  <a:srgbClr val="231F20"/>
                </a:solidFill>
                <a:latin typeface="Times New Roman"/>
                <a:cs typeface="Times New Roman"/>
              </a:rPr>
              <a:t>hoses </a:t>
            </a:r>
            <a:r>
              <a:rPr dirty="0" sz="1200" spc="15">
                <a:solidFill>
                  <a:srgbClr val="231F20"/>
                </a:solidFill>
                <a:latin typeface="Times New Roman"/>
                <a:cs typeface="Times New Roman"/>
              </a:rPr>
              <a:t>to </a:t>
            </a:r>
            <a:r>
              <a:rPr dirty="0" sz="1200">
                <a:solidFill>
                  <a:srgbClr val="231F20"/>
                </a:solidFill>
                <a:latin typeface="Times New Roman"/>
                <a:cs typeface="Times New Roman"/>
              </a:rPr>
              <a:t>pull </a:t>
            </a:r>
            <a:r>
              <a:rPr dirty="0" sz="1200" spc="20">
                <a:solidFill>
                  <a:srgbClr val="231F20"/>
                </a:solidFill>
                <a:latin typeface="Times New Roman"/>
                <a:cs typeface="Times New Roman"/>
              </a:rPr>
              <a:t>external  </a:t>
            </a:r>
            <a:r>
              <a:rPr dirty="0" sz="1200" spc="15">
                <a:solidFill>
                  <a:srgbClr val="231F20"/>
                </a:solidFill>
                <a:latin typeface="Times New Roman"/>
                <a:cs typeface="Times New Roman"/>
              </a:rPr>
              <a:t>loads</a:t>
            </a:r>
            <a:r>
              <a:rPr dirty="0" sz="12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dirty="0" sz="12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15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12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15">
                <a:solidFill>
                  <a:srgbClr val="231F20"/>
                </a:solidFill>
                <a:latin typeface="Times New Roman"/>
                <a:cs typeface="Times New Roman"/>
              </a:rPr>
              <a:t>replace</a:t>
            </a:r>
            <a:r>
              <a:rPr dirty="0" sz="12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10">
                <a:solidFill>
                  <a:srgbClr val="231F20"/>
                </a:solidFill>
                <a:latin typeface="Times New Roman"/>
                <a:cs typeface="Times New Roman"/>
              </a:rPr>
              <a:t>ropes</a:t>
            </a:r>
            <a:r>
              <a:rPr dirty="0" sz="12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dirty="0" sz="12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20">
                <a:solidFill>
                  <a:srgbClr val="231F20"/>
                </a:solidFill>
                <a:latin typeface="Times New Roman"/>
                <a:cs typeface="Times New Roman"/>
              </a:rPr>
              <a:t>cables.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6104446"/>
            <a:ext cx="3298825" cy="1890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854075">
              <a:lnSpc>
                <a:spcPct val="78400"/>
              </a:lnSpc>
            </a:pPr>
            <a:r>
              <a:rPr dirty="0" sz="1700" spc="-75" b="1">
                <a:solidFill>
                  <a:srgbClr val="CE5C1B"/>
                </a:solidFill>
                <a:latin typeface="Bookman Old Style"/>
                <a:cs typeface="Bookman Old Style"/>
              </a:rPr>
              <a:t>HOSE</a:t>
            </a:r>
            <a:r>
              <a:rPr dirty="0" sz="1700" spc="-145" b="1">
                <a:solidFill>
                  <a:srgbClr val="CE5C1B"/>
                </a:solidFill>
                <a:latin typeface="Bookman Old Style"/>
                <a:cs typeface="Bookman Old Style"/>
              </a:rPr>
              <a:t> </a:t>
            </a:r>
            <a:r>
              <a:rPr dirty="0" sz="1700" spc="-30" b="1">
                <a:solidFill>
                  <a:srgbClr val="CE5C1B"/>
                </a:solidFill>
                <a:latin typeface="Bookman Old Style"/>
                <a:cs typeface="Bookman Old Style"/>
              </a:rPr>
              <a:t>PERFORMANCE  </a:t>
            </a:r>
            <a:r>
              <a:rPr dirty="0" sz="1700" spc="-40" b="1">
                <a:solidFill>
                  <a:srgbClr val="CE5C1B"/>
                </a:solidFill>
                <a:latin typeface="Bookman Old Style"/>
                <a:cs typeface="Bookman Old Style"/>
              </a:rPr>
              <a:t>CHARACTERISTICS</a:t>
            </a:r>
            <a:endParaRPr sz="1700">
              <a:latin typeface="Bookman Old Style"/>
              <a:cs typeface="Bookman Old Style"/>
            </a:endParaRPr>
          </a:p>
          <a:p>
            <a:pPr marL="12700" marR="5080">
              <a:lnSpc>
                <a:spcPct val="116700"/>
              </a:lnSpc>
              <a:spcBef>
                <a:spcPts val="359"/>
              </a:spcBef>
            </a:pP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life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hydraulic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assemblies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are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dependent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on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service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conditions.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Subjecting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assemblies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conditions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more severe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than 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recom-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mended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limits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significantly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reduces service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life.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Plus, 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exposure to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combinations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recommended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limits,</a:t>
            </a:r>
            <a:r>
              <a:rPr dirty="0" sz="1000" spc="2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such</a:t>
            </a:r>
            <a:endParaRPr sz="1000">
              <a:latin typeface="Tahoma"/>
              <a:cs typeface="Tahoma"/>
            </a:endParaRPr>
          </a:p>
          <a:p>
            <a:pPr marL="12700" marR="177165">
              <a:lnSpc>
                <a:spcPct val="116700"/>
              </a:lnSpc>
            </a:pP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as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continuous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use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at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maximum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rated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working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pressure,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maximum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recommended operating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temperature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mini-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mum bend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radius,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also reduces service</a:t>
            </a:r>
            <a:r>
              <a:rPr dirty="0" sz="1000" spc="3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life.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9564" y="8227297"/>
            <a:ext cx="3196590" cy="1280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200" spc="-65" b="1">
                <a:solidFill>
                  <a:srgbClr val="67A135"/>
                </a:solidFill>
                <a:latin typeface="Book Antiqua"/>
                <a:cs typeface="Book Antiqua"/>
              </a:rPr>
              <a:t>QUICK</a:t>
            </a:r>
            <a:r>
              <a:rPr dirty="0" sz="1200" spc="-40" b="1">
                <a:solidFill>
                  <a:srgbClr val="67A135"/>
                </a:solidFill>
                <a:latin typeface="Book Antiqua"/>
                <a:cs typeface="Book Antiqua"/>
              </a:rPr>
              <a:t> </a:t>
            </a:r>
            <a:r>
              <a:rPr dirty="0" sz="1200" spc="-25" b="1">
                <a:solidFill>
                  <a:srgbClr val="67A135"/>
                </a:solidFill>
                <a:latin typeface="Book Antiqua"/>
                <a:cs typeface="Book Antiqua"/>
              </a:rPr>
              <a:t>TIP:</a:t>
            </a:r>
            <a:endParaRPr sz="1200">
              <a:latin typeface="Book Antiqua"/>
              <a:cs typeface="Book Antiqua"/>
            </a:endParaRPr>
          </a:p>
          <a:p>
            <a:pPr algn="ctr" marL="12065" marR="5080">
              <a:lnSpc>
                <a:spcPct val="118100"/>
              </a:lnSpc>
            </a:pP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Hose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assemblies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service </a:t>
            </a:r>
            <a:r>
              <a:rPr dirty="0" sz="1200" spc="50">
                <a:solidFill>
                  <a:srgbClr val="231F20"/>
                </a:solidFill>
                <a:latin typeface="Times New Roman"/>
                <a:cs typeface="Times New Roman"/>
              </a:rPr>
              <a:t>should </a:t>
            </a:r>
            <a:r>
              <a:rPr dirty="0" sz="1200" spc="65">
                <a:solidFill>
                  <a:srgbClr val="231F20"/>
                </a:solidFill>
                <a:latin typeface="Times New Roman"/>
                <a:cs typeface="Times New Roman"/>
              </a:rPr>
              <a:t>be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regularly  </a:t>
            </a:r>
            <a:r>
              <a:rPr dirty="0" sz="1200" spc="65">
                <a:solidFill>
                  <a:srgbClr val="231F20"/>
                </a:solidFill>
                <a:latin typeface="Times New Roman"/>
                <a:cs typeface="Times New Roman"/>
              </a:rPr>
              <a:t>inspected </a:t>
            </a:r>
            <a:r>
              <a:rPr dirty="0" sz="1200" spc="-10">
                <a:solidFill>
                  <a:srgbClr val="231F20"/>
                </a:solidFill>
                <a:latin typeface="Times New Roman"/>
                <a:cs typeface="Times New Roman"/>
              </a:rPr>
              <a:t>for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leaks, </a:t>
            </a:r>
            <a:r>
              <a:rPr dirty="0" sz="1200" spc="55">
                <a:solidFill>
                  <a:srgbClr val="231F20"/>
                </a:solidFill>
                <a:latin typeface="Times New Roman"/>
                <a:cs typeface="Times New Roman"/>
              </a:rPr>
              <a:t>abrasion, </a:t>
            </a:r>
            <a:r>
              <a:rPr dirty="0" sz="1200" spc="35">
                <a:solidFill>
                  <a:srgbClr val="231F20"/>
                </a:solidFill>
                <a:latin typeface="Times New Roman"/>
                <a:cs typeface="Times New Roman"/>
              </a:rPr>
              <a:t>kinks, </a:t>
            </a:r>
            <a:r>
              <a:rPr dirty="0" sz="1200" spc="30">
                <a:solidFill>
                  <a:srgbClr val="231F20"/>
                </a:solidFill>
                <a:latin typeface="Times New Roman"/>
                <a:cs typeface="Times New Roman"/>
              </a:rPr>
              <a:t>cover 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blisters </a:t>
            </a:r>
            <a:r>
              <a:rPr dirty="0" sz="1200" spc="5">
                <a:solidFill>
                  <a:srgbClr val="231F20"/>
                </a:solidFill>
                <a:latin typeface="Times New Roman"/>
                <a:cs typeface="Times New Roman"/>
              </a:rPr>
              <a:t>or </a:t>
            </a:r>
            <a:r>
              <a:rPr dirty="0" sz="1200" spc="50">
                <a:solidFill>
                  <a:srgbClr val="231F20"/>
                </a:solidFill>
                <a:latin typeface="Times New Roman"/>
                <a:cs typeface="Times New Roman"/>
              </a:rPr>
              <a:t>other </a:t>
            </a:r>
            <a:r>
              <a:rPr dirty="0" sz="1200" spc="70">
                <a:solidFill>
                  <a:srgbClr val="231F20"/>
                </a:solidFill>
                <a:latin typeface="Times New Roman"/>
                <a:cs typeface="Times New Roman"/>
              </a:rPr>
              <a:t>such </a:t>
            </a:r>
            <a:r>
              <a:rPr dirty="0" sz="1200" spc="75">
                <a:solidFill>
                  <a:srgbClr val="231F20"/>
                </a:solidFill>
                <a:latin typeface="Times New Roman"/>
                <a:cs typeface="Times New Roman"/>
              </a:rPr>
              <a:t>damage. </a:t>
            </a:r>
            <a:r>
              <a:rPr dirty="0" sz="1200" spc="45">
                <a:solidFill>
                  <a:srgbClr val="231F20"/>
                </a:solidFill>
                <a:latin typeface="Times New Roman"/>
                <a:cs typeface="Times New Roman"/>
              </a:rPr>
              <a:t>And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assemblies  </a:t>
            </a:r>
            <a:r>
              <a:rPr dirty="0" sz="1200" spc="55">
                <a:solidFill>
                  <a:srgbClr val="231F20"/>
                </a:solidFill>
                <a:latin typeface="Times New Roman"/>
                <a:cs typeface="Times New Roman"/>
              </a:rPr>
              <a:t>showing </a:t>
            </a:r>
            <a:r>
              <a:rPr dirty="0" sz="1200" spc="60">
                <a:solidFill>
                  <a:srgbClr val="231F20"/>
                </a:solidFill>
                <a:latin typeface="Times New Roman"/>
                <a:cs typeface="Times New Roman"/>
              </a:rPr>
              <a:t>signs </a:t>
            </a:r>
            <a:r>
              <a:rPr dirty="0" sz="1200" spc="-20">
                <a:solidFill>
                  <a:srgbClr val="231F20"/>
                </a:solidFill>
                <a:latin typeface="Times New Roman"/>
                <a:cs typeface="Times New Roman"/>
              </a:rPr>
              <a:t>of </a:t>
            </a:r>
            <a:r>
              <a:rPr dirty="0" sz="1200" spc="65">
                <a:solidFill>
                  <a:srgbClr val="231F20"/>
                </a:solidFill>
                <a:latin typeface="Times New Roman"/>
                <a:cs typeface="Times New Roman"/>
              </a:rPr>
              <a:t>wear </a:t>
            </a:r>
            <a:r>
              <a:rPr dirty="0" sz="1200" spc="5">
                <a:solidFill>
                  <a:srgbClr val="231F20"/>
                </a:solidFill>
                <a:latin typeface="Times New Roman"/>
                <a:cs typeface="Times New Roman"/>
              </a:rPr>
              <a:t>or </a:t>
            </a:r>
            <a:r>
              <a:rPr dirty="0" sz="1200" spc="80">
                <a:solidFill>
                  <a:srgbClr val="231F20"/>
                </a:solidFill>
                <a:latin typeface="Times New Roman"/>
                <a:cs typeface="Times New Roman"/>
              </a:rPr>
              <a:t>damage </a:t>
            </a:r>
            <a:r>
              <a:rPr dirty="0" sz="1200" spc="50">
                <a:solidFill>
                  <a:srgbClr val="231F20"/>
                </a:solidFill>
                <a:latin typeface="Times New Roman"/>
                <a:cs typeface="Times New Roman"/>
              </a:rPr>
              <a:t>should </a:t>
            </a:r>
            <a:r>
              <a:rPr dirty="0" sz="1200" spc="65">
                <a:solidFill>
                  <a:srgbClr val="231F20"/>
                </a:solidFill>
                <a:latin typeface="Times New Roman"/>
                <a:cs typeface="Times New Roman"/>
              </a:rPr>
              <a:t>be  </a:t>
            </a:r>
            <a:r>
              <a:rPr dirty="0" sz="1200" spc="55">
                <a:solidFill>
                  <a:srgbClr val="231F20"/>
                </a:solidFill>
                <a:latin typeface="Times New Roman"/>
                <a:cs typeface="Times New Roman"/>
              </a:rPr>
              <a:t>replaced</a:t>
            </a:r>
            <a:r>
              <a:rPr dirty="0" sz="12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spc="40">
                <a:solidFill>
                  <a:srgbClr val="231F20"/>
                </a:solidFill>
                <a:latin typeface="Times New Roman"/>
                <a:cs typeface="Times New Roman"/>
              </a:rPr>
              <a:t>immediately.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95750" y="403301"/>
            <a:ext cx="3225165" cy="9128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86360">
              <a:lnSpc>
                <a:spcPct val="116700"/>
              </a:lnSpc>
            </a:pP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Maximum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service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life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can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attained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by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complying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with  the following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recommendations: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1200" spc="-20" b="1">
                <a:solidFill>
                  <a:srgbClr val="CE5C1B"/>
                </a:solidFill>
                <a:latin typeface="Bookman Old Style"/>
                <a:cs typeface="Bookman Old Style"/>
              </a:rPr>
              <a:t>Working</a:t>
            </a:r>
            <a:r>
              <a:rPr dirty="0" sz="1200" spc="-150" b="1">
                <a:solidFill>
                  <a:srgbClr val="CE5C1B"/>
                </a:solidFill>
                <a:latin typeface="Bookman Old Style"/>
                <a:cs typeface="Bookman Old Style"/>
              </a:rPr>
              <a:t> </a:t>
            </a:r>
            <a:r>
              <a:rPr dirty="0" sz="1200" spc="-25" b="1">
                <a:solidFill>
                  <a:srgbClr val="CE5C1B"/>
                </a:solidFill>
                <a:latin typeface="Bookman Old Style"/>
                <a:cs typeface="Bookman Old Style"/>
              </a:rPr>
              <a:t>Pressure</a:t>
            </a:r>
            <a:endParaRPr sz="1200">
              <a:latin typeface="Bookman Old Style"/>
              <a:cs typeface="Bookman Old Style"/>
            </a:endParaRPr>
          </a:p>
          <a:p>
            <a:pPr marL="12700" marR="96520">
              <a:lnSpc>
                <a:spcPts val="1400"/>
              </a:lnSpc>
              <a:spcBef>
                <a:spcPts val="40"/>
              </a:spcBef>
            </a:pP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hydraulic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system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pressure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should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not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exceed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rated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working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pressure of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hose.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Pressure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surges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peaks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exceeding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rated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working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pressure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are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destruc-  tive and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must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 taken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into account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when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selecting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hose.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It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not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safe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use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assemblies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above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their 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rated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working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pressure.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dirty="0" sz="1200" spc="-40" b="1">
                <a:solidFill>
                  <a:srgbClr val="CE5C1B"/>
                </a:solidFill>
                <a:latin typeface="Bookman Old Style"/>
                <a:cs typeface="Bookman Old Style"/>
              </a:rPr>
              <a:t>Minimum </a:t>
            </a:r>
            <a:r>
              <a:rPr dirty="0" sz="1200" spc="-55" b="1">
                <a:solidFill>
                  <a:srgbClr val="CE5C1B"/>
                </a:solidFill>
                <a:latin typeface="Bookman Old Style"/>
                <a:cs typeface="Bookman Old Style"/>
              </a:rPr>
              <a:t>Burst</a:t>
            </a:r>
            <a:r>
              <a:rPr dirty="0" sz="1200" spc="-170" b="1">
                <a:solidFill>
                  <a:srgbClr val="CE5C1B"/>
                </a:solidFill>
                <a:latin typeface="Bookman Old Style"/>
                <a:cs typeface="Bookman Old Style"/>
              </a:rPr>
              <a:t> </a:t>
            </a:r>
            <a:r>
              <a:rPr dirty="0" sz="1200" spc="-25" b="1">
                <a:solidFill>
                  <a:srgbClr val="CE5C1B"/>
                </a:solidFill>
                <a:latin typeface="Bookman Old Style"/>
                <a:cs typeface="Bookman Old Style"/>
              </a:rPr>
              <a:t>Pressure</a:t>
            </a:r>
            <a:endParaRPr sz="1200">
              <a:latin typeface="Bookman Old Style"/>
              <a:cs typeface="Bookman Old Style"/>
            </a:endParaRPr>
          </a:p>
          <a:p>
            <a:pPr marL="12700" marR="234315">
              <a:lnSpc>
                <a:spcPts val="1400"/>
              </a:lnSpc>
              <a:spcBef>
                <a:spcPts val="40"/>
              </a:spcBef>
            </a:pP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Burst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pressures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are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reference pressures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intended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for 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destructive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testing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purposes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design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safety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factors 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only.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dirty="0" sz="1200" spc="-50" b="1">
                <a:solidFill>
                  <a:srgbClr val="CE5C1B"/>
                </a:solidFill>
                <a:latin typeface="Bookman Old Style"/>
                <a:cs typeface="Bookman Old Style"/>
              </a:rPr>
              <a:t>Temperature</a:t>
            </a:r>
            <a:r>
              <a:rPr dirty="0" sz="1200" spc="-135" b="1">
                <a:solidFill>
                  <a:srgbClr val="CE5C1B"/>
                </a:solidFill>
                <a:latin typeface="Bookman Old Style"/>
                <a:cs typeface="Bookman Old Style"/>
              </a:rPr>
              <a:t> </a:t>
            </a:r>
            <a:r>
              <a:rPr dirty="0" sz="1200" spc="-25" b="1">
                <a:solidFill>
                  <a:srgbClr val="CE5C1B"/>
                </a:solidFill>
                <a:latin typeface="Bookman Old Style"/>
                <a:cs typeface="Bookman Old Style"/>
              </a:rPr>
              <a:t>Range</a:t>
            </a:r>
            <a:endParaRPr sz="1200">
              <a:latin typeface="Bookman Old Style"/>
              <a:cs typeface="Bookman Old Style"/>
            </a:endParaRPr>
          </a:p>
          <a:p>
            <a:pPr marL="12700" marR="15875">
              <a:lnSpc>
                <a:spcPts val="1400"/>
              </a:lnSpc>
              <a:spcBef>
                <a:spcPts val="40"/>
              </a:spcBef>
            </a:pP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should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not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exposed to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internal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external  temperatures exceeding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recommended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limits.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Consult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additional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technical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data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when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hydraulic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fluids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contain emulsions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solutions.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fluid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manufacturer’s 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recommended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maximum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operating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temperature for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any 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given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fluid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must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not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 exceeded, regardless of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 temperature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range.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Some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fluids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reduce the safe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operating 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temperature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(i.e. </a:t>
            </a:r>
            <a:r>
              <a:rPr dirty="0" sz="1000" spc="-35">
                <a:solidFill>
                  <a:srgbClr val="3D3E3E"/>
                </a:solidFill>
                <a:latin typeface="Tahoma"/>
                <a:cs typeface="Tahoma"/>
              </a:rPr>
              <a:t>water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in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hydraulic</a:t>
            </a:r>
            <a:r>
              <a:rPr dirty="0" sz="1000" spc="8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hose).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dirty="0" sz="1200" spc="-30" b="1">
                <a:solidFill>
                  <a:srgbClr val="CE5C1B"/>
                </a:solidFill>
                <a:latin typeface="Bookman Old Style"/>
                <a:cs typeface="Bookman Old Style"/>
              </a:rPr>
              <a:t>Fluid</a:t>
            </a:r>
            <a:r>
              <a:rPr dirty="0" sz="1200" spc="-160" b="1">
                <a:solidFill>
                  <a:srgbClr val="CE5C1B"/>
                </a:solidFill>
                <a:latin typeface="Bookman Old Style"/>
                <a:cs typeface="Bookman Old Style"/>
              </a:rPr>
              <a:t> </a:t>
            </a:r>
            <a:r>
              <a:rPr dirty="0" sz="1200" spc="-40" b="1">
                <a:solidFill>
                  <a:srgbClr val="CE5C1B"/>
                </a:solidFill>
                <a:latin typeface="Bookman Old Style"/>
                <a:cs typeface="Bookman Old Style"/>
              </a:rPr>
              <a:t>Compatibility</a:t>
            </a:r>
            <a:endParaRPr sz="1200">
              <a:latin typeface="Bookman Old Style"/>
              <a:cs typeface="Bookman Old Style"/>
            </a:endParaRPr>
          </a:p>
          <a:p>
            <a:pPr marL="12700" marR="5080">
              <a:lnSpc>
                <a:spcPts val="1400"/>
              </a:lnSpc>
              <a:spcBef>
                <a:spcPts val="40"/>
              </a:spcBef>
            </a:pP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hydraulic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assembly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(tube,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cover,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reinforcement and 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couplings) must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fluid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compatible.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correct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must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used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since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phosphate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ester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petroleum-based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hydraulic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fluids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have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drastically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different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chemical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characteristics.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Many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hoses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are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compatible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with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one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other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but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not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all</a:t>
            </a:r>
            <a:r>
              <a:rPr dirty="0" sz="1000" spc="-5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fluids.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dirty="0" sz="1200" spc="-40" b="1">
                <a:solidFill>
                  <a:srgbClr val="CE5C1B"/>
                </a:solidFill>
                <a:latin typeface="Bookman Old Style"/>
                <a:cs typeface="Bookman Old Style"/>
              </a:rPr>
              <a:t>Minimum Bend</a:t>
            </a:r>
            <a:r>
              <a:rPr dirty="0" sz="1200" spc="-160" b="1">
                <a:solidFill>
                  <a:srgbClr val="CE5C1B"/>
                </a:solidFill>
                <a:latin typeface="Bookman Old Style"/>
                <a:cs typeface="Bookman Old Style"/>
              </a:rPr>
              <a:t> </a:t>
            </a:r>
            <a:r>
              <a:rPr dirty="0" sz="1200" spc="-45" b="1">
                <a:solidFill>
                  <a:srgbClr val="CE5C1B"/>
                </a:solidFill>
                <a:latin typeface="Bookman Old Style"/>
                <a:cs typeface="Bookman Old Style"/>
              </a:rPr>
              <a:t>Radius</a:t>
            </a:r>
            <a:endParaRPr sz="1200">
              <a:latin typeface="Bookman Old Style"/>
              <a:cs typeface="Bookman Old Style"/>
            </a:endParaRPr>
          </a:p>
          <a:p>
            <a:pPr marL="12700" marR="57785">
              <a:lnSpc>
                <a:spcPts val="1400"/>
              </a:lnSpc>
              <a:spcBef>
                <a:spcPts val="40"/>
              </a:spcBef>
            </a:pP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Do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not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bend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flex hose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a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radius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smaller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than the 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minimum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recommended, and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do not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subject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tension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torque.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This can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place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excessive stress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on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 reinforcement and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severely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reduce the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ability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withstand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pressure.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dirty="0" sz="1200" spc="-45" b="1">
                <a:solidFill>
                  <a:srgbClr val="CE5C1B"/>
                </a:solidFill>
                <a:latin typeface="Bookman Old Style"/>
                <a:cs typeface="Bookman Old Style"/>
              </a:rPr>
              <a:t>Hose</a:t>
            </a:r>
            <a:r>
              <a:rPr dirty="0" sz="1200" spc="-160" b="1">
                <a:solidFill>
                  <a:srgbClr val="CE5C1B"/>
                </a:solidFill>
                <a:latin typeface="Bookman Old Style"/>
                <a:cs typeface="Bookman Old Style"/>
              </a:rPr>
              <a:t> </a:t>
            </a:r>
            <a:r>
              <a:rPr dirty="0" sz="1200" spc="-35" b="1">
                <a:solidFill>
                  <a:srgbClr val="CE5C1B"/>
                </a:solidFill>
                <a:latin typeface="Bookman Old Style"/>
                <a:cs typeface="Bookman Old Style"/>
              </a:rPr>
              <a:t>Size</a:t>
            </a:r>
            <a:endParaRPr sz="1200">
              <a:latin typeface="Bookman Old Style"/>
              <a:cs typeface="Bookman Old Style"/>
            </a:endParaRPr>
          </a:p>
          <a:p>
            <a:pPr marL="12700" marR="15875">
              <a:lnSpc>
                <a:spcPts val="1400"/>
              </a:lnSpc>
              <a:spcBef>
                <a:spcPts val="40"/>
              </a:spcBef>
            </a:pP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The hose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size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(inside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diameter)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must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be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capable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handling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the required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flow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volume.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I.D.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too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small 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for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given </a:t>
            </a:r>
            <a:r>
              <a:rPr dirty="0" sz="1000" spc="-30">
                <a:solidFill>
                  <a:srgbClr val="3D3E3E"/>
                </a:solidFill>
                <a:latin typeface="Tahoma"/>
                <a:cs typeface="Tahoma"/>
              </a:rPr>
              <a:t>flow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volume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results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in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excessive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fluid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turbu- 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lence,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pressure drop, heat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generation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and tube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damage. 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It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is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generally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best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practice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not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exceed </a:t>
            </a:r>
            <a:r>
              <a:rPr dirty="0" sz="1000" spc="65">
                <a:solidFill>
                  <a:srgbClr val="3D3E3E"/>
                </a:solidFill>
                <a:latin typeface="Tahoma"/>
                <a:cs typeface="Tahoma"/>
              </a:rPr>
              <a:t>30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feet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per 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second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fluid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velocity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in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hydraulic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system.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Using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a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 larger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I.D.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will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lower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fluid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velocity.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1200" spc="-45" b="1">
                <a:solidFill>
                  <a:srgbClr val="CE5C1B"/>
                </a:solidFill>
                <a:latin typeface="Bookman Old Style"/>
                <a:cs typeface="Bookman Old Style"/>
              </a:rPr>
              <a:t>Hose</a:t>
            </a:r>
            <a:r>
              <a:rPr dirty="0" sz="1200" spc="-165" b="1">
                <a:solidFill>
                  <a:srgbClr val="CE5C1B"/>
                </a:solidFill>
                <a:latin typeface="Bookman Old Style"/>
                <a:cs typeface="Bookman Old Style"/>
              </a:rPr>
              <a:t> </a:t>
            </a:r>
            <a:r>
              <a:rPr dirty="0" sz="1200" spc="-45" b="1">
                <a:solidFill>
                  <a:srgbClr val="CE5C1B"/>
                </a:solidFill>
                <a:latin typeface="Bookman Old Style"/>
                <a:cs typeface="Bookman Old Style"/>
              </a:rPr>
              <a:t>Routing</a:t>
            </a:r>
            <a:endParaRPr sz="1200">
              <a:latin typeface="Bookman Old Style"/>
              <a:cs typeface="Bookman Old Style"/>
            </a:endParaRPr>
          </a:p>
          <a:p>
            <a:pPr marL="12700" marR="22860">
              <a:lnSpc>
                <a:spcPts val="1400"/>
              </a:lnSpc>
              <a:spcBef>
                <a:spcPts val="40"/>
              </a:spcBef>
            </a:pP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Use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clamps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restrain, protect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guide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10">
                <a:solidFill>
                  <a:srgbClr val="3D3E3E"/>
                </a:solidFill>
                <a:latin typeface="Tahoma"/>
                <a:cs typeface="Tahoma"/>
              </a:rPr>
              <a:t>minimize  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risk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of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damage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due </a:t>
            </a:r>
            <a:r>
              <a:rPr dirty="0" sz="1000" spc="-25">
                <a:solidFill>
                  <a:srgbClr val="3D3E3E"/>
                </a:solidFill>
                <a:latin typeface="Tahoma"/>
                <a:cs typeface="Tahoma"/>
              </a:rPr>
              <a:t>to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excessive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flexing,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whipping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 </a:t>
            </a:r>
            <a:r>
              <a:rPr dirty="0" sz="1000">
                <a:solidFill>
                  <a:srgbClr val="3D3E3E"/>
                </a:solidFill>
                <a:latin typeface="Tahoma"/>
                <a:cs typeface="Tahoma"/>
              </a:rPr>
              <a:t>contact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with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other moving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parts </a:t>
            </a:r>
            <a:r>
              <a:rPr dirty="0" sz="1000" spc="-40">
                <a:solidFill>
                  <a:srgbClr val="3D3E3E"/>
                </a:solidFill>
                <a:latin typeface="Tahoma"/>
                <a:cs typeface="Tahoma"/>
              </a:rPr>
              <a:t>or </a:t>
            </a:r>
            <a:r>
              <a:rPr dirty="0" sz="1000" spc="-15">
                <a:solidFill>
                  <a:srgbClr val="3D3E3E"/>
                </a:solidFill>
                <a:latin typeface="Tahoma"/>
                <a:cs typeface="Tahoma"/>
              </a:rPr>
              <a:t>corrosives.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Determine 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hose </a:t>
            </a:r>
            <a:r>
              <a:rPr dirty="0" sz="1000" spc="-10">
                <a:solidFill>
                  <a:srgbClr val="3D3E3E"/>
                </a:solidFill>
                <a:latin typeface="Tahoma"/>
                <a:cs typeface="Tahoma"/>
              </a:rPr>
              <a:t>lengths and configurations that </a:t>
            </a:r>
            <a:r>
              <a:rPr dirty="0" sz="1000" spc="15">
                <a:solidFill>
                  <a:srgbClr val="3D3E3E"/>
                </a:solidFill>
                <a:latin typeface="Tahoma"/>
                <a:cs typeface="Tahoma"/>
              </a:rPr>
              <a:t>will </a:t>
            </a:r>
            <a:r>
              <a:rPr dirty="0" sz="1000" spc="-5">
                <a:solidFill>
                  <a:srgbClr val="3D3E3E"/>
                </a:solidFill>
                <a:latin typeface="Tahoma"/>
                <a:cs typeface="Tahoma"/>
              </a:rPr>
              <a:t>result </a:t>
            </a:r>
            <a:r>
              <a:rPr dirty="0" sz="1000" spc="20">
                <a:solidFill>
                  <a:srgbClr val="3D3E3E"/>
                </a:solidFill>
                <a:latin typeface="Tahoma"/>
                <a:cs typeface="Tahoma"/>
              </a:rPr>
              <a:t>in</a:t>
            </a:r>
            <a:r>
              <a:rPr dirty="0" sz="1000" spc="5">
                <a:solidFill>
                  <a:srgbClr val="3D3E3E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3D3E3E"/>
                </a:solidFill>
                <a:latin typeface="Tahoma"/>
                <a:cs typeface="Tahoma"/>
              </a:rPr>
              <a:t>proper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2605" y="8147050"/>
            <a:ext cx="3284220" cy="0"/>
          </a:xfrm>
          <a:custGeom>
            <a:avLst/>
            <a:gdLst/>
            <a:ahLst/>
            <a:cxnLst/>
            <a:rect l="l" t="t" r="r" b="b"/>
            <a:pathLst>
              <a:path w="3284220" h="0">
                <a:moveTo>
                  <a:pt x="328385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67A1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82605" y="9582150"/>
            <a:ext cx="3284220" cy="0"/>
          </a:xfrm>
          <a:custGeom>
            <a:avLst/>
            <a:gdLst/>
            <a:ahLst/>
            <a:cxnLst/>
            <a:rect l="l" t="t" r="r" b="b"/>
            <a:pathLst>
              <a:path w="3284220" h="0">
                <a:moveTo>
                  <a:pt x="328385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67A1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7205" y="4806950"/>
            <a:ext cx="3284220" cy="0"/>
          </a:xfrm>
          <a:custGeom>
            <a:avLst/>
            <a:gdLst/>
            <a:ahLst/>
            <a:cxnLst/>
            <a:rect l="l" t="t" r="r" b="b"/>
            <a:pathLst>
              <a:path w="3284220" h="0">
                <a:moveTo>
                  <a:pt x="328385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67A1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7205" y="5880105"/>
            <a:ext cx="3284220" cy="0"/>
          </a:xfrm>
          <a:custGeom>
            <a:avLst/>
            <a:gdLst/>
            <a:ahLst/>
            <a:cxnLst/>
            <a:rect l="l" t="t" r="r" b="b"/>
            <a:pathLst>
              <a:path w="3284220" h="0">
                <a:moveTo>
                  <a:pt x="328385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67A1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44500" y="406031"/>
            <a:ext cx="2451735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-10" b="1">
                <a:solidFill>
                  <a:srgbClr val="2187B0"/>
                </a:solidFill>
                <a:latin typeface="Book Antiqua"/>
                <a:cs typeface="Book Antiqua"/>
              </a:rPr>
              <a:t>Types </a:t>
            </a:r>
            <a:r>
              <a:rPr dirty="0" sz="1700" spc="-20" b="1">
                <a:solidFill>
                  <a:srgbClr val="2187B0"/>
                </a:solidFill>
                <a:latin typeface="Book Antiqua"/>
                <a:cs typeface="Book Antiqua"/>
              </a:rPr>
              <a:t>of</a:t>
            </a:r>
            <a:r>
              <a:rPr dirty="0" sz="1700" b="1">
                <a:solidFill>
                  <a:srgbClr val="2187B0"/>
                </a:solidFill>
                <a:latin typeface="Book Antiqua"/>
                <a:cs typeface="Book Antiqua"/>
              </a:rPr>
              <a:t> </a:t>
            </a:r>
            <a:r>
              <a:rPr dirty="0" sz="1700" spc="30" b="1">
                <a:solidFill>
                  <a:srgbClr val="2187B0"/>
                </a:solidFill>
                <a:latin typeface="Book Antiqua"/>
                <a:cs typeface="Book Antiqua"/>
              </a:rPr>
              <a:t>Reinforcement</a:t>
            </a:r>
            <a:endParaRPr sz="1700">
              <a:latin typeface="Book Antiqua"/>
              <a:cs typeface="Book Antiqu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4500" y="2599301"/>
            <a:ext cx="3159125" cy="187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28800"/>
              </a:lnSpc>
            </a:pPr>
            <a:r>
              <a:rPr dirty="0" sz="1100" spc="5" b="1" i="1">
                <a:solidFill>
                  <a:srgbClr val="231F20"/>
                </a:solidFill>
                <a:latin typeface="Gill Sans MT"/>
                <a:cs typeface="Gill Sans MT"/>
              </a:rPr>
              <a:t>Braided </a:t>
            </a:r>
            <a:r>
              <a:rPr dirty="0" sz="1100" i="1">
                <a:solidFill>
                  <a:srgbClr val="231F20"/>
                </a:solidFill>
                <a:latin typeface="Arial"/>
                <a:cs typeface="Arial"/>
              </a:rPr>
              <a:t>reinforcement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can </a:t>
            </a:r>
            <a:r>
              <a:rPr dirty="0" sz="1100" spc="-30" i="1">
                <a:solidFill>
                  <a:srgbClr val="231F20"/>
                </a:solidFill>
                <a:latin typeface="Arial"/>
                <a:cs typeface="Arial"/>
              </a:rPr>
              <a:t>be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wire </a:t>
            </a:r>
            <a:r>
              <a:rPr dirty="0" sz="1100" spc="-30" i="1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dirty="0" sz="1100" spc="15" i="1">
                <a:solidFill>
                  <a:srgbClr val="231F20"/>
                </a:solidFill>
                <a:latin typeface="Arial"/>
                <a:cs typeface="Arial"/>
              </a:rPr>
              <a:t>textile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and  </a:t>
            </a:r>
            <a:r>
              <a:rPr dirty="0" sz="1100" spc="-40" i="1">
                <a:solidFill>
                  <a:srgbClr val="231F20"/>
                </a:solidFill>
                <a:latin typeface="Arial"/>
                <a:cs typeface="Arial"/>
              </a:rPr>
              <a:t>have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single </a:t>
            </a:r>
            <a:r>
              <a:rPr dirty="0" sz="1100" spc="-30" i="1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dirty="0" sz="1100" spc="30" i="1">
                <a:solidFill>
                  <a:srgbClr val="231F20"/>
                </a:solidFill>
                <a:latin typeface="Arial"/>
                <a:cs typeface="Arial"/>
              </a:rPr>
              <a:t>multiple</a:t>
            </a:r>
            <a:r>
              <a:rPr dirty="0" sz="1100" spc="22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layers.</a:t>
            </a:r>
            <a:endParaRPr sz="1100">
              <a:latin typeface="Arial"/>
              <a:cs typeface="Arial"/>
            </a:endParaRPr>
          </a:p>
          <a:p>
            <a:pPr algn="just" marL="12700" marR="5080">
              <a:lnSpc>
                <a:spcPct val="128800"/>
              </a:lnSpc>
              <a:spcBef>
                <a:spcPts val="500"/>
              </a:spcBef>
            </a:pPr>
            <a:r>
              <a:rPr dirty="0" sz="1100" spc="10" b="1" i="1">
                <a:solidFill>
                  <a:srgbClr val="231F20"/>
                </a:solidFill>
                <a:latin typeface="Gill Sans MT"/>
                <a:cs typeface="Gill Sans MT"/>
              </a:rPr>
              <a:t>Spiraled </a:t>
            </a:r>
            <a:r>
              <a:rPr dirty="0" sz="1100" i="1">
                <a:solidFill>
                  <a:srgbClr val="231F20"/>
                </a:solidFill>
                <a:latin typeface="Arial"/>
                <a:cs typeface="Arial"/>
              </a:rPr>
              <a:t>reinforcement </a:t>
            </a:r>
            <a:r>
              <a:rPr dirty="0" sz="1100" spc="5" i="1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dirty="0" sz="1100" spc="15" i="1">
                <a:solidFill>
                  <a:srgbClr val="231F20"/>
                </a:solidFill>
                <a:latin typeface="Arial"/>
                <a:cs typeface="Arial"/>
              </a:rPr>
              <a:t>typically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wire </a:t>
            </a:r>
            <a:r>
              <a:rPr dirty="0" sz="1100" spc="-30" i="1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dirty="0" sz="1100" spc="15" i="1">
                <a:solidFill>
                  <a:srgbClr val="231F20"/>
                </a:solidFill>
                <a:latin typeface="Arial"/>
                <a:cs typeface="Arial"/>
              </a:rPr>
              <a:t>textile 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has </a:t>
            </a:r>
            <a:r>
              <a:rPr dirty="0" sz="1100" spc="5" i="1">
                <a:solidFill>
                  <a:srgbClr val="231F20"/>
                </a:solidFill>
                <a:latin typeface="Arial"/>
                <a:cs typeface="Arial"/>
              </a:rPr>
              <a:t>four </a:t>
            </a:r>
            <a:r>
              <a:rPr dirty="0" sz="1100" spc="-30" i="1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six layers. </a:t>
            </a:r>
            <a:r>
              <a:rPr dirty="0" sz="1100" spc="5" i="1">
                <a:solidFill>
                  <a:srgbClr val="231F20"/>
                </a:solidFill>
                <a:latin typeface="Arial"/>
                <a:cs typeface="Arial"/>
              </a:rPr>
              <a:t>Spiral-reinforced </a:t>
            </a:r>
            <a:r>
              <a:rPr dirty="0" sz="1100" spc="-40" i="1">
                <a:solidFill>
                  <a:srgbClr val="231F20"/>
                </a:solidFill>
                <a:latin typeface="Arial"/>
                <a:cs typeface="Arial"/>
              </a:rPr>
              <a:t>hose 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can </a:t>
            </a:r>
            <a:r>
              <a:rPr dirty="0" sz="1100" spc="15" i="1">
                <a:solidFill>
                  <a:srgbClr val="231F20"/>
                </a:solidFill>
                <a:latin typeface="Arial"/>
                <a:cs typeface="Arial"/>
              </a:rPr>
              <a:t>typically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handle </a:t>
            </a:r>
            <a:r>
              <a:rPr dirty="0" sz="1100" spc="-25" i="1">
                <a:solidFill>
                  <a:srgbClr val="231F20"/>
                </a:solidFill>
                <a:latin typeface="Arial"/>
                <a:cs typeface="Arial"/>
              </a:rPr>
              <a:t>more </a:t>
            </a:r>
            <a:r>
              <a:rPr dirty="0" sz="1100" spc="-45" i="1">
                <a:solidFill>
                  <a:srgbClr val="231F20"/>
                </a:solidFill>
                <a:latin typeface="Arial"/>
                <a:cs typeface="Arial"/>
              </a:rPr>
              <a:t>severe </a:t>
            </a:r>
            <a:r>
              <a:rPr dirty="0" sz="1100" spc="5" i="1">
                <a:solidFill>
                  <a:srgbClr val="231F20"/>
                </a:solidFill>
                <a:latin typeface="Arial"/>
                <a:cs typeface="Arial"/>
              </a:rPr>
              <a:t>applications </a:t>
            </a:r>
            <a:r>
              <a:rPr dirty="0" sz="1100" spc="20" i="1">
                <a:solidFill>
                  <a:srgbClr val="231F20"/>
                </a:solidFill>
                <a:latin typeface="Arial"/>
                <a:cs typeface="Arial"/>
              </a:rPr>
              <a:t>with 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longer </a:t>
            </a:r>
            <a:r>
              <a:rPr dirty="0" sz="1100" spc="5" i="1">
                <a:solidFill>
                  <a:srgbClr val="231F20"/>
                </a:solidFill>
                <a:latin typeface="Arial"/>
                <a:cs typeface="Arial"/>
              </a:rPr>
              <a:t>impulse </a:t>
            </a:r>
            <a:r>
              <a:rPr dirty="0" sz="1100" spc="-20" i="1">
                <a:solidFill>
                  <a:srgbClr val="231F20"/>
                </a:solidFill>
                <a:latin typeface="Arial"/>
                <a:cs typeface="Arial"/>
              </a:rPr>
              <a:t>service</a:t>
            </a:r>
            <a:r>
              <a:rPr dirty="0" sz="1100" spc="13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35" i="1">
                <a:solidFill>
                  <a:srgbClr val="231F20"/>
                </a:solidFill>
                <a:latin typeface="Arial"/>
                <a:cs typeface="Arial"/>
              </a:rPr>
              <a:t>life.</a:t>
            </a:r>
            <a:endParaRPr sz="1100">
              <a:latin typeface="Arial"/>
              <a:cs typeface="Arial"/>
            </a:endParaRPr>
          </a:p>
          <a:p>
            <a:pPr algn="just" marL="12700" marR="5080">
              <a:lnSpc>
                <a:spcPct val="128800"/>
              </a:lnSpc>
              <a:spcBef>
                <a:spcPts val="500"/>
              </a:spcBef>
            </a:pPr>
            <a:r>
              <a:rPr dirty="0" sz="1100" b="1" i="1">
                <a:solidFill>
                  <a:srgbClr val="231F20"/>
                </a:solidFill>
                <a:latin typeface="Gill Sans MT"/>
                <a:cs typeface="Gill Sans MT"/>
              </a:rPr>
              <a:t>Helical </a:t>
            </a:r>
            <a:r>
              <a:rPr dirty="0" sz="1100" spc="20" i="1">
                <a:solidFill>
                  <a:srgbClr val="231F20"/>
                </a:solidFill>
                <a:latin typeface="Arial"/>
                <a:cs typeface="Arial"/>
              </a:rPr>
              <a:t>coil </a:t>
            </a:r>
            <a:r>
              <a:rPr dirty="0" sz="1100" i="1">
                <a:solidFill>
                  <a:srgbClr val="231F20"/>
                </a:solidFill>
                <a:latin typeface="Arial"/>
                <a:cs typeface="Arial"/>
              </a:rPr>
              <a:t>reinforcement </a:t>
            </a:r>
            <a:r>
              <a:rPr dirty="0" sz="1100" spc="-30" i="1">
                <a:solidFill>
                  <a:srgbClr val="231F20"/>
                </a:solidFill>
                <a:latin typeface="Arial"/>
                <a:cs typeface="Arial"/>
              </a:rPr>
              <a:t>keeps </a:t>
            </a:r>
            <a:r>
              <a:rPr dirty="0" sz="1100" spc="5" i="1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dirty="0" sz="1100" spc="-40" i="1">
                <a:solidFill>
                  <a:srgbClr val="231F20"/>
                </a:solidFill>
                <a:latin typeface="Arial"/>
                <a:cs typeface="Arial"/>
              </a:rPr>
              <a:t>hose </a:t>
            </a:r>
            <a:r>
              <a:rPr dirty="0" sz="1100" spc="5" i="1">
                <a:solidFill>
                  <a:srgbClr val="231F20"/>
                </a:solidFill>
                <a:latin typeface="Arial"/>
                <a:cs typeface="Arial"/>
              </a:rPr>
              <a:t>from col-  </a:t>
            </a:r>
            <a:r>
              <a:rPr dirty="0" sz="1100" spc="-5" i="1">
                <a:solidFill>
                  <a:srgbClr val="231F20"/>
                </a:solidFill>
                <a:latin typeface="Arial"/>
                <a:cs typeface="Arial"/>
              </a:rPr>
              <a:t>lapsing </a:t>
            </a:r>
            <a:r>
              <a:rPr dirty="0" sz="1100" spc="5" i="1">
                <a:solidFill>
                  <a:srgbClr val="231F20"/>
                </a:solidFill>
                <a:latin typeface="Arial"/>
                <a:cs typeface="Arial"/>
              </a:rPr>
              <a:t>during </a:t>
            </a:r>
            <a:r>
              <a:rPr dirty="0" sz="1100" i="1">
                <a:solidFill>
                  <a:srgbClr val="231F20"/>
                </a:solidFill>
                <a:latin typeface="Arial"/>
                <a:cs typeface="Arial"/>
              </a:rPr>
              <a:t>suction/vacuum </a:t>
            </a:r>
            <a:r>
              <a:rPr dirty="0" sz="1100" spc="-15" i="1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dirty="0" sz="1100" spc="30" i="1">
                <a:solidFill>
                  <a:srgbClr val="231F20"/>
                </a:solidFill>
                <a:latin typeface="Arial"/>
                <a:cs typeface="Arial"/>
              </a:rPr>
              <a:t>tight</a:t>
            </a:r>
            <a:r>
              <a:rPr dirty="0" sz="1100" spc="27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231F20"/>
                </a:solidFill>
                <a:latin typeface="Arial"/>
                <a:cs typeface="Arial"/>
              </a:rPr>
              <a:t>bending.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4919" y="770280"/>
            <a:ext cx="3214370" cy="1737360"/>
          </a:xfrm>
          <a:custGeom>
            <a:avLst/>
            <a:gdLst/>
            <a:ahLst/>
            <a:cxnLst/>
            <a:rect l="l" t="t" r="r" b="b"/>
            <a:pathLst>
              <a:path w="3214370" h="1737360">
                <a:moveTo>
                  <a:pt x="0" y="0"/>
                </a:moveTo>
                <a:lnTo>
                  <a:pt x="3214116" y="0"/>
                </a:lnTo>
                <a:lnTo>
                  <a:pt x="3214116" y="1737359"/>
                </a:lnTo>
                <a:lnTo>
                  <a:pt x="0" y="1737359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46938" y="822299"/>
            <a:ext cx="3109055" cy="1635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87350" y="9636700"/>
            <a:ext cx="6981825" cy="422275"/>
          </a:xfrm>
          <a:custGeom>
            <a:avLst/>
            <a:gdLst/>
            <a:ahLst/>
            <a:cxnLst/>
            <a:rect l="l" t="t" r="r" b="b"/>
            <a:pathLst>
              <a:path w="6981825" h="422275">
                <a:moveTo>
                  <a:pt x="0" y="421699"/>
                </a:moveTo>
                <a:lnTo>
                  <a:pt x="6981443" y="421699"/>
                </a:lnTo>
                <a:lnTo>
                  <a:pt x="6981443" y="0"/>
                </a:lnTo>
                <a:lnTo>
                  <a:pt x="0" y="0"/>
                </a:lnTo>
                <a:lnTo>
                  <a:pt x="0" y="421699"/>
                </a:lnTo>
                <a:close/>
              </a:path>
            </a:pathLst>
          </a:custGeom>
          <a:solidFill>
            <a:srgbClr val="231F20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7198" y="9706556"/>
            <a:ext cx="4926330" cy="352425"/>
          </a:xfrm>
          <a:custGeom>
            <a:avLst/>
            <a:gdLst/>
            <a:ahLst/>
            <a:cxnLst/>
            <a:rect l="l" t="t" r="r" b="b"/>
            <a:pathLst>
              <a:path w="4926330" h="352425">
                <a:moveTo>
                  <a:pt x="4820627" y="0"/>
                </a:moveTo>
                <a:lnTo>
                  <a:pt x="105689" y="0"/>
                </a:lnTo>
                <a:lnTo>
                  <a:pt x="64652" y="8337"/>
                </a:lnTo>
                <a:lnTo>
                  <a:pt x="31046" y="31040"/>
                </a:lnTo>
                <a:lnTo>
                  <a:pt x="8339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4926304" y="351843"/>
                </a:lnTo>
                <a:lnTo>
                  <a:pt x="4926304" y="105676"/>
                </a:lnTo>
                <a:lnTo>
                  <a:pt x="4917966" y="64642"/>
                </a:lnTo>
                <a:lnTo>
                  <a:pt x="4895264" y="31040"/>
                </a:lnTo>
                <a:lnTo>
                  <a:pt x="4861662" y="8337"/>
                </a:lnTo>
                <a:lnTo>
                  <a:pt x="4820627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7203" y="9706556"/>
            <a:ext cx="6844030" cy="352425"/>
          </a:xfrm>
          <a:custGeom>
            <a:avLst/>
            <a:gdLst/>
            <a:ahLst/>
            <a:cxnLst/>
            <a:rect l="l" t="t" r="r" b="b"/>
            <a:pathLst>
              <a:path w="6844030" h="352425">
                <a:moveTo>
                  <a:pt x="6738315" y="0"/>
                </a:moveTo>
                <a:lnTo>
                  <a:pt x="105676" y="0"/>
                </a:lnTo>
                <a:lnTo>
                  <a:pt x="64642" y="8337"/>
                </a:lnTo>
                <a:lnTo>
                  <a:pt x="31040" y="31040"/>
                </a:lnTo>
                <a:lnTo>
                  <a:pt x="8337" y="64642"/>
                </a:lnTo>
                <a:lnTo>
                  <a:pt x="0" y="105676"/>
                </a:lnTo>
                <a:lnTo>
                  <a:pt x="0" y="351843"/>
                </a:lnTo>
                <a:lnTo>
                  <a:pt x="6843991" y="351843"/>
                </a:lnTo>
                <a:lnTo>
                  <a:pt x="6843991" y="105676"/>
                </a:lnTo>
                <a:lnTo>
                  <a:pt x="6835654" y="64642"/>
                </a:lnTo>
                <a:lnTo>
                  <a:pt x="6812951" y="31040"/>
                </a:lnTo>
                <a:lnTo>
                  <a:pt x="6779349" y="8337"/>
                </a:lnTo>
                <a:lnTo>
                  <a:pt x="6738315" y="0"/>
                </a:lnTo>
                <a:close/>
              </a:path>
            </a:pathLst>
          </a:custGeom>
          <a:solidFill>
            <a:srgbClr val="218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585528" y="9810902"/>
            <a:ext cx="1996439" cy="14605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800" spc="15" b="1">
                <a:solidFill>
                  <a:srgbClr val="FFFFFF"/>
                </a:solidFill>
                <a:latin typeface="Book Antiqua"/>
                <a:cs typeface="Book Antiqua"/>
                <a:hlinkClick r:id="rId3"/>
              </a:rPr>
              <a:t>www.gatesprograms.com/safehydraulics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86653" y="9810902"/>
            <a:ext cx="106680" cy="14605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r>
              <a:rPr dirty="0" sz="800" spc="35" b="1">
                <a:solidFill>
                  <a:srgbClr val="FFFFFF"/>
                </a:solidFill>
                <a:latin typeface="Book Antiqua"/>
                <a:cs typeface="Book Antiqua"/>
              </a:rPr>
              <a:t>2</a:t>
            </a:r>
            <a:endParaRPr sz="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2019-09-17T21:36:01Z</dcterms:created>
  <dcterms:modified xsi:type="dcterms:W3CDTF">2019-09-17T21:36:01Z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2010-12-02T00:00:00Z</vt:filetime>
  </property>
  <property fmtid="{D5CDD505-2E9C-101B-9397-08002B2CF9AE}" pid="3" name="Creator">
    <vt:lpwstr>Adobe Acrobat Pro 9.3.2</vt:lpwstr>
  </property>
  <property fmtid="{D5CDD505-2E9C-101B-9397-08002B2CF9AE}" pid="4" name="LastSaved">
    <vt:filetime>2019-09-18T00:00:00Z</vt:filetime>
  </property>
</Properties>
</file>