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2"/>
  </p:notesMasterIdLst>
  <p:sldIdLst>
    <p:sldId id="257" r:id="rId5"/>
    <p:sldId id="262" r:id="rId6"/>
    <p:sldId id="299" r:id="rId7"/>
    <p:sldId id="300" r:id="rId8"/>
    <p:sldId id="301" r:id="rId9"/>
    <p:sldId id="302" r:id="rId10"/>
    <p:sldId id="303"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2" r:id="rId34"/>
    <p:sldId id="293" r:id="rId35"/>
    <p:sldId id="294" r:id="rId36"/>
    <p:sldId id="295" r:id="rId37"/>
    <p:sldId id="296" r:id="rId38"/>
    <p:sldId id="297" r:id="rId39"/>
    <p:sldId id="298" r:id="rId40"/>
    <p:sldId id="261" r:id="rId41"/>
  </p:sldIdLst>
  <p:sldSz cx="9144000" cy="6858000" type="screen4x3"/>
  <p:notesSz cx="6858000" cy="9144000"/>
  <p:defaultTex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1" autoAdjust="0"/>
    <p:restoredTop sz="90929"/>
  </p:normalViewPr>
  <p:slideViewPr>
    <p:cSldViewPr>
      <p:cViewPr varScale="1">
        <p:scale>
          <a:sx n="83" d="100"/>
          <a:sy n="83" d="100"/>
        </p:scale>
        <p:origin x="-1710"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defRPr>
            </a:lvl1pPr>
          </a:lstStyle>
          <a:p>
            <a:pPr>
              <a:defRPr/>
            </a:pPr>
            <a:endParaRPr lang="fi-FI"/>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fi-FI"/>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defRPr>
            </a:lvl1pPr>
          </a:lstStyle>
          <a:p>
            <a:pPr>
              <a:defRPr/>
            </a:pPr>
            <a:endParaRPr lang="fi-FI"/>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610E2EE-06D1-4E6B-A907-6CBED946FF46}" type="slidenum">
              <a:rPr lang="fi-FI" altLang="fi-FI"/>
              <a:pPr/>
              <a:t>‹#›</a:t>
            </a:fld>
            <a:endParaRPr lang="fi-FI"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61ED297D-6D49-46D5-AD9E-FD4BD7D20583}" type="slidenum">
              <a:rPr lang="fi-FI" altLang="fi-FI"/>
              <a:pPr/>
              <a:t>1</a:t>
            </a:fld>
            <a:endParaRPr lang="fi-FI" altLang="fi-FI"/>
          </a:p>
        </p:txBody>
      </p:sp>
      <p:sp>
        <p:nvSpPr>
          <p:cNvPr id="5123" name="Rectangle 2"/>
          <p:cNvSpPr>
            <a:spLocks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fi-FI" altLang="fi-FI"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8F8E2B95-6EDB-4C76-8968-F12F594E8534}" type="datetime1">
              <a:rPr lang="fi-FI"/>
              <a:pPr>
                <a:defRPr/>
              </a:pPr>
              <a:t>21.1.2020</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6" name="Rectangle 6"/>
          <p:cNvSpPr>
            <a:spLocks noGrp="1" noChangeArrowheads="1"/>
          </p:cNvSpPr>
          <p:nvPr>
            <p:ph type="sldNum" sz="quarter" idx="12"/>
          </p:nvPr>
        </p:nvSpPr>
        <p:spPr>
          <a:ln/>
        </p:spPr>
        <p:txBody>
          <a:bodyPr/>
          <a:lstStyle>
            <a:lvl1pPr>
              <a:defRPr/>
            </a:lvl1pPr>
          </a:lstStyle>
          <a:p>
            <a:fld id="{1BF97F5A-2226-4764-BDCB-763C60BD2514}" type="slidenum">
              <a:rPr lang="fi-FI" altLang="fi-FI"/>
              <a:pPr/>
              <a:t>‹#›</a:t>
            </a:fld>
            <a:endParaRPr lang="fi-FI" alt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Pystysuoran tekstin paikkamerkki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0F3228C9-70B3-4501-AC09-2D7DEF4BF741}" type="datetime1">
              <a:rPr lang="fi-FI"/>
              <a:pPr>
                <a:defRPr/>
              </a:pPr>
              <a:t>21.1.2020</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6" name="Rectangle 6"/>
          <p:cNvSpPr>
            <a:spLocks noGrp="1" noChangeArrowheads="1"/>
          </p:cNvSpPr>
          <p:nvPr>
            <p:ph type="sldNum" sz="quarter" idx="12"/>
          </p:nvPr>
        </p:nvSpPr>
        <p:spPr>
          <a:ln/>
        </p:spPr>
        <p:txBody>
          <a:bodyPr/>
          <a:lstStyle>
            <a:lvl1pPr>
              <a:defRPr/>
            </a:lvl1pPr>
          </a:lstStyle>
          <a:p>
            <a:fld id="{EAC7CCDF-D36E-4552-9220-B4897384D014}" type="slidenum">
              <a:rPr lang="fi-FI" altLang="fi-FI"/>
              <a:pPr/>
              <a:t>‹#›</a:t>
            </a:fld>
            <a:endParaRPr lang="fi-FI" alt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15100" y="457200"/>
            <a:ext cx="1943100" cy="5638800"/>
          </a:xfrm>
        </p:spPr>
        <p:txBody>
          <a:bodyPr vert="eaVert"/>
          <a:lstStyle/>
          <a:p>
            <a:r>
              <a:rPr lang="en-US" smtClean="0"/>
              <a:t>Click to edit Master title style</a:t>
            </a:r>
            <a:endParaRPr lang="fi-FI"/>
          </a:p>
        </p:txBody>
      </p:sp>
      <p:sp>
        <p:nvSpPr>
          <p:cNvPr id="3" name="Pystysuoran tekstin paikkamerkki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95FAD8E5-11F8-4A39-8E83-97D427BF5E44}" type="datetime1">
              <a:rPr lang="fi-FI"/>
              <a:pPr>
                <a:defRPr/>
              </a:pPr>
              <a:t>21.1.2020</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6" name="Rectangle 6"/>
          <p:cNvSpPr>
            <a:spLocks noGrp="1" noChangeArrowheads="1"/>
          </p:cNvSpPr>
          <p:nvPr>
            <p:ph type="sldNum" sz="quarter" idx="12"/>
          </p:nvPr>
        </p:nvSpPr>
        <p:spPr>
          <a:ln/>
        </p:spPr>
        <p:txBody>
          <a:bodyPr/>
          <a:lstStyle>
            <a:lvl1pPr>
              <a:defRPr/>
            </a:lvl1pPr>
          </a:lstStyle>
          <a:p>
            <a:fld id="{5F1FB260-FA0E-4FF2-B152-2402BF95E408}" type="slidenum">
              <a:rPr lang="fi-FI" altLang="fi-FI"/>
              <a:pPr/>
              <a:t>‹#›</a:t>
            </a:fld>
            <a:endParaRPr lang="fi-FI" alt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68288" y="1052513"/>
            <a:ext cx="8624887" cy="574675"/>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290513" y="1638300"/>
            <a:ext cx="4224337" cy="510381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67250" y="1638300"/>
            <a:ext cx="4225925" cy="510381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0E3256C3-2C57-4D57-B299-02B97135C8B8}" type="datetime1">
              <a:rPr lang="fi-FI"/>
              <a:pPr>
                <a:defRPr/>
              </a:pPr>
              <a:t>21.1.2020</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6" name="Rectangle 6"/>
          <p:cNvSpPr>
            <a:spLocks noGrp="1" noChangeArrowheads="1"/>
          </p:cNvSpPr>
          <p:nvPr>
            <p:ph type="sldNum" sz="quarter" idx="12"/>
          </p:nvPr>
        </p:nvSpPr>
        <p:spPr>
          <a:ln/>
        </p:spPr>
        <p:txBody>
          <a:bodyPr/>
          <a:lstStyle>
            <a:lvl1pPr>
              <a:defRPr/>
            </a:lvl1pPr>
          </a:lstStyle>
          <a:p>
            <a:fld id="{0B6F5409-B28F-46E5-B4AA-4E28C333763A}" type="slidenum">
              <a:rPr lang="fi-FI" altLang="fi-FI"/>
              <a:pPr/>
              <a:t>‹#›</a:t>
            </a:fld>
            <a:endParaRPr lang="fi-FI" alt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2D6314-4C3C-4B93-A614-9D7C1EDC2ADF}" type="datetime1">
              <a:rPr lang="fi-FI"/>
              <a:pPr>
                <a:defRPr/>
              </a:pPr>
              <a:t>21.1.2020</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6" name="Rectangle 6"/>
          <p:cNvSpPr>
            <a:spLocks noGrp="1" noChangeArrowheads="1"/>
          </p:cNvSpPr>
          <p:nvPr>
            <p:ph type="sldNum" sz="quarter" idx="12"/>
          </p:nvPr>
        </p:nvSpPr>
        <p:spPr>
          <a:ln/>
        </p:spPr>
        <p:txBody>
          <a:bodyPr/>
          <a:lstStyle>
            <a:lvl1pPr>
              <a:defRPr/>
            </a:lvl1pPr>
          </a:lstStyle>
          <a:p>
            <a:fld id="{53A60EB5-B37C-4EE5-ACC6-92F30D8DC4DA}" type="slidenum">
              <a:rPr lang="fi-FI" altLang="fi-FI"/>
              <a:pPr/>
              <a:t>‹#›</a:t>
            </a:fld>
            <a:endParaRPr lang="fi-FI" alt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Sisällön paikkamerkk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13A06B31-0CB6-4B48-8D1E-36C3AF82A264}" type="datetime1">
              <a:rPr lang="fi-FI"/>
              <a:pPr>
                <a:defRPr/>
              </a:pPr>
              <a:t>21.1.2020</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7" name="Rectangle 6"/>
          <p:cNvSpPr>
            <a:spLocks noGrp="1" noChangeArrowheads="1"/>
          </p:cNvSpPr>
          <p:nvPr>
            <p:ph type="sldNum" sz="quarter" idx="12"/>
          </p:nvPr>
        </p:nvSpPr>
        <p:spPr>
          <a:ln/>
        </p:spPr>
        <p:txBody>
          <a:bodyPr/>
          <a:lstStyle>
            <a:lvl1pPr>
              <a:defRPr/>
            </a:lvl1pPr>
          </a:lstStyle>
          <a:p>
            <a:fld id="{66BA414C-EA76-4F89-A99F-ECE2C07F7E21}" type="slidenum">
              <a:rPr lang="fi-FI" altLang="fi-FI"/>
              <a:pPr/>
              <a:t>‹#›</a:t>
            </a:fld>
            <a:endParaRPr lang="fi-FI" alt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5B94B0C3-3F36-4BCF-B9EA-A5F11A3CD4CF}" type="datetime1">
              <a:rPr lang="fi-FI"/>
              <a:pPr>
                <a:defRPr/>
              </a:pPr>
              <a:t>21.1.2020</a:t>
            </a:fld>
            <a:endParaRPr lang="fi-FI"/>
          </a:p>
        </p:txBody>
      </p:sp>
      <p:sp>
        <p:nvSpPr>
          <p:cNvPr id="8"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9" name="Rectangle 6"/>
          <p:cNvSpPr>
            <a:spLocks noGrp="1" noChangeArrowheads="1"/>
          </p:cNvSpPr>
          <p:nvPr>
            <p:ph type="sldNum" sz="quarter" idx="12"/>
          </p:nvPr>
        </p:nvSpPr>
        <p:spPr>
          <a:ln/>
        </p:spPr>
        <p:txBody>
          <a:bodyPr/>
          <a:lstStyle>
            <a:lvl1pPr>
              <a:defRPr/>
            </a:lvl1pPr>
          </a:lstStyle>
          <a:p>
            <a:fld id="{4D8A2F0E-863D-4400-8F39-A8B13194204A}" type="slidenum">
              <a:rPr lang="fi-FI" altLang="fi-FI"/>
              <a:pPr/>
              <a:t>‹#›</a:t>
            </a:fld>
            <a:endParaRPr lang="fi-FI" alt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FE3437DD-2945-4FE4-863F-4AB6E4285F58}" type="datetime1">
              <a:rPr lang="fi-FI"/>
              <a:pPr>
                <a:defRPr/>
              </a:pPr>
              <a:t>21.1.2020</a:t>
            </a:fld>
            <a:endParaRPr lang="fi-FI"/>
          </a:p>
        </p:txBody>
      </p:sp>
      <p:sp>
        <p:nvSpPr>
          <p:cNvPr id="4"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5" name="Rectangle 6"/>
          <p:cNvSpPr>
            <a:spLocks noGrp="1" noChangeArrowheads="1"/>
          </p:cNvSpPr>
          <p:nvPr>
            <p:ph type="sldNum" sz="quarter" idx="12"/>
          </p:nvPr>
        </p:nvSpPr>
        <p:spPr>
          <a:ln/>
        </p:spPr>
        <p:txBody>
          <a:bodyPr/>
          <a:lstStyle>
            <a:lvl1pPr>
              <a:defRPr/>
            </a:lvl1pPr>
          </a:lstStyle>
          <a:p>
            <a:fld id="{2E7DDD61-66ED-4A5B-B90C-9EF22222FD73}" type="slidenum">
              <a:rPr lang="fi-FI" altLang="fi-FI"/>
              <a:pPr/>
              <a:t>‹#›</a:t>
            </a:fld>
            <a:endParaRPr lang="fi-FI" alt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AF9820-7220-4E02-909B-2B3CB4BFC4B6}" type="datetime1">
              <a:rPr lang="fi-FI"/>
              <a:pPr>
                <a:defRPr/>
              </a:pPr>
              <a:t>21.1.2020</a:t>
            </a:fld>
            <a:endParaRPr lang="fi-FI"/>
          </a:p>
        </p:txBody>
      </p:sp>
      <p:sp>
        <p:nvSpPr>
          <p:cNvPr id="3"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4" name="Rectangle 6"/>
          <p:cNvSpPr>
            <a:spLocks noGrp="1" noChangeArrowheads="1"/>
          </p:cNvSpPr>
          <p:nvPr>
            <p:ph type="sldNum" sz="quarter" idx="12"/>
          </p:nvPr>
        </p:nvSpPr>
        <p:spPr>
          <a:ln/>
        </p:spPr>
        <p:txBody>
          <a:bodyPr/>
          <a:lstStyle>
            <a:lvl1pPr>
              <a:defRPr/>
            </a:lvl1pPr>
          </a:lstStyle>
          <a:p>
            <a:fld id="{72F82E21-AE98-40CA-95E7-9238396BABE2}" type="slidenum">
              <a:rPr lang="fi-FI" altLang="fi-FI"/>
              <a:pPr/>
              <a:t>‹#›</a:t>
            </a:fld>
            <a:endParaRPr lang="fi-FI" alt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1A5DA16-FB41-434D-8005-D0D3ADBF559C}" type="datetime1">
              <a:rPr lang="fi-FI"/>
              <a:pPr>
                <a:defRPr/>
              </a:pPr>
              <a:t>21.1.2020</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7" name="Rectangle 6"/>
          <p:cNvSpPr>
            <a:spLocks noGrp="1" noChangeArrowheads="1"/>
          </p:cNvSpPr>
          <p:nvPr>
            <p:ph type="sldNum" sz="quarter" idx="12"/>
          </p:nvPr>
        </p:nvSpPr>
        <p:spPr>
          <a:ln/>
        </p:spPr>
        <p:txBody>
          <a:bodyPr/>
          <a:lstStyle>
            <a:lvl1pPr>
              <a:defRPr/>
            </a:lvl1pPr>
          </a:lstStyle>
          <a:p>
            <a:fld id="{5BE1F259-9CDC-4F84-89A5-24A1B0C7DACE}" type="slidenum">
              <a:rPr lang="fi-FI" altLang="fi-FI"/>
              <a:pPr/>
              <a:t>‹#›</a:t>
            </a:fld>
            <a:endParaRPr lang="fi-FI" alt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2F8E36-7C2D-43D0-B884-5C2FFDDF71C3}" type="datetime1">
              <a:rPr lang="fi-FI"/>
              <a:pPr>
                <a:defRPr/>
              </a:pPr>
              <a:t>21.1.2020</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7" name="Rectangle 6"/>
          <p:cNvSpPr>
            <a:spLocks noGrp="1" noChangeArrowheads="1"/>
          </p:cNvSpPr>
          <p:nvPr>
            <p:ph type="sldNum" sz="quarter" idx="12"/>
          </p:nvPr>
        </p:nvSpPr>
        <p:spPr>
          <a:ln/>
        </p:spPr>
        <p:txBody>
          <a:bodyPr/>
          <a:lstStyle>
            <a:lvl1pPr>
              <a:defRPr/>
            </a:lvl1pPr>
          </a:lstStyle>
          <a:p>
            <a:fld id="{F6E47B1F-F0BF-4760-90A7-673162867615}" type="slidenum">
              <a:rPr lang="fi-FI" altLang="fi-FI"/>
              <a:pPr/>
              <a:t>‹#›</a:t>
            </a:fld>
            <a:endParaRPr lang="fi-FI" alt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fi-FI" smtClean="0"/>
              <a:t>Click to edit Master title style</a:t>
            </a:r>
            <a:endParaRPr lang="fi-FI" altLang="fi-FI"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i-FI" smtClean="0"/>
              <a:t>Click to edit Master text styles</a:t>
            </a:r>
          </a:p>
          <a:p>
            <a:pPr lvl="1"/>
            <a:r>
              <a:rPr lang="en-US" altLang="fi-FI" smtClean="0"/>
              <a:t>Second level</a:t>
            </a:r>
          </a:p>
          <a:p>
            <a:pPr lvl="2"/>
            <a:r>
              <a:rPr lang="en-US" altLang="fi-FI" smtClean="0"/>
              <a:t>Third level</a:t>
            </a:r>
          </a:p>
          <a:p>
            <a:pPr lvl="3"/>
            <a:r>
              <a:rPr lang="en-US" altLang="fi-FI" smtClean="0"/>
              <a:t>Fourth level</a:t>
            </a:r>
          </a:p>
          <a:p>
            <a:pPr lvl="4"/>
            <a:r>
              <a:rPr lang="en-US" altLang="fi-FI" smtClean="0"/>
              <a:t>Fifth level</a:t>
            </a:r>
            <a:endParaRPr lang="fi-FI" altLang="fi-FI" smtClean="0"/>
          </a:p>
        </p:txBody>
      </p:sp>
      <p:sp>
        <p:nvSpPr>
          <p:cNvPr id="1028" name="Rectangle 4"/>
          <p:cNvSpPr>
            <a:spLocks noGrp="1" noChangeArrowheads="1"/>
          </p:cNvSpPr>
          <p:nvPr>
            <p:ph type="dt" sz="half" idx="2"/>
          </p:nvPr>
        </p:nvSpPr>
        <p:spPr bwMode="auto">
          <a:xfrm>
            <a:off x="1066800" y="228600"/>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latin typeface="Arial" charset="0"/>
                <a:ea typeface="ＭＳ Ｐゴシック" pitchFamily="1" charset="-128"/>
              </a:defRPr>
            </a:lvl1pPr>
          </a:lstStyle>
          <a:p>
            <a:pPr>
              <a:defRPr/>
            </a:pPr>
            <a:fld id="{CA3CA977-D6CB-45E6-BE85-C413818A7C10}" type="datetime1">
              <a:rPr lang="fi-FI"/>
              <a:pPr>
                <a:defRPr/>
              </a:pPr>
              <a:t>21.1.2020</a:t>
            </a:fld>
            <a:endParaRPr lang="fi-FI"/>
          </a:p>
        </p:txBody>
      </p:sp>
      <p:sp>
        <p:nvSpPr>
          <p:cNvPr id="1029" name="Rectangle 5"/>
          <p:cNvSpPr>
            <a:spLocks noGrp="1" noChangeArrowheads="1"/>
          </p:cNvSpPr>
          <p:nvPr>
            <p:ph type="ftr" sz="quarter" idx="3"/>
          </p:nvPr>
        </p:nvSpPr>
        <p:spPr bwMode="auto">
          <a:xfrm>
            <a:off x="1905000" y="2286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latin typeface="Arial" charset="0"/>
                <a:ea typeface="ＭＳ Ｐゴシック" pitchFamily="1" charset="-128"/>
              </a:defRPr>
            </a:lvl1pPr>
          </a:lstStyle>
          <a:p>
            <a:pPr>
              <a:defRPr/>
            </a:pPr>
            <a:r>
              <a:rPr lang="fi-FI"/>
              <a:t>Author / Subject</a:t>
            </a:r>
          </a:p>
        </p:txBody>
      </p:sp>
      <p:sp>
        <p:nvSpPr>
          <p:cNvPr id="1030" name="Rectangle 6"/>
          <p:cNvSpPr>
            <a:spLocks noGrp="1" noChangeArrowheads="1"/>
          </p:cNvSpPr>
          <p:nvPr>
            <p:ph type="sldNum" sz="quarter" idx="4"/>
          </p:nvPr>
        </p:nvSpPr>
        <p:spPr bwMode="auto">
          <a:xfrm>
            <a:off x="685800" y="228600"/>
            <a:ext cx="381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lvl1pPr>
          </a:lstStyle>
          <a:p>
            <a:fld id="{595FEA18-9300-4DC8-B0B7-71500DDED285}" type="slidenum">
              <a:rPr lang="fi-FI" altLang="fi-FI"/>
              <a:pPr/>
              <a:t>‹#›</a:t>
            </a:fld>
            <a:endParaRPr lang="fi-FI" altLang="fi-FI"/>
          </a:p>
        </p:txBody>
      </p:sp>
      <p:pic>
        <p:nvPicPr>
          <p:cNvPr id="1031" name="Picture 10" descr="Ponsse logo"/>
          <p:cNvPicPr>
            <a:picLocks noChangeAspect="1" noChangeArrowheads="1"/>
          </p:cNvPicPr>
          <p:nvPr/>
        </p:nvPicPr>
        <p:blipFill>
          <a:blip r:embed="rId14" cstate="print"/>
          <a:srcRect/>
          <a:stretch>
            <a:fillRect/>
          </a:stretch>
        </p:blipFill>
        <p:spPr bwMode="auto">
          <a:xfrm>
            <a:off x="7102475" y="0"/>
            <a:ext cx="1431925" cy="431800"/>
          </a:xfrm>
          <a:prstGeom prst="rect">
            <a:avLst/>
          </a:prstGeom>
          <a:noFill/>
          <a:ln w="9525">
            <a:noFill/>
            <a:miter lim="800000"/>
            <a:headEnd/>
            <a:tailEnd/>
          </a:ln>
        </p:spPr>
      </p:pic>
      <p:pic>
        <p:nvPicPr>
          <p:cNvPr id="1032" name="Picture 11" descr="Ponsse ppt alapalkki"/>
          <p:cNvPicPr>
            <a:picLocks noChangeAspect="1" noChangeArrowheads="1"/>
          </p:cNvPicPr>
          <p:nvPr/>
        </p:nvPicPr>
        <p:blipFill>
          <a:blip r:embed="rId15" cstate="print"/>
          <a:srcRect/>
          <a:stretch>
            <a:fillRect/>
          </a:stretch>
        </p:blipFill>
        <p:spPr bwMode="auto">
          <a:xfrm>
            <a:off x="0" y="6240463"/>
            <a:ext cx="9145588"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1" charset="0"/>
          <a:ea typeface="ＭＳ Ｐゴシック" pitchFamily="1" charset="-128"/>
        </a:defRPr>
      </a:lvl2pPr>
      <a:lvl3pPr algn="l" rtl="0" eaLnBrk="0" fontAlgn="base" hangingPunct="0">
        <a:spcBef>
          <a:spcPct val="0"/>
        </a:spcBef>
        <a:spcAft>
          <a:spcPct val="0"/>
        </a:spcAft>
        <a:defRPr sz="3600">
          <a:solidFill>
            <a:schemeClr val="tx2"/>
          </a:solidFill>
          <a:latin typeface="Arial Black" pitchFamily="1" charset="0"/>
          <a:ea typeface="ＭＳ Ｐゴシック" pitchFamily="1" charset="-128"/>
        </a:defRPr>
      </a:lvl3pPr>
      <a:lvl4pPr algn="l" rtl="0" eaLnBrk="0" fontAlgn="base" hangingPunct="0">
        <a:spcBef>
          <a:spcPct val="0"/>
        </a:spcBef>
        <a:spcAft>
          <a:spcPct val="0"/>
        </a:spcAft>
        <a:defRPr sz="3600">
          <a:solidFill>
            <a:schemeClr val="tx2"/>
          </a:solidFill>
          <a:latin typeface="Arial Black" pitchFamily="1" charset="0"/>
          <a:ea typeface="ＭＳ Ｐゴシック" pitchFamily="1" charset="-128"/>
        </a:defRPr>
      </a:lvl4pPr>
      <a:lvl5pPr algn="l" rtl="0" eaLnBrk="0" fontAlgn="base" hangingPunct="0">
        <a:spcBef>
          <a:spcPct val="0"/>
        </a:spcBef>
        <a:spcAft>
          <a:spcPct val="0"/>
        </a:spcAft>
        <a:defRPr sz="3600">
          <a:solidFill>
            <a:schemeClr val="tx2"/>
          </a:solidFill>
          <a:latin typeface="Arial Black" pitchFamily="1" charset="0"/>
          <a:ea typeface="ＭＳ Ｐゴシック" pitchFamily="1" charset="-128"/>
        </a:defRPr>
      </a:lvl5pPr>
      <a:lvl6pPr marL="457200" algn="l" rtl="0" eaLnBrk="1" fontAlgn="base" hangingPunct="1">
        <a:spcBef>
          <a:spcPct val="0"/>
        </a:spcBef>
        <a:spcAft>
          <a:spcPct val="0"/>
        </a:spcAft>
        <a:defRPr sz="3600">
          <a:solidFill>
            <a:schemeClr val="tx2"/>
          </a:solidFill>
          <a:latin typeface="Arial Black"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Arial Black"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Arial Black"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Arial Black" pitchFamily="1" charset="0"/>
          <a:ea typeface="ＭＳ Ｐゴシック" pitchFamily="1" charset="-128"/>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 charset="0"/>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äivämäärän paikkamerkki 3"/>
          <p:cNvSpPr>
            <a:spLocks noGrp="1"/>
          </p:cNvSpPr>
          <p:nvPr>
            <p:ph type="dt" sz="quarter" idx="10"/>
          </p:nvPr>
        </p:nvSpPr>
        <p:spPr>
          <a:noFill/>
        </p:spPr>
        <p:txBody>
          <a:bodyPr/>
          <a:lstStyle/>
          <a:p>
            <a:fld id="{37AD7311-76C4-46C9-9A9A-8CA9ABCECA59}" type="datetime1">
              <a:rPr lang="fi-FI" altLang="fi-FI" smtClean="0">
                <a:ea typeface="ＭＳ Ｐゴシック" pitchFamily="34" charset="-128"/>
              </a:rPr>
              <a:pPr/>
              <a:t>21.1.2020</a:t>
            </a:fld>
            <a:endParaRPr lang="fi-FI" altLang="fi-FI" smtClean="0">
              <a:ea typeface="ＭＳ Ｐゴシック" pitchFamily="34" charset="-128"/>
            </a:endParaRPr>
          </a:p>
        </p:txBody>
      </p:sp>
      <p:sp>
        <p:nvSpPr>
          <p:cNvPr id="4099" name="Alatunnisteen paikkamerkki 4"/>
          <p:cNvSpPr>
            <a:spLocks noGrp="1"/>
          </p:cNvSpPr>
          <p:nvPr>
            <p:ph type="ftr" sz="quarter" idx="11"/>
          </p:nvPr>
        </p:nvSpPr>
        <p:spPr>
          <a:noFill/>
        </p:spPr>
        <p:txBody>
          <a:bodyPr/>
          <a:lstStyle/>
          <a:p>
            <a:r>
              <a:rPr lang="fi-FI" altLang="fi-FI" smtClean="0">
                <a:ea typeface="ＭＳ Ｐゴシック" pitchFamily="34" charset="-128"/>
              </a:rPr>
              <a:t>Author / Subject</a:t>
            </a:r>
          </a:p>
        </p:txBody>
      </p:sp>
      <p:sp>
        <p:nvSpPr>
          <p:cNvPr id="4100" name="Dian numeron paikkamerkki 5"/>
          <p:cNvSpPr>
            <a:spLocks noGrp="1"/>
          </p:cNvSpPr>
          <p:nvPr>
            <p:ph type="sldNum" sz="quarter" idx="12"/>
          </p:nvPr>
        </p:nvSpPr>
        <p:spPr>
          <a:noFill/>
        </p:spPr>
        <p:txBody>
          <a:bodyPr/>
          <a:lstStyle/>
          <a:p>
            <a:fld id="{E2DECDAA-6CDF-473D-9CDF-C8DD670B1D33}" type="slidenum">
              <a:rPr lang="fi-FI" altLang="fi-FI"/>
              <a:pPr/>
              <a:t>1</a:t>
            </a:fld>
            <a:endParaRPr lang="fi-FI" altLang="fi-FI"/>
          </a:p>
        </p:txBody>
      </p:sp>
      <p:pic>
        <p:nvPicPr>
          <p:cNvPr id="4101" name="Picture 4" descr="ergo8w_104 lores"/>
          <p:cNvPicPr>
            <a:picLocks noChangeAspect="1" noChangeArrowheads="1"/>
          </p:cNvPicPr>
          <p:nvPr/>
        </p:nvPicPr>
        <p:blipFill>
          <a:blip r:embed="rId3" cstate="print"/>
          <a:srcRect l="3226"/>
          <a:stretch>
            <a:fillRect/>
          </a:stretch>
        </p:blipFill>
        <p:spPr bwMode="auto">
          <a:xfrm>
            <a:off x="0" y="0"/>
            <a:ext cx="9144000" cy="6248400"/>
          </a:xfrm>
          <a:prstGeom prst="rect">
            <a:avLst/>
          </a:prstGeom>
          <a:noFill/>
          <a:ln w="9525">
            <a:noFill/>
            <a:miter lim="800000"/>
            <a:headEnd/>
            <a:tailEnd/>
          </a:ln>
        </p:spPr>
      </p:pic>
      <p:sp>
        <p:nvSpPr>
          <p:cNvPr id="4102" name="Rectangle 2"/>
          <p:cNvSpPr>
            <a:spLocks noGrp="1" noChangeArrowheads="1"/>
          </p:cNvSpPr>
          <p:nvPr>
            <p:ph type="title"/>
          </p:nvPr>
        </p:nvSpPr>
        <p:spPr bwMode="white">
          <a:xfrm>
            <a:off x="323850" y="2636838"/>
            <a:ext cx="8275638" cy="1143000"/>
          </a:xfrm>
        </p:spPr>
        <p:txBody>
          <a:bodyPr/>
          <a:lstStyle/>
          <a:p>
            <a:pPr algn="r" eaLnBrk="1" hangingPunct="1"/>
            <a:r>
              <a:rPr lang="fi-FI" altLang="fi-FI" smtClean="0">
                <a:solidFill>
                  <a:schemeClr val="bg1"/>
                </a:solidFill>
              </a:rPr>
              <a:t>H-series harvester heads</a:t>
            </a:r>
            <a:br>
              <a:rPr lang="fi-FI" altLang="fi-FI" smtClean="0">
                <a:solidFill>
                  <a:schemeClr val="bg1"/>
                </a:solidFill>
              </a:rPr>
            </a:br>
            <a:r>
              <a:rPr lang="fi-FI" altLang="fi-FI" smtClean="0">
                <a:solidFill>
                  <a:schemeClr val="bg1"/>
                </a:solidFill>
              </a:rPr>
              <a:t>Calibration</a:t>
            </a:r>
          </a:p>
        </p:txBody>
      </p:sp>
      <p:sp>
        <p:nvSpPr>
          <p:cNvPr id="4103" name="Rectangle 3"/>
          <p:cNvSpPr>
            <a:spLocks noGrp="1" noChangeArrowheads="1"/>
          </p:cNvSpPr>
          <p:nvPr>
            <p:ph type="body" idx="1"/>
          </p:nvPr>
        </p:nvSpPr>
        <p:spPr bwMode="white">
          <a:xfrm>
            <a:off x="838200" y="2286000"/>
            <a:ext cx="7772400" cy="350838"/>
          </a:xfrm>
        </p:spPr>
        <p:txBody>
          <a:bodyPr/>
          <a:lstStyle/>
          <a:p>
            <a:pPr algn="r" eaLnBrk="1" hangingPunct="1"/>
            <a:r>
              <a:rPr lang="fi-FI" altLang="fi-FI" smtClean="0">
                <a:solidFill>
                  <a:schemeClr val="bg1"/>
                </a:solidFill>
                <a:latin typeface="Arial Black" pitchFamily="34" charset="0"/>
              </a:rPr>
              <a:t>PONSSE</a:t>
            </a:r>
          </a:p>
        </p:txBody>
      </p:sp>
      <p:pic>
        <p:nvPicPr>
          <p:cNvPr id="4104" name="Picture 8" descr="Ponsse logo"/>
          <p:cNvPicPr>
            <a:picLocks noChangeAspect="1" noChangeArrowheads="1"/>
          </p:cNvPicPr>
          <p:nvPr/>
        </p:nvPicPr>
        <p:blipFill>
          <a:blip r:embed="rId4"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a:xfrm>
            <a:off x="250825" y="457200"/>
            <a:ext cx="8207375" cy="1143000"/>
          </a:xfrm>
        </p:spPr>
        <p:txBody>
          <a:bodyPr/>
          <a:lstStyle/>
          <a:p>
            <a:pPr eaLnBrk="1" hangingPunct="1"/>
            <a:r>
              <a:rPr lang="fi-FI" altLang="fi-FI" sz="2800" smtClean="0"/>
              <a:t>Measuring with calipers</a:t>
            </a:r>
          </a:p>
        </p:txBody>
      </p:sp>
      <p:sp>
        <p:nvSpPr>
          <p:cNvPr id="14339" name="Sisällön paikkamerkki 2"/>
          <p:cNvSpPr>
            <a:spLocks noGrp="1"/>
          </p:cNvSpPr>
          <p:nvPr>
            <p:ph idx="1"/>
          </p:nvPr>
        </p:nvSpPr>
        <p:spPr>
          <a:xfrm>
            <a:off x="395288" y="1431925"/>
            <a:ext cx="3889375" cy="4876800"/>
          </a:xfrm>
        </p:spPr>
        <p:txBody>
          <a:bodyPr/>
          <a:lstStyle/>
          <a:p>
            <a:pPr marL="228600" indent="-228600" eaLnBrk="1" hangingPunct="1">
              <a:buFont typeface="Arial Black" pitchFamily="34" charset="0"/>
              <a:buAutoNum type="arabicPeriod"/>
            </a:pPr>
            <a:r>
              <a:rPr lang="fi-FI" altLang="fi-FI" sz="1200" smtClean="0"/>
              <a:t>The person making the measurement has a very great effect on the accuracy and success on the control measurement</a:t>
            </a:r>
          </a:p>
          <a:p>
            <a:pPr marL="228600" indent="-228600" eaLnBrk="1" hangingPunct="1">
              <a:buFont typeface="Arial Black" pitchFamily="34" charset="0"/>
              <a:buAutoNum type="arabicPeriod"/>
            </a:pPr>
            <a:r>
              <a:rPr lang="fi-FI" altLang="fi-FI" sz="1200" smtClean="0"/>
              <a:t>It is important to try to learn and maintain a similar way of working between the persons doing the control measurement</a:t>
            </a:r>
          </a:p>
          <a:p>
            <a:pPr marL="228600" indent="-228600" eaLnBrk="1" hangingPunct="1">
              <a:buFont typeface="Arial Black" pitchFamily="34" charset="0"/>
              <a:buAutoNum type="arabicPeriod"/>
            </a:pPr>
            <a:r>
              <a:rPr lang="fi-FI" altLang="fi-FI" sz="1200" smtClean="0"/>
              <a:t>A tree is never completely round, almost all trees are more or less elliptic</a:t>
            </a:r>
          </a:p>
          <a:p>
            <a:pPr marL="228600" indent="-228600" eaLnBrk="1" hangingPunct="1">
              <a:buFont typeface="Arial Black" pitchFamily="34" charset="0"/>
              <a:buAutoNum type="arabicPeriod"/>
            </a:pPr>
            <a:r>
              <a:rPr lang="fi-FI" altLang="fi-FI" sz="1200" smtClean="0"/>
              <a:t>Two samples taken at a single point on a log must always be taken in an angle of 90 degrees to each other</a:t>
            </a:r>
          </a:p>
          <a:p>
            <a:pPr marL="228600" indent="-228600" eaLnBrk="1" hangingPunct="1">
              <a:buFont typeface="Arial Black" pitchFamily="34" charset="0"/>
              <a:buAutoNum type="arabicPeriod"/>
            </a:pPr>
            <a:r>
              <a:rPr lang="fi-FI" altLang="fi-FI" sz="1200" smtClean="0"/>
              <a:t>There are two ways of measuring:</a:t>
            </a:r>
          </a:p>
          <a:p>
            <a:pPr marL="685800" lvl="1" indent="-228600" eaLnBrk="1" hangingPunct="1">
              <a:buFont typeface="Arial Black" pitchFamily="34" charset="0"/>
              <a:buAutoNum type="alphaLcParenR"/>
            </a:pPr>
            <a:r>
              <a:rPr lang="fi-FI" altLang="fi-FI" sz="1200" smtClean="0"/>
              <a:t>The true 90 degree measuring, which will compensate for the elliptic shape of the trunk.</a:t>
            </a:r>
          </a:p>
          <a:p>
            <a:pPr marL="685800" lvl="1" indent="-228600" eaLnBrk="1" hangingPunct="1">
              <a:buFont typeface="Arial Black" pitchFamily="34" charset="0"/>
              <a:buAutoNum type="alphaLcParenR"/>
            </a:pPr>
            <a:r>
              <a:rPr lang="fi-FI" altLang="fi-FI" sz="1200" smtClean="0"/>
              <a:t>Lazy person’s measuring by barely moving the calipers between the two measurements </a:t>
            </a:r>
            <a:r>
              <a:rPr lang="fi-FI" altLang="fi-FI" sz="1200" smtClean="0">
                <a:sym typeface="Wingdings" pitchFamily="2" charset="2"/>
              </a:rPr>
              <a:t> can lead to having two similar samples, which both are either too thick or too thin  WRONG WAY!</a:t>
            </a:r>
            <a:endParaRPr lang="fi-FI" altLang="fi-FI" sz="1200" smtClean="0"/>
          </a:p>
        </p:txBody>
      </p:sp>
      <p:pic>
        <p:nvPicPr>
          <p:cNvPr id="14340" name="Picture 1"/>
          <p:cNvPicPr>
            <a:picLocks noChangeAspect="1"/>
          </p:cNvPicPr>
          <p:nvPr/>
        </p:nvPicPr>
        <p:blipFill>
          <a:blip r:embed="rId2" cstate="print"/>
          <a:srcRect/>
          <a:stretch>
            <a:fillRect/>
          </a:stretch>
        </p:blipFill>
        <p:spPr bwMode="auto">
          <a:xfrm>
            <a:off x="4649788" y="2349500"/>
            <a:ext cx="4386262" cy="21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p:txBody>
          <a:bodyPr/>
          <a:lstStyle/>
          <a:p>
            <a:pPr eaLnBrk="1" hangingPunct="1"/>
            <a:r>
              <a:rPr lang="fi-FI" altLang="fi-FI" sz="2800" smtClean="0"/>
              <a:t>Measuring with calipers</a:t>
            </a:r>
          </a:p>
        </p:txBody>
      </p:sp>
      <p:sp>
        <p:nvSpPr>
          <p:cNvPr id="14339" name="Tekstin paikkamerkki 45"/>
          <p:cNvSpPr>
            <a:spLocks noGrp="1"/>
          </p:cNvSpPr>
          <p:nvPr>
            <p:ph type="body" idx="1"/>
          </p:nvPr>
        </p:nvSpPr>
        <p:spPr>
          <a:xfrm>
            <a:off x="468313" y="1341438"/>
            <a:ext cx="4040187" cy="862012"/>
          </a:xfrm>
        </p:spPr>
        <p:txBody>
          <a:bodyPr/>
          <a:lstStyle/>
          <a:p>
            <a:pPr marL="342900" indent="-342900" eaLnBrk="1" hangingPunct="1">
              <a:buFont typeface="+mj-lt"/>
              <a:buAutoNum type="arabicPeriod"/>
              <a:defRPr/>
            </a:pPr>
            <a:r>
              <a:rPr lang="fi-FI" altLang="fi-FI" sz="1600" b="0" smtClean="0"/>
              <a:t>The harvester head measures the log</a:t>
            </a:r>
          </a:p>
          <a:p>
            <a:pPr eaLnBrk="1" hangingPunct="1">
              <a:defRPr/>
            </a:pPr>
            <a:r>
              <a:rPr lang="fi-FI" altLang="fi-FI" sz="1600" b="0" smtClean="0"/>
              <a:t>with the triangular calculation </a:t>
            </a:r>
            <a:r>
              <a:rPr lang="fi-FI" altLang="fi-FI" sz="1600" b="0" smtClean="0">
                <a:sym typeface="Wingdings" pitchFamily="2" charset="2"/>
              </a:rPr>
              <a:t> shape of the trunk is observed very well</a:t>
            </a:r>
            <a:endParaRPr lang="fi-FI" altLang="fi-FI" sz="1600" b="0" smtClean="0"/>
          </a:p>
        </p:txBody>
      </p:sp>
      <p:sp>
        <p:nvSpPr>
          <p:cNvPr id="15364" name="Tekstin paikkamerkki 46"/>
          <p:cNvSpPr>
            <a:spLocks noGrp="1"/>
          </p:cNvSpPr>
          <p:nvPr>
            <p:ph type="body" sz="quarter" idx="3"/>
          </p:nvPr>
        </p:nvSpPr>
        <p:spPr>
          <a:xfrm>
            <a:off x="4643438" y="1196975"/>
            <a:ext cx="4041775" cy="712788"/>
          </a:xfrm>
        </p:spPr>
        <p:txBody>
          <a:bodyPr/>
          <a:lstStyle/>
          <a:p>
            <a:pPr eaLnBrk="1" hangingPunct="1"/>
            <a:r>
              <a:rPr lang="fi-FI" altLang="fi-FI" sz="1600" b="0" smtClean="0"/>
              <a:t>2.   With the calipers, the shape of the log is observed by the 90 deg. measuring</a:t>
            </a:r>
          </a:p>
        </p:txBody>
      </p:sp>
      <p:pic>
        <p:nvPicPr>
          <p:cNvPr id="15365" name="Sisällön paikkamerkki 48" descr="P1000719.JPG"/>
          <p:cNvPicPr>
            <a:picLocks noGrp="1" noChangeAspect="1"/>
          </p:cNvPicPr>
          <p:nvPr>
            <p:ph sz="quarter" idx="4"/>
          </p:nvPr>
        </p:nvPicPr>
        <p:blipFill>
          <a:blip r:embed="rId2" cstate="print"/>
          <a:srcRect/>
          <a:stretch>
            <a:fillRect/>
          </a:stretch>
        </p:blipFill>
        <p:spPr>
          <a:xfrm>
            <a:off x="5292725" y="1916113"/>
            <a:ext cx="2879725" cy="1998662"/>
          </a:xfrm>
        </p:spPr>
      </p:pic>
      <p:grpSp>
        <p:nvGrpSpPr>
          <p:cNvPr id="15366" name="Group 6"/>
          <p:cNvGrpSpPr>
            <a:grpSpLocks/>
          </p:cNvGrpSpPr>
          <p:nvPr/>
        </p:nvGrpSpPr>
        <p:grpSpPr bwMode="auto">
          <a:xfrm>
            <a:off x="1187450" y="3068638"/>
            <a:ext cx="6337300" cy="3346450"/>
            <a:chOff x="68" y="1888"/>
            <a:chExt cx="4626" cy="2108"/>
          </a:xfrm>
        </p:grpSpPr>
        <p:grpSp>
          <p:nvGrpSpPr>
            <p:cNvPr id="15368" name="Group 7"/>
            <p:cNvGrpSpPr>
              <a:grpSpLocks/>
            </p:cNvGrpSpPr>
            <p:nvPr/>
          </p:nvGrpSpPr>
          <p:grpSpPr bwMode="auto">
            <a:xfrm>
              <a:off x="68" y="1888"/>
              <a:ext cx="1591" cy="1225"/>
              <a:chOff x="1338" y="1026"/>
              <a:chExt cx="2226" cy="1602"/>
            </a:xfrm>
          </p:grpSpPr>
          <p:pic>
            <p:nvPicPr>
              <p:cNvPr id="15384" name="Picture 8"/>
              <p:cNvPicPr>
                <a:picLocks noChangeAspect="1" noChangeArrowheads="1"/>
              </p:cNvPicPr>
              <p:nvPr/>
            </p:nvPicPr>
            <p:blipFill>
              <a:blip r:embed="rId3" cstate="print"/>
              <a:srcRect/>
              <a:stretch>
                <a:fillRect/>
              </a:stretch>
            </p:blipFill>
            <p:spPr bwMode="auto">
              <a:xfrm>
                <a:off x="1338" y="1026"/>
                <a:ext cx="2226" cy="1602"/>
              </a:xfrm>
              <a:prstGeom prst="rect">
                <a:avLst/>
              </a:prstGeom>
              <a:noFill/>
              <a:ln w="9525">
                <a:noFill/>
                <a:miter lim="800000"/>
                <a:headEnd/>
                <a:tailEnd/>
              </a:ln>
            </p:spPr>
          </p:pic>
          <p:sp>
            <p:nvSpPr>
              <p:cNvPr id="15385" name="Line 9"/>
              <p:cNvSpPr>
                <a:spLocks noChangeShapeType="1"/>
              </p:cNvSpPr>
              <p:nvPr/>
            </p:nvSpPr>
            <p:spPr bwMode="auto">
              <a:xfrm flipV="1">
                <a:off x="2018" y="1797"/>
                <a:ext cx="408" cy="544"/>
              </a:xfrm>
              <a:prstGeom prst="line">
                <a:avLst/>
              </a:prstGeom>
              <a:noFill/>
              <a:ln w="38100">
                <a:solidFill>
                  <a:srgbClr val="CC3300"/>
                </a:solidFill>
                <a:round/>
                <a:headEnd/>
                <a:tailEnd/>
              </a:ln>
            </p:spPr>
            <p:txBody>
              <a:bodyPr/>
              <a:lstStyle/>
              <a:p>
                <a:endParaRPr lang="en-US"/>
              </a:p>
            </p:txBody>
          </p:sp>
          <p:sp>
            <p:nvSpPr>
              <p:cNvPr id="15386" name="Line 10"/>
              <p:cNvSpPr>
                <a:spLocks noChangeShapeType="1"/>
              </p:cNvSpPr>
              <p:nvPr/>
            </p:nvSpPr>
            <p:spPr bwMode="auto">
              <a:xfrm>
                <a:off x="2018" y="2341"/>
                <a:ext cx="862" cy="0"/>
              </a:xfrm>
              <a:prstGeom prst="line">
                <a:avLst/>
              </a:prstGeom>
              <a:noFill/>
              <a:ln w="38100">
                <a:solidFill>
                  <a:srgbClr val="CC3300"/>
                </a:solidFill>
                <a:round/>
                <a:headEnd/>
                <a:tailEnd/>
              </a:ln>
            </p:spPr>
            <p:txBody>
              <a:bodyPr/>
              <a:lstStyle/>
              <a:p>
                <a:endParaRPr lang="en-US"/>
              </a:p>
            </p:txBody>
          </p:sp>
          <p:sp>
            <p:nvSpPr>
              <p:cNvPr id="15387" name="Line 11"/>
              <p:cNvSpPr>
                <a:spLocks noChangeShapeType="1"/>
              </p:cNvSpPr>
              <p:nvPr/>
            </p:nvSpPr>
            <p:spPr bwMode="auto">
              <a:xfrm flipH="1" flipV="1">
                <a:off x="2426" y="1797"/>
                <a:ext cx="454" cy="544"/>
              </a:xfrm>
              <a:prstGeom prst="line">
                <a:avLst/>
              </a:prstGeom>
              <a:noFill/>
              <a:ln w="38100">
                <a:solidFill>
                  <a:srgbClr val="CC3300"/>
                </a:solidFill>
                <a:round/>
                <a:headEnd/>
                <a:tailEnd/>
              </a:ln>
            </p:spPr>
            <p:txBody>
              <a:bodyPr/>
              <a:lstStyle/>
              <a:p>
                <a:endParaRPr lang="en-US"/>
              </a:p>
            </p:txBody>
          </p:sp>
        </p:grpSp>
        <p:grpSp>
          <p:nvGrpSpPr>
            <p:cNvPr id="15369" name="Group 12"/>
            <p:cNvGrpSpPr>
              <a:grpSpLocks/>
            </p:cNvGrpSpPr>
            <p:nvPr/>
          </p:nvGrpSpPr>
          <p:grpSpPr bwMode="auto">
            <a:xfrm>
              <a:off x="2102" y="3201"/>
              <a:ext cx="1555" cy="795"/>
              <a:chOff x="2327" y="2751"/>
              <a:chExt cx="1682" cy="956"/>
            </a:xfrm>
          </p:grpSpPr>
          <p:sp>
            <p:nvSpPr>
              <p:cNvPr id="15371" name="Rectangle 15"/>
              <p:cNvSpPr>
                <a:spLocks noChangeArrowheads="1"/>
              </p:cNvSpPr>
              <p:nvPr/>
            </p:nvSpPr>
            <p:spPr bwMode="auto">
              <a:xfrm>
                <a:off x="2327" y="2912"/>
                <a:ext cx="0" cy="210"/>
              </a:xfrm>
              <a:prstGeom prst="rect">
                <a:avLst/>
              </a:prstGeom>
              <a:noFill/>
              <a:ln w="9525">
                <a:noFill/>
                <a:miter lim="800000"/>
                <a:headEnd/>
                <a:tailEnd/>
              </a:ln>
            </p:spPr>
            <p:txBody>
              <a:bodyPr wrap="none" lIns="0" tIns="0" rIns="0" bIns="0">
                <a:spAutoFit/>
              </a:bodyPr>
              <a:lstStyle/>
              <a:p>
                <a:endParaRPr lang="fi-FI" altLang="fi-FI"/>
              </a:p>
            </p:txBody>
          </p:sp>
          <p:sp>
            <p:nvSpPr>
              <p:cNvPr id="15372" name="Rectangle 17"/>
              <p:cNvSpPr>
                <a:spLocks noChangeArrowheads="1"/>
              </p:cNvSpPr>
              <p:nvPr/>
            </p:nvSpPr>
            <p:spPr bwMode="auto">
              <a:xfrm>
                <a:off x="2914" y="2858"/>
                <a:ext cx="0" cy="210"/>
              </a:xfrm>
              <a:prstGeom prst="rect">
                <a:avLst/>
              </a:prstGeom>
              <a:noFill/>
              <a:ln w="9525">
                <a:noFill/>
                <a:miter lim="800000"/>
                <a:headEnd/>
                <a:tailEnd/>
              </a:ln>
            </p:spPr>
            <p:txBody>
              <a:bodyPr wrap="none" lIns="0" tIns="0" rIns="0" bIns="0">
                <a:spAutoFit/>
              </a:bodyPr>
              <a:lstStyle/>
              <a:p>
                <a:endParaRPr lang="fi-FI" altLang="fi-FI"/>
              </a:p>
            </p:txBody>
          </p:sp>
          <p:sp>
            <p:nvSpPr>
              <p:cNvPr id="15373" name="Rectangle 20"/>
              <p:cNvSpPr>
                <a:spLocks noChangeArrowheads="1"/>
              </p:cNvSpPr>
              <p:nvPr/>
            </p:nvSpPr>
            <p:spPr bwMode="auto">
              <a:xfrm>
                <a:off x="3449" y="2858"/>
                <a:ext cx="0" cy="210"/>
              </a:xfrm>
              <a:prstGeom prst="rect">
                <a:avLst/>
              </a:prstGeom>
              <a:noFill/>
              <a:ln w="9525">
                <a:noFill/>
                <a:miter lim="800000"/>
                <a:headEnd/>
                <a:tailEnd/>
              </a:ln>
            </p:spPr>
            <p:txBody>
              <a:bodyPr wrap="none" lIns="0" tIns="0" rIns="0" bIns="0">
                <a:spAutoFit/>
              </a:bodyPr>
              <a:lstStyle/>
              <a:p>
                <a:endParaRPr lang="fi-FI" altLang="fi-FI"/>
              </a:p>
            </p:txBody>
          </p:sp>
          <p:sp>
            <p:nvSpPr>
              <p:cNvPr id="15374" name="Rectangle 21"/>
              <p:cNvSpPr>
                <a:spLocks noChangeArrowheads="1"/>
              </p:cNvSpPr>
              <p:nvPr/>
            </p:nvSpPr>
            <p:spPr bwMode="auto">
              <a:xfrm>
                <a:off x="3421" y="2964"/>
                <a:ext cx="588" cy="210"/>
              </a:xfrm>
              <a:prstGeom prst="rect">
                <a:avLst/>
              </a:prstGeom>
              <a:noFill/>
              <a:ln w="9525">
                <a:noFill/>
                <a:miter lim="800000"/>
                <a:headEnd/>
                <a:tailEnd/>
              </a:ln>
            </p:spPr>
            <p:txBody>
              <a:bodyPr lIns="0" tIns="0" rIns="0" bIns="0">
                <a:spAutoFit/>
              </a:bodyPr>
              <a:lstStyle/>
              <a:p>
                <a:endParaRPr lang="fi-FI" altLang="fi-FI"/>
              </a:p>
            </p:txBody>
          </p:sp>
          <p:sp>
            <p:nvSpPr>
              <p:cNvPr id="15375" name="Rectangle 23"/>
              <p:cNvSpPr>
                <a:spLocks noChangeArrowheads="1"/>
              </p:cNvSpPr>
              <p:nvPr/>
            </p:nvSpPr>
            <p:spPr bwMode="auto">
              <a:xfrm>
                <a:off x="2458" y="3391"/>
                <a:ext cx="0" cy="210"/>
              </a:xfrm>
              <a:prstGeom prst="rect">
                <a:avLst/>
              </a:prstGeom>
              <a:noFill/>
              <a:ln w="9525">
                <a:noFill/>
                <a:miter lim="800000"/>
                <a:headEnd/>
                <a:tailEnd/>
              </a:ln>
            </p:spPr>
            <p:txBody>
              <a:bodyPr wrap="none" lIns="0" tIns="0" rIns="0" bIns="0">
                <a:spAutoFit/>
              </a:bodyPr>
              <a:lstStyle/>
              <a:p>
                <a:endParaRPr lang="fi-FI" altLang="fi-FI"/>
              </a:p>
            </p:txBody>
          </p:sp>
          <p:sp>
            <p:nvSpPr>
              <p:cNvPr id="15376" name="Rectangle 24"/>
              <p:cNvSpPr>
                <a:spLocks noChangeArrowheads="1"/>
              </p:cNvSpPr>
              <p:nvPr/>
            </p:nvSpPr>
            <p:spPr bwMode="auto">
              <a:xfrm>
                <a:off x="2522" y="3497"/>
                <a:ext cx="0" cy="210"/>
              </a:xfrm>
              <a:prstGeom prst="rect">
                <a:avLst/>
              </a:prstGeom>
              <a:noFill/>
              <a:ln w="9525">
                <a:noFill/>
                <a:miter lim="800000"/>
                <a:headEnd/>
                <a:tailEnd/>
              </a:ln>
            </p:spPr>
            <p:txBody>
              <a:bodyPr wrap="none" lIns="0" tIns="0" rIns="0" bIns="0">
                <a:spAutoFit/>
              </a:bodyPr>
              <a:lstStyle/>
              <a:p>
                <a:endParaRPr lang="fi-FI" altLang="fi-FI"/>
              </a:p>
            </p:txBody>
          </p:sp>
          <p:sp>
            <p:nvSpPr>
              <p:cNvPr id="15377" name="Rectangle 26"/>
              <p:cNvSpPr>
                <a:spLocks noChangeArrowheads="1"/>
              </p:cNvSpPr>
              <p:nvPr/>
            </p:nvSpPr>
            <p:spPr bwMode="auto">
              <a:xfrm>
                <a:off x="3254" y="3391"/>
                <a:ext cx="0" cy="210"/>
              </a:xfrm>
              <a:prstGeom prst="rect">
                <a:avLst/>
              </a:prstGeom>
              <a:noFill/>
              <a:ln w="9525">
                <a:noFill/>
                <a:miter lim="800000"/>
                <a:headEnd/>
                <a:tailEnd/>
              </a:ln>
            </p:spPr>
            <p:txBody>
              <a:bodyPr wrap="none" lIns="0" tIns="0" rIns="0" bIns="0">
                <a:spAutoFit/>
              </a:bodyPr>
              <a:lstStyle/>
              <a:p>
                <a:endParaRPr lang="fi-FI" altLang="fi-FI"/>
              </a:p>
            </p:txBody>
          </p:sp>
          <p:sp>
            <p:nvSpPr>
              <p:cNvPr id="15378" name="Rectangle 27"/>
              <p:cNvSpPr>
                <a:spLocks noChangeArrowheads="1"/>
              </p:cNvSpPr>
              <p:nvPr/>
            </p:nvSpPr>
            <p:spPr bwMode="auto">
              <a:xfrm>
                <a:off x="3105" y="3496"/>
                <a:ext cx="0" cy="210"/>
              </a:xfrm>
              <a:prstGeom prst="rect">
                <a:avLst/>
              </a:prstGeom>
              <a:noFill/>
              <a:ln w="9525">
                <a:noFill/>
                <a:miter lim="800000"/>
                <a:headEnd/>
                <a:tailEnd/>
              </a:ln>
            </p:spPr>
            <p:txBody>
              <a:bodyPr wrap="none" lIns="0" tIns="0" rIns="0" bIns="0">
                <a:spAutoFit/>
              </a:bodyPr>
              <a:lstStyle/>
              <a:p>
                <a:endParaRPr lang="fi-FI" altLang="fi-FI"/>
              </a:p>
            </p:txBody>
          </p:sp>
          <p:sp>
            <p:nvSpPr>
              <p:cNvPr id="15379" name="Rectangle 34"/>
              <p:cNvSpPr>
                <a:spLocks noChangeArrowheads="1"/>
              </p:cNvSpPr>
              <p:nvPr/>
            </p:nvSpPr>
            <p:spPr bwMode="auto">
              <a:xfrm>
                <a:off x="2636" y="2894"/>
                <a:ext cx="0" cy="210"/>
              </a:xfrm>
              <a:prstGeom prst="rect">
                <a:avLst/>
              </a:prstGeom>
              <a:noFill/>
              <a:ln w="9525">
                <a:noFill/>
                <a:miter lim="800000"/>
                <a:headEnd/>
                <a:tailEnd/>
              </a:ln>
            </p:spPr>
            <p:txBody>
              <a:bodyPr wrap="none" lIns="0" tIns="0" rIns="0" bIns="0">
                <a:spAutoFit/>
              </a:bodyPr>
              <a:lstStyle/>
              <a:p>
                <a:endParaRPr lang="fi-FI" altLang="fi-FI"/>
              </a:p>
            </p:txBody>
          </p:sp>
          <p:sp>
            <p:nvSpPr>
              <p:cNvPr id="15380" name="Rectangle 35"/>
              <p:cNvSpPr>
                <a:spLocks noChangeArrowheads="1"/>
              </p:cNvSpPr>
              <p:nvPr/>
            </p:nvSpPr>
            <p:spPr bwMode="auto">
              <a:xfrm>
                <a:off x="2576" y="2965"/>
                <a:ext cx="0" cy="210"/>
              </a:xfrm>
              <a:prstGeom prst="rect">
                <a:avLst/>
              </a:prstGeom>
              <a:noFill/>
              <a:ln w="9525">
                <a:noFill/>
                <a:miter lim="800000"/>
                <a:headEnd/>
                <a:tailEnd/>
              </a:ln>
            </p:spPr>
            <p:txBody>
              <a:bodyPr wrap="none" lIns="0" tIns="0" rIns="0" bIns="0">
                <a:spAutoFit/>
              </a:bodyPr>
              <a:lstStyle/>
              <a:p>
                <a:endParaRPr lang="fi-FI" altLang="fi-FI"/>
              </a:p>
            </p:txBody>
          </p:sp>
          <p:sp>
            <p:nvSpPr>
              <p:cNvPr id="15381" name="Rectangle 36"/>
              <p:cNvSpPr>
                <a:spLocks noChangeArrowheads="1"/>
              </p:cNvSpPr>
              <p:nvPr/>
            </p:nvSpPr>
            <p:spPr bwMode="auto">
              <a:xfrm>
                <a:off x="2375" y="2752"/>
                <a:ext cx="0" cy="210"/>
              </a:xfrm>
              <a:prstGeom prst="rect">
                <a:avLst/>
              </a:prstGeom>
              <a:noFill/>
              <a:ln w="9525">
                <a:noFill/>
                <a:miter lim="800000"/>
                <a:headEnd/>
                <a:tailEnd/>
              </a:ln>
            </p:spPr>
            <p:txBody>
              <a:bodyPr wrap="none" lIns="0" tIns="0" rIns="0" bIns="0">
                <a:spAutoFit/>
              </a:bodyPr>
              <a:lstStyle/>
              <a:p>
                <a:endParaRPr lang="fi-FI" altLang="fi-FI"/>
              </a:p>
            </p:txBody>
          </p:sp>
          <p:sp>
            <p:nvSpPr>
              <p:cNvPr id="15382" name="Rectangle 39"/>
              <p:cNvSpPr>
                <a:spLocks noChangeArrowheads="1"/>
              </p:cNvSpPr>
              <p:nvPr/>
            </p:nvSpPr>
            <p:spPr bwMode="auto">
              <a:xfrm>
                <a:off x="2983" y="2751"/>
                <a:ext cx="0" cy="210"/>
              </a:xfrm>
              <a:prstGeom prst="rect">
                <a:avLst/>
              </a:prstGeom>
              <a:noFill/>
              <a:ln w="9525">
                <a:noFill/>
                <a:miter lim="800000"/>
                <a:headEnd/>
                <a:tailEnd/>
              </a:ln>
            </p:spPr>
            <p:txBody>
              <a:bodyPr wrap="none" lIns="0" tIns="0" rIns="0" bIns="0">
                <a:spAutoFit/>
              </a:bodyPr>
              <a:lstStyle/>
              <a:p>
                <a:endParaRPr lang="fi-FI" altLang="fi-FI"/>
              </a:p>
            </p:txBody>
          </p:sp>
          <p:sp>
            <p:nvSpPr>
              <p:cNvPr id="15383" name="Rectangle 40"/>
              <p:cNvSpPr>
                <a:spLocks noChangeArrowheads="1"/>
              </p:cNvSpPr>
              <p:nvPr/>
            </p:nvSpPr>
            <p:spPr bwMode="auto">
              <a:xfrm>
                <a:off x="3636" y="2751"/>
                <a:ext cx="0" cy="210"/>
              </a:xfrm>
              <a:prstGeom prst="rect">
                <a:avLst/>
              </a:prstGeom>
              <a:noFill/>
              <a:ln w="9525">
                <a:noFill/>
                <a:miter lim="800000"/>
                <a:headEnd/>
                <a:tailEnd/>
              </a:ln>
            </p:spPr>
            <p:txBody>
              <a:bodyPr wrap="none" lIns="0" tIns="0" rIns="0" bIns="0">
                <a:spAutoFit/>
              </a:bodyPr>
              <a:lstStyle/>
              <a:p>
                <a:endParaRPr lang="fi-FI" altLang="fi-FI"/>
              </a:p>
            </p:txBody>
          </p:sp>
        </p:grpSp>
        <p:sp>
          <p:nvSpPr>
            <p:cNvPr id="15370" name="Rectangle 45"/>
            <p:cNvSpPr>
              <a:spLocks noChangeArrowheads="1"/>
            </p:cNvSpPr>
            <p:nvPr/>
          </p:nvSpPr>
          <p:spPr bwMode="auto">
            <a:xfrm>
              <a:off x="4694" y="2160"/>
              <a:ext cx="0" cy="174"/>
            </a:xfrm>
            <a:prstGeom prst="rect">
              <a:avLst/>
            </a:prstGeom>
            <a:noFill/>
            <a:ln w="9525">
              <a:noFill/>
              <a:miter lim="800000"/>
              <a:headEnd/>
              <a:tailEnd/>
            </a:ln>
          </p:spPr>
          <p:txBody>
            <a:bodyPr wrap="none" lIns="0" tIns="0" rIns="0" bIns="0">
              <a:spAutoFit/>
            </a:bodyPr>
            <a:lstStyle/>
            <a:p>
              <a:endParaRPr lang="fi-FI" altLang="fi-FI"/>
            </a:p>
          </p:txBody>
        </p:sp>
      </p:grpSp>
      <p:pic>
        <p:nvPicPr>
          <p:cNvPr id="15367" name="Sisällön paikkamerkki 9" descr="P1000720.JPG"/>
          <p:cNvPicPr>
            <a:picLocks noChangeAspect="1"/>
          </p:cNvPicPr>
          <p:nvPr/>
        </p:nvPicPr>
        <p:blipFill>
          <a:blip r:embed="rId4" cstate="print"/>
          <a:srcRect/>
          <a:stretch>
            <a:fillRect/>
          </a:stretch>
        </p:blipFill>
        <p:spPr bwMode="auto">
          <a:xfrm>
            <a:off x="5307013" y="4005263"/>
            <a:ext cx="2865437" cy="214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p:cNvSpPr>
            <a:spLocks noGrp="1"/>
          </p:cNvSpPr>
          <p:nvPr>
            <p:ph type="title"/>
          </p:nvPr>
        </p:nvSpPr>
        <p:spPr/>
        <p:txBody>
          <a:bodyPr/>
          <a:lstStyle/>
          <a:p>
            <a:pPr eaLnBrk="1" hangingPunct="1"/>
            <a:r>
              <a:rPr lang="fi-FI" altLang="fi-FI" sz="2800" smtClean="0"/>
              <a:t>Measuring with calipers</a:t>
            </a:r>
          </a:p>
        </p:txBody>
      </p:sp>
      <p:sp>
        <p:nvSpPr>
          <p:cNvPr id="16387" name="Sisällön paikkamerkki 3"/>
          <p:cNvSpPr>
            <a:spLocks noGrp="1"/>
          </p:cNvSpPr>
          <p:nvPr>
            <p:ph idx="1"/>
          </p:nvPr>
        </p:nvSpPr>
        <p:spPr>
          <a:xfrm>
            <a:off x="685800" y="1412875"/>
            <a:ext cx="7772400" cy="4683125"/>
          </a:xfrm>
        </p:spPr>
        <p:txBody>
          <a:bodyPr/>
          <a:lstStyle/>
          <a:p>
            <a:pPr eaLnBrk="1" hangingPunct="1"/>
            <a:r>
              <a:rPr lang="fi-FI" altLang="fi-FI" smtClean="0"/>
              <a:t>Difference between the harvester head and the calipers</a:t>
            </a:r>
          </a:p>
          <a:p>
            <a:pPr eaLnBrk="1" hangingPunct="1"/>
            <a:endParaRPr lang="fi-FI" altLang="fi-FI" sz="1100" smtClean="0"/>
          </a:p>
          <a:p>
            <a:pPr eaLnBrk="1" hangingPunct="1"/>
            <a:r>
              <a:rPr lang="fi-FI" altLang="fi-FI" sz="1200" smtClean="0"/>
              <a:t>The volume of the log is calculated by measuring 100 cm long cylinders of the log</a:t>
            </a:r>
          </a:p>
          <a:p>
            <a:pPr eaLnBrk="1" hangingPunct="1"/>
            <a:endParaRPr lang="fi-FI" altLang="fi-FI" sz="1100" smtClean="0"/>
          </a:p>
          <a:p>
            <a:pPr eaLnBrk="1" hangingPunct="1"/>
            <a:r>
              <a:rPr lang="fi-FI" altLang="fi-FI" sz="1100" smtClean="0"/>
              <a:t>TOTAL VOLUME = CYLINDER 1 + CYLINDER 2 + CYLINDER 3 + CYLINDER 4</a:t>
            </a:r>
          </a:p>
          <a:p>
            <a:pPr eaLnBrk="1" hangingPunct="1"/>
            <a:endParaRPr lang="fi-FI" altLang="fi-FI" sz="1100" smtClean="0"/>
          </a:p>
          <a:p>
            <a:pPr eaLnBrk="1" hangingPunct="1"/>
            <a:endParaRPr lang="fi-FI" altLang="fi-FI" sz="1100" smtClean="0"/>
          </a:p>
          <a:p>
            <a:pPr eaLnBrk="1" hangingPunct="1"/>
            <a:endParaRPr lang="fi-FI" altLang="fi-FI" sz="1100" smtClean="0"/>
          </a:p>
          <a:p>
            <a:pPr eaLnBrk="1" hangingPunct="1"/>
            <a:endParaRPr lang="fi-FI" altLang="fi-FI" sz="1100" smtClean="0"/>
          </a:p>
          <a:p>
            <a:pPr eaLnBrk="1" hangingPunct="1"/>
            <a:endParaRPr lang="fi-FI" altLang="fi-FI" sz="1100" smtClean="0"/>
          </a:p>
          <a:p>
            <a:pPr eaLnBrk="1" hangingPunct="1"/>
            <a:endParaRPr lang="fi-FI" altLang="fi-FI" sz="1100" smtClean="0"/>
          </a:p>
          <a:p>
            <a:pPr eaLnBrk="1" hangingPunct="1"/>
            <a:endParaRPr lang="fi-FI" altLang="fi-FI" sz="1100" smtClean="0"/>
          </a:p>
          <a:p>
            <a:pPr eaLnBrk="1" hangingPunct="1"/>
            <a:endParaRPr lang="fi-FI" altLang="fi-FI" sz="1100" smtClean="0"/>
          </a:p>
          <a:p>
            <a:pPr eaLnBrk="1" hangingPunct="1"/>
            <a:r>
              <a:rPr lang="fi-FI" altLang="fi-FI" sz="1200" smtClean="0"/>
              <a:t>The harvester head measures the log as 1 cm long slices</a:t>
            </a:r>
          </a:p>
          <a:p>
            <a:pPr eaLnBrk="1" hangingPunct="1"/>
            <a:endParaRPr lang="fi-FI" altLang="fi-FI" sz="1100" smtClean="0"/>
          </a:p>
          <a:p>
            <a:pPr eaLnBrk="1" hangingPunct="1"/>
            <a:r>
              <a:rPr lang="fi-FI" altLang="fi-FI" sz="1100" smtClean="0"/>
              <a:t>TOTAL VOLUME = SLICE 1 + SLICE 2 + SLICE 3 + … + SLICE 370</a:t>
            </a:r>
          </a:p>
        </p:txBody>
      </p:sp>
      <p:pic>
        <p:nvPicPr>
          <p:cNvPr id="16388" name="Picture 2"/>
          <p:cNvPicPr>
            <a:picLocks noChangeAspect="1" noChangeArrowheads="1"/>
          </p:cNvPicPr>
          <p:nvPr/>
        </p:nvPicPr>
        <p:blipFill>
          <a:blip r:embed="rId2" cstate="print"/>
          <a:srcRect/>
          <a:stretch>
            <a:fillRect/>
          </a:stretch>
        </p:blipFill>
        <p:spPr bwMode="auto">
          <a:xfrm>
            <a:off x="1258888" y="4868863"/>
            <a:ext cx="6648450" cy="1200150"/>
          </a:xfrm>
          <a:prstGeom prst="rect">
            <a:avLst/>
          </a:prstGeom>
          <a:noFill/>
          <a:ln w="9525">
            <a:noFill/>
            <a:miter lim="800000"/>
            <a:headEnd/>
            <a:tailEnd/>
          </a:ln>
        </p:spPr>
      </p:pic>
      <p:pic>
        <p:nvPicPr>
          <p:cNvPr id="16389" name="Picture 3"/>
          <p:cNvPicPr>
            <a:picLocks noChangeAspect="1" noChangeArrowheads="1"/>
          </p:cNvPicPr>
          <p:nvPr/>
        </p:nvPicPr>
        <p:blipFill>
          <a:blip r:embed="rId3" cstate="print"/>
          <a:srcRect/>
          <a:stretch>
            <a:fillRect/>
          </a:stretch>
        </p:blipFill>
        <p:spPr bwMode="auto">
          <a:xfrm>
            <a:off x="1258888" y="2565400"/>
            <a:ext cx="658177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p:cNvSpPr>
          <p:nvPr>
            <p:ph type="title"/>
          </p:nvPr>
        </p:nvSpPr>
        <p:spPr>
          <a:xfrm>
            <a:off x="539750" y="333375"/>
            <a:ext cx="7772400" cy="1368425"/>
          </a:xfrm>
        </p:spPr>
        <p:txBody>
          <a:bodyPr/>
          <a:lstStyle/>
          <a:p>
            <a:pPr eaLnBrk="1" hangingPunct="1"/>
            <a:r>
              <a:rPr lang="fi-FI" altLang="fi-FI" sz="2800" smtClean="0"/>
              <a:t>Measuring with calipers</a:t>
            </a:r>
            <a:br>
              <a:rPr lang="fi-FI" altLang="fi-FI" sz="2800" smtClean="0"/>
            </a:br>
            <a:endParaRPr lang="fi-FI" altLang="fi-FI" sz="2800" smtClean="0"/>
          </a:p>
        </p:txBody>
      </p:sp>
      <p:graphicFrame>
        <p:nvGraphicFramePr>
          <p:cNvPr id="4" name="Sisällön paikkamerkki 3"/>
          <p:cNvGraphicFramePr>
            <a:graphicFrameLocks noGrp="1"/>
          </p:cNvGraphicFramePr>
          <p:nvPr>
            <p:ph idx="1"/>
          </p:nvPr>
        </p:nvGraphicFramePr>
        <p:xfrm>
          <a:off x="1331913" y="1773238"/>
          <a:ext cx="6265862" cy="4032250"/>
        </p:xfrm>
        <a:graphic>
          <a:graphicData uri="http://schemas.openxmlformats.org/drawingml/2006/table">
            <a:tbl>
              <a:tblPr/>
              <a:tblGrid>
                <a:gridCol w="3131332">
                  <a:extLst>
                    <a:ext uri="{9D8B030D-6E8A-4147-A177-3AD203B41FA5}">
                      <a16:colId xmlns:a16="http://schemas.microsoft.com/office/drawing/2014/main" xmlns="" val="20000"/>
                    </a:ext>
                  </a:extLst>
                </a:gridCol>
                <a:gridCol w="3134530">
                  <a:extLst>
                    <a:ext uri="{9D8B030D-6E8A-4147-A177-3AD203B41FA5}">
                      <a16:colId xmlns:a16="http://schemas.microsoft.com/office/drawing/2014/main" xmlns="" val="20001"/>
                    </a:ext>
                  </a:extLst>
                </a:gridCol>
              </a:tblGrid>
              <a:tr h="448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err="1" smtClean="0">
                          <a:ln>
                            <a:noFill/>
                          </a:ln>
                          <a:solidFill>
                            <a:srgbClr val="FFFFFF"/>
                          </a:solidFill>
                          <a:effectLst/>
                          <a:latin typeface="Arial" charset="0"/>
                          <a:ea typeface="ＭＳ Ｐゴシック" pitchFamily="1" charset="-128"/>
                        </a:rPr>
                        <a:t>Diameter</a:t>
                      </a:r>
                      <a:endParaRPr kumimoji="0" lang="fi-FI" sz="1800" b="1" i="0" u="none" strike="noStrike" cap="none" normalizeH="0" baseline="0" dirty="0" smtClean="0">
                        <a:ln>
                          <a:noFill/>
                        </a:ln>
                        <a:solidFill>
                          <a:srgbClr val="FFFFFF"/>
                        </a:solidFill>
                        <a:effectLst/>
                        <a:latin typeface="Arial" charset="0"/>
                        <a:ea typeface="ＭＳ Ｐゴシック" pitchFamily="1" charset="-128"/>
                      </a:endParaRPr>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err="1" smtClean="0">
                          <a:ln>
                            <a:noFill/>
                          </a:ln>
                          <a:solidFill>
                            <a:srgbClr val="FFFFFF"/>
                          </a:solidFill>
                          <a:effectLst/>
                          <a:latin typeface="Arial" charset="0"/>
                          <a:ea typeface="ＭＳ Ｐゴシック" pitchFamily="1" charset="-128"/>
                        </a:rPr>
                        <a:t>Difference</a:t>
                      </a:r>
                      <a:r>
                        <a:rPr kumimoji="0" lang="fi-FI" sz="1800" b="1" i="0" u="none" strike="noStrike" cap="none" normalizeH="0" baseline="0" dirty="0" smtClean="0">
                          <a:ln>
                            <a:noFill/>
                          </a:ln>
                          <a:solidFill>
                            <a:srgbClr val="FFFFFF"/>
                          </a:solidFill>
                          <a:effectLst/>
                          <a:latin typeface="Arial" charset="0"/>
                          <a:ea typeface="ＭＳ Ｐゴシック" pitchFamily="1" charset="-128"/>
                        </a:rPr>
                        <a:t> %</a:t>
                      </a:r>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48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50 mm</a:t>
                      </a:r>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algn="ctr"/>
                      <a:r>
                        <a:rPr lang="fi-FI" sz="1800" dirty="0" smtClean="0"/>
                        <a:t>4,04</a:t>
                      </a:r>
                      <a:endParaRPr lang="fi-FI" sz="1800" dirty="0"/>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1"/>
                  </a:ext>
                </a:extLst>
              </a:tr>
              <a:tr h="448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100 mm</a:t>
                      </a:r>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algn="ctr"/>
                      <a:r>
                        <a:rPr lang="fi-FI" sz="1800" dirty="0" smtClean="0"/>
                        <a:t>2,01</a:t>
                      </a:r>
                      <a:endParaRPr lang="fi-FI" sz="1800" dirty="0"/>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2"/>
                  </a:ext>
                </a:extLst>
              </a:tr>
              <a:tr h="448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150 mm</a:t>
                      </a:r>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algn="ctr"/>
                      <a:r>
                        <a:rPr lang="fi-FI" sz="1800" dirty="0" smtClean="0"/>
                        <a:t>1,34</a:t>
                      </a:r>
                      <a:endParaRPr lang="fi-FI" sz="1800" dirty="0"/>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3"/>
                  </a:ext>
                </a:extLst>
              </a:tr>
              <a:tr h="448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200 mm</a:t>
                      </a:r>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algn="ctr"/>
                      <a:r>
                        <a:rPr lang="fi-FI" sz="1800" dirty="0" smtClean="0"/>
                        <a:t>1,00</a:t>
                      </a:r>
                      <a:endParaRPr lang="fi-FI" sz="1800" dirty="0"/>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4"/>
                  </a:ext>
                </a:extLst>
              </a:tr>
              <a:tr h="448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250 mm</a:t>
                      </a:r>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algn="ctr"/>
                      <a:r>
                        <a:rPr lang="fi-FI" sz="1800" dirty="0" smtClean="0"/>
                        <a:t>0,80</a:t>
                      </a:r>
                      <a:endParaRPr lang="fi-FI" sz="1800" dirty="0"/>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5"/>
                  </a:ext>
                </a:extLst>
              </a:tr>
              <a:tr h="448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300 mm</a:t>
                      </a:r>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algn="ctr"/>
                      <a:r>
                        <a:rPr lang="fi-FI" sz="1800" dirty="0" smtClean="0"/>
                        <a:t>0,67</a:t>
                      </a:r>
                      <a:endParaRPr lang="fi-FI" sz="1800" dirty="0"/>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6"/>
                  </a:ext>
                </a:extLst>
              </a:tr>
              <a:tr h="448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400 mm</a:t>
                      </a:r>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algn="ctr"/>
                      <a:r>
                        <a:rPr lang="fi-FI" sz="1800" dirty="0" smtClean="0"/>
                        <a:t>0,50</a:t>
                      </a:r>
                      <a:endParaRPr lang="fi-FI" sz="1800" dirty="0"/>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7"/>
                  </a:ext>
                </a:extLst>
              </a:tr>
              <a:tr h="448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500 mm</a:t>
                      </a:r>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algn="ctr"/>
                      <a:r>
                        <a:rPr lang="fi-FI" sz="1800" dirty="0" smtClean="0"/>
                        <a:t>0,40</a:t>
                      </a:r>
                      <a:endParaRPr lang="fi-FI" sz="1800" dirty="0"/>
                    </a:p>
                  </a:txBody>
                  <a:tcPr marL="82621" marR="8262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8"/>
                  </a:ext>
                </a:extLst>
              </a:tr>
            </a:tbl>
          </a:graphicData>
        </a:graphic>
      </p:graphicFrame>
      <p:sp>
        <p:nvSpPr>
          <p:cNvPr id="17443" name="Tekstikehys 4"/>
          <p:cNvSpPr txBox="1">
            <a:spLocks noChangeArrowheads="1"/>
          </p:cNvSpPr>
          <p:nvPr/>
        </p:nvSpPr>
        <p:spPr bwMode="auto">
          <a:xfrm>
            <a:off x="468313" y="1196975"/>
            <a:ext cx="8496300" cy="461963"/>
          </a:xfrm>
          <a:prstGeom prst="rect">
            <a:avLst/>
          </a:prstGeom>
          <a:noFill/>
          <a:ln w="9525">
            <a:noFill/>
            <a:miter lim="800000"/>
            <a:headEnd/>
            <a:tailEnd/>
          </a:ln>
        </p:spPr>
        <p:txBody>
          <a:bodyPr>
            <a:spAutoFit/>
          </a:bodyPr>
          <a:lstStyle/>
          <a:p>
            <a:r>
              <a:rPr lang="fi-FI" altLang="fi-FI"/>
              <a:t>Effect of 1 mm measuring error to 1 m long log cylinder in %</a:t>
            </a:r>
            <a:endParaRPr lang="en-US" altLang="fi-FI"/>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3"/>
          <p:cNvSpPr>
            <a:spLocks noGrp="1"/>
          </p:cNvSpPr>
          <p:nvPr>
            <p:ph type="title"/>
          </p:nvPr>
        </p:nvSpPr>
        <p:spPr>
          <a:xfrm>
            <a:off x="179388" y="188913"/>
            <a:ext cx="8229600" cy="1079500"/>
          </a:xfrm>
        </p:spPr>
        <p:txBody>
          <a:bodyPr/>
          <a:lstStyle/>
          <a:p>
            <a:pPr eaLnBrk="1" hangingPunct="1"/>
            <a:r>
              <a:rPr lang="fi-FI" altLang="fi-FI" sz="2800" smtClean="0"/>
              <a:t>  Measuring with calipers</a:t>
            </a:r>
          </a:p>
        </p:txBody>
      </p:sp>
      <p:sp>
        <p:nvSpPr>
          <p:cNvPr id="18435" name="Tekstin paikkamerkki 4"/>
          <p:cNvSpPr>
            <a:spLocks noGrp="1"/>
          </p:cNvSpPr>
          <p:nvPr>
            <p:ph type="body" idx="1"/>
          </p:nvPr>
        </p:nvSpPr>
        <p:spPr>
          <a:xfrm>
            <a:off x="457200" y="1052513"/>
            <a:ext cx="8147050" cy="288925"/>
          </a:xfrm>
        </p:spPr>
        <p:txBody>
          <a:bodyPr/>
          <a:lstStyle/>
          <a:p>
            <a:pPr eaLnBrk="1" hangingPunct="1"/>
            <a:endParaRPr lang="fi-FI" altLang="fi-FI" sz="1200" b="0" smtClean="0"/>
          </a:p>
          <a:p>
            <a:pPr eaLnBrk="1" hangingPunct="1"/>
            <a:r>
              <a:rPr lang="fi-FI" altLang="fi-FI" sz="1200" b="0" smtClean="0"/>
              <a:t>For the most accurate result measure each measuring point with 90 degree measurement with one on the thinnest and one on the thickest point.</a:t>
            </a:r>
            <a:endParaRPr lang="fi-FI" altLang="fi-FI" sz="1800" smtClean="0"/>
          </a:p>
        </p:txBody>
      </p:sp>
      <p:pic>
        <p:nvPicPr>
          <p:cNvPr id="18436" name="Sisällön paikkamerkki 8" descr="P1000719.JPG"/>
          <p:cNvPicPr>
            <a:picLocks noGrp="1" noChangeAspect="1"/>
          </p:cNvPicPr>
          <p:nvPr>
            <p:ph sz="half" idx="2"/>
          </p:nvPr>
        </p:nvPicPr>
        <p:blipFill>
          <a:blip r:embed="rId2" cstate="print"/>
          <a:srcRect/>
          <a:stretch>
            <a:fillRect/>
          </a:stretch>
        </p:blipFill>
        <p:spPr>
          <a:xfrm>
            <a:off x="1104900" y="1412875"/>
            <a:ext cx="2746375" cy="2060575"/>
          </a:xfrm>
        </p:spPr>
      </p:pic>
      <p:pic>
        <p:nvPicPr>
          <p:cNvPr id="18437" name="Sisällön paikkamerkki 9" descr="P1000720.JPG"/>
          <p:cNvPicPr>
            <a:picLocks noGrp="1" noChangeAspect="1"/>
          </p:cNvPicPr>
          <p:nvPr>
            <p:ph sz="quarter" idx="4"/>
          </p:nvPr>
        </p:nvPicPr>
        <p:blipFill>
          <a:blip r:embed="rId3" cstate="print"/>
          <a:srcRect/>
          <a:stretch>
            <a:fillRect/>
          </a:stretch>
        </p:blipFill>
        <p:spPr>
          <a:xfrm>
            <a:off x="5006975" y="1412875"/>
            <a:ext cx="2733675" cy="2051050"/>
          </a:xfrm>
        </p:spPr>
      </p:pic>
      <p:sp>
        <p:nvSpPr>
          <p:cNvPr id="18438" name="Tekstin paikkamerkki 6"/>
          <p:cNvSpPr>
            <a:spLocks noGrp="1"/>
          </p:cNvSpPr>
          <p:nvPr>
            <p:ph type="body" sz="quarter" idx="3"/>
          </p:nvPr>
        </p:nvSpPr>
        <p:spPr>
          <a:xfrm>
            <a:off x="539750" y="3789363"/>
            <a:ext cx="8218488" cy="287337"/>
          </a:xfrm>
        </p:spPr>
        <p:txBody>
          <a:bodyPr/>
          <a:lstStyle/>
          <a:p>
            <a:pPr eaLnBrk="1" hangingPunct="1"/>
            <a:r>
              <a:rPr lang="fi-FI" altLang="fi-FI" sz="1200" b="0" smtClean="0"/>
              <a:t>The results are always nearly as good if the measuring is not done on the thinnest and thickest point, as long as there is a 90 degree angle between the measurements.</a:t>
            </a:r>
          </a:p>
        </p:txBody>
      </p:sp>
      <p:pic>
        <p:nvPicPr>
          <p:cNvPr id="18439" name="Sisällön paikkamerkki 11" descr="P1000723.JPG"/>
          <p:cNvPicPr>
            <a:picLocks noChangeAspect="1"/>
          </p:cNvPicPr>
          <p:nvPr/>
        </p:nvPicPr>
        <p:blipFill>
          <a:blip r:embed="rId4" cstate="print"/>
          <a:srcRect/>
          <a:stretch>
            <a:fillRect/>
          </a:stretch>
        </p:blipFill>
        <p:spPr bwMode="auto">
          <a:xfrm>
            <a:off x="1104900" y="4105275"/>
            <a:ext cx="2746375" cy="2060575"/>
          </a:xfrm>
          <a:prstGeom prst="rect">
            <a:avLst/>
          </a:prstGeom>
          <a:noFill/>
          <a:ln w="9525">
            <a:noFill/>
            <a:miter lim="800000"/>
            <a:headEnd/>
            <a:tailEnd/>
          </a:ln>
        </p:spPr>
      </p:pic>
      <p:pic>
        <p:nvPicPr>
          <p:cNvPr id="18440" name="Sisällön paikkamerkki 12" descr="P1000722.JPG"/>
          <p:cNvPicPr>
            <a:picLocks noChangeAspect="1"/>
          </p:cNvPicPr>
          <p:nvPr/>
        </p:nvPicPr>
        <p:blipFill>
          <a:blip r:embed="rId5" cstate="print"/>
          <a:srcRect/>
          <a:stretch>
            <a:fillRect/>
          </a:stretch>
        </p:blipFill>
        <p:spPr bwMode="auto">
          <a:xfrm>
            <a:off x="5006975" y="4113213"/>
            <a:ext cx="2733675" cy="2052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a:xfrm>
            <a:off x="1249363" y="115888"/>
            <a:ext cx="5699125" cy="706437"/>
          </a:xfrm>
        </p:spPr>
        <p:txBody>
          <a:bodyPr/>
          <a:lstStyle/>
          <a:p>
            <a:pPr eaLnBrk="1" hangingPunct="1"/>
            <a:r>
              <a:rPr lang="fi-FI" altLang="fi-FI" sz="2800" smtClean="0"/>
              <a:t>Measuring with calipers</a:t>
            </a:r>
          </a:p>
        </p:txBody>
      </p:sp>
      <p:sp>
        <p:nvSpPr>
          <p:cNvPr id="19459" name="Tekstin paikkamerkki 2"/>
          <p:cNvSpPr>
            <a:spLocks noGrp="1"/>
          </p:cNvSpPr>
          <p:nvPr>
            <p:ph type="body" idx="1"/>
          </p:nvPr>
        </p:nvSpPr>
        <p:spPr>
          <a:xfrm>
            <a:off x="468313" y="1196975"/>
            <a:ext cx="7920037" cy="287338"/>
          </a:xfrm>
        </p:spPr>
        <p:txBody>
          <a:bodyPr/>
          <a:lstStyle/>
          <a:p>
            <a:pPr eaLnBrk="1" hangingPunct="1"/>
            <a:r>
              <a:rPr lang="fi-FI" altLang="fi-FI" sz="1200" b="0" smtClean="0"/>
              <a:t>First measurement directly from above, for the second measurement the caliper position changed only a little, if at all </a:t>
            </a:r>
            <a:r>
              <a:rPr lang="fi-FI" altLang="fi-FI" sz="1200" b="0" smtClean="0">
                <a:sym typeface="Wingdings" pitchFamily="2" charset="2"/>
              </a:rPr>
              <a:t> the measuring average may be correct, may be too low, may be too high  impossible to know!</a:t>
            </a:r>
            <a:endParaRPr lang="fi-FI" altLang="fi-FI" sz="1200" b="0" smtClean="0"/>
          </a:p>
        </p:txBody>
      </p:sp>
      <p:pic>
        <p:nvPicPr>
          <p:cNvPr id="19460" name="Sisällön paikkamerkki 6" descr="P1000719.JPG"/>
          <p:cNvPicPr>
            <a:picLocks noGrp="1" noChangeAspect="1"/>
          </p:cNvPicPr>
          <p:nvPr>
            <p:ph sz="half" idx="2"/>
          </p:nvPr>
        </p:nvPicPr>
        <p:blipFill>
          <a:blip r:embed="rId2" cstate="print"/>
          <a:srcRect/>
          <a:stretch>
            <a:fillRect/>
          </a:stretch>
        </p:blipFill>
        <p:spPr>
          <a:xfrm>
            <a:off x="1042988" y="1557338"/>
            <a:ext cx="2881312" cy="2160587"/>
          </a:xfrm>
        </p:spPr>
      </p:pic>
      <p:pic>
        <p:nvPicPr>
          <p:cNvPr id="19461" name="Sisällön paikkamerkki 7" descr="P1000724.JPG"/>
          <p:cNvPicPr>
            <a:picLocks noGrp="1" noChangeAspect="1"/>
          </p:cNvPicPr>
          <p:nvPr>
            <p:ph sz="quarter" idx="4"/>
          </p:nvPr>
        </p:nvPicPr>
        <p:blipFill>
          <a:blip r:embed="rId3" cstate="print"/>
          <a:srcRect/>
          <a:stretch>
            <a:fillRect/>
          </a:stretch>
        </p:blipFill>
        <p:spPr>
          <a:xfrm>
            <a:off x="5003800" y="1557338"/>
            <a:ext cx="2878138" cy="2159000"/>
          </a:xfrm>
        </p:spPr>
      </p:pic>
      <p:sp>
        <p:nvSpPr>
          <p:cNvPr id="8" name="Tekstin paikkamerkki 9"/>
          <p:cNvSpPr txBox="1">
            <a:spLocks/>
          </p:cNvSpPr>
          <p:nvPr/>
        </p:nvSpPr>
        <p:spPr bwMode="auto">
          <a:xfrm>
            <a:off x="323850" y="3933825"/>
            <a:ext cx="4224338" cy="2232025"/>
          </a:xfrm>
          <a:prstGeom prst="rect">
            <a:avLst/>
          </a:prstGeom>
          <a:noFill/>
          <a:ln w="9525">
            <a:noFill/>
            <a:miter lim="800000"/>
            <a:headEnd/>
            <a:tailEnd/>
          </a:ln>
        </p:spPr>
        <p:txBody>
          <a:bodyPr/>
          <a:lstStyle/>
          <a:p>
            <a:pPr eaLnBrk="1" hangingPunct="1">
              <a:spcBef>
                <a:spcPct val="20000"/>
              </a:spcBef>
              <a:buFontTx/>
              <a:buChar char="-"/>
              <a:defRPr/>
            </a:pPr>
            <a:r>
              <a:rPr lang="fi-FI" sz="1200" kern="0" dirty="0" err="1">
                <a:latin typeface="+mn-lt"/>
                <a:ea typeface="+mn-ea"/>
              </a:rPr>
              <a:t>Elliptic</a:t>
            </a:r>
            <a:r>
              <a:rPr lang="fi-FI" sz="1200" kern="0" dirty="0">
                <a:latin typeface="+mn-lt"/>
                <a:ea typeface="+mn-ea"/>
              </a:rPr>
              <a:t> </a:t>
            </a:r>
            <a:r>
              <a:rPr lang="fi-FI" sz="1200" kern="0" dirty="0" err="1">
                <a:latin typeface="+mn-lt"/>
                <a:ea typeface="+mn-ea"/>
              </a:rPr>
              <a:t>trunk</a:t>
            </a:r>
            <a:r>
              <a:rPr lang="fi-FI" sz="1200" kern="0" dirty="0">
                <a:latin typeface="+mn-lt"/>
                <a:ea typeface="+mn-ea"/>
              </a:rPr>
              <a:t> </a:t>
            </a:r>
            <a:r>
              <a:rPr lang="fi-FI" sz="1200" kern="0" dirty="0" err="1">
                <a:latin typeface="+mn-lt"/>
                <a:ea typeface="+mn-ea"/>
              </a:rPr>
              <a:t>will</a:t>
            </a:r>
            <a:r>
              <a:rPr lang="fi-FI" sz="1200" kern="0" dirty="0">
                <a:latin typeface="+mn-lt"/>
                <a:ea typeface="+mn-ea"/>
              </a:rPr>
              <a:t> </a:t>
            </a:r>
            <a:r>
              <a:rPr lang="fi-FI" sz="1200" kern="0" dirty="0" err="1">
                <a:latin typeface="+mn-lt"/>
                <a:ea typeface="+mn-ea"/>
              </a:rPr>
              <a:t>lay</a:t>
            </a:r>
            <a:r>
              <a:rPr lang="fi-FI" sz="1200" kern="0" dirty="0">
                <a:latin typeface="+mn-lt"/>
                <a:ea typeface="+mn-ea"/>
              </a:rPr>
              <a:t> on </a:t>
            </a:r>
            <a:r>
              <a:rPr lang="fi-FI" sz="1200" kern="0" dirty="0" err="1">
                <a:latin typeface="+mn-lt"/>
                <a:ea typeface="+mn-ea"/>
              </a:rPr>
              <a:t>it’s</a:t>
            </a:r>
            <a:r>
              <a:rPr lang="fi-FI" sz="1200" kern="0" dirty="0">
                <a:latin typeface="+mn-lt"/>
                <a:ea typeface="+mn-ea"/>
              </a:rPr>
              <a:t> </a:t>
            </a:r>
            <a:r>
              <a:rPr lang="fi-FI" sz="1200" kern="0" dirty="0" err="1">
                <a:latin typeface="+mn-lt"/>
                <a:ea typeface="+mn-ea"/>
              </a:rPr>
              <a:t>wide</a:t>
            </a:r>
            <a:r>
              <a:rPr lang="fi-FI" sz="1200" kern="0" dirty="0">
                <a:latin typeface="+mn-lt"/>
                <a:ea typeface="+mn-ea"/>
              </a:rPr>
              <a:t> side, </a:t>
            </a:r>
            <a:r>
              <a:rPr lang="fi-FI" sz="1200" kern="0" dirty="0" err="1">
                <a:latin typeface="+mn-lt"/>
                <a:ea typeface="+mn-ea"/>
              </a:rPr>
              <a:t>if</a:t>
            </a:r>
            <a:r>
              <a:rPr lang="fi-FI" sz="1200" kern="0" dirty="0">
                <a:latin typeface="+mn-lt"/>
                <a:ea typeface="+mn-ea"/>
              </a:rPr>
              <a:t> </a:t>
            </a:r>
            <a:r>
              <a:rPr lang="fi-FI" sz="1200" kern="0" dirty="0" err="1">
                <a:latin typeface="+mn-lt"/>
                <a:ea typeface="+mn-ea"/>
              </a:rPr>
              <a:t>there</a:t>
            </a:r>
            <a:r>
              <a:rPr lang="fi-FI" sz="1200" kern="0" dirty="0">
                <a:latin typeface="+mn-lt"/>
                <a:ea typeface="+mn-ea"/>
              </a:rPr>
              <a:t> is no </a:t>
            </a:r>
            <a:r>
              <a:rPr lang="fi-FI" sz="1200" kern="0" dirty="0" err="1">
                <a:latin typeface="+mn-lt"/>
                <a:ea typeface="+mn-ea"/>
              </a:rPr>
              <a:t>snow</a:t>
            </a:r>
            <a:r>
              <a:rPr lang="fi-FI" sz="1200" kern="0" dirty="0">
                <a:latin typeface="+mn-lt"/>
                <a:ea typeface="+mn-ea"/>
              </a:rPr>
              <a:t> </a:t>
            </a:r>
            <a:r>
              <a:rPr lang="fi-FI" sz="1200" kern="0" dirty="0" err="1">
                <a:latin typeface="+mn-lt"/>
                <a:ea typeface="+mn-ea"/>
              </a:rPr>
              <a:t>or</a:t>
            </a:r>
            <a:r>
              <a:rPr lang="fi-FI" sz="1200" kern="0" dirty="0">
                <a:latin typeface="+mn-lt"/>
                <a:ea typeface="+mn-ea"/>
              </a:rPr>
              <a:t> </a:t>
            </a:r>
            <a:r>
              <a:rPr lang="fi-FI" sz="1200" kern="0" dirty="0" err="1">
                <a:latin typeface="+mn-lt"/>
                <a:ea typeface="+mn-ea"/>
              </a:rPr>
              <a:t>thick</a:t>
            </a:r>
            <a:r>
              <a:rPr lang="fi-FI" sz="1200" kern="0" dirty="0">
                <a:latin typeface="+mn-lt"/>
                <a:ea typeface="+mn-ea"/>
              </a:rPr>
              <a:t> </a:t>
            </a:r>
            <a:r>
              <a:rPr lang="fi-FI" sz="1200" kern="0" dirty="0" err="1">
                <a:latin typeface="+mn-lt"/>
                <a:ea typeface="+mn-ea"/>
              </a:rPr>
              <a:t>undergrowth</a:t>
            </a:r>
            <a:r>
              <a:rPr lang="fi-FI" sz="1200" kern="0" dirty="0">
                <a:latin typeface="+mn-lt"/>
                <a:ea typeface="+mn-ea"/>
              </a:rPr>
              <a:t> </a:t>
            </a:r>
            <a:r>
              <a:rPr lang="fi-FI" sz="1200" kern="0" dirty="0">
                <a:latin typeface="+mn-lt"/>
                <a:ea typeface="+mn-ea"/>
                <a:sym typeface="Wingdings" pitchFamily="2" charset="2"/>
              </a:rPr>
              <a:t> </a:t>
            </a:r>
            <a:r>
              <a:rPr lang="fi-FI" sz="1200" kern="0" dirty="0" err="1">
                <a:latin typeface="+mn-lt"/>
                <a:ea typeface="+mn-ea"/>
                <a:sym typeface="Wingdings" pitchFamily="2" charset="2"/>
              </a:rPr>
              <a:t>if</a:t>
            </a:r>
            <a:r>
              <a:rPr lang="fi-FI" sz="1200" kern="0" dirty="0">
                <a:latin typeface="+mn-lt"/>
                <a:ea typeface="+mn-ea"/>
                <a:sym typeface="Wingdings" pitchFamily="2" charset="2"/>
              </a:rPr>
              <a:t> </a:t>
            </a:r>
            <a:r>
              <a:rPr lang="fi-FI" sz="1200" kern="0" dirty="0" err="1">
                <a:latin typeface="+mn-lt"/>
                <a:ea typeface="+mn-ea"/>
                <a:sym typeface="Wingdings" pitchFamily="2" charset="2"/>
              </a:rPr>
              <a:t>calipers</a:t>
            </a:r>
            <a:r>
              <a:rPr lang="fi-FI" sz="1200" kern="0" dirty="0">
                <a:latin typeface="+mn-lt"/>
                <a:ea typeface="+mn-ea"/>
                <a:sym typeface="Wingdings" pitchFamily="2" charset="2"/>
              </a:rPr>
              <a:t> </a:t>
            </a:r>
            <a:r>
              <a:rPr lang="fi-FI" sz="1200" kern="0" dirty="0" err="1">
                <a:latin typeface="+mn-lt"/>
                <a:ea typeface="+mn-ea"/>
                <a:sym typeface="Wingdings" pitchFamily="2" charset="2"/>
              </a:rPr>
              <a:t>are</a:t>
            </a:r>
            <a:r>
              <a:rPr lang="fi-FI" sz="1200" kern="0" dirty="0">
                <a:latin typeface="+mn-lt"/>
                <a:ea typeface="+mn-ea"/>
                <a:sym typeface="Wingdings" pitchFamily="2" charset="2"/>
              </a:rPr>
              <a:t> </a:t>
            </a:r>
            <a:r>
              <a:rPr lang="fi-FI" sz="1200" kern="0" dirty="0" err="1">
                <a:latin typeface="+mn-lt"/>
                <a:ea typeface="+mn-ea"/>
                <a:sym typeface="Wingdings" pitchFamily="2" charset="2"/>
              </a:rPr>
              <a:t>not</a:t>
            </a:r>
            <a:r>
              <a:rPr lang="fi-FI" sz="1200" kern="0" dirty="0">
                <a:latin typeface="+mn-lt"/>
                <a:ea typeface="+mn-ea"/>
                <a:sym typeface="Wingdings" pitchFamily="2" charset="2"/>
              </a:rPr>
              <a:t> </a:t>
            </a:r>
            <a:r>
              <a:rPr lang="fi-FI" sz="1200" kern="0" dirty="0" err="1">
                <a:latin typeface="+mn-lt"/>
                <a:ea typeface="+mn-ea"/>
                <a:sym typeface="Wingdings" pitchFamily="2" charset="2"/>
              </a:rPr>
              <a:t>turned</a:t>
            </a:r>
            <a:r>
              <a:rPr lang="fi-FI" sz="1200" kern="0" dirty="0">
                <a:latin typeface="+mn-lt"/>
                <a:ea typeface="+mn-ea"/>
                <a:sym typeface="Wingdings" pitchFamily="2" charset="2"/>
              </a:rPr>
              <a:t>, the </a:t>
            </a:r>
            <a:r>
              <a:rPr lang="fi-FI" sz="1200" kern="0" dirty="0" err="1">
                <a:latin typeface="+mn-lt"/>
                <a:ea typeface="+mn-ea"/>
                <a:sym typeface="Wingdings" pitchFamily="2" charset="2"/>
              </a:rPr>
              <a:t>measurement</a:t>
            </a:r>
            <a:r>
              <a:rPr lang="fi-FI" sz="1200" kern="0" dirty="0">
                <a:latin typeface="+mn-lt"/>
                <a:ea typeface="+mn-ea"/>
                <a:sym typeface="Wingdings" pitchFamily="2" charset="2"/>
              </a:rPr>
              <a:t> is in the </a:t>
            </a:r>
            <a:r>
              <a:rPr lang="fi-FI" sz="1200" kern="0" dirty="0" err="1">
                <a:latin typeface="+mn-lt"/>
                <a:ea typeface="+mn-ea"/>
                <a:sym typeface="Wingdings" pitchFamily="2" charset="2"/>
              </a:rPr>
              <a:t>thickest</a:t>
            </a:r>
            <a:r>
              <a:rPr lang="fi-FI" sz="1200" kern="0" dirty="0">
                <a:latin typeface="+mn-lt"/>
                <a:ea typeface="+mn-ea"/>
                <a:sym typeface="Wingdings" pitchFamily="2" charset="2"/>
              </a:rPr>
              <a:t> </a:t>
            </a:r>
            <a:r>
              <a:rPr lang="fi-FI" sz="1200" kern="0" dirty="0" err="1">
                <a:latin typeface="+mn-lt"/>
                <a:ea typeface="+mn-ea"/>
                <a:sym typeface="Wingdings" pitchFamily="2" charset="2"/>
              </a:rPr>
              <a:t>direction</a:t>
            </a:r>
            <a:endParaRPr lang="fi-FI" sz="1200" kern="0" dirty="0">
              <a:latin typeface="+mn-lt"/>
              <a:ea typeface="+mn-ea"/>
            </a:endParaRPr>
          </a:p>
          <a:p>
            <a:pPr eaLnBrk="1" hangingPunct="1">
              <a:spcBef>
                <a:spcPct val="20000"/>
              </a:spcBef>
              <a:buFontTx/>
              <a:buChar char="-"/>
              <a:defRPr/>
            </a:pPr>
            <a:r>
              <a:rPr lang="fi-FI" sz="1200" kern="0" dirty="0">
                <a:latin typeface="+mn-lt"/>
                <a:ea typeface="+mn-ea"/>
              </a:rPr>
              <a:t> </a:t>
            </a:r>
            <a:r>
              <a:rPr lang="fi-FI" sz="1200" kern="0" dirty="0" err="1">
                <a:latin typeface="+mn-lt"/>
                <a:ea typeface="+mn-ea"/>
              </a:rPr>
              <a:t>If</a:t>
            </a:r>
            <a:r>
              <a:rPr lang="fi-FI" sz="1200" kern="0" dirty="0">
                <a:latin typeface="+mn-lt"/>
                <a:ea typeface="+mn-ea"/>
              </a:rPr>
              <a:t> </a:t>
            </a:r>
            <a:r>
              <a:rPr lang="fi-FI" sz="1200" kern="0" dirty="0" err="1">
                <a:latin typeface="+mn-lt"/>
                <a:ea typeface="+mn-ea"/>
              </a:rPr>
              <a:t>there</a:t>
            </a:r>
            <a:r>
              <a:rPr lang="fi-FI" sz="1200" kern="0" dirty="0">
                <a:latin typeface="+mn-lt"/>
                <a:ea typeface="+mn-ea"/>
              </a:rPr>
              <a:t> is </a:t>
            </a:r>
            <a:r>
              <a:rPr lang="fi-FI" sz="1200" kern="0" dirty="0" err="1">
                <a:latin typeface="+mn-lt"/>
                <a:ea typeface="+mn-ea"/>
              </a:rPr>
              <a:t>snow</a:t>
            </a:r>
            <a:r>
              <a:rPr lang="fi-FI" sz="1200" kern="0" dirty="0">
                <a:latin typeface="+mn-lt"/>
                <a:ea typeface="+mn-ea"/>
              </a:rPr>
              <a:t> </a:t>
            </a:r>
            <a:r>
              <a:rPr lang="fi-FI" sz="1200" kern="0" dirty="0" err="1">
                <a:latin typeface="+mn-lt"/>
                <a:ea typeface="+mn-ea"/>
              </a:rPr>
              <a:t>or</a:t>
            </a:r>
            <a:r>
              <a:rPr lang="fi-FI" sz="1200" kern="0" dirty="0">
                <a:latin typeface="+mn-lt"/>
                <a:ea typeface="+mn-ea"/>
              </a:rPr>
              <a:t> </a:t>
            </a:r>
            <a:r>
              <a:rPr lang="fi-FI" sz="1200" kern="0" dirty="0" err="1">
                <a:latin typeface="+mn-lt"/>
                <a:ea typeface="+mn-ea"/>
              </a:rPr>
              <a:t>undergrowth</a:t>
            </a:r>
            <a:r>
              <a:rPr lang="fi-FI" sz="1200" kern="0" dirty="0">
                <a:latin typeface="+mn-lt"/>
                <a:ea typeface="+mn-ea"/>
              </a:rPr>
              <a:t>, </a:t>
            </a:r>
            <a:r>
              <a:rPr lang="fi-FI" sz="1200" kern="0" dirty="0" err="1">
                <a:latin typeface="+mn-lt"/>
                <a:ea typeface="+mn-ea"/>
              </a:rPr>
              <a:t>it</a:t>
            </a:r>
            <a:r>
              <a:rPr lang="fi-FI" sz="1200" kern="0" dirty="0">
                <a:latin typeface="+mn-lt"/>
                <a:ea typeface="+mn-ea"/>
              </a:rPr>
              <a:t> </a:t>
            </a:r>
            <a:r>
              <a:rPr lang="fi-FI" sz="1200" kern="0" dirty="0" err="1">
                <a:latin typeface="+mn-lt"/>
                <a:ea typeface="+mn-ea"/>
              </a:rPr>
              <a:t>can</a:t>
            </a:r>
            <a:r>
              <a:rPr lang="fi-FI" sz="1200" kern="0" dirty="0">
                <a:latin typeface="+mn-lt"/>
                <a:ea typeface="+mn-ea"/>
              </a:rPr>
              <a:t> </a:t>
            </a:r>
            <a:r>
              <a:rPr lang="fi-FI" sz="1200" kern="0" dirty="0" err="1">
                <a:latin typeface="+mn-lt"/>
                <a:ea typeface="+mn-ea"/>
              </a:rPr>
              <a:t>be</a:t>
            </a:r>
            <a:r>
              <a:rPr lang="fi-FI" sz="1200" kern="0" dirty="0">
                <a:latin typeface="+mn-lt"/>
                <a:ea typeface="+mn-ea"/>
              </a:rPr>
              <a:t> in </a:t>
            </a:r>
            <a:r>
              <a:rPr lang="fi-FI" sz="1200" kern="0" dirty="0" err="1">
                <a:latin typeface="+mn-lt"/>
                <a:ea typeface="+mn-ea"/>
              </a:rPr>
              <a:t>any</a:t>
            </a:r>
            <a:r>
              <a:rPr lang="fi-FI" sz="1200" kern="0" dirty="0">
                <a:latin typeface="+mn-lt"/>
                <a:ea typeface="+mn-ea"/>
              </a:rPr>
              <a:t> position </a:t>
            </a:r>
            <a:r>
              <a:rPr lang="fi-FI" sz="1200" kern="0" dirty="0">
                <a:latin typeface="+mn-lt"/>
                <a:ea typeface="+mn-ea"/>
                <a:sym typeface="Wingdings" pitchFamily="2" charset="2"/>
              </a:rPr>
              <a:t> </a:t>
            </a:r>
            <a:r>
              <a:rPr lang="fi-FI" sz="1200" kern="0" dirty="0" err="1">
                <a:latin typeface="+mn-lt"/>
                <a:ea typeface="+mn-ea"/>
                <a:sym typeface="Wingdings" pitchFamily="2" charset="2"/>
              </a:rPr>
              <a:t>if</a:t>
            </a:r>
            <a:r>
              <a:rPr lang="fi-FI" sz="1200" kern="0" dirty="0">
                <a:latin typeface="+mn-lt"/>
                <a:ea typeface="+mn-ea"/>
                <a:sym typeface="Wingdings" pitchFamily="2" charset="2"/>
              </a:rPr>
              <a:t> the </a:t>
            </a:r>
            <a:r>
              <a:rPr lang="fi-FI" sz="1200" kern="0" dirty="0" err="1">
                <a:latin typeface="+mn-lt"/>
                <a:ea typeface="+mn-ea"/>
                <a:sym typeface="Wingdings" pitchFamily="2" charset="2"/>
              </a:rPr>
              <a:t>calipers</a:t>
            </a:r>
            <a:r>
              <a:rPr lang="fi-FI" sz="1200" kern="0" dirty="0">
                <a:latin typeface="+mn-lt"/>
                <a:ea typeface="+mn-ea"/>
                <a:sym typeface="Wingdings" pitchFamily="2" charset="2"/>
              </a:rPr>
              <a:t> </a:t>
            </a:r>
            <a:r>
              <a:rPr lang="fi-FI" sz="1200" kern="0" dirty="0" err="1">
                <a:latin typeface="+mn-lt"/>
                <a:ea typeface="+mn-ea"/>
                <a:sym typeface="Wingdings" pitchFamily="2" charset="2"/>
              </a:rPr>
              <a:t>are</a:t>
            </a:r>
            <a:r>
              <a:rPr lang="fi-FI" sz="1200" kern="0" dirty="0">
                <a:latin typeface="+mn-lt"/>
                <a:ea typeface="+mn-ea"/>
                <a:sym typeface="Wingdings" pitchFamily="2" charset="2"/>
              </a:rPr>
              <a:t> </a:t>
            </a:r>
            <a:r>
              <a:rPr lang="fi-FI" sz="1200" kern="0" dirty="0" err="1">
                <a:latin typeface="+mn-lt"/>
                <a:ea typeface="+mn-ea"/>
                <a:sym typeface="Wingdings" pitchFamily="2" charset="2"/>
              </a:rPr>
              <a:t>not</a:t>
            </a:r>
            <a:r>
              <a:rPr lang="fi-FI" sz="1200" kern="0" dirty="0">
                <a:latin typeface="+mn-lt"/>
                <a:ea typeface="+mn-ea"/>
                <a:sym typeface="Wingdings" pitchFamily="2" charset="2"/>
              </a:rPr>
              <a:t> </a:t>
            </a:r>
            <a:r>
              <a:rPr lang="fi-FI" sz="1200" kern="0" dirty="0" err="1">
                <a:latin typeface="+mn-lt"/>
                <a:ea typeface="+mn-ea"/>
                <a:sym typeface="Wingdings" pitchFamily="2" charset="2"/>
              </a:rPr>
              <a:t>turned</a:t>
            </a:r>
            <a:r>
              <a:rPr lang="fi-FI" sz="1200" kern="0" dirty="0">
                <a:latin typeface="+mn-lt"/>
                <a:ea typeface="+mn-ea"/>
                <a:sym typeface="Wingdings" pitchFamily="2" charset="2"/>
              </a:rPr>
              <a:t>, the </a:t>
            </a:r>
            <a:r>
              <a:rPr lang="fi-FI" sz="1200" kern="0" dirty="0" err="1">
                <a:latin typeface="+mn-lt"/>
                <a:ea typeface="+mn-ea"/>
                <a:sym typeface="Wingdings" pitchFamily="2" charset="2"/>
              </a:rPr>
              <a:t>measurement</a:t>
            </a:r>
            <a:r>
              <a:rPr lang="fi-FI" sz="1200" kern="0" dirty="0">
                <a:latin typeface="+mn-lt"/>
                <a:ea typeface="+mn-ea"/>
                <a:sym typeface="Wingdings" pitchFamily="2" charset="2"/>
              </a:rPr>
              <a:t> is in a </a:t>
            </a:r>
            <a:r>
              <a:rPr lang="fi-FI" sz="1200" kern="0" dirty="0" err="1">
                <a:latin typeface="+mn-lt"/>
                <a:ea typeface="+mn-ea"/>
                <a:sym typeface="Wingdings" pitchFamily="2" charset="2"/>
              </a:rPr>
              <a:t>random</a:t>
            </a:r>
            <a:r>
              <a:rPr lang="fi-FI" sz="1200" kern="0" dirty="0">
                <a:latin typeface="+mn-lt"/>
                <a:ea typeface="+mn-ea"/>
                <a:sym typeface="Wingdings" pitchFamily="2" charset="2"/>
              </a:rPr>
              <a:t> </a:t>
            </a:r>
            <a:r>
              <a:rPr lang="fi-FI" sz="1200" kern="0" dirty="0" err="1">
                <a:latin typeface="+mn-lt"/>
                <a:ea typeface="+mn-ea"/>
                <a:sym typeface="Wingdings" pitchFamily="2" charset="2"/>
              </a:rPr>
              <a:t>direction</a:t>
            </a:r>
            <a:endParaRPr lang="fi-FI" sz="1200" kern="0" dirty="0">
              <a:latin typeface="+mn-lt"/>
              <a:ea typeface="+mn-ea"/>
            </a:endParaRPr>
          </a:p>
          <a:p>
            <a:pPr eaLnBrk="1" hangingPunct="1">
              <a:spcBef>
                <a:spcPct val="20000"/>
              </a:spcBef>
              <a:defRPr/>
            </a:pPr>
            <a:endParaRPr lang="fi-FI" sz="1200" kern="0" dirty="0">
              <a:latin typeface="+mn-lt"/>
              <a:ea typeface="+mn-ea"/>
            </a:endParaRPr>
          </a:p>
          <a:p>
            <a:pPr eaLnBrk="1" hangingPunct="1">
              <a:spcBef>
                <a:spcPct val="20000"/>
              </a:spcBef>
              <a:buFontTx/>
              <a:buChar char="-"/>
              <a:defRPr/>
            </a:pPr>
            <a:r>
              <a:rPr lang="fi-FI" sz="1200" kern="0" dirty="0">
                <a:latin typeface="+mn-lt"/>
                <a:ea typeface="+mn-ea"/>
              </a:rPr>
              <a:t> On the </a:t>
            </a:r>
            <a:r>
              <a:rPr lang="fi-FI" sz="1200" kern="0" dirty="0" err="1">
                <a:latin typeface="+mn-lt"/>
                <a:ea typeface="+mn-ea"/>
              </a:rPr>
              <a:t>logs</a:t>
            </a:r>
            <a:r>
              <a:rPr lang="fi-FI" sz="1200" kern="0" dirty="0">
                <a:latin typeface="+mn-lt"/>
                <a:ea typeface="+mn-ea"/>
              </a:rPr>
              <a:t> in the </a:t>
            </a:r>
            <a:r>
              <a:rPr lang="fi-FI" sz="1200" kern="0" dirty="0" err="1">
                <a:latin typeface="+mn-lt"/>
                <a:ea typeface="+mn-ea"/>
              </a:rPr>
              <a:t>tree</a:t>
            </a:r>
            <a:r>
              <a:rPr lang="fi-FI" sz="1200" kern="0" dirty="0">
                <a:latin typeface="+mn-lt"/>
                <a:ea typeface="+mn-ea"/>
              </a:rPr>
              <a:t> on the </a:t>
            </a:r>
            <a:r>
              <a:rPr lang="fi-FI" sz="1200" kern="0" dirty="0" err="1">
                <a:latin typeface="+mn-lt"/>
                <a:ea typeface="+mn-ea"/>
              </a:rPr>
              <a:t>pictures</a:t>
            </a:r>
            <a:r>
              <a:rPr lang="fi-FI" sz="1200" kern="0" dirty="0">
                <a:latin typeface="+mn-lt"/>
                <a:ea typeface="+mn-ea"/>
              </a:rPr>
              <a:t>, the </a:t>
            </a:r>
            <a:r>
              <a:rPr lang="fi-FI" sz="1200" kern="0" dirty="0" err="1">
                <a:latin typeface="+mn-lt"/>
                <a:ea typeface="+mn-ea"/>
              </a:rPr>
              <a:t>difference</a:t>
            </a:r>
            <a:r>
              <a:rPr lang="fi-FI" sz="1200" kern="0" dirty="0">
                <a:latin typeface="+mn-lt"/>
                <a:ea typeface="+mn-ea"/>
              </a:rPr>
              <a:t> </a:t>
            </a:r>
            <a:r>
              <a:rPr lang="fi-FI" sz="1200" kern="0" dirty="0" err="1">
                <a:latin typeface="+mn-lt"/>
                <a:ea typeface="+mn-ea"/>
              </a:rPr>
              <a:t>between</a:t>
            </a:r>
            <a:r>
              <a:rPr lang="fi-FI" sz="1200" kern="0" dirty="0">
                <a:latin typeface="+mn-lt"/>
                <a:ea typeface="+mn-ea"/>
              </a:rPr>
              <a:t> </a:t>
            </a:r>
            <a:r>
              <a:rPr lang="fi-FI" sz="1200" kern="0" dirty="0" err="1">
                <a:latin typeface="+mn-lt"/>
                <a:ea typeface="+mn-ea"/>
              </a:rPr>
              <a:t>thickest</a:t>
            </a:r>
            <a:r>
              <a:rPr lang="fi-FI" sz="1200" kern="0" dirty="0">
                <a:latin typeface="+mn-lt"/>
                <a:ea typeface="+mn-ea"/>
              </a:rPr>
              <a:t> and </a:t>
            </a:r>
            <a:r>
              <a:rPr lang="fi-FI" sz="1200" kern="0" dirty="0" err="1">
                <a:latin typeface="+mn-lt"/>
                <a:ea typeface="+mn-ea"/>
              </a:rPr>
              <a:t>thinnest</a:t>
            </a:r>
            <a:r>
              <a:rPr lang="fi-FI" sz="1200" kern="0" dirty="0">
                <a:latin typeface="+mn-lt"/>
                <a:ea typeface="+mn-ea"/>
              </a:rPr>
              <a:t> </a:t>
            </a:r>
            <a:r>
              <a:rPr lang="fi-FI" sz="1200" kern="0" dirty="0" err="1">
                <a:latin typeface="+mn-lt"/>
                <a:ea typeface="+mn-ea"/>
              </a:rPr>
              <a:t>measurement</a:t>
            </a:r>
            <a:r>
              <a:rPr lang="fi-FI" sz="1200" kern="0" dirty="0">
                <a:latin typeface="+mn-lt"/>
                <a:ea typeface="+mn-ea"/>
              </a:rPr>
              <a:t> at the </a:t>
            </a:r>
            <a:r>
              <a:rPr lang="fi-FI" sz="1200" kern="0" dirty="0" err="1">
                <a:latin typeface="+mn-lt"/>
                <a:ea typeface="+mn-ea"/>
              </a:rPr>
              <a:t>same</a:t>
            </a:r>
            <a:r>
              <a:rPr lang="fi-FI" sz="1200" kern="0" dirty="0">
                <a:latin typeface="+mn-lt"/>
                <a:ea typeface="+mn-ea"/>
              </a:rPr>
              <a:t> </a:t>
            </a:r>
            <a:r>
              <a:rPr lang="fi-FI" sz="1200" kern="0" dirty="0" err="1">
                <a:latin typeface="+mn-lt"/>
                <a:ea typeface="+mn-ea"/>
              </a:rPr>
              <a:t>point</a:t>
            </a:r>
            <a:r>
              <a:rPr lang="fi-FI" sz="1200" kern="0" dirty="0">
                <a:latin typeface="+mn-lt"/>
                <a:ea typeface="+mn-ea"/>
              </a:rPr>
              <a:t> </a:t>
            </a:r>
            <a:r>
              <a:rPr lang="fi-FI" sz="1200" kern="0" dirty="0" err="1">
                <a:latin typeface="+mn-lt"/>
                <a:ea typeface="+mn-ea"/>
              </a:rPr>
              <a:t>was</a:t>
            </a:r>
            <a:r>
              <a:rPr lang="fi-FI" sz="1200" kern="0" dirty="0">
                <a:latin typeface="+mn-lt"/>
                <a:ea typeface="+mn-ea"/>
              </a:rPr>
              <a:t> 18 mm at 150 cm and </a:t>
            </a:r>
            <a:r>
              <a:rPr lang="fi-FI" sz="1200" kern="0" dirty="0" err="1">
                <a:latin typeface="+mn-lt"/>
                <a:ea typeface="+mn-ea"/>
              </a:rPr>
              <a:t>still</a:t>
            </a:r>
            <a:r>
              <a:rPr lang="fi-FI" sz="1200" kern="0" dirty="0">
                <a:latin typeface="+mn-lt"/>
                <a:ea typeface="+mn-ea"/>
              </a:rPr>
              <a:t> 5 mm at the top.</a:t>
            </a:r>
          </a:p>
        </p:txBody>
      </p:sp>
      <p:pic>
        <p:nvPicPr>
          <p:cNvPr id="19463" name="Sisällön paikkamerkki 8" descr="P1000719.JPG"/>
          <p:cNvPicPr>
            <a:picLocks noChangeAspect="1"/>
          </p:cNvPicPr>
          <p:nvPr/>
        </p:nvPicPr>
        <p:blipFill>
          <a:blip r:embed="rId4" cstate="print"/>
          <a:srcRect/>
          <a:stretch>
            <a:fillRect/>
          </a:stretch>
        </p:blipFill>
        <p:spPr bwMode="auto">
          <a:xfrm>
            <a:off x="5003800" y="3933825"/>
            <a:ext cx="2881313" cy="2160588"/>
          </a:xfrm>
          <a:prstGeom prst="rect">
            <a:avLst/>
          </a:prstGeom>
          <a:noFill/>
          <a:ln w="9525">
            <a:noFill/>
            <a:miter lim="800000"/>
            <a:headEnd/>
            <a:tailEnd/>
          </a:ln>
        </p:spPr>
      </p:pic>
      <p:sp>
        <p:nvSpPr>
          <p:cNvPr id="11" name="Tekstin paikkamerkki 2"/>
          <p:cNvSpPr txBox="1">
            <a:spLocks/>
          </p:cNvSpPr>
          <p:nvPr/>
        </p:nvSpPr>
        <p:spPr bwMode="auto">
          <a:xfrm>
            <a:off x="611188" y="765175"/>
            <a:ext cx="6913562" cy="257175"/>
          </a:xfrm>
          <a:prstGeom prst="rect">
            <a:avLst/>
          </a:prstGeom>
          <a:noFill/>
          <a:ln w="9525">
            <a:noFill/>
            <a:miter lim="800000"/>
            <a:headEnd/>
            <a:tailEnd/>
          </a:ln>
        </p:spPr>
        <p:txBody>
          <a:bodyPr anchor="b"/>
          <a:lstStyle/>
          <a:p>
            <a:pPr eaLnBrk="1" hangingPunct="1">
              <a:spcBef>
                <a:spcPct val="20000"/>
              </a:spcBef>
              <a:defRPr/>
            </a:pPr>
            <a:r>
              <a:rPr lang="fi-FI" sz="1600" kern="0" dirty="0" err="1">
                <a:latin typeface="+mn-lt"/>
                <a:ea typeface="+mn-ea"/>
              </a:rPr>
              <a:t>Lazy</a:t>
            </a:r>
            <a:r>
              <a:rPr lang="fi-FI" sz="1600" kern="0" dirty="0">
                <a:latin typeface="+mn-lt"/>
                <a:ea typeface="+mn-ea"/>
              </a:rPr>
              <a:t> </a:t>
            </a:r>
            <a:r>
              <a:rPr lang="fi-FI" sz="1600" kern="0" dirty="0" err="1">
                <a:latin typeface="+mn-lt"/>
                <a:ea typeface="+mn-ea"/>
              </a:rPr>
              <a:t>person’s</a:t>
            </a:r>
            <a:r>
              <a:rPr lang="fi-FI" sz="1600" kern="0" dirty="0">
                <a:latin typeface="+mn-lt"/>
                <a:ea typeface="+mn-ea"/>
              </a:rPr>
              <a:t> </a:t>
            </a:r>
            <a:r>
              <a:rPr lang="fi-FI" sz="1600" kern="0" dirty="0" err="1">
                <a:latin typeface="+mn-lt"/>
                <a:ea typeface="+mn-ea"/>
              </a:rPr>
              <a:t>measurement</a:t>
            </a:r>
            <a:endParaRPr lang="fi-FI" sz="1600" kern="0" dirty="0">
              <a:latin typeface="+mn-lt"/>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1"/>
          <p:cNvSpPr>
            <a:spLocks noGrp="1"/>
          </p:cNvSpPr>
          <p:nvPr>
            <p:ph type="title"/>
          </p:nvPr>
        </p:nvSpPr>
        <p:spPr>
          <a:xfrm>
            <a:off x="806450" y="188913"/>
            <a:ext cx="6142038" cy="1012825"/>
          </a:xfrm>
        </p:spPr>
        <p:txBody>
          <a:bodyPr/>
          <a:lstStyle/>
          <a:p>
            <a:pPr eaLnBrk="1" hangingPunct="1"/>
            <a:r>
              <a:rPr lang="fi-FI" altLang="fi-FI" sz="2800" smtClean="0"/>
              <a:t>Measuring with calipers</a:t>
            </a:r>
          </a:p>
        </p:txBody>
      </p:sp>
      <p:sp>
        <p:nvSpPr>
          <p:cNvPr id="20483" name="Tekstin paikkamerkki 12"/>
          <p:cNvSpPr>
            <a:spLocks noGrp="1"/>
          </p:cNvSpPr>
          <p:nvPr>
            <p:ph type="body" idx="1"/>
          </p:nvPr>
        </p:nvSpPr>
        <p:spPr>
          <a:xfrm>
            <a:off x="457200" y="1341438"/>
            <a:ext cx="4040188" cy="309562"/>
          </a:xfrm>
        </p:spPr>
        <p:txBody>
          <a:bodyPr/>
          <a:lstStyle/>
          <a:p>
            <a:pPr eaLnBrk="1" hangingPunct="1"/>
            <a:r>
              <a:rPr lang="fi-FI" altLang="fi-FI" smtClean="0"/>
              <a:t>                 26,4 cm</a:t>
            </a:r>
          </a:p>
        </p:txBody>
      </p:sp>
      <p:pic>
        <p:nvPicPr>
          <p:cNvPr id="20484" name="Sisällön paikkamerkki 9" descr="P1000719.JPG"/>
          <p:cNvPicPr>
            <a:picLocks noGrp="1" noChangeAspect="1"/>
          </p:cNvPicPr>
          <p:nvPr>
            <p:ph sz="half" idx="2"/>
          </p:nvPr>
        </p:nvPicPr>
        <p:blipFill>
          <a:blip r:embed="rId2" cstate="print"/>
          <a:srcRect/>
          <a:stretch>
            <a:fillRect/>
          </a:stretch>
        </p:blipFill>
        <p:spPr>
          <a:xfrm>
            <a:off x="827088" y="1628775"/>
            <a:ext cx="3351212" cy="2087563"/>
          </a:xfrm>
        </p:spPr>
      </p:pic>
      <p:sp>
        <p:nvSpPr>
          <p:cNvPr id="20485" name="Tekstin paikkamerkki 13"/>
          <p:cNvSpPr>
            <a:spLocks noGrp="1"/>
          </p:cNvSpPr>
          <p:nvPr>
            <p:ph type="body" sz="quarter" idx="3"/>
          </p:nvPr>
        </p:nvSpPr>
        <p:spPr>
          <a:xfrm>
            <a:off x="4645025" y="1341438"/>
            <a:ext cx="4041775" cy="309562"/>
          </a:xfrm>
        </p:spPr>
        <p:txBody>
          <a:bodyPr/>
          <a:lstStyle/>
          <a:p>
            <a:pPr eaLnBrk="1" hangingPunct="1"/>
            <a:r>
              <a:rPr lang="fi-FI" altLang="fi-FI" smtClean="0"/>
              <a:t>                 25,5 cm</a:t>
            </a:r>
          </a:p>
        </p:txBody>
      </p:sp>
      <p:pic>
        <p:nvPicPr>
          <p:cNvPr id="20486" name="Sisällön paikkamerkki 10" descr="P1000721.JPG"/>
          <p:cNvPicPr>
            <a:picLocks noGrp="1" noChangeAspect="1"/>
          </p:cNvPicPr>
          <p:nvPr>
            <p:ph sz="quarter" idx="4"/>
          </p:nvPr>
        </p:nvPicPr>
        <p:blipFill>
          <a:blip r:embed="rId3" cstate="print"/>
          <a:srcRect/>
          <a:stretch>
            <a:fillRect/>
          </a:stretch>
        </p:blipFill>
        <p:spPr>
          <a:xfrm>
            <a:off x="5003800" y="1628775"/>
            <a:ext cx="3349625" cy="2087563"/>
          </a:xfrm>
        </p:spPr>
      </p:pic>
      <p:sp>
        <p:nvSpPr>
          <p:cNvPr id="18" name="Tekstin paikkamerkki 12"/>
          <p:cNvSpPr txBox="1">
            <a:spLocks/>
          </p:cNvSpPr>
          <p:nvPr/>
        </p:nvSpPr>
        <p:spPr bwMode="auto">
          <a:xfrm>
            <a:off x="539750" y="3716338"/>
            <a:ext cx="4040188" cy="431800"/>
          </a:xfrm>
          <a:prstGeom prst="rect">
            <a:avLst/>
          </a:prstGeom>
          <a:noFill/>
          <a:ln w="9525">
            <a:noFill/>
            <a:miter lim="800000"/>
            <a:headEnd/>
            <a:tailEnd/>
          </a:ln>
        </p:spPr>
        <p:txBody>
          <a:bodyPr anchor="b"/>
          <a:lstStyle/>
          <a:p>
            <a:pPr>
              <a:spcBef>
                <a:spcPct val="20000"/>
              </a:spcBef>
              <a:spcAft>
                <a:spcPct val="15000"/>
              </a:spcAft>
              <a:defRPr/>
            </a:pPr>
            <a:r>
              <a:rPr lang="fi-FI" b="1" kern="0" dirty="0">
                <a:latin typeface="+mn-lt"/>
                <a:ea typeface="+mn-ea"/>
              </a:rPr>
              <a:t>                 26,0 cm</a:t>
            </a:r>
          </a:p>
        </p:txBody>
      </p:sp>
      <p:pic>
        <p:nvPicPr>
          <p:cNvPr id="20488" name="Sisällön paikkamerkki 11" descr="P1000723.JPG"/>
          <p:cNvPicPr>
            <a:picLocks noChangeAspect="1"/>
          </p:cNvPicPr>
          <p:nvPr/>
        </p:nvPicPr>
        <p:blipFill>
          <a:blip r:embed="rId4" cstate="print"/>
          <a:srcRect/>
          <a:stretch>
            <a:fillRect/>
          </a:stretch>
        </p:blipFill>
        <p:spPr bwMode="auto">
          <a:xfrm>
            <a:off x="827088" y="4149725"/>
            <a:ext cx="3384550" cy="2022475"/>
          </a:xfrm>
          <a:prstGeom prst="rect">
            <a:avLst/>
          </a:prstGeom>
          <a:noFill/>
          <a:ln w="9525">
            <a:noFill/>
            <a:miter lim="800000"/>
            <a:headEnd/>
            <a:tailEnd/>
          </a:ln>
        </p:spPr>
      </p:pic>
      <p:pic>
        <p:nvPicPr>
          <p:cNvPr id="20489" name="Sisällön paikkamerkki 12" descr="P1000722.JPG"/>
          <p:cNvPicPr>
            <a:picLocks noChangeAspect="1"/>
          </p:cNvPicPr>
          <p:nvPr/>
        </p:nvPicPr>
        <p:blipFill>
          <a:blip r:embed="rId5" cstate="print"/>
          <a:srcRect/>
          <a:stretch>
            <a:fillRect/>
          </a:stretch>
        </p:blipFill>
        <p:spPr bwMode="auto">
          <a:xfrm>
            <a:off x="5003800" y="4149725"/>
            <a:ext cx="3384550" cy="2016125"/>
          </a:xfrm>
          <a:prstGeom prst="rect">
            <a:avLst/>
          </a:prstGeom>
          <a:noFill/>
          <a:ln w="9525">
            <a:noFill/>
            <a:miter lim="800000"/>
            <a:headEnd/>
            <a:tailEnd/>
          </a:ln>
        </p:spPr>
      </p:pic>
      <p:sp>
        <p:nvSpPr>
          <p:cNvPr id="20490" name="Suorakulmio 22"/>
          <p:cNvSpPr>
            <a:spLocks noChangeArrowheads="1"/>
          </p:cNvSpPr>
          <p:nvPr/>
        </p:nvSpPr>
        <p:spPr bwMode="auto">
          <a:xfrm>
            <a:off x="6227763" y="3716338"/>
            <a:ext cx="1314450" cy="461962"/>
          </a:xfrm>
          <a:prstGeom prst="rect">
            <a:avLst/>
          </a:prstGeom>
          <a:noFill/>
          <a:ln w="9525">
            <a:noFill/>
            <a:miter lim="800000"/>
            <a:headEnd/>
            <a:tailEnd/>
          </a:ln>
        </p:spPr>
        <p:txBody>
          <a:bodyPr>
            <a:spAutoFit/>
          </a:bodyPr>
          <a:lstStyle/>
          <a:p>
            <a:r>
              <a:rPr lang="fi-FI" altLang="fi-FI" b="1"/>
              <a:t>26,1 cm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6"/>
          <p:cNvSpPr>
            <a:spLocks noGrp="1"/>
          </p:cNvSpPr>
          <p:nvPr>
            <p:ph type="title"/>
          </p:nvPr>
        </p:nvSpPr>
        <p:spPr>
          <a:xfrm>
            <a:off x="615950" y="457200"/>
            <a:ext cx="7772400" cy="1143000"/>
          </a:xfrm>
        </p:spPr>
        <p:txBody>
          <a:bodyPr/>
          <a:lstStyle/>
          <a:p>
            <a:pPr eaLnBrk="1" hangingPunct="1"/>
            <a:r>
              <a:rPr lang="fi-FI" altLang="fi-FI" sz="2800" smtClean="0"/>
              <a:t>Sample log 1</a:t>
            </a:r>
          </a:p>
        </p:txBody>
      </p:sp>
      <p:sp>
        <p:nvSpPr>
          <p:cNvPr id="21507" name="Sisällön paikkamerkki 7"/>
          <p:cNvSpPr>
            <a:spLocks noGrp="1"/>
          </p:cNvSpPr>
          <p:nvPr>
            <p:ph idx="1"/>
          </p:nvPr>
        </p:nvSpPr>
        <p:spPr>
          <a:xfrm>
            <a:off x="685800" y="1412875"/>
            <a:ext cx="6838950" cy="1800225"/>
          </a:xfrm>
        </p:spPr>
        <p:txBody>
          <a:bodyPr/>
          <a:lstStyle/>
          <a:p>
            <a:pPr eaLnBrk="1" hangingPunct="1"/>
            <a:r>
              <a:rPr lang="fi-FI" altLang="fi-FI" sz="1200" smtClean="0"/>
              <a:t>Harvester head: spruce pulp, top diameter 95 mm / length 299 cm / volume 30,6 l</a:t>
            </a:r>
          </a:p>
          <a:p>
            <a:pPr eaLnBrk="1" hangingPunct="1"/>
            <a:endParaRPr lang="fi-FI" altLang="fi-FI" sz="1200" smtClean="0"/>
          </a:p>
          <a:p>
            <a:pPr eaLnBrk="1" hangingPunct="1"/>
            <a:r>
              <a:rPr lang="fi-FI" altLang="fi-FI" sz="1200" u="sng" smtClean="0"/>
              <a:t>Measuring method				volume l</a:t>
            </a:r>
          </a:p>
          <a:p>
            <a:pPr eaLnBrk="1" hangingPunct="1"/>
            <a:r>
              <a:rPr lang="fi-FI" altLang="fi-FI" sz="1200" smtClean="0"/>
              <a:t>Harvester head 				30,6 </a:t>
            </a:r>
          </a:p>
          <a:p>
            <a:pPr eaLnBrk="1" hangingPunct="1"/>
            <a:r>
              <a:rPr lang="fi-FI" altLang="fi-FI" sz="1200" smtClean="0"/>
              <a:t>Lazy person, two measurements from the thinnest point 	29,1 </a:t>
            </a:r>
          </a:p>
          <a:p>
            <a:pPr eaLnBrk="1" hangingPunct="1"/>
            <a:r>
              <a:rPr lang="fi-FI" altLang="fi-FI" sz="1200" smtClean="0"/>
              <a:t>Lazy person, two measurements from the thickest point 	32,1 </a:t>
            </a:r>
          </a:p>
          <a:p>
            <a:pPr eaLnBrk="1" hangingPunct="1"/>
            <a:r>
              <a:rPr lang="fi-FI" altLang="fi-FI" sz="1200" smtClean="0"/>
              <a:t>Correct way (90 degrees, thickest and thinnest point)		30,6</a:t>
            </a:r>
          </a:p>
          <a:p>
            <a:pPr eaLnBrk="1" hangingPunct="1"/>
            <a:endParaRPr lang="fi-FI" altLang="fi-FI" smtClean="0"/>
          </a:p>
          <a:p>
            <a:pPr eaLnBrk="1" hangingPunct="1"/>
            <a:r>
              <a:rPr lang="fi-FI" altLang="fi-FI" smtClean="0"/>
              <a:t> </a:t>
            </a:r>
          </a:p>
        </p:txBody>
      </p:sp>
      <p:sp>
        <p:nvSpPr>
          <p:cNvPr id="4" name="Otsikko 6"/>
          <p:cNvSpPr txBox="1">
            <a:spLocks/>
          </p:cNvSpPr>
          <p:nvPr/>
        </p:nvSpPr>
        <p:spPr bwMode="auto">
          <a:xfrm>
            <a:off x="684213" y="2933700"/>
            <a:ext cx="7772400" cy="1143000"/>
          </a:xfrm>
          <a:prstGeom prst="rect">
            <a:avLst/>
          </a:prstGeom>
          <a:noFill/>
          <a:ln w="9525">
            <a:noFill/>
            <a:miter lim="800000"/>
            <a:headEnd/>
            <a:tailEnd/>
          </a:ln>
        </p:spPr>
        <p:txBody>
          <a:bodyPr anchor="ctr"/>
          <a:lstStyle/>
          <a:p>
            <a:pPr eaLnBrk="1" hangingPunct="1">
              <a:defRPr/>
            </a:pPr>
            <a:r>
              <a:rPr lang="fi-FI" sz="2800" kern="0" dirty="0" err="1">
                <a:solidFill>
                  <a:schemeClr val="tx2"/>
                </a:solidFill>
                <a:latin typeface="+mj-lt"/>
                <a:ea typeface="+mj-ea"/>
                <a:cs typeface="+mj-cs"/>
              </a:rPr>
              <a:t>Sample</a:t>
            </a:r>
            <a:r>
              <a:rPr lang="fi-FI" sz="2800" kern="0" dirty="0">
                <a:solidFill>
                  <a:schemeClr val="tx2"/>
                </a:solidFill>
                <a:latin typeface="+mj-lt"/>
                <a:ea typeface="+mj-ea"/>
                <a:cs typeface="+mj-cs"/>
              </a:rPr>
              <a:t> </a:t>
            </a:r>
            <a:r>
              <a:rPr lang="fi-FI" sz="2800" kern="0" dirty="0" err="1">
                <a:solidFill>
                  <a:schemeClr val="tx2"/>
                </a:solidFill>
                <a:latin typeface="+mj-lt"/>
                <a:ea typeface="+mj-ea"/>
                <a:cs typeface="+mj-cs"/>
              </a:rPr>
              <a:t>log</a:t>
            </a:r>
            <a:r>
              <a:rPr lang="fi-FI" sz="2800" kern="0" dirty="0">
                <a:solidFill>
                  <a:schemeClr val="tx2"/>
                </a:solidFill>
                <a:latin typeface="+mj-lt"/>
                <a:ea typeface="+mj-ea"/>
                <a:cs typeface="+mj-cs"/>
              </a:rPr>
              <a:t> 2</a:t>
            </a:r>
          </a:p>
        </p:txBody>
      </p:sp>
      <p:sp>
        <p:nvSpPr>
          <p:cNvPr id="6" name="Sisällön paikkamerkki 7"/>
          <p:cNvSpPr txBox="1">
            <a:spLocks/>
          </p:cNvSpPr>
          <p:nvPr/>
        </p:nvSpPr>
        <p:spPr bwMode="auto">
          <a:xfrm>
            <a:off x="685800" y="3852863"/>
            <a:ext cx="7772400" cy="1808162"/>
          </a:xfrm>
          <a:prstGeom prst="rect">
            <a:avLst/>
          </a:prstGeom>
          <a:noFill/>
          <a:ln w="9525">
            <a:noFill/>
            <a:miter lim="800000"/>
            <a:headEnd/>
            <a:tailEnd/>
          </a:ln>
        </p:spPr>
        <p:txBody>
          <a:bodyPr/>
          <a:lstStyle/>
          <a:p>
            <a:pPr marL="342900" indent="-342900" eaLnBrk="1" hangingPunct="1">
              <a:spcBef>
                <a:spcPct val="20000"/>
              </a:spcBef>
              <a:defRPr/>
            </a:pPr>
            <a:r>
              <a:rPr lang="fi-FI" sz="1200" kern="0" dirty="0" err="1">
                <a:latin typeface="+mn-lt"/>
                <a:ea typeface="+mn-ea"/>
              </a:rPr>
              <a:t>Harvester</a:t>
            </a:r>
            <a:r>
              <a:rPr lang="fi-FI" sz="1200" kern="0" dirty="0">
                <a:latin typeface="+mn-lt"/>
                <a:ea typeface="+mn-ea"/>
              </a:rPr>
              <a:t> </a:t>
            </a:r>
            <a:r>
              <a:rPr lang="fi-FI" sz="1200" kern="0" dirty="0" err="1">
                <a:latin typeface="+mn-lt"/>
                <a:ea typeface="+mn-ea"/>
              </a:rPr>
              <a:t>head</a:t>
            </a:r>
            <a:r>
              <a:rPr lang="fi-FI" sz="1200" kern="0" dirty="0">
                <a:latin typeface="+mn-lt"/>
                <a:ea typeface="+mn-ea"/>
              </a:rPr>
              <a:t>: </a:t>
            </a:r>
            <a:r>
              <a:rPr lang="fi-FI" sz="1200" kern="0" dirty="0" err="1">
                <a:latin typeface="+mn-lt"/>
                <a:ea typeface="+mn-ea"/>
              </a:rPr>
              <a:t>spruce</a:t>
            </a:r>
            <a:r>
              <a:rPr lang="fi-FI" sz="1200" kern="0" dirty="0">
                <a:latin typeface="+mn-lt"/>
                <a:ea typeface="+mn-ea"/>
              </a:rPr>
              <a:t> </a:t>
            </a:r>
            <a:r>
              <a:rPr lang="fi-FI" sz="1200" kern="0" dirty="0" err="1">
                <a:latin typeface="+mn-lt"/>
                <a:ea typeface="+mn-ea"/>
              </a:rPr>
              <a:t>pulp</a:t>
            </a:r>
            <a:r>
              <a:rPr lang="fi-FI" sz="1200" kern="0" dirty="0">
                <a:latin typeface="+mn-lt"/>
                <a:ea typeface="+mn-ea"/>
              </a:rPr>
              <a:t>, top </a:t>
            </a:r>
            <a:r>
              <a:rPr lang="fi-FI" sz="1200" kern="0" dirty="0" err="1">
                <a:latin typeface="+mn-lt"/>
                <a:ea typeface="+mn-ea"/>
              </a:rPr>
              <a:t>diameter</a:t>
            </a:r>
            <a:r>
              <a:rPr lang="fi-FI" sz="1200" kern="0" dirty="0">
                <a:latin typeface="+mn-lt"/>
                <a:ea typeface="+mn-ea"/>
              </a:rPr>
              <a:t> 132 mm / </a:t>
            </a:r>
            <a:r>
              <a:rPr lang="fi-FI" sz="1200" kern="0" dirty="0" err="1">
                <a:latin typeface="+mn-lt"/>
                <a:ea typeface="+mn-ea"/>
              </a:rPr>
              <a:t>length</a:t>
            </a:r>
            <a:r>
              <a:rPr lang="fi-FI" sz="1200" kern="0" dirty="0">
                <a:latin typeface="+mn-lt"/>
                <a:ea typeface="+mn-ea"/>
              </a:rPr>
              <a:t> 297 cm / tilavuus 53,5 l</a:t>
            </a:r>
          </a:p>
          <a:p>
            <a:pPr marL="342900" indent="-342900" eaLnBrk="1" hangingPunct="1">
              <a:spcBef>
                <a:spcPct val="20000"/>
              </a:spcBef>
              <a:defRPr/>
            </a:pPr>
            <a:endParaRPr lang="fi-FI" sz="1200" u="sng" kern="0" dirty="0">
              <a:latin typeface="+mn-lt"/>
              <a:ea typeface="+mn-ea"/>
            </a:endParaRPr>
          </a:p>
          <a:p>
            <a:pPr marL="342900" indent="-342900" eaLnBrk="1" hangingPunct="1">
              <a:spcBef>
                <a:spcPct val="20000"/>
              </a:spcBef>
              <a:defRPr/>
            </a:pPr>
            <a:r>
              <a:rPr lang="fi-FI" sz="1200" u="sng" kern="0" dirty="0" err="1">
                <a:latin typeface="+mn-lt"/>
                <a:ea typeface="+mn-ea"/>
              </a:rPr>
              <a:t>Measuring</a:t>
            </a:r>
            <a:r>
              <a:rPr lang="fi-FI" sz="1200" u="sng" kern="0" dirty="0">
                <a:latin typeface="+mn-lt"/>
                <a:ea typeface="+mn-ea"/>
              </a:rPr>
              <a:t> </a:t>
            </a:r>
            <a:r>
              <a:rPr lang="fi-FI" sz="1200" u="sng" kern="0" dirty="0" err="1">
                <a:latin typeface="+mn-lt"/>
                <a:ea typeface="+mn-ea"/>
              </a:rPr>
              <a:t>method</a:t>
            </a:r>
            <a:r>
              <a:rPr lang="fi-FI" sz="1200" u="sng" kern="0" dirty="0">
                <a:latin typeface="+mn-lt"/>
                <a:ea typeface="+mn-ea"/>
              </a:rPr>
              <a:t>				</a:t>
            </a:r>
            <a:r>
              <a:rPr lang="fi-FI" sz="1200" u="sng" kern="0" dirty="0" err="1">
                <a:latin typeface="+mn-lt"/>
                <a:ea typeface="+mn-ea"/>
              </a:rPr>
              <a:t>volume</a:t>
            </a:r>
            <a:r>
              <a:rPr lang="fi-FI" sz="1200" u="sng" kern="0" dirty="0">
                <a:latin typeface="+mn-lt"/>
                <a:ea typeface="+mn-ea"/>
              </a:rPr>
              <a:t> l </a:t>
            </a:r>
          </a:p>
          <a:p>
            <a:pPr marL="342900" indent="-342900" eaLnBrk="1" hangingPunct="1">
              <a:spcBef>
                <a:spcPct val="20000"/>
              </a:spcBef>
              <a:defRPr/>
            </a:pPr>
            <a:r>
              <a:rPr lang="fi-FI" sz="1200" kern="0" dirty="0" err="1">
                <a:latin typeface="+mn-lt"/>
                <a:ea typeface="+mn-ea"/>
              </a:rPr>
              <a:t>Harvester</a:t>
            </a:r>
            <a:r>
              <a:rPr lang="fi-FI" sz="1200" kern="0" dirty="0">
                <a:latin typeface="+mn-lt"/>
                <a:ea typeface="+mn-ea"/>
              </a:rPr>
              <a:t> </a:t>
            </a:r>
            <a:r>
              <a:rPr lang="fi-FI" sz="1200" kern="0" dirty="0" err="1">
                <a:latin typeface="+mn-lt"/>
                <a:ea typeface="+mn-ea"/>
              </a:rPr>
              <a:t>head</a:t>
            </a:r>
            <a:r>
              <a:rPr lang="fi-FI" sz="1200" kern="0" dirty="0">
                <a:latin typeface="+mn-lt"/>
                <a:ea typeface="+mn-ea"/>
              </a:rPr>
              <a:t>				53,5 </a:t>
            </a:r>
          </a:p>
          <a:p>
            <a:pPr marL="342900" indent="-342900" eaLnBrk="1" hangingPunct="1">
              <a:spcBef>
                <a:spcPct val="20000"/>
              </a:spcBef>
              <a:defRPr/>
            </a:pPr>
            <a:r>
              <a:rPr lang="fi-FI" sz="1200" kern="0" dirty="0" err="1">
                <a:latin typeface="+mn-lt"/>
                <a:ea typeface="+mn-ea"/>
              </a:rPr>
              <a:t>Lazy</a:t>
            </a:r>
            <a:r>
              <a:rPr lang="fi-FI" sz="1200" kern="0" dirty="0">
                <a:latin typeface="+mn-lt"/>
                <a:ea typeface="+mn-ea"/>
              </a:rPr>
              <a:t> person, </a:t>
            </a:r>
            <a:r>
              <a:rPr lang="fi-FI" sz="1200" kern="0" dirty="0" err="1">
                <a:latin typeface="+mn-lt"/>
                <a:ea typeface="+mn-ea"/>
              </a:rPr>
              <a:t>two</a:t>
            </a:r>
            <a:r>
              <a:rPr lang="fi-FI" sz="1200" kern="0" dirty="0">
                <a:latin typeface="+mn-lt"/>
                <a:ea typeface="+mn-ea"/>
              </a:rPr>
              <a:t> </a:t>
            </a:r>
            <a:r>
              <a:rPr lang="fi-FI" sz="1200" kern="0" dirty="0" err="1">
                <a:latin typeface="+mn-lt"/>
                <a:ea typeface="+mn-ea"/>
              </a:rPr>
              <a:t>measurements</a:t>
            </a:r>
            <a:r>
              <a:rPr lang="fi-FI" sz="1200" kern="0" dirty="0">
                <a:latin typeface="+mn-lt"/>
                <a:ea typeface="+mn-ea"/>
              </a:rPr>
              <a:t> </a:t>
            </a:r>
            <a:r>
              <a:rPr lang="fi-FI" sz="1200" kern="0" dirty="0" err="1">
                <a:latin typeface="+mn-lt"/>
                <a:ea typeface="+mn-ea"/>
              </a:rPr>
              <a:t>from</a:t>
            </a:r>
            <a:r>
              <a:rPr lang="fi-FI" sz="1200" kern="0" dirty="0">
                <a:latin typeface="+mn-lt"/>
                <a:ea typeface="+mn-ea"/>
              </a:rPr>
              <a:t> the </a:t>
            </a:r>
            <a:r>
              <a:rPr lang="fi-FI" sz="1200" kern="0" dirty="0" err="1">
                <a:latin typeface="+mn-lt"/>
                <a:ea typeface="+mn-ea"/>
              </a:rPr>
              <a:t>thinnest</a:t>
            </a:r>
            <a:r>
              <a:rPr lang="fi-FI" sz="1200" kern="0" dirty="0">
                <a:latin typeface="+mn-lt"/>
                <a:ea typeface="+mn-ea"/>
              </a:rPr>
              <a:t> </a:t>
            </a:r>
            <a:r>
              <a:rPr lang="fi-FI" sz="1200" kern="0" dirty="0" err="1">
                <a:latin typeface="+mn-lt"/>
                <a:ea typeface="+mn-ea"/>
              </a:rPr>
              <a:t>point</a:t>
            </a:r>
            <a:r>
              <a:rPr lang="fi-FI" sz="1200" kern="0" dirty="0">
                <a:latin typeface="+mn-lt"/>
                <a:ea typeface="+mn-ea"/>
              </a:rPr>
              <a:t> 	51,2 </a:t>
            </a:r>
          </a:p>
          <a:p>
            <a:pPr marL="342900" indent="-342900">
              <a:spcBef>
                <a:spcPct val="20000"/>
              </a:spcBef>
              <a:defRPr/>
            </a:pPr>
            <a:r>
              <a:rPr lang="fi-FI" sz="1200" dirty="0" err="1">
                <a:ea typeface="ＭＳ Ｐゴシック" pitchFamily="1" charset="-128"/>
              </a:rPr>
              <a:t>Lazy</a:t>
            </a:r>
            <a:r>
              <a:rPr lang="fi-FI" sz="1200" dirty="0">
                <a:ea typeface="ＭＳ Ｐゴシック" pitchFamily="1" charset="-128"/>
              </a:rPr>
              <a:t> person, </a:t>
            </a:r>
            <a:r>
              <a:rPr lang="fi-FI" sz="1200" dirty="0" err="1">
                <a:ea typeface="ＭＳ Ｐゴシック" pitchFamily="1" charset="-128"/>
              </a:rPr>
              <a:t>two</a:t>
            </a:r>
            <a:r>
              <a:rPr lang="fi-FI" sz="1200" dirty="0">
                <a:ea typeface="ＭＳ Ｐゴシック" pitchFamily="1" charset="-128"/>
              </a:rPr>
              <a:t> </a:t>
            </a:r>
            <a:r>
              <a:rPr lang="fi-FI" sz="1200" dirty="0" err="1">
                <a:ea typeface="ＭＳ Ｐゴシック" pitchFamily="1" charset="-128"/>
              </a:rPr>
              <a:t>measurements</a:t>
            </a:r>
            <a:r>
              <a:rPr lang="fi-FI" sz="1200" dirty="0">
                <a:ea typeface="ＭＳ Ｐゴシック" pitchFamily="1" charset="-128"/>
              </a:rPr>
              <a:t> </a:t>
            </a:r>
            <a:r>
              <a:rPr lang="fi-FI" sz="1200" dirty="0" err="1">
                <a:ea typeface="ＭＳ Ｐゴシック" pitchFamily="1" charset="-128"/>
              </a:rPr>
              <a:t>from</a:t>
            </a:r>
            <a:r>
              <a:rPr lang="fi-FI" sz="1200" dirty="0">
                <a:ea typeface="ＭＳ Ｐゴシック" pitchFamily="1" charset="-128"/>
              </a:rPr>
              <a:t> the </a:t>
            </a:r>
            <a:r>
              <a:rPr lang="fi-FI" sz="1200" dirty="0" err="1">
                <a:ea typeface="ＭＳ Ｐゴシック" pitchFamily="1" charset="-128"/>
              </a:rPr>
              <a:t>thickest</a:t>
            </a:r>
            <a:r>
              <a:rPr lang="fi-FI" sz="1200" dirty="0">
                <a:ea typeface="ＭＳ Ｐゴシック" pitchFamily="1" charset="-128"/>
              </a:rPr>
              <a:t> </a:t>
            </a:r>
            <a:r>
              <a:rPr lang="fi-FI" sz="1200" dirty="0" err="1">
                <a:ea typeface="ＭＳ Ｐゴシック" pitchFamily="1" charset="-128"/>
              </a:rPr>
              <a:t>point</a:t>
            </a:r>
            <a:r>
              <a:rPr lang="fi-FI" sz="1200" dirty="0">
                <a:ea typeface="ＭＳ Ｐゴシック" pitchFamily="1" charset="-128"/>
              </a:rPr>
              <a:t> </a:t>
            </a:r>
            <a:r>
              <a:rPr lang="fi-FI" sz="1200" kern="0" dirty="0">
                <a:latin typeface="+mn-lt"/>
                <a:ea typeface="+mn-ea"/>
              </a:rPr>
              <a:t>	54,7 </a:t>
            </a:r>
          </a:p>
          <a:p>
            <a:pPr marL="342900" indent="-342900">
              <a:spcBef>
                <a:spcPct val="20000"/>
              </a:spcBef>
              <a:defRPr/>
            </a:pPr>
            <a:r>
              <a:rPr lang="fi-FI" sz="1200" dirty="0" err="1">
                <a:ea typeface="ＭＳ Ｐゴシック" pitchFamily="1" charset="-128"/>
              </a:rPr>
              <a:t>Correct</a:t>
            </a:r>
            <a:r>
              <a:rPr lang="fi-FI" sz="1200" dirty="0">
                <a:ea typeface="ＭＳ Ｐゴシック" pitchFamily="1" charset="-128"/>
              </a:rPr>
              <a:t> </a:t>
            </a:r>
            <a:r>
              <a:rPr lang="fi-FI" sz="1200" dirty="0" err="1">
                <a:ea typeface="ＭＳ Ｐゴシック" pitchFamily="1" charset="-128"/>
              </a:rPr>
              <a:t>way</a:t>
            </a:r>
            <a:r>
              <a:rPr lang="fi-FI" sz="1200" dirty="0">
                <a:ea typeface="ＭＳ Ｐゴシック" pitchFamily="1" charset="-128"/>
              </a:rPr>
              <a:t> (90 </a:t>
            </a:r>
            <a:r>
              <a:rPr lang="fi-FI" sz="1200" dirty="0" err="1">
                <a:ea typeface="ＭＳ Ｐゴシック" pitchFamily="1" charset="-128"/>
              </a:rPr>
              <a:t>degrees</a:t>
            </a:r>
            <a:r>
              <a:rPr lang="fi-FI" sz="1200" dirty="0">
                <a:ea typeface="ＭＳ Ｐゴシック" pitchFamily="1" charset="-128"/>
              </a:rPr>
              <a:t>, </a:t>
            </a:r>
            <a:r>
              <a:rPr lang="fi-FI" sz="1200" dirty="0" err="1">
                <a:ea typeface="ＭＳ Ｐゴシック" pitchFamily="1" charset="-128"/>
              </a:rPr>
              <a:t>thickest</a:t>
            </a:r>
            <a:r>
              <a:rPr lang="fi-FI" sz="1200" dirty="0">
                <a:ea typeface="ＭＳ Ｐゴシック" pitchFamily="1" charset="-128"/>
              </a:rPr>
              <a:t> and </a:t>
            </a:r>
            <a:r>
              <a:rPr lang="fi-FI" sz="1200" dirty="0" err="1">
                <a:ea typeface="ＭＳ Ｐゴシック" pitchFamily="1" charset="-128"/>
              </a:rPr>
              <a:t>thinnest</a:t>
            </a:r>
            <a:r>
              <a:rPr lang="fi-FI" sz="1200" dirty="0">
                <a:ea typeface="ＭＳ Ｐゴシック" pitchFamily="1" charset="-128"/>
              </a:rPr>
              <a:t> </a:t>
            </a:r>
            <a:r>
              <a:rPr lang="fi-FI" sz="1200" dirty="0" err="1">
                <a:ea typeface="ＭＳ Ｐゴシック" pitchFamily="1" charset="-128"/>
              </a:rPr>
              <a:t>point</a:t>
            </a:r>
            <a:r>
              <a:rPr lang="fi-FI" sz="1200" dirty="0">
                <a:ea typeface="ＭＳ Ｐゴシック" pitchFamily="1" charset="-128"/>
              </a:rPr>
              <a:t>) </a:t>
            </a:r>
            <a:r>
              <a:rPr lang="fi-FI" sz="1200" kern="0" dirty="0">
                <a:latin typeface="+mn-lt"/>
                <a:ea typeface="+mn-ea"/>
              </a:rPr>
              <a:t>		53,7</a:t>
            </a:r>
          </a:p>
          <a:p>
            <a:pPr marL="342900" indent="-342900" eaLnBrk="1" hangingPunct="1">
              <a:spcBef>
                <a:spcPct val="20000"/>
              </a:spcBef>
              <a:defRPr/>
            </a:pPr>
            <a:endParaRPr lang="fi-FI" sz="1800" kern="0" dirty="0">
              <a:latin typeface="+mn-lt"/>
              <a:ea typeface="+mn-ea"/>
            </a:endParaRPr>
          </a:p>
          <a:p>
            <a:pPr marL="342900" indent="-342900" eaLnBrk="1" hangingPunct="1">
              <a:spcBef>
                <a:spcPct val="20000"/>
              </a:spcBef>
              <a:defRPr/>
            </a:pPr>
            <a:r>
              <a:rPr lang="fi-FI" sz="1800" kern="0" dirty="0">
                <a:latin typeface="+mn-lt"/>
                <a:ea typeface="+mn-ea"/>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6"/>
          <p:cNvSpPr>
            <a:spLocks noGrp="1"/>
          </p:cNvSpPr>
          <p:nvPr>
            <p:ph type="title"/>
          </p:nvPr>
        </p:nvSpPr>
        <p:spPr>
          <a:xfrm>
            <a:off x="685800" y="269875"/>
            <a:ext cx="6189663" cy="1143000"/>
          </a:xfrm>
        </p:spPr>
        <p:txBody>
          <a:bodyPr/>
          <a:lstStyle/>
          <a:p>
            <a:pPr eaLnBrk="1" hangingPunct="1"/>
            <a:r>
              <a:rPr lang="fi-FI" altLang="fi-FI" sz="2800" smtClean="0"/>
              <a:t>Sample log 3</a:t>
            </a:r>
          </a:p>
        </p:txBody>
      </p:sp>
      <p:sp>
        <p:nvSpPr>
          <p:cNvPr id="22531" name="Sisällön paikkamerkki 7"/>
          <p:cNvSpPr>
            <a:spLocks noGrp="1"/>
          </p:cNvSpPr>
          <p:nvPr>
            <p:ph idx="1"/>
          </p:nvPr>
        </p:nvSpPr>
        <p:spPr>
          <a:xfrm>
            <a:off x="685800" y="1341438"/>
            <a:ext cx="6407150" cy="1727200"/>
          </a:xfrm>
        </p:spPr>
        <p:txBody>
          <a:bodyPr/>
          <a:lstStyle/>
          <a:p>
            <a:pPr eaLnBrk="1" hangingPunct="1"/>
            <a:r>
              <a:rPr lang="fi-FI" altLang="fi-FI" sz="1200" smtClean="0"/>
              <a:t>Harvester head: spruce sawlog, top diameter 175 mm / length 524 cm / volume168,5 l</a:t>
            </a:r>
          </a:p>
          <a:p>
            <a:pPr eaLnBrk="1" hangingPunct="1"/>
            <a:endParaRPr lang="fi-FI" altLang="fi-FI" sz="1200" smtClean="0"/>
          </a:p>
          <a:p>
            <a:pPr eaLnBrk="1" hangingPunct="1"/>
            <a:r>
              <a:rPr lang="fi-FI" altLang="fi-FI" sz="1200" u="sng" smtClean="0"/>
              <a:t>Measuring method    				volume l</a:t>
            </a:r>
          </a:p>
          <a:p>
            <a:pPr eaLnBrk="1" hangingPunct="1"/>
            <a:r>
              <a:rPr lang="fi-FI" altLang="fi-FI" sz="1200" smtClean="0"/>
              <a:t>Harvester head 				168,5 </a:t>
            </a:r>
          </a:p>
          <a:p>
            <a:pPr eaLnBrk="1" hangingPunct="1"/>
            <a:r>
              <a:rPr lang="fi-FI" altLang="fi-FI" sz="1200" smtClean="0"/>
              <a:t>Lazy person, two measurements from the thinnest point 	157,4 </a:t>
            </a:r>
          </a:p>
          <a:p>
            <a:pPr eaLnBrk="1" hangingPunct="1"/>
            <a:r>
              <a:rPr lang="fi-FI" altLang="fi-FI" sz="1200" smtClean="0"/>
              <a:t>Lazy person, two measurements from the thickest point 	170,4 </a:t>
            </a:r>
          </a:p>
          <a:p>
            <a:pPr eaLnBrk="1" hangingPunct="1"/>
            <a:r>
              <a:rPr lang="fi-FI" altLang="fi-FI" sz="1200" smtClean="0"/>
              <a:t>Correct way (90 degrees, thickest and thinnest point)		167,9</a:t>
            </a:r>
          </a:p>
          <a:p>
            <a:pPr eaLnBrk="1" hangingPunct="1"/>
            <a:endParaRPr lang="fi-FI" altLang="fi-FI" smtClean="0"/>
          </a:p>
          <a:p>
            <a:pPr eaLnBrk="1" hangingPunct="1"/>
            <a:r>
              <a:rPr lang="fi-FI" altLang="fi-FI" smtClean="0"/>
              <a:t> </a:t>
            </a:r>
          </a:p>
        </p:txBody>
      </p:sp>
      <p:sp>
        <p:nvSpPr>
          <p:cNvPr id="4" name="Otsikko 6"/>
          <p:cNvSpPr txBox="1">
            <a:spLocks/>
          </p:cNvSpPr>
          <p:nvPr/>
        </p:nvSpPr>
        <p:spPr bwMode="auto">
          <a:xfrm>
            <a:off x="685800" y="3006725"/>
            <a:ext cx="7772400" cy="927100"/>
          </a:xfrm>
          <a:prstGeom prst="rect">
            <a:avLst/>
          </a:prstGeom>
          <a:noFill/>
          <a:ln w="9525">
            <a:noFill/>
            <a:miter lim="800000"/>
            <a:headEnd/>
            <a:tailEnd/>
          </a:ln>
        </p:spPr>
        <p:txBody>
          <a:bodyPr anchor="ctr"/>
          <a:lstStyle/>
          <a:p>
            <a:pPr eaLnBrk="1" hangingPunct="1">
              <a:defRPr/>
            </a:pPr>
            <a:r>
              <a:rPr lang="fi-FI" sz="2800" kern="0" dirty="0" err="1">
                <a:solidFill>
                  <a:schemeClr val="tx2"/>
                </a:solidFill>
                <a:latin typeface="+mj-lt"/>
                <a:ea typeface="+mj-ea"/>
                <a:cs typeface="+mj-cs"/>
              </a:rPr>
              <a:t>Sample</a:t>
            </a:r>
            <a:r>
              <a:rPr lang="fi-FI" sz="2800" kern="0" dirty="0">
                <a:solidFill>
                  <a:schemeClr val="tx2"/>
                </a:solidFill>
                <a:latin typeface="+mj-lt"/>
                <a:ea typeface="+mj-ea"/>
                <a:cs typeface="+mj-cs"/>
              </a:rPr>
              <a:t> </a:t>
            </a:r>
            <a:r>
              <a:rPr lang="fi-FI" sz="2800" kern="0" dirty="0" err="1">
                <a:solidFill>
                  <a:schemeClr val="tx2"/>
                </a:solidFill>
                <a:latin typeface="+mj-lt"/>
                <a:ea typeface="+mj-ea"/>
                <a:cs typeface="+mj-cs"/>
              </a:rPr>
              <a:t>log</a:t>
            </a:r>
            <a:r>
              <a:rPr lang="fi-FI" sz="2800" kern="0" dirty="0">
                <a:solidFill>
                  <a:schemeClr val="tx2"/>
                </a:solidFill>
                <a:latin typeface="+mj-lt"/>
                <a:ea typeface="+mj-ea"/>
                <a:cs typeface="+mj-cs"/>
              </a:rPr>
              <a:t> 4</a:t>
            </a:r>
          </a:p>
        </p:txBody>
      </p:sp>
      <p:sp>
        <p:nvSpPr>
          <p:cNvPr id="5" name="Sisällön paikkamerkki 7"/>
          <p:cNvSpPr txBox="1">
            <a:spLocks/>
          </p:cNvSpPr>
          <p:nvPr/>
        </p:nvSpPr>
        <p:spPr bwMode="auto">
          <a:xfrm>
            <a:off x="685800" y="3925888"/>
            <a:ext cx="6334125" cy="1663700"/>
          </a:xfrm>
          <a:prstGeom prst="rect">
            <a:avLst/>
          </a:prstGeom>
          <a:noFill/>
          <a:ln w="9525">
            <a:noFill/>
            <a:miter lim="800000"/>
            <a:headEnd/>
            <a:tailEnd/>
          </a:ln>
        </p:spPr>
        <p:txBody>
          <a:bodyPr/>
          <a:lstStyle/>
          <a:p>
            <a:pPr marL="342900" indent="-342900" eaLnBrk="1" hangingPunct="1">
              <a:spcBef>
                <a:spcPct val="20000"/>
              </a:spcBef>
              <a:defRPr/>
            </a:pPr>
            <a:r>
              <a:rPr lang="fi-FI" sz="1200" kern="0" dirty="0" err="1">
                <a:latin typeface="+mn-lt"/>
                <a:ea typeface="+mn-ea"/>
              </a:rPr>
              <a:t>Harvester</a:t>
            </a:r>
            <a:r>
              <a:rPr lang="fi-FI" sz="1200" kern="0" dirty="0">
                <a:latin typeface="+mn-lt"/>
                <a:ea typeface="+mn-ea"/>
              </a:rPr>
              <a:t> </a:t>
            </a:r>
            <a:r>
              <a:rPr lang="fi-FI" sz="1200" kern="0" dirty="0" err="1">
                <a:latin typeface="+mn-lt"/>
                <a:ea typeface="+mn-ea"/>
              </a:rPr>
              <a:t>head</a:t>
            </a:r>
            <a:r>
              <a:rPr lang="fi-FI" sz="1200" kern="0" dirty="0">
                <a:latin typeface="+mn-lt"/>
                <a:ea typeface="+mn-ea"/>
              </a:rPr>
              <a:t>: </a:t>
            </a:r>
            <a:r>
              <a:rPr lang="fi-FI" sz="1200" kern="0" dirty="0" err="1">
                <a:latin typeface="+mn-lt"/>
                <a:ea typeface="+mn-ea"/>
              </a:rPr>
              <a:t>spruce</a:t>
            </a:r>
            <a:r>
              <a:rPr lang="fi-FI" sz="1200" kern="0" dirty="0">
                <a:latin typeface="+mn-lt"/>
                <a:ea typeface="+mn-ea"/>
              </a:rPr>
              <a:t> </a:t>
            </a:r>
            <a:r>
              <a:rPr lang="fi-FI" sz="1200" kern="0" dirty="0" err="1">
                <a:latin typeface="+mn-lt"/>
                <a:ea typeface="+mn-ea"/>
              </a:rPr>
              <a:t>sawlog</a:t>
            </a:r>
            <a:r>
              <a:rPr lang="fi-FI" sz="1200" kern="0" dirty="0">
                <a:latin typeface="+mn-lt"/>
                <a:ea typeface="+mn-ea"/>
              </a:rPr>
              <a:t>, top </a:t>
            </a:r>
            <a:r>
              <a:rPr lang="fi-FI" sz="1200" kern="0" dirty="0" err="1">
                <a:latin typeface="+mn-lt"/>
                <a:ea typeface="+mn-ea"/>
              </a:rPr>
              <a:t>diameter</a:t>
            </a:r>
            <a:r>
              <a:rPr lang="fi-FI" sz="1200" kern="0" dirty="0">
                <a:latin typeface="+mn-lt"/>
                <a:ea typeface="+mn-ea"/>
              </a:rPr>
              <a:t> 230 mm / </a:t>
            </a:r>
            <a:r>
              <a:rPr lang="fi-FI" sz="1200" kern="0" dirty="0" err="1">
                <a:latin typeface="+mn-lt"/>
                <a:ea typeface="+mn-ea"/>
              </a:rPr>
              <a:t>length</a:t>
            </a:r>
            <a:r>
              <a:rPr lang="fi-FI" sz="1200" kern="0" dirty="0">
                <a:latin typeface="+mn-lt"/>
                <a:ea typeface="+mn-ea"/>
              </a:rPr>
              <a:t> 382 cm / </a:t>
            </a:r>
            <a:r>
              <a:rPr lang="fi-FI" sz="1200" kern="0" dirty="0" err="1">
                <a:latin typeface="+mn-lt"/>
                <a:ea typeface="+mn-ea"/>
              </a:rPr>
              <a:t>volume</a:t>
            </a:r>
            <a:r>
              <a:rPr lang="fi-FI" sz="1200" kern="0" dirty="0">
                <a:latin typeface="+mn-lt"/>
                <a:ea typeface="+mn-ea"/>
              </a:rPr>
              <a:t>185,1 l</a:t>
            </a:r>
          </a:p>
          <a:p>
            <a:pPr marL="342900" indent="-342900" eaLnBrk="1" hangingPunct="1">
              <a:spcBef>
                <a:spcPct val="20000"/>
              </a:spcBef>
              <a:defRPr/>
            </a:pPr>
            <a:endParaRPr lang="fi-FI" sz="1200" kern="0" dirty="0">
              <a:latin typeface="+mn-lt"/>
              <a:ea typeface="+mn-ea"/>
            </a:endParaRPr>
          </a:p>
          <a:p>
            <a:pPr marL="342900" indent="-342900" eaLnBrk="1" hangingPunct="1">
              <a:spcBef>
                <a:spcPct val="20000"/>
              </a:spcBef>
              <a:defRPr/>
            </a:pPr>
            <a:r>
              <a:rPr lang="fi-FI" sz="1200" u="sng" kern="0" dirty="0" err="1">
                <a:latin typeface="+mn-lt"/>
                <a:ea typeface="+mn-ea"/>
              </a:rPr>
              <a:t>Measuring</a:t>
            </a:r>
            <a:r>
              <a:rPr lang="fi-FI" sz="1200" u="sng" kern="0" dirty="0">
                <a:latin typeface="+mn-lt"/>
                <a:ea typeface="+mn-ea"/>
              </a:rPr>
              <a:t> </a:t>
            </a:r>
            <a:r>
              <a:rPr lang="fi-FI" sz="1200" u="sng" kern="0" dirty="0" err="1">
                <a:latin typeface="+mn-lt"/>
                <a:ea typeface="+mn-ea"/>
              </a:rPr>
              <a:t>method</a:t>
            </a:r>
            <a:r>
              <a:rPr lang="fi-FI" sz="1200" u="sng" kern="0" dirty="0">
                <a:latin typeface="+mn-lt"/>
                <a:ea typeface="+mn-ea"/>
              </a:rPr>
              <a:t>				</a:t>
            </a:r>
            <a:r>
              <a:rPr lang="fi-FI" sz="1200" u="sng" kern="0" dirty="0" err="1">
                <a:latin typeface="+mn-lt"/>
                <a:ea typeface="+mn-ea"/>
              </a:rPr>
              <a:t>volume</a:t>
            </a:r>
            <a:r>
              <a:rPr lang="fi-FI" sz="1200" u="sng" kern="0" dirty="0">
                <a:latin typeface="+mn-lt"/>
                <a:ea typeface="+mn-ea"/>
              </a:rPr>
              <a:t> l</a:t>
            </a:r>
          </a:p>
          <a:p>
            <a:pPr marL="342900" indent="-342900" eaLnBrk="1" hangingPunct="1">
              <a:spcBef>
                <a:spcPct val="20000"/>
              </a:spcBef>
              <a:defRPr/>
            </a:pPr>
            <a:r>
              <a:rPr lang="fi-FI" sz="1200" kern="0" dirty="0" err="1">
                <a:latin typeface="+mn-lt"/>
                <a:ea typeface="+mn-ea"/>
              </a:rPr>
              <a:t>Harvester</a:t>
            </a:r>
            <a:r>
              <a:rPr lang="fi-FI" sz="1200" kern="0" dirty="0">
                <a:latin typeface="+mn-lt"/>
                <a:ea typeface="+mn-ea"/>
              </a:rPr>
              <a:t> </a:t>
            </a:r>
            <a:r>
              <a:rPr lang="fi-FI" sz="1200" kern="0" dirty="0" err="1">
                <a:latin typeface="+mn-lt"/>
                <a:ea typeface="+mn-ea"/>
              </a:rPr>
              <a:t>head</a:t>
            </a:r>
            <a:r>
              <a:rPr lang="fi-FI" sz="1200" kern="0" dirty="0">
                <a:latin typeface="+mn-lt"/>
                <a:ea typeface="+mn-ea"/>
              </a:rPr>
              <a:t>				185,1 </a:t>
            </a:r>
          </a:p>
          <a:p>
            <a:pPr marL="342900" indent="-342900">
              <a:spcBef>
                <a:spcPct val="20000"/>
              </a:spcBef>
              <a:defRPr/>
            </a:pPr>
            <a:r>
              <a:rPr lang="fi-FI" sz="1200" dirty="0" err="1">
                <a:ea typeface="ＭＳ Ｐゴシック" pitchFamily="1" charset="-128"/>
              </a:rPr>
              <a:t>Lazy</a:t>
            </a:r>
            <a:r>
              <a:rPr lang="fi-FI" sz="1200" dirty="0">
                <a:ea typeface="ＭＳ Ｐゴシック" pitchFamily="1" charset="-128"/>
              </a:rPr>
              <a:t> person, </a:t>
            </a:r>
            <a:r>
              <a:rPr lang="fi-FI" sz="1200" dirty="0" err="1">
                <a:ea typeface="ＭＳ Ｐゴシック" pitchFamily="1" charset="-128"/>
              </a:rPr>
              <a:t>two</a:t>
            </a:r>
            <a:r>
              <a:rPr lang="fi-FI" sz="1200" dirty="0">
                <a:ea typeface="ＭＳ Ｐゴシック" pitchFamily="1" charset="-128"/>
              </a:rPr>
              <a:t> </a:t>
            </a:r>
            <a:r>
              <a:rPr lang="fi-FI" sz="1200" dirty="0" err="1">
                <a:ea typeface="ＭＳ Ｐゴシック" pitchFamily="1" charset="-128"/>
              </a:rPr>
              <a:t>measurements</a:t>
            </a:r>
            <a:r>
              <a:rPr lang="fi-FI" sz="1200" dirty="0">
                <a:ea typeface="ＭＳ Ｐゴシック" pitchFamily="1" charset="-128"/>
              </a:rPr>
              <a:t> </a:t>
            </a:r>
            <a:r>
              <a:rPr lang="fi-FI" sz="1200" dirty="0" err="1">
                <a:ea typeface="ＭＳ Ｐゴシック" pitchFamily="1" charset="-128"/>
              </a:rPr>
              <a:t>from</a:t>
            </a:r>
            <a:r>
              <a:rPr lang="fi-FI" sz="1200" dirty="0">
                <a:ea typeface="ＭＳ Ｐゴシック" pitchFamily="1" charset="-128"/>
              </a:rPr>
              <a:t> the </a:t>
            </a:r>
            <a:r>
              <a:rPr lang="fi-FI" sz="1200" dirty="0" err="1">
                <a:ea typeface="ＭＳ Ｐゴシック" pitchFamily="1" charset="-128"/>
              </a:rPr>
              <a:t>thinnest</a:t>
            </a:r>
            <a:r>
              <a:rPr lang="fi-FI" sz="1200" dirty="0">
                <a:ea typeface="ＭＳ Ｐゴシック" pitchFamily="1" charset="-128"/>
              </a:rPr>
              <a:t> </a:t>
            </a:r>
            <a:r>
              <a:rPr lang="fi-FI" sz="1200" dirty="0" err="1">
                <a:ea typeface="ＭＳ Ｐゴシック" pitchFamily="1" charset="-128"/>
              </a:rPr>
              <a:t>point</a:t>
            </a:r>
            <a:r>
              <a:rPr lang="fi-FI" sz="1200" dirty="0">
                <a:ea typeface="ＭＳ Ｐゴシック" pitchFamily="1" charset="-128"/>
              </a:rPr>
              <a:t> </a:t>
            </a:r>
            <a:r>
              <a:rPr lang="fi-FI" sz="1200" kern="0" dirty="0">
                <a:latin typeface="+mn-lt"/>
                <a:ea typeface="+mn-ea"/>
              </a:rPr>
              <a:t>	178,4 </a:t>
            </a:r>
          </a:p>
          <a:p>
            <a:pPr marL="342900" indent="-342900">
              <a:spcBef>
                <a:spcPct val="20000"/>
              </a:spcBef>
              <a:defRPr/>
            </a:pPr>
            <a:r>
              <a:rPr lang="fi-FI" sz="1200" dirty="0" err="1">
                <a:ea typeface="ＭＳ Ｐゴシック" pitchFamily="1" charset="-128"/>
              </a:rPr>
              <a:t>Lazy</a:t>
            </a:r>
            <a:r>
              <a:rPr lang="fi-FI" sz="1200" dirty="0">
                <a:ea typeface="ＭＳ Ｐゴシック" pitchFamily="1" charset="-128"/>
              </a:rPr>
              <a:t> person, </a:t>
            </a:r>
            <a:r>
              <a:rPr lang="fi-FI" sz="1200" dirty="0" err="1">
                <a:ea typeface="ＭＳ Ｐゴシック" pitchFamily="1" charset="-128"/>
              </a:rPr>
              <a:t>two</a:t>
            </a:r>
            <a:r>
              <a:rPr lang="fi-FI" sz="1200" dirty="0">
                <a:ea typeface="ＭＳ Ｐゴシック" pitchFamily="1" charset="-128"/>
              </a:rPr>
              <a:t> </a:t>
            </a:r>
            <a:r>
              <a:rPr lang="fi-FI" sz="1200" dirty="0" err="1">
                <a:ea typeface="ＭＳ Ｐゴシック" pitchFamily="1" charset="-128"/>
              </a:rPr>
              <a:t>measurements</a:t>
            </a:r>
            <a:r>
              <a:rPr lang="fi-FI" sz="1200" dirty="0">
                <a:ea typeface="ＭＳ Ｐゴシック" pitchFamily="1" charset="-128"/>
              </a:rPr>
              <a:t> </a:t>
            </a:r>
            <a:r>
              <a:rPr lang="fi-FI" sz="1200" dirty="0" err="1">
                <a:ea typeface="ＭＳ Ｐゴシック" pitchFamily="1" charset="-128"/>
              </a:rPr>
              <a:t>from</a:t>
            </a:r>
            <a:r>
              <a:rPr lang="fi-FI" sz="1200" dirty="0">
                <a:ea typeface="ＭＳ Ｐゴシック" pitchFamily="1" charset="-128"/>
              </a:rPr>
              <a:t> the </a:t>
            </a:r>
            <a:r>
              <a:rPr lang="fi-FI" sz="1200" dirty="0" err="1">
                <a:ea typeface="ＭＳ Ｐゴシック" pitchFamily="1" charset="-128"/>
              </a:rPr>
              <a:t>thickest</a:t>
            </a:r>
            <a:r>
              <a:rPr lang="fi-FI" sz="1200" dirty="0">
                <a:ea typeface="ＭＳ Ｐゴシック" pitchFamily="1" charset="-128"/>
              </a:rPr>
              <a:t> </a:t>
            </a:r>
            <a:r>
              <a:rPr lang="fi-FI" sz="1200" dirty="0" err="1">
                <a:ea typeface="ＭＳ Ｐゴシック" pitchFamily="1" charset="-128"/>
              </a:rPr>
              <a:t>point</a:t>
            </a:r>
            <a:r>
              <a:rPr lang="fi-FI" sz="1200" dirty="0">
                <a:ea typeface="ＭＳ Ｐゴシック" pitchFamily="1" charset="-128"/>
              </a:rPr>
              <a:t> </a:t>
            </a:r>
            <a:r>
              <a:rPr lang="fi-FI" sz="1200" kern="0" dirty="0">
                <a:latin typeface="+mn-lt"/>
                <a:ea typeface="+mn-ea"/>
              </a:rPr>
              <a:t>	191,9 </a:t>
            </a:r>
          </a:p>
          <a:p>
            <a:pPr marL="342900" indent="-342900">
              <a:spcBef>
                <a:spcPct val="20000"/>
              </a:spcBef>
              <a:defRPr/>
            </a:pPr>
            <a:r>
              <a:rPr lang="fi-FI" sz="1200" dirty="0" err="1">
                <a:ea typeface="ＭＳ Ｐゴシック" pitchFamily="1" charset="-128"/>
              </a:rPr>
              <a:t>Correct</a:t>
            </a:r>
            <a:r>
              <a:rPr lang="fi-FI" sz="1200" dirty="0">
                <a:ea typeface="ＭＳ Ｐゴシック" pitchFamily="1" charset="-128"/>
              </a:rPr>
              <a:t> </a:t>
            </a:r>
            <a:r>
              <a:rPr lang="fi-FI" sz="1200" dirty="0" err="1">
                <a:ea typeface="ＭＳ Ｐゴシック" pitchFamily="1" charset="-128"/>
              </a:rPr>
              <a:t>way</a:t>
            </a:r>
            <a:r>
              <a:rPr lang="fi-FI" sz="1200" dirty="0">
                <a:ea typeface="ＭＳ Ｐゴシック" pitchFamily="1" charset="-128"/>
              </a:rPr>
              <a:t> (90 </a:t>
            </a:r>
            <a:r>
              <a:rPr lang="fi-FI" sz="1200" dirty="0" err="1">
                <a:ea typeface="ＭＳ Ｐゴシック" pitchFamily="1" charset="-128"/>
              </a:rPr>
              <a:t>degrees</a:t>
            </a:r>
            <a:r>
              <a:rPr lang="fi-FI" sz="1200" dirty="0">
                <a:ea typeface="ＭＳ Ｐゴシック" pitchFamily="1" charset="-128"/>
              </a:rPr>
              <a:t>, </a:t>
            </a:r>
            <a:r>
              <a:rPr lang="fi-FI" sz="1200" dirty="0" err="1">
                <a:ea typeface="ＭＳ Ｐゴシック" pitchFamily="1" charset="-128"/>
              </a:rPr>
              <a:t>thickest</a:t>
            </a:r>
            <a:r>
              <a:rPr lang="fi-FI" sz="1200" dirty="0">
                <a:ea typeface="ＭＳ Ｐゴシック" pitchFamily="1" charset="-128"/>
              </a:rPr>
              <a:t> and </a:t>
            </a:r>
            <a:r>
              <a:rPr lang="fi-FI" sz="1200" dirty="0" err="1">
                <a:ea typeface="ＭＳ Ｐゴシック" pitchFamily="1" charset="-128"/>
              </a:rPr>
              <a:t>thinnest</a:t>
            </a:r>
            <a:r>
              <a:rPr lang="fi-FI" sz="1200" dirty="0">
                <a:ea typeface="ＭＳ Ｐゴシック" pitchFamily="1" charset="-128"/>
              </a:rPr>
              <a:t> </a:t>
            </a:r>
            <a:r>
              <a:rPr lang="fi-FI" sz="1200" dirty="0" err="1">
                <a:ea typeface="ＭＳ Ｐゴシック" pitchFamily="1" charset="-128"/>
              </a:rPr>
              <a:t>point</a:t>
            </a:r>
            <a:r>
              <a:rPr lang="fi-FI" sz="1200" dirty="0">
                <a:ea typeface="ＭＳ Ｐゴシック" pitchFamily="1" charset="-128"/>
              </a:rPr>
              <a:t>)	</a:t>
            </a:r>
            <a:r>
              <a:rPr lang="fi-FI" sz="1200" kern="0" dirty="0">
                <a:latin typeface="+mn-lt"/>
                <a:ea typeface="+mn-ea"/>
              </a:rPr>
              <a:t>	185,2</a:t>
            </a:r>
          </a:p>
          <a:p>
            <a:pPr marL="342900" indent="-342900" eaLnBrk="1" hangingPunct="1">
              <a:spcBef>
                <a:spcPct val="20000"/>
              </a:spcBef>
              <a:defRPr/>
            </a:pPr>
            <a:endParaRPr lang="fi-FI" sz="1800" kern="0" dirty="0">
              <a:latin typeface="+mn-lt"/>
              <a:ea typeface="+mn-ea"/>
            </a:endParaRPr>
          </a:p>
          <a:p>
            <a:pPr marL="342900" indent="-342900" eaLnBrk="1" hangingPunct="1">
              <a:spcBef>
                <a:spcPct val="20000"/>
              </a:spcBef>
              <a:defRPr/>
            </a:pPr>
            <a:r>
              <a:rPr lang="fi-FI" sz="1800" kern="0" dirty="0">
                <a:latin typeface="+mn-lt"/>
                <a:ea typeface="+mn-ea"/>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6"/>
          <p:cNvSpPr>
            <a:spLocks noGrp="1"/>
          </p:cNvSpPr>
          <p:nvPr>
            <p:ph type="title"/>
          </p:nvPr>
        </p:nvSpPr>
        <p:spPr>
          <a:xfrm>
            <a:off x="685800" y="188913"/>
            <a:ext cx="5973763" cy="1143000"/>
          </a:xfrm>
        </p:spPr>
        <p:txBody>
          <a:bodyPr/>
          <a:lstStyle/>
          <a:p>
            <a:pPr eaLnBrk="1" hangingPunct="1"/>
            <a:r>
              <a:rPr lang="fi-FI" altLang="fi-FI" sz="2800" smtClean="0"/>
              <a:t>Sample log 5</a:t>
            </a:r>
          </a:p>
        </p:txBody>
      </p:sp>
      <p:sp>
        <p:nvSpPr>
          <p:cNvPr id="23555" name="Sisällön paikkamerkki 7"/>
          <p:cNvSpPr>
            <a:spLocks noGrp="1"/>
          </p:cNvSpPr>
          <p:nvPr>
            <p:ph idx="1"/>
          </p:nvPr>
        </p:nvSpPr>
        <p:spPr>
          <a:xfrm>
            <a:off x="685800" y="1125538"/>
            <a:ext cx="7342188" cy="1663700"/>
          </a:xfrm>
        </p:spPr>
        <p:txBody>
          <a:bodyPr/>
          <a:lstStyle/>
          <a:p>
            <a:pPr eaLnBrk="1" hangingPunct="1"/>
            <a:r>
              <a:rPr lang="fi-FI" altLang="fi-FI" sz="1200" smtClean="0"/>
              <a:t>Harvester head: spruce sawlog, top diameter 262 mm / length 381 cm / volume 244,4 l</a:t>
            </a:r>
          </a:p>
          <a:p>
            <a:pPr eaLnBrk="1" hangingPunct="1"/>
            <a:endParaRPr lang="fi-FI" altLang="fi-FI" sz="1200" smtClean="0"/>
          </a:p>
          <a:p>
            <a:pPr eaLnBrk="1" hangingPunct="1"/>
            <a:r>
              <a:rPr lang="fi-FI" altLang="fi-FI" sz="1200" u="sng" smtClean="0"/>
              <a:t>Measuring method    				volume l</a:t>
            </a:r>
          </a:p>
          <a:p>
            <a:pPr eaLnBrk="1" hangingPunct="1"/>
            <a:r>
              <a:rPr lang="fi-FI" altLang="fi-FI" sz="1200" smtClean="0"/>
              <a:t>Koneen mittaama 				244,4 </a:t>
            </a:r>
          </a:p>
          <a:p>
            <a:pPr eaLnBrk="1" hangingPunct="1"/>
            <a:r>
              <a:rPr lang="fi-FI" altLang="fi-FI" sz="1200" smtClean="0"/>
              <a:t>Lazy person, two measurements from the thinnest point 	232,9 </a:t>
            </a:r>
          </a:p>
          <a:p>
            <a:pPr eaLnBrk="1" hangingPunct="1"/>
            <a:r>
              <a:rPr lang="fi-FI" altLang="fi-FI" sz="1200" smtClean="0"/>
              <a:t>Lazy person, two measurements from the thickest point 	252,4 </a:t>
            </a:r>
          </a:p>
          <a:p>
            <a:pPr eaLnBrk="1" hangingPunct="1"/>
            <a:r>
              <a:rPr lang="fi-FI" altLang="fi-FI" sz="1200" smtClean="0"/>
              <a:t>Correct way (90 degrees, thickest and thinnest point) 		244,2</a:t>
            </a:r>
          </a:p>
          <a:p>
            <a:pPr eaLnBrk="1" hangingPunct="1"/>
            <a:endParaRPr lang="fi-FI" altLang="fi-FI" smtClean="0"/>
          </a:p>
          <a:p>
            <a:pPr eaLnBrk="1" hangingPunct="1"/>
            <a:r>
              <a:rPr lang="fi-FI" altLang="fi-FI" smtClean="0"/>
              <a:t> </a:t>
            </a:r>
          </a:p>
        </p:txBody>
      </p:sp>
      <p:sp>
        <p:nvSpPr>
          <p:cNvPr id="4" name="Otsikko 1"/>
          <p:cNvSpPr txBox="1">
            <a:spLocks/>
          </p:cNvSpPr>
          <p:nvPr/>
        </p:nvSpPr>
        <p:spPr bwMode="auto">
          <a:xfrm>
            <a:off x="687388" y="2565400"/>
            <a:ext cx="7772400" cy="935038"/>
          </a:xfrm>
          <a:prstGeom prst="rect">
            <a:avLst/>
          </a:prstGeom>
          <a:noFill/>
          <a:ln w="9525">
            <a:noFill/>
            <a:miter lim="800000"/>
            <a:headEnd/>
            <a:tailEnd/>
          </a:ln>
        </p:spPr>
        <p:txBody>
          <a:bodyPr anchor="ctr"/>
          <a:lstStyle/>
          <a:p>
            <a:pPr eaLnBrk="1" hangingPunct="1">
              <a:defRPr/>
            </a:pPr>
            <a:r>
              <a:rPr lang="fi-FI" sz="2800" kern="0" dirty="0" err="1">
                <a:solidFill>
                  <a:schemeClr val="tx2"/>
                </a:solidFill>
                <a:latin typeface="+mj-lt"/>
                <a:ea typeface="+mj-ea"/>
                <a:cs typeface="+mj-cs"/>
              </a:rPr>
              <a:t>Sample</a:t>
            </a:r>
            <a:r>
              <a:rPr lang="fi-FI" sz="2800" kern="0" dirty="0">
                <a:solidFill>
                  <a:schemeClr val="tx2"/>
                </a:solidFill>
                <a:latin typeface="+mj-lt"/>
                <a:ea typeface="+mj-ea"/>
                <a:cs typeface="+mj-cs"/>
              </a:rPr>
              <a:t> </a:t>
            </a:r>
            <a:r>
              <a:rPr lang="fi-FI" sz="2800" kern="0" dirty="0" err="1">
                <a:solidFill>
                  <a:schemeClr val="tx2"/>
                </a:solidFill>
                <a:latin typeface="+mj-lt"/>
                <a:ea typeface="+mj-ea"/>
                <a:cs typeface="+mj-cs"/>
              </a:rPr>
              <a:t>stem</a:t>
            </a:r>
            <a:r>
              <a:rPr lang="fi-FI" sz="2800" kern="0" dirty="0">
                <a:solidFill>
                  <a:schemeClr val="tx2"/>
                </a:solidFill>
                <a:latin typeface="+mj-lt"/>
                <a:ea typeface="+mj-ea"/>
                <a:cs typeface="+mj-cs"/>
              </a:rPr>
              <a:t>, </a:t>
            </a:r>
            <a:r>
              <a:rPr lang="fi-FI" sz="2800" kern="0" dirty="0" err="1">
                <a:solidFill>
                  <a:schemeClr val="tx2"/>
                </a:solidFill>
                <a:latin typeface="+mj-lt"/>
                <a:ea typeface="+mj-ea"/>
                <a:cs typeface="+mj-cs"/>
              </a:rPr>
              <a:t>total</a:t>
            </a:r>
            <a:r>
              <a:rPr lang="fi-FI" sz="2800" kern="0" dirty="0">
                <a:solidFill>
                  <a:schemeClr val="tx2"/>
                </a:solidFill>
                <a:latin typeface="+mj-lt"/>
                <a:ea typeface="+mj-ea"/>
                <a:cs typeface="+mj-cs"/>
              </a:rPr>
              <a:t> </a:t>
            </a:r>
            <a:r>
              <a:rPr lang="fi-FI" sz="2800" kern="0" dirty="0" err="1">
                <a:solidFill>
                  <a:schemeClr val="tx2"/>
                </a:solidFill>
                <a:latin typeface="+mj-lt"/>
                <a:ea typeface="+mj-ea"/>
                <a:cs typeface="+mj-cs"/>
              </a:rPr>
              <a:t>volume</a:t>
            </a:r>
            <a:r>
              <a:rPr lang="fi-FI" sz="2800" kern="0" dirty="0">
                <a:solidFill>
                  <a:schemeClr val="tx2"/>
                </a:solidFill>
                <a:latin typeface="+mj-lt"/>
                <a:ea typeface="+mj-ea"/>
                <a:cs typeface="+mj-cs"/>
              </a:rPr>
              <a:t> </a:t>
            </a:r>
            <a:r>
              <a:rPr lang="fi-FI" sz="2800" kern="0" dirty="0" err="1">
                <a:solidFill>
                  <a:schemeClr val="tx2"/>
                </a:solidFill>
                <a:latin typeface="+mj-lt"/>
                <a:ea typeface="+mj-ea"/>
                <a:cs typeface="+mj-cs"/>
              </a:rPr>
              <a:t>comparison</a:t>
            </a:r>
            <a:endParaRPr lang="fi-FI" sz="2800" kern="0" dirty="0">
              <a:solidFill>
                <a:schemeClr val="tx2"/>
              </a:solidFill>
              <a:latin typeface="+mj-lt"/>
              <a:ea typeface="+mj-ea"/>
              <a:cs typeface="+mj-cs"/>
            </a:endParaRPr>
          </a:p>
        </p:txBody>
      </p:sp>
      <p:graphicFrame>
        <p:nvGraphicFramePr>
          <p:cNvPr id="6" name="Sisällön paikkamerkki 3"/>
          <p:cNvGraphicFramePr>
            <a:graphicFrameLocks/>
          </p:cNvGraphicFramePr>
          <p:nvPr/>
        </p:nvGraphicFramePr>
        <p:xfrm>
          <a:off x="900113" y="3355975"/>
          <a:ext cx="7200900" cy="2808288"/>
        </p:xfrm>
        <a:graphic>
          <a:graphicData uri="http://schemas.openxmlformats.org/drawingml/2006/table">
            <a:tbl>
              <a:tblPr/>
              <a:tblGrid>
                <a:gridCol w="1439885">
                  <a:extLst>
                    <a:ext uri="{9D8B030D-6E8A-4147-A177-3AD203B41FA5}">
                      <a16:colId xmlns:a16="http://schemas.microsoft.com/office/drawing/2014/main" xmlns="" val="20000"/>
                    </a:ext>
                  </a:extLst>
                </a:gridCol>
                <a:gridCol w="1439886">
                  <a:extLst>
                    <a:ext uri="{9D8B030D-6E8A-4147-A177-3AD203B41FA5}">
                      <a16:colId xmlns:a16="http://schemas.microsoft.com/office/drawing/2014/main" xmlns="" val="20001"/>
                    </a:ext>
                  </a:extLst>
                </a:gridCol>
                <a:gridCol w="1439885">
                  <a:extLst>
                    <a:ext uri="{9D8B030D-6E8A-4147-A177-3AD203B41FA5}">
                      <a16:colId xmlns:a16="http://schemas.microsoft.com/office/drawing/2014/main" xmlns="" val="20002"/>
                    </a:ext>
                  </a:extLst>
                </a:gridCol>
                <a:gridCol w="1439886">
                  <a:extLst>
                    <a:ext uri="{9D8B030D-6E8A-4147-A177-3AD203B41FA5}">
                      <a16:colId xmlns:a16="http://schemas.microsoft.com/office/drawing/2014/main" xmlns="" val="20003"/>
                    </a:ext>
                  </a:extLst>
                </a:gridCol>
                <a:gridCol w="1441356">
                  <a:extLst>
                    <a:ext uri="{9D8B030D-6E8A-4147-A177-3AD203B41FA5}">
                      <a16:colId xmlns:a16="http://schemas.microsoft.com/office/drawing/2014/main" xmlns="" val="20004"/>
                    </a:ext>
                  </a:extLst>
                </a:gridCol>
              </a:tblGrid>
              <a:tr h="312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err="1" smtClean="0">
                          <a:ln>
                            <a:noFill/>
                          </a:ln>
                          <a:solidFill>
                            <a:srgbClr val="FFFFFF"/>
                          </a:solidFill>
                          <a:effectLst/>
                          <a:latin typeface="Arial" charset="0"/>
                          <a:ea typeface="ＭＳ Ｐゴシック" pitchFamily="1" charset="-128"/>
                        </a:rPr>
                        <a:t>Log/Stem</a:t>
                      </a:r>
                      <a:endParaRPr kumimoji="0" lang="fi-FI" sz="1200" b="1" i="0" u="none" strike="noStrike" cap="none" normalizeH="0" baseline="0" dirty="0" smtClean="0">
                        <a:ln>
                          <a:noFill/>
                        </a:ln>
                        <a:solidFill>
                          <a:srgbClr val="FFFFFF"/>
                        </a:solidFill>
                        <a:effectLst/>
                        <a:latin typeface="Arial" charset="0"/>
                        <a:ea typeface="ＭＳ Ｐゴシック" pitchFamily="1" charset="-128"/>
                      </a:endParaRP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err="1" smtClean="0">
                          <a:ln>
                            <a:noFill/>
                          </a:ln>
                          <a:solidFill>
                            <a:srgbClr val="FFFFFF"/>
                          </a:solidFill>
                          <a:effectLst/>
                          <a:latin typeface="Arial" charset="0"/>
                          <a:ea typeface="ＭＳ Ｐゴシック" pitchFamily="1" charset="-128"/>
                        </a:rPr>
                        <a:t>Head</a:t>
                      </a:r>
                      <a:endParaRPr kumimoji="0" lang="fi-FI" sz="1200" b="1" i="0" u="none" strike="noStrike" cap="none" normalizeH="0" baseline="0" dirty="0" smtClean="0">
                        <a:ln>
                          <a:noFill/>
                        </a:ln>
                        <a:solidFill>
                          <a:srgbClr val="FFFFFF"/>
                        </a:solidFill>
                        <a:effectLst/>
                        <a:latin typeface="Arial" charset="0"/>
                        <a:ea typeface="ＭＳ Ｐゴシック" pitchFamily="1" charset="-128"/>
                      </a:endParaRP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rgbClr val="FFFFFF"/>
                          </a:solidFill>
                          <a:effectLst/>
                          <a:latin typeface="Arial" charset="0"/>
                          <a:ea typeface="ＭＳ Ｐゴシック" pitchFamily="1" charset="-128"/>
                        </a:rPr>
                        <a:t>L. </a:t>
                      </a:r>
                      <a:r>
                        <a:rPr kumimoji="0" lang="fi-FI" sz="1200" b="1" i="0" u="none" strike="noStrike" cap="none" normalizeH="0" baseline="0" dirty="0" err="1" smtClean="0">
                          <a:ln>
                            <a:noFill/>
                          </a:ln>
                          <a:solidFill>
                            <a:srgbClr val="FFFFFF"/>
                          </a:solidFill>
                          <a:effectLst/>
                          <a:latin typeface="Arial" charset="0"/>
                          <a:ea typeface="ＭＳ Ｐゴシック" pitchFamily="1" charset="-128"/>
                        </a:rPr>
                        <a:t>Thinnest</a:t>
                      </a:r>
                      <a:endParaRPr kumimoji="0" lang="fi-FI" sz="1200" b="1" i="0" u="none" strike="noStrike" cap="none" normalizeH="0" baseline="0" dirty="0" smtClean="0">
                        <a:ln>
                          <a:noFill/>
                        </a:ln>
                        <a:solidFill>
                          <a:srgbClr val="FFFFFF"/>
                        </a:solidFill>
                        <a:effectLst/>
                        <a:latin typeface="Arial" charset="0"/>
                        <a:ea typeface="ＭＳ Ｐゴシック" pitchFamily="1" charset="-128"/>
                      </a:endParaRP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rgbClr val="FFFFFF"/>
                          </a:solidFill>
                          <a:effectLst/>
                          <a:latin typeface="Arial" charset="0"/>
                          <a:ea typeface="ＭＳ Ｐゴシック" pitchFamily="1" charset="-128"/>
                        </a:rPr>
                        <a:t>L. </a:t>
                      </a:r>
                      <a:r>
                        <a:rPr kumimoji="0" lang="fi-FI" sz="1200" b="1" i="0" u="none" strike="noStrike" cap="none" normalizeH="0" baseline="0" dirty="0" err="1" smtClean="0">
                          <a:ln>
                            <a:noFill/>
                          </a:ln>
                          <a:solidFill>
                            <a:srgbClr val="FFFFFF"/>
                          </a:solidFill>
                          <a:effectLst/>
                          <a:latin typeface="Arial" charset="0"/>
                          <a:ea typeface="ＭＳ Ｐゴシック" pitchFamily="1" charset="-128"/>
                        </a:rPr>
                        <a:t>Thickest</a:t>
                      </a:r>
                      <a:endParaRPr kumimoji="0" lang="fi-FI" sz="1200" b="1" i="0" u="none" strike="noStrike" cap="none" normalizeH="0" baseline="0" dirty="0" smtClean="0">
                        <a:ln>
                          <a:noFill/>
                        </a:ln>
                        <a:solidFill>
                          <a:srgbClr val="FFFFFF"/>
                        </a:solidFill>
                        <a:effectLst/>
                        <a:latin typeface="Arial" charset="0"/>
                        <a:ea typeface="ＭＳ Ｐゴシック" pitchFamily="1" charset="-128"/>
                      </a:endParaRP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rgbClr val="FFFFFF"/>
                          </a:solidFill>
                          <a:effectLst/>
                          <a:latin typeface="Arial" charset="0"/>
                          <a:ea typeface="ＭＳ Ｐゴシック" pitchFamily="1" charset="-128"/>
                        </a:rPr>
                        <a:t>90 </a:t>
                      </a:r>
                      <a:r>
                        <a:rPr kumimoji="0" lang="fi-FI" sz="1200" b="1" i="0" u="none" strike="noStrike" cap="none" normalizeH="0" baseline="0" dirty="0" err="1" smtClean="0">
                          <a:ln>
                            <a:noFill/>
                          </a:ln>
                          <a:solidFill>
                            <a:srgbClr val="FFFFFF"/>
                          </a:solidFill>
                          <a:effectLst/>
                          <a:latin typeface="Arial" charset="0"/>
                          <a:ea typeface="ＭＳ Ｐゴシック" pitchFamily="1" charset="-128"/>
                        </a:rPr>
                        <a:t>deg</a:t>
                      </a:r>
                      <a:r>
                        <a:rPr kumimoji="0" lang="fi-FI" sz="1200" b="1" i="0" u="none" strike="noStrike" cap="none" normalizeH="0" baseline="0" dirty="0" smtClean="0">
                          <a:ln>
                            <a:noFill/>
                          </a:ln>
                          <a:solidFill>
                            <a:srgbClr val="FFFFFF"/>
                          </a:solidFill>
                          <a:effectLst/>
                          <a:latin typeface="Arial" charset="0"/>
                          <a:ea typeface="ＭＳ Ｐゴシック" pitchFamily="1" charset="-128"/>
                        </a:rPr>
                        <a:t> </a:t>
                      </a:r>
                      <a:r>
                        <a:rPr kumimoji="0" lang="fi-FI" sz="1200" b="1" i="0" u="none" strike="noStrike" cap="none" normalizeH="0" baseline="0" dirty="0" err="1" smtClean="0">
                          <a:ln>
                            <a:noFill/>
                          </a:ln>
                          <a:solidFill>
                            <a:srgbClr val="FFFFFF"/>
                          </a:solidFill>
                          <a:effectLst/>
                          <a:latin typeface="Arial" charset="0"/>
                          <a:ea typeface="ＭＳ Ｐゴシック" pitchFamily="1" charset="-128"/>
                        </a:rPr>
                        <a:t>thin/thick</a:t>
                      </a:r>
                      <a:endParaRPr kumimoji="0" lang="fi-FI" sz="1200" b="1" i="0" u="none" strike="noStrike" cap="none" normalizeH="0" baseline="0" dirty="0" smtClean="0">
                        <a:ln>
                          <a:noFill/>
                        </a:ln>
                        <a:solidFill>
                          <a:srgbClr val="FFFFFF"/>
                        </a:solidFill>
                        <a:effectLst/>
                        <a:latin typeface="Arial" charset="0"/>
                        <a:ea typeface="ＭＳ Ｐゴシック" pitchFamily="1" charset="-128"/>
                      </a:endParaRP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12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err="1" smtClean="0">
                          <a:ln>
                            <a:noFill/>
                          </a:ln>
                          <a:solidFill>
                            <a:srgbClr val="000000"/>
                          </a:solidFill>
                          <a:effectLst/>
                          <a:latin typeface="Arial" charset="0"/>
                          <a:ea typeface="ＭＳ Ｐゴシック" pitchFamily="1" charset="-128"/>
                        </a:rPr>
                        <a:t>Log</a:t>
                      </a:r>
                      <a:r>
                        <a:rPr kumimoji="0" lang="fi-FI" sz="1200" b="0" i="0" u="none" strike="noStrike" cap="none" normalizeH="0" baseline="0" dirty="0" smtClean="0">
                          <a:ln>
                            <a:noFill/>
                          </a:ln>
                          <a:solidFill>
                            <a:srgbClr val="000000"/>
                          </a:solidFill>
                          <a:effectLst/>
                          <a:latin typeface="Arial" charset="0"/>
                          <a:ea typeface="ＭＳ Ｐゴシック" pitchFamily="1" charset="-128"/>
                        </a:rPr>
                        <a:t> 1</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30,6</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29,1</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32,1</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30,6</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1"/>
                  </a:ext>
                </a:extLst>
              </a:tr>
              <a:tr h="312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err="1" smtClean="0">
                          <a:ln>
                            <a:noFill/>
                          </a:ln>
                          <a:solidFill>
                            <a:srgbClr val="000000"/>
                          </a:solidFill>
                          <a:effectLst/>
                          <a:latin typeface="Arial" charset="0"/>
                          <a:ea typeface="ＭＳ Ｐゴシック" pitchFamily="1" charset="-128"/>
                        </a:rPr>
                        <a:t>Log</a:t>
                      </a:r>
                      <a:r>
                        <a:rPr kumimoji="0" lang="fi-FI" sz="1200" b="0" i="0" u="none" strike="noStrike" cap="none" normalizeH="0" baseline="0" dirty="0" smtClean="0">
                          <a:ln>
                            <a:noFill/>
                          </a:ln>
                          <a:solidFill>
                            <a:srgbClr val="000000"/>
                          </a:solidFill>
                          <a:effectLst/>
                          <a:latin typeface="Arial" charset="0"/>
                          <a:ea typeface="ＭＳ Ｐゴシック" pitchFamily="1" charset="-128"/>
                        </a:rPr>
                        <a:t> 2</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53,5</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51,2</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54,7</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53,7</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2"/>
                  </a:ext>
                </a:extLst>
              </a:tr>
              <a:tr h="312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err="1" smtClean="0">
                          <a:ln>
                            <a:noFill/>
                          </a:ln>
                          <a:solidFill>
                            <a:srgbClr val="000000"/>
                          </a:solidFill>
                          <a:effectLst/>
                          <a:latin typeface="Arial" charset="0"/>
                          <a:ea typeface="ＭＳ Ｐゴシック" pitchFamily="1" charset="-128"/>
                        </a:rPr>
                        <a:t>Log</a:t>
                      </a:r>
                      <a:r>
                        <a:rPr kumimoji="0" lang="fi-FI" sz="1200" b="0" i="0" u="none" strike="noStrike" cap="none" normalizeH="0" baseline="0" dirty="0" smtClean="0">
                          <a:ln>
                            <a:noFill/>
                          </a:ln>
                          <a:solidFill>
                            <a:srgbClr val="000000"/>
                          </a:solidFill>
                          <a:effectLst/>
                          <a:latin typeface="Arial" charset="0"/>
                          <a:ea typeface="ＭＳ Ｐゴシック" pitchFamily="1" charset="-128"/>
                        </a:rPr>
                        <a:t> 3</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168,5</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157,4</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170,4</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167,9</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3"/>
                  </a:ext>
                </a:extLst>
              </a:tr>
              <a:tr h="312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err="1" smtClean="0">
                          <a:ln>
                            <a:noFill/>
                          </a:ln>
                          <a:solidFill>
                            <a:srgbClr val="000000"/>
                          </a:solidFill>
                          <a:effectLst/>
                          <a:latin typeface="Arial" charset="0"/>
                          <a:ea typeface="ＭＳ Ｐゴシック" pitchFamily="1" charset="-128"/>
                        </a:rPr>
                        <a:t>Log</a:t>
                      </a:r>
                      <a:r>
                        <a:rPr kumimoji="0" lang="fi-FI" sz="1200" b="0" i="0" u="none" strike="noStrike" cap="none" normalizeH="0" baseline="0" dirty="0" smtClean="0">
                          <a:ln>
                            <a:noFill/>
                          </a:ln>
                          <a:solidFill>
                            <a:srgbClr val="000000"/>
                          </a:solidFill>
                          <a:effectLst/>
                          <a:latin typeface="Arial" charset="0"/>
                          <a:ea typeface="ＭＳ Ｐゴシック" pitchFamily="1" charset="-128"/>
                        </a:rPr>
                        <a:t> 4</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185,1</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178,4</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191,9</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185,2</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4"/>
                  </a:ext>
                </a:extLst>
              </a:tr>
              <a:tr h="312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err="1" smtClean="0">
                          <a:ln>
                            <a:noFill/>
                          </a:ln>
                          <a:solidFill>
                            <a:srgbClr val="000000"/>
                          </a:solidFill>
                          <a:effectLst/>
                          <a:latin typeface="Arial" charset="0"/>
                          <a:ea typeface="ＭＳ Ｐゴシック" pitchFamily="1" charset="-128"/>
                        </a:rPr>
                        <a:t>Log</a:t>
                      </a:r>
                      <a:r>
                        <a:rPr kumimoji="0" lang="fi-FI" sz="1200" b="0" i="0" u="none" strike="noStrike" cap="none" normalizeH="0" baseline="0" dirty="0" smtClean="0">
                          <a:ln>
                            <a:noFill/>
                          </a:ln>
                          <a:solidFill>
                            <a:srgbClr val="000000"/>
                          </a:solidFill>
                          <a:effectLst/>
                          <a:latin typeface="Arial" charset="0"/>
                          <a:ea typeface="ＭＳ Ｐゴシック" pitchFamily="1" charset="-128"/>
                        </a:rPr>
                        <a:t> 5</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244,4</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232,9</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ea typeface="ＭＳ Ｐゴシック" pitchFamily="1" charset="-128"/>
                        </a:rPr>
                        <a:t>252,4</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ea typeface="ＭＳ Ｐゴシック" pitchFamily="1" charset="-128"/>
                        </a:rPr>
                        <a:t>244,2</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5"/>
                  </a:ext>
                </a:extLst>
              </a:tr>
              <a:tr h="312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err="1" smtClean="0">
                          <a:ln>
                            <a:noFill/>
                          </a:ln>
                          <a:solidFill>
                            <a:srgbClr val="000000"/>
                          </a:solidFill>
                          <a:effectLst/>
                          <a:latin typeface="Arial" charset="0"/>
                          <a:ea typeface="ＭＳ Ｐゴシック" pitchFamily="1" charset="-128"/>
                        </a:rPr>
                        <a:t>Stem</a:t>
                      </a:r>
                      <a:r>
                        <a:rPr kumimoji="0" lang="fi-FI" sz="1200" b="0" i="0" u="none" strike="noStrike" cap="none" normalizeH="0" baseline="0" dirty="0" smtClean="0">
                          <a:ln>
                            <a:noFill/>
                          </a:ln>
                          <a:solidFill>
                            <a:srgbClr val="000000"/>
                          </a:solidFill>
                          <a:effectLst/>
                          <a:latin typeface="Arial" charset="0"/>
                          <a:ea typeface="ＭＳ Ｐゴシック" pitchFamily="1" charset="-128"/>
                        </a:rPr>
                        <a:t> </a:t>
                      </a:r>
                      <a:r>
                        <a:rPr kumimoji="0" lang="fi-FI" sz="1200" b="0" i="0" u="none" strike="noStrike" cap="none" normalizeH="0" baseline="0" dirty="0" err="1" smtClean="0">
                          <a:ln>
                            <a:noFill/>
                          </a:ln>
                          <a:solidFill>
                            <a:srgbClr val="000000"/>
                          </a:solidFill>
                          <a:effectLst/>
                          <a:latin typeface="Arial" charset="0"/>
                          <a:ea typeface="ＭＳ Ｐゴシック" pitchFamily="1" charset="-128"/>
                        </a:rPr>
                        <a:t>total</a:t>
                      </a:r>
                      <a:endParaRPr kumimoji="0" lang="fi-FI" sz="1200" b="0" i="0" u="none" strike="noStrike" cap="none" normalizeH="0" baseline="0" dirty="0" smtClean="0">
                        <a:ln>
                          <a:noFill/>
                        </a:ln>
                        <a:solidFill>
                          <a:srgbClr val="000000"/>
                        </a:solidFill>
                        <a:effectLst/>
                        <a:latin typeface="Arial" charset="0"/>
                        <a:ea typeface="ＭＳ Ｐゴシック" pitchFamily="1" charset="-128"/>
                      </a:endParaRP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682,1</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649,0</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701,5</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681,6</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6"/>
                  </a:ext>
                </a:extLst>
              </a:tr>
              <a:tr h="312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err="1" smtClean="0">
                          <a:ln>
                            <a:noFill/>
                          </a:ln>
                          <a:solidFill>
                            <a:srgbClr val="000000"/>
                          </a:solidFill>
                          <a:effectLst/>
                          <a:latin typeface="Arial" charset="0"/>
                          <a:ea typeface="ＭＳ Ｐゴシック" pitchFamily="1" charset="-128"/>
                        </a:rPr>
                        <a:t>Difference</a:t>
                      </a:r>
                      <a:r>
                        <a:rPr kumimoji="0" lang="fi-FI" sz="1200" b="0" i="0" u="none" strike="noStrike" cap="none" normalizeH="0" baseline="0" dirty="0" smtClean="0">
                          <a:ln>
                            <a:noFill/>
                          </a:ln>
                          <a:solidFill>
                            <a:srgbClr val="000000"/>
                          </a:solidFill>
                          <a:effectLst/>
                          <a:latin typeface="Arial" charset="0"/>
                          <a:ea typeface="ＭＳ Ｐゴシック" pitchFamily="1" charset="-128"/>
                        </a:rPr>
                        <a:t> (l)</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0,5</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- 32,6</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19,9</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0</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7"/>
                  </a:ext>
                </a:extLst>
              </a:tr>
              <a:tr h="312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err="1" smtClean="0">
                          <a:ln>
                            <a:noFill/>
                          </a:ln>
                          <a:solidFill>
                            <a:srgbClr val="000000"/>
                          </a:solidFill>
                          <a:effectLst/>
                          <a:latin typeface="Arial" charset="0"/>
                          <a:ea typeface="ＭＳ Ｐゴシック" pitchFamily="1" charset="-128"/>
                        </a:rPr>
                        <a:t>Difference</a:t>
                      </a:r>
                      <a:r>
                        <a:rPr kumimoji="0" lang="fi-FI" sz="1200" b="0" i="0" u="none" strike="noStrike" cap="none" normalizeH="0" baseline="0" dirty="0" smtClean="0">
                          <a:ln>
                            <a:noFill/>
                          </a:ln>
                          <a:solidFill>
                            <a:srgbClr val="000000"/>
                          </a:solidFill>
                          <a:effectLst/>
                          <a:latin typeface="Arial" charset="0"/>
                          <a:ea typeface="ＭＳ Ｐゴシック" pitchFamily="1" charset="-128"/>
                        </a:rPr>
                        <a:t> (%)</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0,1</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ea typeface="ＭＳ Ｐゴシック" pitchFamily="1" charset="-128"/>
                        </a:rPr>
                        <a:t>- 4,8</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ea typeface="ＭＳ Ｐゴシック" pitchFamily="1" charset="-128"/>
                        </a:rPr>
                        <a:t>2,9</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rgbClr val="000000"/>
                          </a:solidFill>
                          <a:effectLst/>
                          <a:latin typeface="Arial" charset="0"/>
                          <a:ea typeface="ＭＳ Ｐゴシック" pitchFamily="1" charset="-128"/>
                        </a:rPr>
                        <a:t>0</a:t>
                      </a:r>
                    </a:p>
                  </a:txBody>
                  <a:tcPr marL="82616" marR="8261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1313" y="36513"/>
            <a:ext cx="7772400" cy="1143000"/>
          </a:xfrm>
        </p:spPr>
        <p:txBody>
          <a:bodyPr/>
          <a:lstStyle/>
          <a:p>
            <a:pPr eaLnBrk="1" hangingPunct="1"/>
            <a:r>
              <a:rPr lang="fi-FI" altLang="fi-FI" smtClean="0"/>
              <a:t>Calibration</a:t>
            </a:r>
            <a:endParaRPr lang="en-US" altLang="fi-FI" smtClean="0"/>
          </a:p>
        </p:txBody>
      </p:sp>
      <p:sp>
        <p:nvSpPr>
          <p:cNvPr id="11267" name="Rectangle 3"/>
          <p:cNvSpPr>
            <a:spLocks noGrp="1" noChangeArrowheads="1"/>
          </p:cNvSpPr>
          <p:nvPr>
            <p:ph idx="1"/>
          </p:nvPr>
        </p:nvSpPr>
        <p:spPr>
          <a:xfrm>
            <a:off x="206375" y="1179513"/>
            <a:ext cx="8326438" cy="4814887"/>
          </a:xfrm>
        </p:spPr>
        <p:txBody>
          <a:bodyPr/>
          <a:lstStyle/>
          <a:p>
            <a:pPr marL="0" indent="0" eaLnBrk="1" hangingPunct="1">
              <a:lnSpc>
                <a:spcPct val="90000"/>
              </a:lnSpc>
              <a:defRPr/>
            </a:pPr>
            <a:r>
              <a:rPr lang="fi-FI" sz="1400" dirty="0" err="1" smtClean="0"/>
              <a:t>Why</a:t>
            </a:r>
            <a:r>
              <a:rPr lang="fi-FI" sz="1400" dirty="0" smtClean="0"/>
              <a:t> </a:t>
            </a:r>
            <a:r>
              <a:rPr lang="fi-FI" sz="1400" dirty="0" err="1" smtClean="0"/>
              <a:t>calibration</a:t>
            </a:r>
            <a:r>
              <a:rPr lang="fi-FI" sz="1400" dirty="0" smtClean="0"/>
              <a:t> is </a:t>
            </a:r>
            <a:r>
              <a:rPr lang="fi-FI" sz="1400" dirty="0" err="1" smtClean="0"/>
              <a:t>needed</a:t>
            </a:r>
            <a:r>
              <a:rPr lang="fi-FI" sz="1400" dirty="0" smtClean="0"/>
              <a:t>?</a:t>
            </a:r>
          </a:p>
          <a:p>
            <a:pPr marL="685800" lvl="1" indent="-228600" eaLnBrk="1" hangingPunct="1">
              <a:lnSpc>
                <a:spcPct val="90000"/>
              </a:lnSpc>
              <a:buFont typeface="+mj-lt"/>
              <a:buAutoNum type="arabicPeriod"/>
              <a:defRPr/>
            </a:pPr>
            <a:r>
              <a:rPr lang="fi-FI" sz="1200" dirty="0" smtClean="0"/>
              <a:t>The </a:t>
            </a:r>
            <a:r>
              <a:rPr lang="fi-FI" sz="1200" dirty="0" err="1" smtClean="0"/>
              <a:t>most</a:t>
            </a:r>
            <a:r>
              <a:rPr lang="fi-FI" sz="1200" dirty="0" smtClean="0"/>
              <a:t> </a:t>
            </a:r>
            <a:r>
              <a:rPr lang="fi-FI" sz="1200" dirty="0" err="1" smtClean="0"/>
              <a:t>important</a:t>
            </a:r>
            <a:r>
              <a:rPr lang="fi-FI" sz="1200" dirty="0" smtClean="0"/>
              <a:t> </a:t>
            </a:r>
            <a:r>
              <a:rPr lang="fi-FI" sz="1200" dirty="0" err="1" smtClean="0"/>
              <a:t>reason</a:t>
            </a:r>
            <a:r>
              <a:rPr lang="fi-FI" sz="1200" dirty="0" smtClean="0"/>
              <a:t> </a:t>
            </a:r>
            <a:r>
              <a:rPr lang="fi-FI" sz="1200" dirty="0" err="1" smtClean="0"/>
              <a:t>obviously</a:t>
            </a:r>
            <a:r>
              <a:rPr lang="fi-FI" sz="1200" dirty="0" smtClean="0"/>
              <a:t> is the </a:t>
            </a:r>
            <a:r>
              <a:rPr lang="fi-FI" sz="1200" dirty="0" err="1" smtClean="0"/>
              <a:t>correct</a:t>
            </a:r>
            <a:r>
              <a:rPr lang="fi-FI" sz="1200" dirty="0" smtClean="0"/>
              <a:t> </a:t>
            </a:r>
            <a:r>
              <a:rPr lang="fi-FI" sz="1200" dirty="0" err="1" smtClean="0"/>
              <a:t>quality</a:t>
            </a:r>
            <a:r>
              <a:rPr lang="fi-FI" sz="1200" dirty="0" smtClean="0"/>
              <a:t> of </a:t>
            </a:r>
            <a:r>
              <a:rPr lang="fi-FI" sz="1200" dirty="0" err="1" smtClean="0"/>
              <a:t>timber</a:t>
            </a:r>
            <a:r>
              <a:rPr lang="fi-FI" sz="1200" dirty="0" smtClean="0"/>
              <a:t>:</a:t>
            </a:r>
          </a:p>
          <a:p>
            <a:pPr lvl="2" eaLnBrk="1" hangingPunct="1">
              <a:lnSpc>
                <a:spcPct val="90000"/>
              </a:lnSpc>
              <a:buFont typeface="+mj-lt"/>
              <a:buAutoNum type="alphaLcParenR"/>
              <a:defRPr/>
            </a:pPr>
            <a:r>
              <a:rPr lang="fi-FI" sz="1200" err="1" smtClean="0"/>
              <a:t>Correct</a:t>
            </a:r>
            <a:r>
              <a:rPr lang="fi-FI" sz="1200" smtClean="0"/>
              <a:t> length</a:t>
            </a:r>
          </a:p>
          <a:p>
            <a:pPr lvl="2" eaLnBrk="1" hangingPunct="1">
              <a:lnSpc>
                <a:spcPct val="90000"/>
              </a:lnSpc>
              <a:buFont typeface="+mj-lt"/>
              <a:buAutoNum type="alphaLcParenR"/>
              <a:defRPr/>
            </a:pPr>
            <a:r>
              <a:rPr lang="fi-FI" sz="1200" smtClean="0"/>
              <a:t>Correct </a:t>
            </a:r>
            <a:r>
              <a:rPr lang="fi-FI" sz="1200" err="1" smtClean="0"/>
              <a:t>diameter</a:t>
            </a:r>
            <a:r>
              <a:rPr lang="fi-FI" sz="1200" smtClean="0"/>
              <a:t> classes</a:t>
            </a:r>
          </a:p>
          <a:p>
            <a:pPr lvl="2" eaLnBrk="1" hangingPunct="1">
              <a:lnSpc>
                <a:spcPct val="90000"/>
              </a:lnSpc>
              <a:buFont typeface="+mj-lt"/>
              <a:buAutoNum type="alphaLcParenR"/>
              <a:defRPr/>
            </a:pPr>
            <a:r>
              <a:rPr lang="fi-FI" sz="1200" smtClean="0"/>
              <a:t>Correct </a:t>
            </a:r>
            <a:r>
              <a:rPr lang="fi-FI" sz="1200" dirty="0" err="1" smtClean="0"/>
              <a:t>volume</a:t>
            </a:r>
            <a:r>
              <a:rPr lang="fi-FI" sz="1200" dirty="0" smtClean="0"/>
              <a:t> </a:t>
            </a:r>
            <a:r>
              <a:rPr lang="fi-FI" sz="1200" dirty="0" err="1" smtClean="0"/>
              <a:t>measurements</a:t>
            </a:r>
            <a:endParaRPr lang="fi-FI" sz="1200" dirty="0" smtClean="0"/>
          </a:p>
          <a:p>
            <a:pPr lvl="2" eaLnBrk="1" hangingPunct="1">
              <a:lnSpc>
                <a:spcPct val="90000"/>
              </a:lnSpc>
              <a:buFontTx/>
              <a:buNone/>
              <a:defRPr/>
            </a:pPr>
            <a:endParaRPr lang="fi-FI" sz="1200" dirty="0" smtClean="0"/>
          </a:p>
          <a:p>
            <a:pPr marL="685800" lvl="1" indent="-228600" eaLnBrk="1" hangingPunct="1">
              <a:lnSpc>
                <a:spcPct val="90000"/>
              </a:lnSpc>
              <a:buFont typeface="+mj-lt"/>
              <a:buAutoNum type="arabicPeriod"/>
              <a:defRPr/>
            </a:pPr>
            <a:r>
              <a:rPr lang="fi-FI" sz="1200" dirty="0" err="1" smtClean="0"/>
              <a:t>However</a:t>
            </a:r>
            <a:r>
              <a:rPr lang="fi-FI" sz="1200" dirty="0" smtClean="0"/>
              <a:t>, </a:t>
            </a:r>
            <a:r>
              <a:rPr lang="fi-FI" sz="1200" dirty="0" err="1" smtClean="0"/>
              <a:t>correct</a:t>
            </a:r>
            <a:r>
              <a:rPr lang="fi-FI" sz="1200" dirty="0" smtClean="0"/>
              <a:t> </a:t>
            </a:r>
            <a:r>
              <a:rPr lang="fi-FI" sz="1200" dirty="0" err="1" smtClean="0"/>
              <a:t>calibration</a:t>
            </a:r>
            <a:r>
              <a:rPr lang="fi-FI" sz="1200" dirty="0" smtClean="0"/>
              <a:t> of the </a:t>
            </a:r>
            <a:r>
              <a:rPr lang="fi-FI" sz="1200" dirty="0" err="1" smtClean="0"/>
              <a:t>harvester</a:t>
            </a:r>
            <a:r>
              <a:rPr lang="fi-FI" sz="1200" dirty="0" smtClean="0"/>
              <a:t> </a:t>
            </a:r>
            <a:r>
              <a:rPr lang="fi-FI" sz="1200" dirty="0" err="1" smtClean="0"/>
              <a:t>head</a:t>
            </a:r>
            <a:r>
              <a:rPr lang="fi-FI" sz="1200" dirty="0" smtClean="0"/>
              <a:t>, </a:t>
            </a:r>
            <a:r>
              <a:rPr lang="fi-FI" sz="1200" dirty="0" err="1" smtClean="0"/>
              <a:t>especially</a:t>
            </a:r>
            <a:r>
              <a:rPr lang="fi-FI" sz="1200" dirty="0" smtClean="0"/>
              <a:t> the </a:t>
            </a:r>
            <a:r>
              <a:rPr lang="fi-FI" sz="1200" dirty="0" err="1" smtClean="0"/>
              <a:t>diameter</a:t>
            </a:r>
            <a:r>
              <a:rPr lang="fi-FI" sz="1200" dirty="0" smtClean="0"/>
              <a:t> </a:t>
            </a:r>
            <a:r>
              <a:rPr lang="fi-FI" sz="1200" dirty="0" err="1" smtClean="0"/>
              <a:t>calibration</a:t>
            </a:r>
            <a:r>
              <a:rPr lang="fi-FI" sz="1200" dirty="0" smtClean="0"/>
              <a:t>, </a:t>
            </a:r>
            <a:r>
              <a:rPr lang="fi-FI" sz="1200" dirty="0" err="1" smtClean="0"/>
              <a:t>has</a:t>
            </a:r>
            <a:r>
              <a:rPr lang="fi-FI" sz="1200" dirty="0" smtClean="0"/>
              <a:t> an </a:t>
            </a:r>
            <a:r>
              <a:rPr lang="fi-FI" sz="1200" dirty="0" err="1" smtClean="0"/>
              <a:t>effect</a:t>
            </a:r>
            <a:r>
              <a:rPr lang="fi-FI" sz="1200" dirty="0" smtClean="0"/>
              <a:t> on </a:t>
            </a:r>
            <a:r>
              <a:rPr lang="fi-FI" sz="1200" dirty="0" err="1" smtClean="0"/>
              <a:t>multiple</a:t>
            </a:r>
            <a:r>
              <a:rPr lang="fi-FI" sz="1200" dirty="0" smtClean="0"/>
              <a:t> </a:t>
            </a:r>
            <a:r>
              <a:rPr lang="fi-FI" sz="1200" dirty="0" err="1" smtClean="0"/>
              <a:t>harvester</a:t>
            </a:r>
            <a:r>
              <a:rPr lang="fi-FI" sz="1200" dirty="0" smtClean="0"/>
              <a:t> </a:t>
            </a:r>
            <a:r>
              <a:rPr lang="fi-FI" sz="1200" dirty="0" err="1" smtClean="0"/>
              <a:t>head</a:t>
            </a:r>
            <a:r>
              <a:rPr lang="fi-FI" sz="1200" dirty="0" smtClean="0"/>
              <a:t> </a:t>
            </a:r>
            <a:r>
              <a:rPr lang="fi-FI" sz="1200" dirty="0" err="1" smtClean="0"/>
              <a:t>automation</a:t>
            </a:r>
            <a:r>
              <a:rPr lang="fi-FI" sz="1200" dirty="0" smtClean="0"/>
              <a:t> </a:t>
            </a:r>
            <a:r>
              <a:rPr lang="fi-FI" sz="1200" dirty="0" err="1" smtClean="0"/>
              <a:t>functions</a:t>
            </a:r>
            <a:r>
              <a:rPr lang="fi-FI" sz="1200" dirty="0" smtClean="0"/>
              <a:t>:</a:t>
            </a:r>
          </a:p>
          <a:p>
            <a:pPr lvl="2" eaLnBrk="1" hangingPunct="1">
              <a:lnSpc>
                <a:spcPct val="90000"/>
              </a:lnSpc>
              <a:buFont typeface="+mj-lt"/>
              <a:buAutoNum type="alphaLcParenR"/>
              <a:defRPr/>
            </a:pPr>
            <a:r>
              <a:rPr lang="fi-FI" sz="1200" dirty="0" err="1" smtClean="0"/>
              <a:t>Saw</a:t>
            </a:r>
            <a:r>
              <a:rPr lang="fi-FI" sz="1200" dirty="0" smtClean="0"/>
              <a:t> </a:t>
            </a:r>
            <a:r>
              <a:rPr lang="fi-FI" sz="1200" dirty="0" err="1" smtClean="0"/>
              <a:t>control</a:t>
            </a:r>
            <a:r>
              <a:rPr lang="fi-FI" sz="1200" dirty="0" smtClean="0"/>
              <a:t> and </a:t>
            </a:r>
            <a:r>
              <a:rPr lang="fi-FI" sz="1200" err="1" smtClean="0"/>
              <a:t>saw</a:t>
            </a:r>
            <a:r>
              <a:rPr lang="fi-FI" sz="1200" smtClean="0"/>
              <a:t> automatics</a:t>
            </a:r>
          </a:p>
          <a:p>
            <a:pPr lvl="2" eaLnBrk="1" hangingPunct="1">
              <a:lnSpc>
                <a:spcPct val="90000"/>
              </a:lnSpc>
              <a:buFont typeface="+mj-lt"/>
              <a:buAutoNum type="alphaLcParenR"/>
              <a:defRPr/>
            </a:pPr>
            <a:r>
              <a:rPr lang="fi-FI" sz="1200" smtClean="0"/>
              <a:t>Saw </a:t>
            </a:r>
            <a:r>
              <a:rPr lang="fi-FI" sz="1200" dirty="0" err="1" smtClean="0"/>
              <a:t>bar</a:t>
            </a:r>
            <a:r>
              <a:rPr lang="fi-FI" sz="1200" dirty="0" smtClean="0"/>
              <a:t> </a:t>
            </a:r>
            <a:r>
              <a:rPr lang="fi-FI" sz="1200" dirty="0" err="1" smtClean="0"/>
              <a:t>pressure</a:t>
            </a:r>
            <a:r>
              <a:rPr lang="fi-FI" sz="1200" dirty="0" smtClean="0"/>
              <a:t> </a:t>
            </a:r>
            <a:r>
              <a:rPr lang="fi-FI" sz="1200" dirty="0" err="1" smtClean="0"/>
              <a:t>adjustments</a:t>
            </a:r>
            <a:r>
              <a:rPr lang="fi-FI" sz="1200" dirty="0" smtClean="0"/>
              <a:t> (per mille </a:t>
            </a:r>
            <a:r>
              <a:rPr lang="fi-FI" sz="1200" err="1" smtClean="0"/>
              <a:t>or</a:t>
            </a:r>
            <a:r>
              <a:rPr lang="fi-FI" sz="1200" smtClean="0"/>
              <a:t> optimization)</a:t>
            </a:r>
          </a:p>
          <a:p>
            <a:pPr lvl="2" eaLnBrk="1" hangingPunct="1">
              <a:lnSpc>
                <a:spcPct val="90000"/>
              </a:lnSpc>
              <a:buFont typeface="+mj-lt"/>
              <a:buAutoNum type="alphaLcParenR"/>
              <a:defRPr/>
            </a:pPr>
            <a:r>
              <a:rPr lang="fi-FI" sz="1200" smtClean="0"/>
              <a:t>Delimbing </a:t>
            </a:r>
            <a:r>
              <a:rPr lang="fi-FI" sz="1200" dirty="0" err="1" smtClean="0"/>
              <a:t>knife</a:t>
            </a:r>
            <a:r>
              <a:rPr lang="fi-FI" sz="1200" dirty="0" smtClean="0"/>
              <a:t> and </a:t>
            </a:r>
            <a:r>
              <a:rPr lang="fi-FI" sz="1200" dirty="0" err="1" smtClean="0"/>
              <a:t>feed</a:t>
            </a:r>
            <a:r>
              <a:rPr lang="fi-FI" sz="1200" dirty="0" smtClean="0"/>
              <a:t> </a:t>
            </a:r>
            <a:r>
              <a:rPr lang="fi-FI" sz="1200" dirty="0" err="1" smtClean="0"/>
              <a:t>roller</a:t>
            </a:r>
            <a:r>
              <a:rPr lang="fi-FI" sz="1200" dirty="0" smtClean="0"/>
              <a:t> </a:t>
            </a:r>
            <a:r>
              <a:rPr lang="fi-FI" sz="1200" dirty="0" err="1" smtClean="0"/>
              <a:t>pressure</a:t>
            </a:r>
            <a:r>
              <a:rPr lang="fi-FI" sz="1200" dirty="0" smtClean="0"/>
              <a:t> </a:t>
            </a:r>
            <a:r>
              <a:rPr lang="fi-FI" sz="1200" dirty="0" err="1" smtClean="0"/>
              <a:t>adjustment</a:t>
            </a:r>
            <a:r>
              <a:rPr lang="fi-FI" sz="1200" dirty="0" smtClean="0"/>
              <a:t> </a:t>
            </a:r>
            <a:r>
              <a:rPr lang="fi-FI" sz="1200" dirty="0" smtClean="0">
                <a:sym typeface="Wingdings" pitchFamily="2" charset="2"/>
              </a:rPr>
              <a:t> </a:t>
            </a:r>
            <a:r>
              <a:rPr lang="fi-FI" sz="1200" dirty="0" err="1" smtClean="0">
                <a:sym typeface="Wingdings" pitchFamily="2" charset="2"/>
              </a:rPr>
              <a:t>if</a:t>
            </a:r>
            <a:r>
              <a:rPr lang="fi-FI" sz="1200" dirty="0" smtClean="0">
                <a:sym typeface="Wingdings" pitchFamily="2" charset="2"/>
              </a:rPr>
              <a:t> </a:t>
            </a:r>
            <a:r>
              <a:rPr lang="fi-FI" sz="1200" dirty="0" err="1" smtClean="0">
                <a:sym typeface="Wingdings" pitchFamily="2" charset="2"/>
              </a:rPr>
              <a:t>diameter</a:t>
            </a:r>
            <a:r>
              <a:rPr lang="fi-FI" sz="1200" dirty="0" smtClean="0">
                <a:sym typeface="Wingdings" pitchFamily="2" charset="2"/>
              </a:rPr>
              <a:t> </a:t>
            </a:r>
            <a:r>
              <a:rPr lang="fi-FI" sz="1200" dirty="0" err="1" smtClean="0">
                <a:sym typeface="Wingdings" pitchFamily="2" charset="2"/>
              </a:rPr>
              <a:t>calibration</a:t>
            </a:r>
            <a:r>
              <a:rPr lang="fi-FI" sz="1200" dirty="0" smtClean="0">
                <a:sym typeface="Wingdings" pitchFamily="2" charset="2"/>
              </a:rPr>
              <a:t> is </a:t>
            </a:r>
            <a:r>
              <a:rPr lang="fi-FI" sz="1200" dirty="0" err="1" smtClean="0">
                <a:sym typeface="Wingdings" pitchFamily="2" charset="2"/>
              </a:rPr>
              <a:t>not</a:t>
            </a:r>
            <a:r>
              <a:rPr lang="fi-FI" sz="1200" dirty="0" smtClean="0">
                <a:sym typeface="Wingdings" pitchFamily="2" charset="2"/>
              </a:rPr>
              <a:t> </a:t>
            </a:r>
            <a:r>
              <a:rPr lang="fi-FI" sz="1200" dirty="0" err="1" smtClean="0">
                <a:sym typeface="Wingdings" pitchFamily="2" charset="2"/>
              </a:rPr>
              <a:t>correct</a:t>
            </a:r>
            <a:r>
              <a:rPr lang="fi-FI" sz="1200" dirty="0" smtClean="0">
                <a:sym typeface="Wingdings" pitchFamily="2" charset="2"/>
              </a:rPr>
              <a:t>, the </a:t>
            </a:r>
            <a:r>
              <a:rPr lang="fi-FI" sz="1200" dirty="0" err="1" smtClean="0">
                <a:sym typeface="Wingdings" pitchFamily="2" charset="2"/>
              </a:rPr>
              <a:t>pressure</a:t>
            </a:r>
            <a:r>
              <a:rPr lang="fi-FI" sz="1200" dirty="0" smtClean="0">
                <a:sym typeface="Wingdings" pitchFamily="2" charset="2"/>
              </a:rPr>
              <a:t> set on the </a:t>
            </a:r>
            <a:r>
              <a:rPr lang="fi-FI" sz="1200" dirty="0" err="1" smtClean="0">
                <a:sym typeface="Wingdings" pitchFamily="2" charset="2"/>
              </a:rPr>
              <a:t>curve</a:t>
            </a:r>
            <a:r>
              <a:rPr lang="fi-FI" sz="1200" dirty="0" smtClean="0">
                <a:sym typeface="Wingdings" pitchFamily="2" charset="2"/>
              </a:rPr>
              <a:t> is set </a:t>
            </a:r>
            <a:r>
              <a:rPr lang="fi-FI" sz="1200" dirty="0" err="1" smtClean="0">
                <a:sym typeface="Wingdings" pitchFamily="2" charset="2"/>
              </a:rPr>
              <a:t>according</a:t>
            </a:r>
            <a:r>
              <a:rPr lang="fi-FI" sz="1200" dirty="0" smtClean="0">
                <a:sym typeface="Wingdings" pitchFamily="2" charset="2"/>
              </a:rPr>
              <a:t> to the </a:t>
            </a:r>
            <a:r>
              <a:rPr lang="fi-FI" sz="1200" dirty="0" err="1" smtClean="0">
                <a:sym typeface="Wingdings" pitchFamily="2" charset="2"/>
              </a:rPr>
              <a:t>trunk</a:t>
            </a:r>
            <a:r>
              <a:rPr lang="fi-FI" sz="1200" dirty="0" smtClean="0">
                <a:sym typeface="Wingdings" pitchFamily="2" charset="2"/>
              </a:rPr>
              <a:t> </a:t>
            </a:r>
            <a:r>
              <a:rPr lang="fi-FI" sz="1200" dirty="0" err="1" smtClean="0">
                <a:sym typeface="Wingdings" pitchFamily="2" charset="2"/>
              </a:rPr>
              <a:t>size</a:t>
            </a:r>
            <a:r>
              <a:rPr lang="fi-FI" sz="1200" dirty="0" smtClean="0">
                <a:sym typeface="Wingdings" pitchFamily="2" charset="2"/>
              </a:rPr>
              <a:t> </a:t>
            </a:r>
            <a:r>
              <a:rPr lang="fi-FI" sz="1200" dirty="0" err="1" smtClean="0">
                <a:sym typeface="Wingdings" pitchFamily="2" charset="2"/>
              </a:rPr>
              <a:t>correctly</a:t>
            </a:r>
            <a:endParaRPr lang="en-US" sz="1200" dirty="0" smtClean="0">
              <a:sym typeface="Wingdings" pitchFamily="2" charset="2"/>
            </a:endParaRPr>
          </a:p>
          <a:p>
            <a:pPr eaLnBrk="1" hangingPunct="1">
              <a:lnSpc>
                <a:spcPct val="90000"/>
              </a:lnSpc>
              <a:defRPr/>
            </a:pPr>
            <a:endParaRPr lang="en-US" sz="1050" dirty="0" smtClean="0">
              <a:sym typeface="Wingdings" pitchFamily="2" charset="2"/>
            </a:endParaRPr>
          </a:p>
          <a:p>
            <a:pPr marL="0" indent="0" eaLnBrk="1" hangingPunct="1">
              <a:lnSpc>
                <a:spcPct val="90000"/>
              </a:lnSpc>
              <a:defRPr/>
            </a:pPr>
            <a:r>
              <a:rPr lang="en-US" sz="1200" b="1" dirty="0" smtClean="0">
                <a:sym typeface="Wingdings" pitchFamily="2" charset="2"/>
              </a:rPr>
              <a:t>Even if the timber volume is not measured by the harvester head, the calibration must be at least relatively correct and checked periodically in order to the automatic functions </a:t>
            </a:r>
            <a:r>
              <a:rPr lang="en-US" sz="1200" b="1" smtClean="0">
                <a:sym typeface="Wingdings" pitchFamily="2" charset="2"/>
              </a:rPr>
              <a:t>of the harvester </a:t>
            </a:r>
            <a:r>
              <a:rPr lang="en-US" sz="1200" b="1" dirty="0" smtClean="0">
                <a:sym typeface="Wingdings" pitchFamily="2" charset="2"/>
              </a:rPr>
              <a:t>head to perform correctly!</a:t>
            </a:r>
          </a:p>
        </p:txBody>
      </p:sp>
      <p:sp>
        <p:nvSpPr>
          <p:cNvPr id="6148" name="Dian numeron paikkamerkki 6"/>
          <p:cNvSpPr>
            <a:spLocks noGrp="1"/>
          </p:cNvSpPr>
          <p:nvPr>
            <p:ph type="sldNum" sz="quarter" idx="12"/>
          </p:nvPr>
        </p:nvSpPr>
        <p:spPr>
          <a:noFill/>
        </p:spPr>
        <p:txBody>
          <a:bodyPr/>
          <a:lstStyle/>
          <a:p>
            <a:fld id="{07D69F4A-FD7C-4902-9C82-11375A6DF7A2}" type="slidenum">
              <a:rPr lang="fi-FI" altLang="fi-FI"/>
              <a:pPr/>
              <a:t>2</a:t>
            </a:fld>
            <a:endParaRPr lang="fi-FI" altLang="fi-FI"/>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4"/>
          <p:cNvSpPr>
            <a:spLocks noGrp="1"/>
          </p:cNvSpPr>
          <p:nvPr>
            <p:ph type="title"/>
          </p:nvPr>
        </p:nvSpPr>
        <p:spPr>
          <a:xfrm>
            <a:off x="446088" y="44450"/>
            <a:ext cx="8229600" cy="850900"/>
          </a:xfrm>
        </p:spPr>
        <p:txBody>
          <a:bodyPr/>
          <a:lstStyle/>
          <a:p>
            <a:pPr eaLnBrk="1" hangingPunct="1"/>
            <a:r>
              <a:rPr lang="fi-FI" altLang="fi-FI" smtClean="0"/>
              <a:t>Measuring with calipers</a:t>
            </a:r>
          </a:p>
        </p:txBody>
      </p:sp>
      <p:sp>
        <p:nvSpPr>
          <p:cNvPr id="24579" name="Tekstin paikkamerkki 5"/>
          <p:cNvSpPr>
            <a:spLocks noGrp="1"/>
          </p:cNvSpPr>
          <p:nvPr>
            <p:ph type="body" idx="1"/>
          </p:nvPr>
        </p:nvSpPr>
        <p:spPr>
          <a:xfrm>
            <a:off x="457200" y="765175"/>
            <a:ext cx="8291513" cy="473075"/>
          </a:xfrm>
        </p:spPr>
        <p:txBody>
          <a:bodyPr/>
          <a:lstStyle/>
          <a:p>
            <a:pPr eaLnBrk="1" hangingPunct="1"/>
            <a:r>
              <a:rPr lang="fi-FI" altLang="fi-FI" sz="1200" b="0" smtClean="0"/>
              <a:t>If the measuring point happens to be on a big branch stump or a branch group and the measurement is done on the point, the measuring result will not be correct, because the measuring cylinder diameter is not correct</a:t>
            </a:r>
          </a:p>
        </p:txBody>
      </p:sp>
      <p:pic>
        <p:nvPicPr>
          <p:cNvPr id="24580" name="Picture 7"/>
          <p:cNvPicPr>
            <a:picLocks noGrp="1" noChangeAspect="1" noChangeArrowheads="1"/>
          </p:cNvPicPr>
          <p:nvPr>
            <p:ph sz="quarter" idx="4"/>
          </p:nvPr>
        </p:nvPicPr>
        <p:blipFill>
          <a:blip r:embed="rId2" cstate="print"/>
          <a:srcRect/>
          <a:stretch>
            <a:fillRect/>
          </a:stretch>
        </p:blipFill>
        <p:spPr>
          <a:xfrm>
            <a:off x="5051425" y="1238250"/>
            <a:ext cx="2905125" cy="2190750"/>
          </a:xfrm>
        </p:spPr>
      </p:pic>
      <p:pic>
        <p:nvPicPr>
          <p:cNvPr id="24581" name="Picture 8"/>
          <p:cNvPicPr>
            <a:picLocks noGrp="1" noChangeAspect="1" noChangeArrowheads="1"/>
          </p:cNvPicPr>
          <p:nvPr>
            <p:ph sz="half" idx="2"/>
          </p:nvPr>
        </p:nvPicPr>
        <p:blipFill>
          <a:blip r:embed="rId3" cstate="print"/>
          <a:srcRect/>
          <a:stretch>
            <a:fillRect/>
          </a:stretch>
        </p:blipFill>
        <p:spPr>
          <a:xfrm>
            <a:off x="1089025" y="1239838"/>
            <a:ext cx="2906713" cy="2189162"/>
          </a:xfrm>
        </p:spPr>
      </p:pic>
      <p:sp>
        <p:nvSpPr>
          <p:cNvPr id="24582" name="Tekstin paikkamerkki 2"/>
          <p:cNvSpPr>
            <a:spLocks noGrp="1"/>
          </p:cNvSpPr>
          <p:nvPr>
            <p:ph type="body" idx="1"/>
          </p:nvPr>
        </p:nvSpPr>
        <p:spPr>
          <a:xfrm>
            <a:off x="457200" y="3573463"/>
            <a:ext cx="8435975" cy="360362"/>
          </a:xfrm>
        </p:spPr>
        <p:txBody>
          <a:bodyPr/>
          <a:lstStyle/>
          <a:p>
            <a:pPr eaLnBrk="1" hangingPunct="1"/>
            <a:r>
              <a:rPr lang="fi-FI" altLang="fi-FI" sz="1200" b="0" smtClean="0"/>
              <a:t>Measure the thickness from above and below the branch(es) and the calipers will calculate the average diameter correctly</a:t>
            </a:r>
          </a:p>
        </p:txBody>
      </p:sp>
      <p:pic>
        <p:nvPicPr>
          <p:cNvPr id="24583" name="Picture 7"/>
          <p:cNvPicPr>
            <a:picLocks noChangeAspect="1" noChangeArrowheads="1"/>
          </p:cNvPicPr>
          <p:nvPr/>
        </p:nvPicPr>
        <p:blipFill>
          <a:blip r:embed="rId4" cstate="print"/>
          <a:srcRect/>
          <a:stretch>
            <a:fillRect/>
          </a:stretch>
        </p:blipFill>
        <p:spPr bwMode="auto">
          <a:xfrm>
            <a:off x="1042988" y="3952875"/>
            <a:ext cx="2952750" cy="2212975"/>
          </a:xfrm>
          <a:prstGeom prst="rect">
            <a:avLst/>
          </a:prstGeom>
          <a:noFill/>
          <a:ln w="9525">
            <a:noFill/>
            <a:miter lim="800000"/>
            <a:headEnd/>
            <a:tailEnd/>
          </a:ln>
        </p:spPr>
      </p:pic>
      <p:pic>
        <p:nvPicPr>
          <p:cNvPr id="24584" name="Picture 8"/>
          <p:cNvPicPr>
            <a:picLocks noChangeAspect="1" noChangeArrowheads="1"/>
          </p:cNvPicPr>
          <p:nvPr/>
        </p:nvPicPr>
        <p:blipFill>
          <a:blip r:embed="rId5" cstate="print"/>
          <a:srcRect/>
          <a:stretch>
            <a:fillRect/>
          </a:stretch>
        </p:blipFill>
        <p:spPr bwMode="auto">
          <a:xfrm>
            <a:off x="5003800" y="3917950"/>
            <a:ext cx="2952750" cy="223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isällön paikkamerkki 6" descr="P1000736.JPG"/>
          <p:cNvPicPr>
            <a:picLocks noGrp="1" noChangeAspect="1"/>
          </p:cNvPicPr>
          <p:nvPr>
            <p:ph sz="half" idx="1"/>
          </p:nvPr>
        </p:nvPicPr>
        <p:blipFill>
          <a:blip r:embed="rId2" cstate="print"/>
          <a:srcRect/>
          <a:stretch>
            <a:fillRect/>
          </a:stretch>
        </p:blipFill>
        <p:spPr>
          <a:xfrm>
            <a:off x="685800" y="2609850"/>
            <a:ext cx="3810000" cy="2857500"/>
          </a:xfrm>
        </p:spPr>
      </p:pic>
      <p:pic>
        <p:nvPicPr>
          <p:cNvPr id="25603" name="Sisällön paikkamerkki 7" descr="P1000735.JPG"/>
          <p:cNvPicPr>
            <a:picLocks noGrp="1" noChangeAspect="1"/>
          </p:cNvPicPr>
          <p:nvPr>
            <p:ph sz="half" idx="2"/>
          </p:nvPr>
        </p:nvPicPr>
        <p:blipFill>
          <a:blip r:embed="rId3" cstate="print"/>
          <a:srcRect/>
          <a:stretch>
            <a:fillRect/>
          </a:stretch>
        </p:blipFill>
        <p:spPr>
          <a:xfrm>
            <a:off x="4648200" y="2609850"/>
            <a:ext cx="3810000" cy="2857500"/>
          </a:xfrm>
        </p:spPr>
      </p:pic>
      <p:sp>
        <p:nvSpPr>
          <p:cNvPr id="5" name="Tekstin paikkamerkki 2"/>
          <p:cNvSpPr txBox="1">
            <a:spLocks/>
          </p:cNvSpPr>
          <p:nvPr/>
        </p:nvSpPr>
        <p:spPr bwMode="auto">
          <a:xfrm>
            <a:off x="684213" y="1700213"/>
            <a:ext cx="7848600" cy="360362"/>
          </a:xfrm>
          <a:prstGeom prst="rect">
            <a:avLst/>
          </a:prstGeom>
          <a:noFill/>
          <a:ln w="9525">
            <a:noFill/>
            <a:miter lim="800000"/>
            <a:headEnd/>
            <a:tailEnd/>
          </a:ln>
        </p:spPr>
        <p:txBody>
          <a:bodyPr/>
          <a:lstStyle/>
          <a:p>
            <a:pPr>
              <a:spcBef>
                <a:spcPct val="20000"/>
              </a:spcBef>
              <a:defRPr/>
            </a:pPr>
            <a:r>
              <a:rPr lang="fi-FI" sz="1200" kern="0" dirty="0">
                <a:latin typeface="+mn-lt"/>
                <a:ea typeface="+mn-ea"/>
              </a:rPr>
              <a:t>In case of </a:t>
            </a:r>
            <a:r>
              <a:rPr lang="fi-FI" sz="1200" kern="0" dirty="0" err="1">
                <a:latin typeface="+mn-lt"/>
                <a:ea typeface="+mn-ea"/>
              </a:rPr>
              <a:t>bad</a:t>
            </a:r>
            <a:r>
              <a:rPr lang="fi-FI" sz="1200" kern="0" dirty="0">
                <a:latin typeface="+mn-lt"/>
                <a:ea typeface="+mn-ea"/>
              </a:rPr>
              <a:t> </a:t>
            </a:r>
            <a:r>
              <a:rPr lang="fi-FI" sz="1200" kern="0" dirty="0" err="1">
                <a:latin typeface="+mn-lt"/>
                <a:ea typeface="+mn-ea"/>
              </a:rPr>
              <a:t>delimbing</a:t>
            </a:r>
            <a:r>
              <a:rPr lang="fi-FI" sz="1200" kern="0" dirty="0">
                <a:latin typeface="+mn-lt"/>
                <a:ea typeface="+mn-ea"/>
              </a:rPr>
              <a:t>, </a:t>
            </a:r>
            <a:r>
              <a:rPr lang="fi-FI" sz="1200" kern="0" dirty="0" err="1">
                <a:latin typeface="+mn-lt"/>
                <a:ea typeface="+mn-ea"/>
              </a:rPr>
              <a:t>always</a:t>
            </a:r>
            <a:r>
              <a:rPr lang="fi-FI" sz="1200" kern="0" dirty="0">
                <a:latin typeface="+mn-lt"/>
                <a:ea typeface="+mn-ea"/>
              </a:rPr>
              <a:t> </a:t>
            </a:r>
            <a:r>
              <a:rPr lang="fi-FI" sz="1200" kern="0" dirty="0" err="1">
                <a:latin typeface="+mn-lt"/>
                <a:ea typeface="+mn-ea"/>
              </a:rPr>
              <a:t>measure</a:t>
            </a:r>
            <a:r>
              <a:rPr lang="fi-FI" sz="1200" kern="0" dirty="0">
                <a:latin typeface="+mn-lt"/>
                <a:ea typeface="+mn-ea"/>
              </a:rPr>
              <a:t> on the </a:t>
            </a:r>
            <a:r>
              <a:rPr lang="fi-FI" sz="1200" kern="0" dirty="0" err="1">
                <a:latin typeface="+mn-lt"/>
                <a:ea typeface="+mn-ea"/>
              </a:rPr>
              <a:t>trunk</a:t>
            </a:r>
            <a:r>
              <a:rPr lang="fi-FI" sz="1200" kern="0" dirty="0">
                <a:latin typeface="+mn-lt"/>
                <a:ea typeface="+mn-ea"/>
              </a:rPr>
              <a:t>, </a:t>
            </a:r>
            <a:r>
              <a:rPr lang="fi-FI" sz="1200" kern="0" dirty="0" err="1">
                <a:latin typeface="+mn-lt"/>
                <a:ea typeface="+mn-ea"/>
              </a:rPr>
              <a:t>not</a:t>
            </a:r>
            <a:r>
              <a:rPr lang="fi-FI" sz="1200" kern="0" dirty="0">
                <a:latin typeface="+mn-lt"/>
                <a:ea typeface="+mn-ea"/>
              </a:rPr>
              <a:t> on top of the </a:t>
            </a:r>
            <a:r>
              <a:rPr lang="fi-FI" sz="1200" kern="0" dirty="0" err="1">
                <a:latin typeface="+mn-lt"/>
                <a:ea typeface="+mn-ea"/>
              </a:rPr>
              <a:t>poorly</a:t>
            </a:r>
            <a:r>
              <a:rPr lang="fi-FI" sz="1200" kern="0" dirty="0">
                <a:latin typeface="+mn-lt"/>
                <a:ea typeface="+mn-ea"/>
              </a:rPr>
              <a:t> </a:t>
            </a:r>
            <a:r>
              <a:rPr lang="fi-FI" sz="1200" kern="0" dirty="0" err="1">
                <a:latin typeface="+mn-lt"/>
                <a:ea typeface="+mn-ea"/>
              </a:rPr>
              <a:t>delimbed</a:t>
            </a:r>
            <a:r>
              <a:rPr lang="fi-FI" sz="1200" kern="0" dirty="0">
                <a:latin typeface="+mn-lt"/>
                <a:ea typeface="+mn-ea"/>
              </a:rPr>
              <a:t> </a:t>
            </a:r>
            <a:r>
              <a:rPr lang="fi-FI" sz="1200" kern="0" dirty="0" err="1">
                <a:latin typeface="+mn-lt"/>
                <a:ea typeface="+mn-ea"/>
              </a:rPr>
              <a:t>branches</a:t>
            </a:r>
            <a:r>
              <a:rPr lang="fi-FI" sz="1200" kern="0" dirty="0">
                <a:latin typeface="+mn-lt"/>
                <a:ea typeface="+mn-ea"/>
              </a:rPr>
              <a:t>.</a:t>
            </a:r>
          </a:p>
        </p:txBody>
      </p:sp>
      <p:sp>
        <p:nvSpPr>
          <p:cNvPr id="25605" name="Otsikko 5"/>
          <p:cNvSpPr>
            <a:spLocks noGrp="1"/>
          </p:cNvSpPr>
          <p:nvPr>
            <p:ph type="title"/>
          </p:nvPr>
        </p:nvSpPr>
        <p:spPr/>
        <p:txBody>
          <a:bodyPr/>
          <a:lstStyle/>
          <a:p>
            <a:pPr eaLnBrk="1" hangingPunct="1"/>
            <a:r>
              <a:rPr lang="fi-FI" altLang="fi-FI" smtClean="0"/>
              <a:t>Measuring with calipers</a:t>
            </a:r>
            <a:endParaRPr lang="en-US" altLang="fi-FI"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title"/>
          </p:nvPr>
        </p:nvSpPr>
        <p:spPr>
          <a:xfrm>
            <a:off x="684213" y="528638"/>
            <a:ext cx="7772400" cy="1316037"/>
          </a:xfrm>
        </p:spPr>
        <p:txBody>
          <a:bodyPr/>
          <a:lstStyle/>
          <a:p>
            <a:pPr eaLnBrk="1" hangingPunct="1"/>
            <a:r>
              <a:rPr lang="fi-FI" altLang="fi-FI" smtClean="0"/>
              <a:t>Measuring with calipers </a:t>
            </a:r>
            <a:br>
              <a:rPr lang="fi-FI" altLang="fi-FI" smtClean="0"/>
            </a:br>
            <a:endParaRPr lang="fi-FI" altLang="fi-FI" sz="1600" smtClean="0"/>
          </a:p>
        </p:txBody>
      </p:sp>
      <p:graphicFrame>
        <p:nvGraphicFramePr>
          <p:cNvPr id="4" name="Sisällön paikkamerkki 3"/>
          <p:cNvGraphicFramePr>
            <a:graphicFrameLocks noGrp="1"/>
          </p:cNvGraphicFramePr>
          <p:nvPr>
            <p:ph idx="1"/>
          </p:nvPr>
        </p:nvGraphicFramePr>
        <p:xfrm>
          <a:off x="323850" y="2205038"/>
          <a:ext cx="8424863" cy="3954462"/>
        </p:xfrm>
        <a:graphic>
          <a:graphicData uri="http://schemas.openxmlformats.org/drawingml/2006/table">
            <a:tbl>
              <a:tblPr/>
              <a:tblGrid>
                <a:gridCol w="1684628">
                  <a:extLst>
                    <a:ext uri="{9D8B030D-6E8A-4147-A177-3AD203B41FA5}">
                      <a16:colId xmlns:a16="http://schemas.microsoft.com/office/drawing/2014/main" xmlns="" val="20000"/>
                    </a:ext>
                  </a:extLst>
                </a:gridCol>
                <a:gridCol w="1684629">
                  <a:extLst>
                    <a:ext uri="{9D8B030D-6E8A-4147-A177-3AD203B41FA5}">
                      <a16:colId xmlns:a16="http://schemas.microsoft.com/office/drawing/2014/main" xmlns="" val="20001"/>
                    </a:ext>
                  </a:extLst>
                </a:gridCol>
                <a:gridCol w="1684628">
                  <a:extLst>
                    <a:ext uri="{9D8B030D-6E8A-4147-A177-3AD203B41FA5}">
                      <a16:colId xmlns:a16="http://schemas.microsoft.com/office/drawing/2014/main" xmlns="" val="20002"/>
                    </a:ext>
                  </a:extLst>
                </a:gridCol>
                <a:gridCol w="1684629">
                  <a:extLst>
                    <a:ext uri="{9D8B030D-6E8A-4147-A177-3AD203B41FA5}">
                      <a16:colId xmlns:a16="http://schemas.microsoft.com/office/drawing/2014/main" xmlns="" val="20003"/>
                    </a:ext>
                  </a:extLst>
                </a:gridCol>
                <a:gridCol w="1686350">
                  <a:extLst>
                    <a:ext uri="{9D8B030D-6E8A-4147-A177-3AD203B41FA5}">
                      <a16:colId xmlns:a16="http://schemas.microsoft.com/office/drawing/2014/main" xmlns="" val="20004"/>
                    </a:ext>
                  </a:extLst>
                </a:gridCol>
              </a:tblGrid>
              <a:tr h="640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err="1" smtClean="0">
                          <a:ln>
                            <a:noFill/>
                          </a:ln>
                          <a:solidFill>
                            <a:srgbClr val="FFFFFF"/>
                          </a:solidFill>
                          <a:effectLst/>
                          <a:latin typeface="Arial" charset="0"/>
                          <a:ea typeface="ＭＳ Ｐゴシック" pitchFamily="1" charset="-128"/>
                        </a:rPr>
                        <a:t>Measuring</a:t>
                      </a:r>
                      <a:r>
                        <a:rPr kumimoji="0" lang="fi-FI" sz="1800" b="1" i="0" u="none" strike="noStrike" cap="none" normalizeH="0" baseline="0" dirty="0" smtClean="0">
                          <a:ln>
                            <a:noFill/>
                          </a:ln>
                          <a:solidFill>
                            <a:srgbClr val="FFFFFF"/>
                          </a:solidFill>
                          <a:effectLst/>
                          <a:latin typeface="Arial" charset="0"/>
                          <a:ea typeface="ＭＳ Ｐゴシック" pitchFamily="1" charset="-128"/>
                        </a:rPr>
                        <a:t> </a:t>
                      </a:r>
                      <a:r>
                        <a:rPr kumimoji="0" lang="fi-FI" sz="1800" b="1" i="0" u="none" strike="noStrike" cap="none" normalizeH="0" baseline="0" dirty="0" err="1" smtClean="0">
                          <a:ln>
                            <a:noFill/>
                          </a:ln>
                          <a:solidFill>
                            <a:srgbClr val="FFFFFF"/>
                          </a:solidFill>
                          <a:effectLst/>
                          <a:latin typeface="Arial" charset="0"/>
                          <a:ea typeface="ＭＳ Ｐゴシック" pitchFamily="1" charset="-128"/>
                        </a:rPr>
                        <a:t>point</a:t>
                      </a:r>
                      <a:endParaRPr kumimoji="0" lang="fi-FI" sz="1800" b="1" i="0" u="none" strike="noStrike" cap="none" normalizeH="0" baseline="0" dirty="0" smtClean="0">
                        <a:ln>
                          <a:noFill/>
                        </a:ln>
                        <a:solidFill>
                          <a:srgbClr val="FFFFFF"/>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err="1" smtClean="0">
                          <a:ln>
                            <a:noFill/>
                          </a:ln>
                          <a:solidFill>
                            <a:srgbClr val="FFFFFF"/>
                          </a:solidFill>
                          <a:effectLst/>
                          <a:latin typeface="Arial" charset="0"/>
                          <a:ea typeface="ＭＳ Ｐゴシック" pitchFamily="1" charset="-128"/>
                        </a:rPr>
                        <a:t>Harvester</a:t>
                      </a:r>
                      <a:endParaRPr kumimoji="0" lang="fi-FI" sz="1800" b="1" i="0" u="none" strike="noStrike" cap="none" normalizeH="0" baseline="0" dirty="0" smtClean="0">
                        <a:ln>
                          <a:noFill/>
                        </a:ln>
                        <a:solidFill>
                          <a:srgbClr val="FFFFFF"/>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err="1" smtClean="0">
                          <a:ln>
                            <a:noFill/>
                          </a:ln>
                          <a:solidFill>
                            <a:srgbClr val="FFFFFF"/>
                          </a:solidFill>
                          <a:effectLst/>
                          <a:latin typeface="Arial" charset="0"/>
                          <a:ea typeface="ＭＳ Ｐゴシック" pitchFamily="1" charset="-128"/>
                        </a:rPr>
                        <a:t>Head</a:t>
                      </a:r>
                      <a:endParaRPr kumimoji="0" lang="fi-FI" sz="1800" b="1" i="0" u="none" strike="noStrike" cap="none" normalizeH="0" baseline="0" dirty="0" smtClean="0">
                        <a:ln>
                          <a:noFill/>
                        </a:ln>
                        <a:solidFill>
                          <a:srgbClr val="FFFFFF"/>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err="1" smtClean="0">
                          <a:ln>
                            <a:noFill/>
                          </a:ln>
                          <a:solidFill>
                            <a:srgbClr val="FFFFFF"/>
                          </a:solidFill>
                          <a:effectLst/>
                          <a:latin typeface="Arial" charset="0"/>
                          <a:ea typeface="ＭＳ Ｐゴシック" pitchFamily="1" charset="-128"/>
                        </a:rPr>
                        <a:t>Exactly</a:t>
                      </a:r>
                      <a:r>
                        <a:rPr kumimoji="0" lang="fi-FI" sz="1800" b="1" i="0" u="none" strike="noStrike" cap="none" normalizeH="0" baseline="0" dirty="0" smtClean="0">
                          <a:ln>
                            <a:noFill/>
                          </a:ln>
                          <a:solidFill>
                            <a:srgbClr val="FFFFFF"/>
                          </a:solidFill>
                          <a:effectLst/>
                          <a:latin typeface="Arial" charset="0"/>
                          <a:ea typeface="ＭＳ Ｐゴシック" pitchFamily="1" charset="-128"/>
                        </a:rPr>
                        <a:t> at </a:t>
                      </a:r>
                      <a:r>
                        <a:rPr kumimoji="0" lang="fi-FI" sz="1800" b="1" i="0" u="none" strike="noStrike" cap="none" normalizeH="0" baseline="0" dirty="0" err="1" smtClean="0">
                          <a:ln>
                            <a:noFill/>
                          </a:ln>
                          <a:solidFill>
                            <a:srgbClr val="FFFFFF"/>
                          </a:solidFill>
                          <a:effectLst/>
                          <a:latin typeface="Arial" charset="0"/>
                          <a:ea typeface="ＭＳ Ｐゴシック" pitchFamily="1" charset="-128"/>
                        </a:rPr>
                        <a:t>point</a:t>
                      </a:r>
                      <a:endParaRPr kumimoji="0" lang="fi-FI" sz="1800" b="1" i="0" u="none" strike="noStrike" cap="none" normalizeH="0" baseline="0" dirty="0" smtClean="0">
                        <a:ln>
                          <a:noFill/>
                        </a:ln>
                        <a:solidFill>
                          <a:srgbClr val="FFFFFF"/>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err="1" smtClean="0">
                          <a:ln>
                            <a:noFill/>
                          </a:ln>
                          <a:solidFill>
                            <a:srgbClr val="FFFFFF"/>
                          </a:solidFill>
                          <a:effectLst/>
                          <a:latin typeface="Arial" charset="0"/>
                          <a:ea typeface="ＭＳ Ｐゴシック" pitchFamily="1" charset="-128"/>
                        </a:rPr>
                        <a:t>Above</a:t>
                      </a:r>
                      <a:r>
                        <a:rPr kumimoji="0" lang="fi-FI" sz="1800" b="1" i="0" u="none" strike="noStrike" cap="none" normalizeH="0" baseline="0" dirty="0" smtClean="0">
                          <a:ln>
                            <a:noFill/>
                          </a:ln>
                          <a:solidFill>
                            <a:srgbClr val="FFFFFF"/>
                          </a:solidFill>
                          <a:effectLst/>
                          <a:latin typeface="Arial" charset="0"/>
                          <a:ea typeface="ＭＳ Ｐゴシック" pitchFamily="1" charset="-128"/>
                        </a:rPr>
                        <a:t> and </a:t>
                      </a:r>
                      <a:r>
                        <a:rPr kumimoji="0" lang="fi-FI" sz="1800" b="1" i="0" u="none" strike="noStrike" cap="none" normalizeH="0" baseline="0" dirty="0" err="1" smtClean="0">
                          <a:ln>
                            <a:noFill/>
                          </a:ln>
                          <a:solidFill>
                            <a:srgbClr val="FFFFFF"/>
                          </a:solidFill>
                          <a:effectLst/>
                          <a:latin typeface="Arial" charset="0"/>
                          <a:ea typeface="ＭＳ Ｐゴシック" pitchFamily="1" charset="-128"/>
                        </a:rPr>
                        <a:t>below</a:t>
                      </a:r>
                      <a:r>
                        <a:rPr kumimoji="0" lang="fi-FI" sz="1800" b="1" i="0" u="none" strike="noStrike" cap="none" normalizeH="0" baseline="0" dirty="0" smtClean="0">
                          <a:ln>
                            <a:noFill/>
                          </a:ln>
                          <a:solidFill>
                            <a:srgbClr val="FFFFFF"/>
                          </a:solidFill>
                          <a:effectLst/>
                          <a:latin typeface="Arial" charset="0"/>
                          <a:ea typeface="ＭＳ Ｐゴシック" pitchFamily="1" charset="-128"/>
                        </a:rPr>
                        <a:t> </a:t>
                      </a:r>
                      <a:r>
                        <a:rPr kumimoji="0" lang="fi-FI" sz="1800" b="1" i="0" u="none" strike="noStrike" cap="none" normalizeH="0" baseline="0" dirty="0" err="1" smtClean="0">
                          <a:ln>
                            <a:noFill/>
                          </a:ln>
                          <a:solidFill>
                            <a:srgbClr val="FFFFFF"/>
                          </a:solidFill>
                          <a:effectLst/>
                          <a:latin typeface="Arial" charset="0"/>
                          <a:ea typeface="ＭＳ Ｐゴシック" pitchFamily="1" charset="-128"/>
                        </a:rPr>
                        <a:t>bunch</a:t>
                      </a:r>
                      <a:endParaRPr kumimoji="0" lang="fi-FI" sz="1800" b="1" i="0" u="none" strike="noStrike" cap="none" normalizeH="0" baseline="0" dirty="0" smtClean="0">
                        <a:ln>
                          <a:noFill/>
                        </a:ln>
                        <a:solidFill>
                          <a:srgbClr val="FFFFFF"/>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err="1" smtClean="0">
                          <a:ln>
                            <a:noFill/>
                          </a:ln>
                          <a:solidFill>
                            <a:srgbClr val="FFFFFF"/>
                          </a:solidFill>
                          <a:effectLst/>
                          <a:latin typeface="Arial" charset="0"/>
                          <a:ea typeface="ＭＳ Ｐゴシック" pitchFamily="1" charset="-128"/>
                        </a:rPr>
                        <a:t>Difference</a:t>
                      </a:r>
                      <a:r>
                        <a:rPr kumimoji="0" lang="fi-FI" sz="1800" b="1" i="0" u="none" strike="noStrike" cap="none" normalizeH="0" baseline="0" dirty="0" smtClean="0">
                          <a:ln>
                            <a:noFill/>
                          </a:ln>
                          <a:solidFill>
                            <a:srgbClr val="FFFFFF"/>
                          </a:solidFill>
                          <a:effectLst/>
                          <a:latin typeface="Arial" charset="0"/>
                          <a:ea typeface="ＭＳ Ｐゴシック" pitchFamily="1" charset="-128"/>
                        </a:rPr>
                        <a:t> in </a:t>
                      </a:r>
                      <a:r>
                        <a:rPr kumimoji="0" lang="fi-FI" sz="1800" b="1" i="0" u="none" strike="noStrike" cap="none" normalizeH="0" baseline="0" dirty="0" err="1" smtClean="0">
                          <a:ln>
                            <a:noFill/>
                          </a:ln>
                          <a:solidFill>
                            <a:srgbClr val="FFFFFF"/>
                          </a:solidFill>
                          <a:effectLst/>
                          <a:latin typeface="Arial" charset="0"/>
                          <a:ea typeface="ＭＳ Ｐゴシック" pitchFamily="1" charset="-128"/>
                        </a:rPr>
                        <a:t>measurement</a:t>
                      </a:r>
                      <a:endParaRPr kumimoji="0" lang="fi-FI" sz="1800" b="1" i="0" u="none" strike="noStrike" cap="none" normalizeH="0" baseline="0" dirty="0" smtClean="0">
                        <a:ln>
                          <a:noFill/>
                        </a:ln>
                        <a:solidFill>
                          <a:srgbClr val="FFFFFF"/>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14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50 cm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169 mm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166 / 170</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166 / 170</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0 mm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1"/>
                  </a:ext>
                </a:extLst>
              </a:tr>
              <a:tr h="414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150 cm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150 mm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163 / 158</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154 / 143</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12 mm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2"/>
                  </a:ext>
                </a:extLst>
              </a:tr>
              <a:tr h="414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250 cm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122 mm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141 / 139</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127 / 115</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19 mm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3"/>
                  </a:ext>
                </a:extLst>
              </a:tr>
              <a:tr h="414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350 cm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92 mm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94 / 91</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94 / 91</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0 mm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4"/>
                  </a:ext>
                </a:extLst>
              </a:tr>
              <a:tr h="414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407 cm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73 mm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72 / 76</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ea typeface="ＭＳ Ｐゴシック" pitchFamily="1" charset="-128"/>
                        </a:rPr>
                        <a:t>72 / 76</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chemeClr val="tx1"/>
                          </a:solidFill>
                          <a:effectLst/>
                          <a:latin typeface="Arial" charset="0"/>
                          <a:ea typeface="ＭＳ Ｐゴシック" pitchFamily="1" charset="-128"/>
                        </a:rPr>
                        <a:t>0 mm</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5"/>
                  </a:ext>
                </a:extLst>
              </a:tr>
              <a:tr h="414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rgbClr val="000000"/>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rgbClr val="000000"/>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dirty="0" smtClean="0">
                        <a:ln>
                          <a:noFill/>
                        </a:ln>
                        <a:solidFill>
                          <a:srgbClr val="000000"/>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rgbClr val="000000"/>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rgbClr val="000000"/>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6"/>
                  </a:ext>
                </a:extLst>
              </a:tr>
              <a:tr h="414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err="1" smtClean="0">
                          <a:ln>
                            <a:noFill/>
                          </a:ln>
                          <a:solidFill>
                            <a:srgbClr val="000000"/>
                          </a:solidFill>
                          <a:effectLst/>
                          <a:latin typeface="Arial" charset="0"/>
                          <a:ea typeface="ＭＳ Ｐゴシック" pitchFamily="1" charset="-128"/>
                        </a:rPr>
                        <a:t>Volume</a:t>
                      </a:r>
                      <a:endParaRPr kumimoji="0" lang="fi-FI" sz="1800" b="0" i="0" u="none" strike="noStrike" cap="none" normalizeH="0" baseline="0" dirty="0" smtClean="0">
                        <a:ln>
                          <a:noFill/>
                        </a:ln>
                        <a:solidFill>
                          <a:srgbClr val="000000"/>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58.8 l</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65,4 l</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58,6 l</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6,8 l </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CB"/>
                    </a:solidFill>
                  </a:tcPr>
                </a:tc>
                <a:extLst>
                  <a:ext uri="{0D108BD9-81ED-4DB2-BD59-A6C34878D82A}">
                    <a16:rowId xmlns:a16="http://schemas.microsoft.com/office/drawing/2014/main" xmlns="" val="10007"/>
                  </a:ext>
                </a:extLst>
              </a:tr>
              <a:tr h="414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   % </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0,0</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11,6</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ea typeface="ＭＳ Ｐゴシック" pitchFamily="1" charset="-128"/>
                        </a:rPr>
                        <a:t>0,0</a:t>
                      </a: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dirty="0" smtClean="0">
                        <a:ln>
                          <a:noFill/>
                        </a:ln>
                        <a:solidFill>
                          <a:srgbClr val="000000"/>
                        </a:solidFill>
                        <a:effectLst/>
                        <a:latin typeface="Arial" charset="0"/>
                        <a:ea typeface="ＭＳ Ｐゴシック" pitchFamily="1" charset="-128"/>
                      </a:endParaRPr>
                    </a:p>
                  </a:txBody>
                  <a:tcPr marL="82614" marR="8261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E7"/>
                    </a:solidFill>
                  </a:tcPr>
                </a:tc>
                <a:extLst>
                  <a:ext uri="{0D108BD9-81ED-4DB2-BD59-A6C34878D82A}">
                    <a16:rowId xmlns:a16="http://schemas.microsoft.com/office/drawing/2014/main" xmlns="" val="10008"/>
                  </a:ext>
                </a:extLst>
              </a:tr>
            </a:tbl>
          </a:graphicData>
        </a:graphic>
      </p:graphicFrame>
      <p:sp>
        <p:nvSpPr>
          <p:cNvPr id="5" name="Tekstin paikkamerkki 2"/>
          <p:cNvSpPr txBox="1">
            <a:spLocks/>
          </p:cNvSpPr>
          <p:nvPr/>
        </p:nvSpPr>
        <p:spPr bwMode="auto">
          <a:xfrm>
            <a:off x="539750" y="1412875"/>
            <a:ext cx="7848600" cy="720725"/>
          </a:xfrm>
          <a:prstGeom prst="rect">
            <a:avLst/>
          </a:prstGeom>
          <a:noFill/>
          <a:ln w="9525">
            <a:noFill/>
            <a:miter lim="800000"/>
            <a:headEnd/>
            <a:tailEnd/>
          </a:ln>
        </p:spPr>
        <p:txBody>
          <a:bodyPr/>
          <a:lstStyle/>
          <a:p>
            <a:pPr>
              <a:spcBef>
                <a:spcPct val="20000"/>
              </a:spcBef>
              <a:defRPr/>
            </a:pPr>
            <a:r>
              <a:rPr lang="fi-FI" sz="1200" kern="0" dirty="0" err="1">
                <a:latin typeface="+mn-lt"/>
                <a:ea typeface="+mn-ea"/>
              </a:rPr>
              <a:t>Example</a:t>
            </a:r>
            <a:r>
              <a:rPr lang="fi-FI" sz="1200" kern="0" dirty="0">
                <a:latin typeface="+mn-lt"/>
                <a:ea typeface="+mn-ea"/>
              </a:rPr>
              <a:t> </a:t>
            </a:r>
            <a:r>
              <a:rPr lang="fi-FI" sz="1200" kern="0" dirty="0" err="1">
                <a:latin typeface="+mn-lt"/>
                <a:ea typeface="+mn-ea"/>
              </a:rPr>
              <a:t>log</a:t>
            </a:r>
            <a:r>
              <a:rPr lang="fi-FI" sz="1200" kern="0" dirty="0">
                <a:latin typeface="+mn-lt"/>
                <a:ea typeface="+mn-ea"/>
              </a:rPr>
              <a:t>: A big </a:t>
            </a:r>
            <a:r>
              <a:rPr lang="fi-FI" sz="1200" kern="0" dirty="0" err="1">
                <a:latin typeface="+mn-lt"/>
                <a:ea typeface="+mn-ea"/>
              </a:rPr>
              <a:t>branch</a:t>
            </a:r>
            <a:r>
              <a:rPr lang="fi-FI" sz="1200" kern="0" dirty="0">
                <a:latin typeface="+mn-lt"/>
                <a:ea typeface="+mn-ea"/>
              </a:rPr>
              <a:t> </a:t>
            </a:r>
            <a:r>
              <a:rPr lang="fi-FI" sz="1200" kern="0" dirty="0" err="1">
                <a:latin typeface="+mn-lt"/>
                <a:ea typeface="+mn-ea"/>
              </a:rPr>
              <a:t>bunch</a:t>
            </a:r>
            <a:r>
              <a:rPr lang="fi-FI" sz="1200" kern="0" dirty="0">
                <a:latin typeface="+mn-lt"/>
                <a:ea typeface="+mn-ea"/>
              </a:rPr>
              <a:t> </a:t>
            </a:r>
            <a:r>
              <a:rPr lang="fi-FI" sz="1200" kern="0" dirty="0" err="1">
                <a:latin typeface="+mn-lt"/>
                <a:ea typeface="+mn-ea"/>
              </a:rPr>
              <a:t>wit</a:t>
            </a:r>
            <a:r>
              <a:rPr lang="fi-FI" sz="1200" kern="0" dirty="0">
                <a:latin typeface="+mn-lt"/>
                <a:ea typeface="+mn-ea"/>
              </a:rPr>
              <a:t>h </a:t>
            </a:r>
            <a:r>
              <a:rPr lang="fi-FI" sz="1200" kern="0" dirty="0" err="1">
                <a:latin typeface="+mn-lt"/>
                <a:ea typeface="+mn-ea"/>
              </a:rPr>
              <a:t>poor</a:t>
            </a:r>
            <a:r>
              <a:rPr lang="fi-FI" sz="1200" kern="0" dirty="0">
                <a:latin typeface="+mn-lt"/>
                <a:ea typeface="+mn-ea"/>
              </a:rPr>
              <a:t> </a:t>
            </a:r>
            <a:r>
              <a:rPr lang="fi-FI" sz="1200" kern="0" dirty="0" err="1">
                <a:latin typeface="+mn-lt"/>
                <a:ea typeface="+mn-ea"/>
              </a:rPr>
              <a:t>delimbing</a:t>
            </a:r>
            <a:r>
              <a:rPr lang="fi-FI" sz="1200" kern="0" dirty="0">
                <a:latin typeface="+mn-lt"/>
                <a:ea typeface="+mn-ea"/>
              </a:rPr>
              <a:t> at 150 cm and 250 cm </a:t>
            </a:r>
            <a:r>
              <a:rPr lang="fi-FI" sz="1200" kern="0" dirty="0" err="1">
                <a:latin typeface="+mn-lt"/>
                <a:ea typeface="+mn-ea"/>
              </a:rPr>
              <a:t>measuring</a:t>
            </a:r>
            <a:r>
              <a:rPr lang="fi-FI" sz="1200" kern="0" dirty="0">
                <a:latin typeface="+mn-lt"/>
                <a:ea typeface="+mn-ea"/>
              </a:rPr>
              <a:t> </a:t>
            </a:r>
            <a:r>
              <a:rPr lang="fi-FI" sz="1200" kern="0" dirty="0" err="1">
                <a:latin typeface="+mn-lt"/>
                <a:ea typeface="+mn-ea"/>
              </a:rPr>
              <a:t>points</a:t>
            </a:r>
            <a:r>
              <a:rPr lang="fi-FI" sz="1200" kern="0" dirty="0">
                <a:latin typeface="+mn-lt"/>
                <a:ea typeface="+mn-ea"/>
              </a:rPr>
              <a:t>. </a:t>
            </a:r>
            <a:r>
              <a:rPr lang="fi-FI" sz="1200" kern="0" dirty="0" err="1">
                <a:latin typeface="+mn-lt"/>
                <a:ea typeface="+mn-ea"/>
              </a:rPr>
              <a:t>Measurements</a:t>
            </a:r>
            <a:r>
              <a:rPr lang="fi-FI" sz="1200" kern="0" dirty="0">
                <a:latin typeface="+mn-lt"/>
                <a:ea typeface="+mn-ea"/>
              </a:rPr>
              <a:t> </a:t>
            </a:r>
            <a:r>
              <a:rPr lang="fi-FI" sz="1200" kern="0" dirty="0" err="1">
                <a:latin typeface="+mn-lt"/>
                <a:ea typeface="+mn-ea"/>
              </a:rPr>
              <a:t>taken</a:t>
            </a:r>
            <a:r>
              <a:rPr lang="fi-FI" sz="1200" kern="0" dirty="0">
                <a:latin typeface="+mn-lt"/>
                <a:ea typeface="+mn-ea"/>
              </a:rPr>
              <a:t> </a:t>
            </a:r>
            <a:r>
              <a:rPr lang="fi-FI" sz="1200" kern="0" dirty="0" err="1">
                <a:latin typeface="+mn-lt"/>
                <a:ea typeface="+mn-ea"/>
              </a:rPr>
              <a:t>exactly</a:t>
            </a:r>
            <a:r>
              <a:rPr lang="fi-FI" sz="1200" kern="0" dirty="0">
                <a:latin typeface="+mn-lt"/>
                <a:ea typeface="+mn-ea"/>
              </a:rPr>
              <a:t> at the </a:t>
            </a:r>
            <a:r>
              <a:rPr lang="fi-FI" sz="1200" kern="0" dirty="0" err="1">
                <a:latin typeface="+mn-lt"/>
                <a:ea typeface="+mn-ea"/>
              </a:rPr>
              <a:t>measuring</a:t>
            </a:r>
            <a:r>
              <a:rPr lang="fi-FI" sz="1200" kern="0" dirty="0">
                <a:latin typeface="+mn-lt"/>
                <a:ea typeface="+mn-ea"/>
              </a:rPr>
              <a:t> </a:t>
            </a:r>
            <a:r>
              <a:rPr lang="fi-FI" sz="1200" kern="0" dirty="0" err="1">
                <a:latin typeface="+mn-lt"/>
                <a:ea typeface="+mn-ea"/>
              </a:rPr>
              <a:t>point</a:t>
            </a:r>
            <a:r>
              <a:rPr lang="fi-FI" sz="1200" kern="0" dirty="0">
                <a:latin typeface="+mn-lt"/>
                <a:ea typeface="+mn-ea"/>
              </a:rPr>
              <a:t> </a:t>
            </a:r>
            <a:r>
              <a:rPr lang="fi-FI" sz="1200" kern="0" dirty="0" err="1">
                <a:latin typeface="+mn-lt"/>
                <a:ea typeface="+mn-ea"/>
              </a:rPr>
              <a:t>or</a:t>
            </a:r>
            <a:r>
              <a:rPr lang="fi-FI" sz="1200" kern="0" dirty="0">
                <a:latin typeface="+mn-lt"/>
                <a:ea typeface="+mn-ea"/>
              </a:rPr>
              <a:t> </a:t>
            </a:r>
            <a:r>
              <a:rPr lang="fi-FI" sz="1200" kern="0" dirty="0" err="1">
                <a:latin typeface="+mn-lt"/>
                <a:ea typeface="+mn-ea"/>
              </a:rPr>
              <a:t>above</a:t>
            </a:r>
            <a:r>
              <a:rPr lang="fi-FI" sz="1200" kern="0" dirty="0">
                <a:latin typeface="+mn-lt"/>
                <a:ea typeface="+mn-ea"/>
              </a:rPr>
              <a:t> and </a:t>
            </a:r>
            <a:r>
              <a:rPr lang="fi-FI" sz="1200" kern="0" dirty="0" err="1">
                <a:latin typeface="+mn-lt"/>
                <a:ea typeface="+mn-ea"/>
              </a:rPr>
              <a:t>below</a:t>
            </a:r>
            <a:r>
              <a:rPr lang="fi-FI" sz="1200" kern="0" dirty="0">
                <a:latin typeface="+mn-lt"/>
                <a:ea typeface="+mn-ea"/>
              </a:rPr>
              <a:t> the </a:t>
            </a:r>
            <a:r>
              <a:rPr lang="fi-FI" sz="1200" kern="0" dirty="0" err="1">
                <a:latin typeface="+mn-lt"/>
                <a:ea typeface="+mn-ea"/>
              </a:rPr>
              <a:t>measuring</a:t>
            </a:r>
            <a:r>
              <a:rPr lang="fi-FI" sz="1200" kern="0" dirty="0">
                <a:latin typeface="+mn-lt"/>
                <a:ea typeface="+mn-ea"/>
              </a:rPr>
              <a:t> </a:t>
            </a:r>
            <a:r>
              <a:rPr lang="fi-FI" sz="1200" kern="0" dirty="0" err="1">
                <a:latin typeface="+mn-lt"/>
                <a:ea typeface="+mn-ea"/>
              </a:rPr>
              <a:t>points</a:t>
            </a:r>
            <a:r>
              <a:rPr lang="fi-FI" sz="1200" kern="0" dirty="0">
                <a:latin typeface="+mn-lt"/>
                <a:ea typeface="+mn-ea"/>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tsikko 5"/>
          <p:cNvSpPr>
            <a:spLocks noGrp="1"/>
          </p:cNvSpPr>
          <p:nvPr>
            <p:ph type="title"/>
          </p:nvPr>
        </p:nvSpPr>
        <p:spPr>
          <a:xfrm>
            <a:off x="684213" y="1268413"/>
            <a:ext cx="7772400" cy="1512887"/>
          </a:xfrm>
        </p:spPr>
        <p:txBody>
          <a:bodyPr anchor="t"/>
          <a:lstStyle/>
          <a:p>
            <a:pPr eaLnBrk="1" hangingPunct="1">
              <a:defRPr/>
            </a:pPr>
            <a:r>
              <a:rPr lang="fi-FI" sz="1200" dirty="0" smtClean="0">
                <a:latin typeface="+mn-lt"/>
              </a:rPr>
              <a:t>On a </a:t>
            </a:r>
            <a:r>
              <a:rPr lang="fi-FI" sz="1200" dirty="0" err="1" smtClean="0">
                <a:latin typeface="+mn-lt"/>
              </a:rPr>
              <a:t>bigger</a:t>
            </a:r>
            <a:r>
              <a:rPr lang="fi-FI" sz="1200" dirty="0" smtClean="0">
                <a:latin typeface="+mn-lt"/>
              </a:rPr>
              <a:t> </a:t>
            </a:r>
            <a:r>
              <a:rPr lang="fi-FI" sz="1200" dirty="0" err="1" smtClean="0">
                <a:latin typeface="+mn-lt"/>
              </a:rPr>
              <a:t>amount</a:t>
            </a:r>
            <a:r>
              <a:rPr lang="fi-FI" sz="1200" dirty="0" smtClean="0">
                <a:latin typeface="+mn-lt"/>
              </a:rPr>
              <a:t> of </a:t>
            </a:r>
            <a:r>
              <a:rPr lang="fi-FI" sz="1200" dirty="0" err="1" smtClean="0">
                <a:latin typeface="+mn-lt"/>
              </a:rPr>
              <a:t>logs</a:t>
            </a:r>
            <a:r>
              <a:rPr lang="fi-FI" sz="1200" dirty="0" smtClean="0">
                <a:latin typeface="+mn-lt"/>
              </a:rPr>
              <a:t> </a:t>
            </a:r>
            <a:r>
              <a:rPr lang="fi-FI" sz="1200" dirty="0" err="1" smtClean="0">
                <a:latin typeface="+mn-lt"/>
              </a:rPr>
              <a:t>measured</a:t>
            </a:r>
            <a:r>
              <a:rPr lang="fi-FI" sz="1200" dirty="0" smtClean="0">
                <a:latin typeface="+mn-lt"/>
              </a:rPr>
              <a:t>, the </a:t>
            </a:r>
            <a:r>
              <a:rPr lang="fi-FI" sz="1200" dirty="0" err="1" smtClean="0">
                <a:latin typeface="+mn-lt"/>
              </a:rPr>
              <a:t>number</a:t>
            </a:r>
            <a:r>
              <a:rPr lang="fi-FI" sz="1200" dirty="0" smtClean="0">
                <a:latin typeface="+mn-lt"/>
              </a:rPr>
              <a:t> of </a:t>
            </a:r>
            <a:r>
              <a:rPr lang="fi-FI" sz="1200" dirty="0" err="1" smtClean="0">
                <a:latin typeface="+mn-lt"/>
              </a:rPr>
              <a:t>measurement</a:t>
            </a:r>
            <a:r>
              <a:rPr lang="fi-FI" sz="1200" dirty="0" smtClean="0">
                <a:latin typeface="+mn-lt"/>
              </a:rPr>
              <a:t> </a:t>
            </a:r>
            <a:r>
              <a:rPr lang="fi-FI" sz="1200" dirty="0" err="1" smtClean="0">
                <a:latin typeface="+mn-lt"/>
              </a:rPr>
              <a:t>points</a:t>
            </a:r>
            <a:r>
              <a:rPr lang="fi-FI" sz="1200" dirty="0" smtClean="0">
                <a:latin typeface="+mn-lt"/>
              </a:rPr>
              <a:t> </a:t>
            </a:r>
            <a:r>
              <a:rPr lang="fi-FI" sz="1200" dirty="0" err="1" smtClean="0">
                <a:latin typeface="+mn-lt"/>
              </a:rPr>
              <a:t>increase</a:t>
            </a:r>
            <a:r>
              <a:rPr lang="fi-FI" sz="1200" dirty="0" smtClean="0">
                <a:latin typeface="+mn-lt"/>
              </a:rPr>
              <a:t>. </a:t>
            </a:r>
            <a:r>
              <a:rPr lang="fi-FI" sz="1200" dirty="0" err="1" smtClean="0">
                <a:latin typeface="+mn-lt"/>
              </a:rPr>
              <a:t>This</a:t>
            </a:r>
            <a:r>
              <a:rPr lang="fi-FI" sz="1200" dirty="0" smtClean="0">
                <a:latin typeface="+mn-lt"/>
              </a:rPr>
              <a:t> </a:t>
            </a:r>
            <a:r>
              <a:rPr lang="fi-FI" sz="1200" dirty="0" err="1" smtClean="0">
                <a:latin typeface="+mn-lt"/>
              </a:rPr>
              <a:t>will</a:t>
            </a:r>
            <a:r>
              <a:rPr lang="fi-FI" sz="1200" dirty="0" smtClean="0">
                <a:latin typeface="+mn-lt"/>
              </a:rPr>
              <a:t> </a:t>
            </a:r>
            <a:r>
              <a:rPr lang="fi-FI" sz="1200" dirty="0" err="1" smtClean="0">
                <a:latin typeface="+mn-lt"/>
              </a:rPr>
              <a:t>even</a:t>
            </a:r>
            <a:r>
              <a:rPr lang="fi-FI" sz="1200" dirty="0" smtClean="0">
                <a:latin typeface="+mn-lt"/>
              </a:rPr>
              <a:t> out the </a:t>
            </a:r>
            <a:r>
              <a:rPr lang="fi-FI" sz="1200" dirty="0" err="1" smtClean="0">
                <a:latin typeface="+mn-lt"/>
              </a:rPr>
              <a:t>deviation</a:t>
            </a:r>
            <a:r>
              <a:rPr lang="fi-FI" sz="1200" dirty="0" smtClean="0">
                <a:latin typeface="+mn-lt"/>
              </a:rPr>
              <a:t> </a:t>
            </a:r>
            <a:r>
              <a:rPr lang="fi-FI" sz="1200" dirty="0" err="1" smtClean="0">
                <a:latin typeface="+mn-lt"/>
              </a:rPr>
              <a:t>caused</a:t>
            </a:r>
            <a:r>
              <a:rPr lang="fi-FI" sz="1200" dirty="0" smtClean="0">
                <a:latin typeface="+mn-lt"/>
              </a:rPr>
              <a:t> </a:t>
            </a:r>
            <a:r>
              <a:rPr lang="fi-FI" sz="1200" dirty="0" err="1" smtClean="0">
                <a:latin typeface="+mn-lt"/>
              </a:rPr>
              <a:t>by</a:t>
            </a:r>
            <a:r>
              <a:rPr lang="fi-FI" sz="1200" dirty="0" smtClean="0">
                <a:latin typeface="+mn-lt"/>
              </a:rPr>
              <a:t> </a:t>
            </a:r>
            <a:r>
              <a:rPr lang="fi-FI" sz="1200" dirty="0" err="1" smtClean="0">
                <a:latin typeface="+mn-lt"/>
              </a:rPr>
              <a:t>trunk</a:t>
            </a:r>
            <a:r>
              <a:rPr lang="fi-FI" sz="1200" dirty="0" smtClean="0">
                <a:latin typeface="+mn-lt"/>
              </a:rPr>
              <a:t> </a:t>
            </a:r>
            <a:r>
              <a:rPr lang="fi-FI" sz="1200" dirty="0" err="1" smtClean="0">
                <a:latin typeface="+mn-lt"/>
              </a:rPr>
              <a:t>shape</a:t>
            </a:r>
            <a:r>
              <a:rPr lang="fi-FI" sz="1200" dirty="0" smtClean="0">
                <a:latin typeface="+mn-lt"/>
              </a:rPr>
              <a:t> and </a:t>
            </a:r>
            <a:r>
              <a:rPr lang="fi-FI" sz="1200" dirty="0" err="1" smtClean="0">
                <a:latin typeface="+mn-lt"/>
              </a:rPr>
              <a:t>branch</a:t>
            </a:r>
            <a:r>
              <a:rPr lang="fi-FI" sz="1200" dirty="0" smtClean="0">
                <a:latin typeface="+mn-lt"/>
              </a:rPr>
              <a:t> </a:t>
            </a:r>
            <a:r>
              <a:rPr lang="fi-FI" sz="1200" dirty="0" err="1" smtClean="0">
                <a:latin typeface="+mn-lt"/>
              </a:rPr>
              <a:t>groups</a:t>
            </a:r>
            <a:r>
              <a:rPr lang="fi-FI" sz="1200" dirty="0" smtClean="0">
                <a:latin typeface="+mn-lt"/>
              </a:rPr>
              <a:t> </a:t>
            </a:r>
            <a:r>
              <a:rPr lang="fi-FI" sz="1200" dirty="0" err="1" smtClean="0">
                <a:latin typeface="+mn-lt"/>
              </a:rPr>
              <a:t>effectively</a:t>
            </a:r>
            <a:r>
              <a:rPr lang="fi-FI" sz="1200" dirty="0" smtClean="0">
                <a:latin typeface="+mn-lt"/>
              </a:rPr>
              <a:t>. The </a:t>
            </a:r>
            <a:r>
              <a:rPr lang="fi-FI" sz="1200" dirty="0" err="1" smtClean="0">
                <a:latin typeface="+mn-lt"/>
              </a:rPr>
              <a:t>poorer</a:t>
            </a:r>
            <a:r>
              <a:rPr lang="fi-FI" sz="1200" dirty="0" smtClean="0">
                <a:latin typeface="+mn-lt"/>
              </a:rPr>
              <a:t> the </a:t>
            </a:r>
            <a:r>
              <a:rPr lang="fi-FI" sz="1200" dirty="0" err="1" smtClean="0">
                <a:latin typeface="+mn-lt"/>
              </a:rPr>
              <a:t>timber</a:t>
            </a:r>
            <a:r>
              <a:rPr lang="fi-FI" sz="1200" dirty="0" smtClean="0">
                <a:latin typeface="+mn-lt"/>
              </a:rPr>
              <a:t> </a:t>
            </a:r>
            <a:r>
              <a:rPr lang="fi-FI" sz="1200" dirty="0" err="1" smtClean="0">
                <a:latin typeface="+mn-lt"/>
              </a:rPr>
              <a:t>quality</a:t>
            </a:r>
            <a:r>
              <a:rPr lang="fi-FI" sz="1200" dirty="0" smtClean="0">
                <a:latin typeface="+mn-lt"/>
              </a:rPr>
              <a:t>, the </a:t>
            </a:r>
            <a:r>
              <a:rPr lang="fi-FI" sz="1200" dirty="0" err="1" smtClean="0">
                <a:latin typeface="+mn-lt"/>
              </a:rPr>
              <a:t>bigger</a:t>
            </a:r>
            <a:r>
              <a:rPr lang="fi-FI" sz="1200" dirty="0" smtClean="0">
                <a:latin typeface="+mn-lt"/>
              </a:rPr>
              <a:t> the </a:t>
            </a:r>
            <a:r>
              <a:rPr lang="fi-FI" sz="1200" dirty="0" err="1" smtClean="0">
                <a:latin typeface="+mn-lt"/>
              </a:rPr>
              <a:t>amount</a:t>
            </a:r>
            <a:r>
              <a:rPr lang="fi-FI" sz="1200" dirty="0" smtClean="0">
                <a:latin typeface="+mn-lt"/>
              </a:rPr>
              <a:t> of </a:t>
            </a:r>
            <a:r>
              <a:rPr lang="fi-FI" sz="1200" dirty="0" err="1" smtClean="0">
                <a:latin typeface="+mn-lt"/>
              </a:rPr>
              <a:t>logs</a:t>
            </a:r>
            <a:r>
              <a:rPr lang="fi-FI" sz="1200" dirty="0" smtClean="0">
                <a:latin typeface="+mn-lt"/>
              </a:rPr>
              <a:t> </a:t>
            </a:r>
            <a:r>
              <a:rPr lang="fi-FI" sz="1200" dirty="0" err="1" smtClean="0">
                <a:latin typeface="+mn-lt"/>
              </a:rPr>
              <a:t>measured</a:t>
            </a:r>
            <a:r>
              <a:rPr lang="fi-FI" sz="1200" dirty="0" smtClean="0">
                <a:latin typeface="+mn-lt"/>
              </a:rPr>
              <a:t> </a:t>
            </a:r>
            <a:r>
              <a:rPr lang="fi-FI" sz="1200" dirty="0" err="1" smtClean="0">
                <a:latin typeface="+mn-lt"/>
              </a:rPr>
              <a:t>should</a:t>
            </a:r>
            <a:r>
              <a:rPr lang="fi-FI" sz="1200" dirty="0" smtClean="0">
                <a:latin typeface="+mn-lt"/>
              </a:rPr>
              <a:t> </a:t>
            </a:r>
            <a:r>
              <a:rPr lang="fi-FI" sz="1200" dirty="0" err="1" smtClean="0">
                <a:latin typeface="+mn-lt"/>
              </a:rPr>
              <a:t>be</a:t>
            </a:r>
            <a:r>
              <a:rPr lang="fi-FI" sz="1200" dirty="0" smtClean="0">
                <a:latin typeface="+mn-lt"/>
              </a:rPr>
              <a:t>.</a:t>
            </a:r>
            <a:br>
              <a:rPr lang="fi-FI" sz="1200" dirty="0" smtClean="0">
                <a:latin typeface="+mn-lt"/>
              </a:rPr>
            </a:br>
            <a:r>
              <a:rPr lang="fi-FI" sz="1200" dirty="0" smtClean="0">
                <a:latin typeface="+mn-lt"/>
              </a:rPr>
              <a:t/>
            </a:r>
            <a:br>
              <a:rPr lang="fi-FI" sz="1200" dirty="0" smtClean="0">
                <a:latin typeface="+mn-lt"/>
              </a:rPr>
            </a:br>
            <a:r>
              <a:rPr lang="fi-FI" sz="1200" dirty="0" err="1" smtClean="0">
                <a:latin typeface="+mn-lt"/>
              </a:rPr>
              <a:t>If</a:t>
            </a:r>
            <a:r>
              <a:rPr lang="fi-FI" sz="1200" dirty="0" smtClean="0">
                <a:latin typeface="+mn-lt"/>
              </a:rPr>
              <a:t> </a:t>
            </a:r>
            <a:r>
              <a:rPr lang="fi-FI" sz="1200" dirty="0" err="1" smtClean="0">
                <a:latin typeface="+mn-lt"/>
              </a:rPr>
              <a:t>only</a:t>
            </a:r>
            <a:r>
              <a:rPr lang="fi-FI" sz="1200" dirty="0" smtClean="0">
                <a:latin typeface="+mn-lt"/>
              </a:rPr>
              <a:t> a single </a:t>
            </a:r>
            <a:r>
              <a:rPr lang="fi-FI" sz="1200" dirty="0" err="1" smtClean="0">
                <a:latin typeface="+mn-lt"/>
              </a:rPr>
              <a:t>stem</a:t>
            </a:r>
            <a:r>
              <a:rPr lang="fi-FI" sz="1200" dirty="0" smtClean="0">
                <a:latin typeface="+mn-lt"/>
              </a:rPr>
              <a:t> is </a:t>
            </a:r>
            <a:r>
              <a:rPr lang="fi-FI" sz="1200" dirty="0" err="1" smtClean="0">
                <a:latin typeface="+mn-lt"/>
              </a:rPr>
              <a:t>measured</a:t>
            </a:r>
            <a:r>
              <a:rPr lang="fi-FI" sz="1200" dirty="0" smtClean="0">
                <a:latin typeface="+mn-lt"/>
              </a:rPr>
              <a:t>, the </a:t>
            </a:r>
            <a:r>
              <a:rPr lang="fi-FI" sz="1200" dirty="0" err="1" smtClean="0">
                <a:latin typeface="+mn-lt"/>
              </a:rPr>
              <a:t>correct</a:t>
            </a:r>
            <a:r>
              <a:rPr lang="fi-FI" sz="1200" dirty="0" smtClean="0">
                <a:latin typeface="+mn-lt"/>
              </a:rPr>
              <a:t> and </a:t>
            </a:r>
            <a:r>
              <a:rPr lang="fi-FI" sz="1200" dirty="0" err="1" smtClean="0">
                <a:latin typeface="+mn-lt"/>
              </a:rPr>
              <a:t>careful</a:t>
            </a:r>
            <a:r>
              <a:rPr lang="fi-FI" sz="1200" dirty="0" smtClean="0">
                <a:latin typeface="+mn-lt"/>
              </a:rPr>
              <a:t> </a:t>
            </a:r>
            <a:r>
              <a:rPr lang="fi-FI" sz="1200" dirty="0" err="1" smtClean="0">
                <a:latin typeface="+mn-lt"/>
              </a:rPr>
              <a:t>measuring</a:t>
            </a:r>
            <a:r>
              <a:rPr lang="fi-FI" sz="1200" dirty="0" smtClean="0">
                <a:latin typeface="+mn-lt"/>
              </a:rPr>
              <a:t> </a:t>
            </a:r>
            <a:r>
              <a:rPr lang="fi-FI" sz="1200" dirty="0" err="1" smtClean="0">
                <a:latin typeface="+mn-lt"/>
              </a:rPr>
              <a:t>method</a:t>
            </a:r>
            <a:r>
              <a:rPr lang="fi-FI" sz="1200" dirty="0" smtClean="0">
                <a:latin typeface="+mn-lt"/>
              </a:rPr>
              <a:t> is </a:t>
            </a:r>
            <a:r>
              <a:rPr lang="fi-FI" sz="1200" dirty="0" err="1" smtClean="0">
                <a:latin typeface="+mn-lt"/>
              </a:rPr>
              <a:t>extremely</a:t>
            </a:r>
            <a:r>
              <a:rPr lang="fi-FI" sz="1200" dirty="0" smtClean="0">
                <a:latin typeface="+mn-lt"/>
              </a:rPr>
              <a:t> </a:t>
            </a:r>
            <a:r>
              <a:rPr lang="fi-FI" sz="1200" dirty="0" err="1" smtClean="0">
                <a:latin typeface="+mn-lt"/>
              </a:rPr>
              <a:t>important</a:t>
            </a:r>
            <a:r>
              <a:rPr lang="fi-FI" sz="1200" dirty="0" smtClean="0">
                <a:latin typeface="+mn-lt"/>
              </a:rPr>
              <a:t> to </a:t>
            </a:r>
            <a:r>
              <a:rPr lang="fi-FI" sz="1200" dirty="0" err="1" smtClean="0">
                <a:latin typeface="+mn-lt"/>
              </a:rPr>
              <a:t>reach</a:t>
            </a:r>
            <a:r>
              <a:rPr lang="fi-FI" sz="1200" dirty="0" smtClean="0">
                <a:latin typeface="+mn-lt"/>
              </a:rPr>
              <a:t> the </a:t>
            </a:r>
            <a:r>
              <a:rPr lang="fi-FI" sz="1200" dirty="0" err="1" smtClean="0">
                <a:latin typeface="+mn-lt"/>
              </a:rPr>
              <a:t>correct</a:t>
            </a:r>
            <a:r>
              <a:rPr lang="fi-FI" sz="1200" dirty="0" smtClean="0">
                <a:latin typeface="+mn-lt"/>
              </a:rPr>
              <a:t> </a:t>
            </a:r>
            <a:r>
              <a:rPr lang="fi-FI" sz="1200" dirty="0" err="1" smtClean="0">
                <a:latin typeface="+mn-lt"/>
              </a:rPr>
              <a:t>results</a:t>
            </a:r>
            <a:r>
              <a:rPr lang="fi-FI" sz="1200" dirty="0" smtClean="0">
                <a:latin typeface="+mn-lt"/>
              </a:rPr>
              <a:t>!.</a:t>
            </a:r>
            <a:r>
              <a:rPr lang="fi-FI" sz="1400" dirty="0" smtClean="0"/>
              <a:t/>
            </a:r>
            <a:br>
              <a:rPr lang="fi-FI" sz="1400" dirty="0" smtClean="0"/>
            </a:br>
            <a:endParaRPr lang="fi-FI" sz="1400" dirty="0" smtClean="0"/>
          </a:p>
        </p:txBody>
      </p:sp>
      <p:pic>
        <p:nvPicPr>
          <p:cNvPr id="27651" name="Sisällön paikkamerkki 9" descr="P1000742.JPG"/>
          <p:cNvPicPr>
            <a:picLocks noGrp="1" noChangeAspect="1"/>
          </p:cNvPicPr>
          <p:nvPr>
            <p:ph sz="half" idx="1"/>
          </p:nvPr>
        </p:nvPicPr>
        <p:blipFill>
          <a:blip r:embed="rId2" cstate="print"/>
          <a:srcRect/>
          <a:stretch>
            <a:fillRect/>
          </a:stretch>
        </p:blipFill>
        <p:spPr>
          <a:xfrm>
            <a:off x="755650" y="2852738"/>
            <a:ext cx="3810000" cy="2857500"/>
          </a:xfrm>
        </p:spPr>
      </p:pic>
      <p:pic>
        <p:nvPicPr>
          <p:cNvPr id="27652" name="Sisällön paikkamerkki 8" descr="P1000764.JPG"/>
          <p:cNvPicPr>
            <a:picLocks noGrp="1" noChangeAspect="1"/>
          </p:cNvPicPr>
          <p:nvPr>
            <p:ph sz="half" idx="2"/>
          </p:nvPr>
        </p:nvPicPr>
        <p:blipFill>
          <a:blip r:embed="rId3" cstate="print"/>
          <a:srcRect/>
          <a:stretch>
            <a:fillRect/>
          </a:stretch>
        </p:blipFill>
        <p:spPr>
          <a:xfrm>
            <a:off x="4643438" y="2852738"/>
            <a:ext cx="3810000" cy="2857500"/>
          </a:xfrm>
        </p:spPr>
      </p:pic>
      <p:sp>
        <p:nvSpPr>
          <p:cNvPr id="5" name="Otsikko 1"/>
          <p:cNvSpPr txBox="1">
            <a:spLocks/>
          </p:cNvSpPr>
          <p:nvPr/>
        </p:nvSpPr>
        <p:spPr bwMode="auto">
          <a:xfrm>
            <a:off x="684213" y="333375"/>
            <a:ext cx="7772400" cy="1316038"/>
          </a:xfrm>
          <a:prstGeom prst="rect">
            <a:avLst/>
          </a:prstGeom>
          <a:noFill/>
          <a:ln w="9525">
            <a:noFill/>
            <a:miter lim="800000"/>
            <a:headEnd/>
            <a:tailEnd/>
          </a:ln>
        </p:spPr>
        <p:txBody>
          <a:bodyPr anchor="ctr"/>
          <a:lstStyle/>
          <a:p>
            <a:pPr eaLnBrk="1" hangingPunct="1">
              <a:defRPr/>
            </a:pPr>
            <a:r>
              <a:rPr lang="fi-FI" sz="3600" kern="0" dirty="0" err="1">
                <a:solidFill>
                  <a:schemeClr val="tx2"/>
                </a:solidFill>
                <a:latin typeface="+mj-lt"/>
                <a:ea typeface="+mj-ea"/>
                <a:cs typeface="+mj-cs"/>
              </a:rPr>
              <a:t>Measuring</a:t>
            </a:r>
            <a:r>
              <a:rPr lang="fi-FI" sz="3600" kern="0" dirty="0">
                <a:solidFill>
                  <a:schemeClr val="tx2"/>
                </a:solidFill>
                <a:latin typeface="+mj-lt"/>
                <a:ea typeface="+mj-ea"/>
                <a:cs typeface="+mj-cs"/>
              </a:rPr>
              <a:t> </a:t>
            </a:r>
            <a:r>
              <a:rPr lang="fi-FI" sz="3600" kern="0" dirty="0" err="1">
                <a:solidFill>
                  <a:schemeClr val="tx2"/>
                </a:solidFill>
                <a:latin typeface="+mj-lt"/>
                <a:ea typeface="+mj-ea"/>
                <a:cs typeface="+mj-cs"/>
              </a:rPr>
              <a:t>with</a:t>
            </a:r>
            <a:r>
              <a:rPr lang="fi-FI" sz="3600" kern="0" dirty="0">
                <a:solidFill>
                  <a:schemeClr val="tx2"/>
                </a:solidFill>
                <a:latin typeface="+mj-lt"/>
                <a:ea typeface="+mj-ea"/>
                <a:cs typeface="+mj-cs"/>
              </a:rPr>
              <a:t> </a:t>
            </a:r>
            <a:r>
              <a:rPr lang="fi-FI" sz="3600" kern="0" dirty="0" err="1">
                <a:solidFill>
                  <a:schemeClr val="tx2"/>
                </a:solidFill>
                <a:latin typeface="+mj-lt"/>
                <a:ea typeface="+mj-ea"/>
                <a:cs typeface="+mj-cs"/>
              </a:rPr>
              <a:t>calipers</a:t>
            </a:r>
            <a:r>
              <a:rPr lang="fi-FI" sz="3600" kern="0" dirty="0">
                <a:solidFill>
                  <a:schemeClr val="tx2"/>
                </a:solidFill>
                <a:latin typeface="+mj-lt"/>
                <a:ea typeface="+mj-ea"/>
                <a:cs typeface="+mj-cs"/>
              </a:rPr>
              <a:t> </a:t>
            </a:r>
            <a:br>
              <a:rPr lang="fi-FI" sz="3600" kern="0" dirty="0">
                <a:solidFill>
                  <a:schemeClr val="tx2"/>
                </a:solidFill>
                <a:latin typeface="+mj-lt"/>
                <a:ea typeface="+mj-ea"/>
                <a:cs typeface="+mj-cs"/>
              </a:rPr>
            </a:br>
            <a:endParaRPr lang="fi-FI" sz="16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850" y="115888"/>
            <a:ext cx="7772400" cy="1143000"/>
          </a:xfrm>
        </p:spPr>
        <p:txBody>
          <a:bodyPr/>
          <a:lstStyle/>
          <a:p>
            <a:pPr eaLnBrk="1" hangingPunct="1"/>
            <a:r>
              <a:rPr lang="fi-FI" altLang="fi-FI" smtClean="0"/>
              <a:t>Caliper+</a:t>
            </a:r>
          </a:p>
        </p:txBody>
      </p:sp>
      <p:sp>
        <p:nvSpPr>
          <p:cNvPr id="8195" name="Rectangle 3"/>
          <p:cNvSpPr>
            <a:spLocks noGrp="1" noChangeArrowheads="1"/>
          </p:cNvSpPr>
          <p:nvPr>
            <p:ph idx="1"/>
          </p:nvPr>
        </p:nvSpPr>
        <p:spPr>
          <a:xfrm>
            <a:off x="285750" y="1052513"/>
            <a:ext cx="4214813" cy="5219700"/>
          </a:xfrm>
        </p:spPr>
        <p:txBody>
          <a:bodyPr/>
          <a:lstStyle/>
          <a:p>
            <a:pPr marL="0" indent="0" eaLnBrk="1" hangingPunct="1">
              <a:defRPr/>
            </a:pPr>
            <a:r>
              <a:rPr lang="fi-FI" sz="1100" b="1" dirty="0" err="1" smtClean="0"/>
              <a:t>Caliper</a:t>
            </a:r>
            <a:r>
              <a:rPr lang="fi-FI" sz="1100" b="1" dirty="0" smtClean="0"/>
              <a:t>+ is a </a:t>
            </a:r>
            <a:r>
              <a:rPr lang="fi-FI" sz="1100" b="1" dirty="0" err="1" smtClean="0"/>
              <a:t>measuring</a:t>
            </a:r>
            <a:r>
              <a:rPr lang="fi-FI" sz="1100" b="1" dirty="0" smtClean="0"/>
              <a:t> </a:t>
            </a:r>
            <a:r>
              <a:rPr lang="fi-FI" sz="1100" b="1" dirty="0" err="1" smtClean="0"/>
              <a:t>device</a:t>
            </a:r>
            <a:r>
              <a:rPr lang="fi-FI" sz="1100" b="1" dirty="0" smtClean="0"/>
              <a:t> </a:t>
            </a:r>
            <a:r>
              <a:rPr lang="fi-FI" sz="1100" b="1" dirty="0" smtClean="0">
                <a:sym typeface="Wingdings" pitchFamily="2" charset="2"/>
              </a:rPr>
              <a:t> </a:t>
            </a:r>
            <a:r>
              <a:rPr lang="fi-FI" sz="1100" b="1" dirty="0" err="1" smtClean="0">
                <a:sym typeface="Wingdings" pitchFamily="2" charset="2"/>
              </a:rPr>
              <a:t>Learn</a:t>
            </a:r>
            <a:r>
              <a:rPr lang="fi-FI" sz="1100" b="1" dirty="0" smtClean="0">
                <a:sym typeface="Wingdings" pitchFamily="2" charset="2"/>
              </a:rPr>
              <a:t> and </a:t>
            </a:r>
            <a:r>
              <a:rPr lang="fi-FI" sz="1100" b="1" dirty="0" err="1" smtClean="0">
                <a:sym typeface="Wingdings" pitchFamily="2" charset="2"/>
              </a:rPr>
              <a:t>use</a:t>
            </a:r>
            <a:r>
              <a:rPr lang="fi-FI" sz="1100" b="1" dirty="0" smtClean="0">
                <a:sym typeface="Wingdings" pitchFamily="2" charset="2"/>
              </a:rPr>
              <a:t> the </a:t>
            </a:r>
            <a:r>
              <a:rPr lang="fi-FI" sz="1100" b="1" dirty="0" err="1" smtClean="0">
                <a:sym typeface="Wingdings" pitchFamily="2" charset="2"/>
              </a:rPr>
              <a:t>correct</a:t>
            </a:r>
            <a:r>
              <a:rPr lang="fi-FI" sz="1100" b="1" dirty="0" smtClean="0">
                <a:sym typeface="Wingdings" pitchFamily="2" charset="2"/>
              </a:rPr>
              <a:t> </a:t>
            </a:r>
            <a:r>
              <a:rPr lang="fi-FI" sz="1100" b="1" dirty="0" err="1" smtClean="0">
                <a:sym typeface="Wingdings" pitchFamily="2" charset="2"/>
              </a:rPr>
              <a:t>procedures</a:t>
            </a:r>
            <a:r>
              <a:rPr lang="fi-FI" sz="1100" b="1" dirty="0" smtClean="0">
                <a:sym typeface="Wingdings" pitchFamily="2" charset="2"/>
              </a:rPr>
              <a:t> </a:t>
            </a:r>
            <a:r>
              <a:rPr lang="fi-FI" sz="1100" b="1" dirty="0" err="1" smtClean="0">
                <a:sym typeface="Wingdings" pitchFamily="2" charset="2"/>
              </a:rPr>
              <a:t>when</a:t>
            </a:r>
            <a:r>
              <a:rPr lang="fi-FI" sz="1100" b="1" dirty="0" smtClean="0">
                <a:sym typeface="Wingdings" pitchFamily="2" charset="2"/>
              </a:rPr>
              <a:t> </a:t>
            </a:r>
            <a:r>
              <a:rPr lang="fi-FI" sz="1100" b="1" dirty="0" err="1" smtClean="0">
                <a:sym typeface="Wingdings" pitchFamily="2" charset="2"/>
              </a:rPr>
              <a:t>measuring</a:t>
            </a:r>
            <a:r>
              <a:rPr lang="fi-FI" sz="1100" b="1" dirty="0" smtClean="0">
                <a:sym typeface="Wingdings" pitchFamily="2" charset="2"/>
              </a:rPr>
              <a:t> </a:t>
            </a:r>
            <a:r>
              <a:rPr lang="fi-FI" sz="1100" b="1" dirty="0" err="1" smtClean="0">
                <a:sym typeface="Wingdings" pitchFamily="2" charset="2"/>
              </a:rPr>
              <a:t>timber</a:t>
            </a:r>
            <a:r>
              <a:rPr lang="fi-FI" sz="1100" b="1" dirty="0" smtClean="0">
                <a:sym typeface="Wingdings" pitchFamily="2" charset="2"/>
              </a:rPr>
              <a:t>!</a:t>
            </a:r>
            <a:endParaRPr lang="fi-FI" sz="1100" b="1" dirty="0" smtClean="0"/>
          </a:p>
          <a:p>
            <a:pPr marL="0" indent="0" eaLnBrk="1" hangingPunct="1">
              <a:defRPr/>
            </a:pPr>
            <a:endParaRPr lang="fi-FI" sz="1100" b="1" dirty="0" smtClean="0"/>
          </a:p>
          <a:p>
            <a:pPr marL="0" indent="0" eaLnBrk="1" hangingPunct="1">
              <a:defRPr/>
            </a:pPr>
            <a:r>
              <a:rPr lang="fi-FI" sz="1100" b="1" dirty="0" err="1" smtClean="0"/>
              <a:t>Calibration</a:t>
            </a:r>
            <a:endParaRPr lang="fi-FI" sz="1100" b="1" dirty="0" smtClean="0"/>
          </a:p>
          <a:p>
            <a:pPr eaLnBrk="1" hangingPunct="1">
              <a:buFont typeface="Arial" pitchFamily="34" charset="0"/>
              <a:buChar char="•"/>
              <a:defRPr/>
            </a:pPr>
            <a:r>
              <a:rPr lang="fi-FI" sz="1100" dirty="0" err="1" smtClean="0"/>
              <a:t>Only</a:t>
            </a:r>
            <a:r>
              <a:rPr lang="fi-FI" sz="1100" dirty="0" smtClean="0"/>
              <a:t> </a:t>
            </a:r>
            <a:r>
              <a:rPr lang="fi-FI" sz="1100" dirty="0" err="1" smtClean="0"/>
              <a:t>calibrate</a:t>
            </a:r>
            <a:r>
              <a:rPr lang="fi-FI" sz="1100" dirty="0" smtClean="0"/>
              <a:t> </a:t>
            </a:r>
            <a:r>
              <a:rPr lang="fi-FI" sz="1100" dirty="0" err="1" smtClean="0"/>
              <a:t>with</a:t>
            </a:r>
            <a:r>
              <a:rPr lang="fi-FI" sz="1100" dirty="0" smtClean="0"/>
              <a:t> </a:t>
            </a:r>
            <a:r>
              <a:rPr lang="fi-FI" sz="1100" dirty="0" err="1" smtClean="0"/>
              <a:t>one</a:t>
            </a:r>
            <a:r>
              <a:rPr lang="fi-FI" sz="1100" dirty="0" smtClean="0"/>
              <a:t> </a:t>
            </a:r>
            <a:r>
              <a:rPr lang="fi-FI" sz="1100" dirty="0" err="1" smtClean="0"/>
              <a:t>tree</a:t>
            </a:r>
            <a:r>
              <a:rPr lang="fi-FI" sz="1100" dirty="0" smtClean="0"/>
              <a:t> </a:t>
            </a:r>
            <a:r>
              <a:rPr lang="fi-FI" sz="1100" dirty="0" err="1" smtClean="0"/>
              <a:t>species</a:t>
            </a:r>
            <a:r>
              <a:rPr lang="fi-FI" sz="1100" dirty="0" smtClean="0"/>
              <a:t> at a </a:t>
            </a:r>
            <a:r>
              <a:rPr lang="fi-FI" sz="1100" dirty="0" err="1" smtClean="0"/>
              <a:t>time</a:t>
            </a:r>
            <a:endParaRPr lang="fi-FI" sz="1100" dirty="0" smtClean="0"/>
          </a:p>
          <a:p>
            <a:pPr eaLnBrk="1" hangingPunct="1">
              <a:buFont typeface="Arial" pitchFamily="34" charset="0"/>
              <a:buChar char="•"/>
              <a:defRPr/>
            </a:pPr>
            <a:r>
              <a:rPr lang="fi-FI" sz="1100" dirty="0" err="1" smtClean="0"/>
              <a:t>Choose</a:t>
            </a:r>
            <a:r>
              <a:rPr lang="fi-FI" sz="1100" dirty="0" smtClean="0"/>
              <a:t> </a:t>
            </a:r>
            <a:r>
              <a:rPr lang="fi-FI" sz="1100" dirty="0" err="1" smtClean="0"/>
              <a:t>stems</a:t>
            </a:r>
            <a:r>
              <a:rPr lang="fi-FI" sz="1100" dirty="0" smtClean="0"/>
              <a:t> </a:t>
            </a:r>
            <a:r>
              <a:rPr lang="fi-FI" sz="1100" dirty="0" err="1" smtClean="0"/>
              <a:t>with</a:t>
            </a:r>
            <a:r>
              <a:rPr lang="fi-FI" sz="1100" dirty="0" smtClean="0"/>
              <a:t> at </a:t>
            </a:r>
            <a:r>
              <a:rPr lang="fi-FI" sz="1100" dirty="0" err="1" smtClean="0"/>
              <a:t>least</a:t>
            </a:r>
            <a:r>
              <a:rPr lang="fi-FI" sz="1100" dirty="0" smtClean="0"/>
              <a:t> </a:t>
            </a:r>
            <a:r>
              <a:rPr lang="fi-FI" sz="1100" dirty="0" err="1" smtClean="0"/>
              <a:t>relatively</a:t>
            </a:r>
            <a:r>
              <a:rPr lang="fi-FI" sz="1100" dirty="0" smtClean="0"/>
              <a:t> </a:t>
            </a:r>
            <a:r>
              <a:rPr lang="fi-FI" sz="1100" dirty="0" err="1" smtClean="0"/>
              <a:t>good</a:t>
            </a:r>
            <a:r>
              <a:rPr lang="fi-FI" sz="1100" dirty="0" smtClean="0"/>
              <a:t> </a:t>
            </a:r>
            <a:r>
              <a:rPr lang="fi-FI" sz="1100" dirty="0" err="1" smtClean="0"/>
              <a:t>quality</a:t>
            </a:r>
            <a:r>
              <a:rPr lang="fi-FI" sz="1100" dirty="0" smtClean="0"/>
              <a:t> for </a:t>
            </a:r>
            <a:r>
              <a:rPr lang="fi-FI" sz="1100" dirty="0" err="1" smtClean="0"/>
              <a:t>calibration</a:t>
            </a:r>
            <a:endParaRPr lang="fi-FI" sz="1100" dirty="0" smtClean="0"/>
          </a:p>
          <a:p>
            <a:pPr eaLnBrk="1" hangingPunct="1">
              <a:buFont typeface="Arial" pitchFamily="34" charset="0"/>
              <a:buChar char="•"/>
              <a:defRPr/>
            </a:pPr>
            <a:r>
              <a:rPr lang="fi-FI" sz="1100" dirty="0" err="1" smtClean="0"/>
              <a:t>Choose</a:t>
            </a:r>
            <a:r>
              <a:rPr lang="fi-FI" sz="1100" dirty="0" smtClean="0"/>
              <a:t> </a:t>
            </a:r>
            <a:r>
              <a:rPr lang="fi-FI" sz="1100" dirty="0" err="1" smtClean="0"/>
              <a:t>stems</a:t>
            </a:r>
            <a:r>
              <a:rPr lang="fi-FI" sz="1100" dirty="0" smtClean="0"/>
              <a:t> of </a:t>
            </a:r>
            <a:r>
              <a:rPr lang="fi-FI" sz="1100" dirty="0" err="1" smtClean="0"/>
              <a:t>different</a:t>
            </a:r>
            <a:r>
              <a:rPr lang="fi-FI" sz="1100" dirty="0" smtClean="0"/>
              <a:t> </a:t>
            </a:r>
            <a:r>
              <a:rPr lang="fi-FI" sz="1100" dirty="0" err="1" smtClean="0"/>
              <a:t>size</a:t>
            </a:r>
            <a:r>
              <a:rPr lang="fi-FI" sz="1100" dirty="0" smtClean="0"/>
              <a:t> to </a:t>
            </a:r>
            <a:r>
              <a:rPr lang="fi-FI" sz="1100" dirty="0" err="1" smtClean="0"/>
              <a:t>calibration</a:t>
            </a:r>
            <a:r>
              <a:rPr lang="fi-FI" sz="1100" dirty="0" smtClean="0"/>
              <a:t> </a:t>
            </a:r>
            <a:r>
              <a:rPr lang="fi-FI" sz="1100" dirty="0" smtClean="0">
                <a:sym typeface="Wingdings" pitchFamily="2" charset="2"/>
              </a:rPr>
              <a:t> </a:t>
            </a:r>
            <a:r>
              <a:rPr lang="fi-FI" sz="1100" dirty="0" err="1" smtClean="0">
                <a:sym typeface="Wingdings" pitchFamily="2" charset="2"/>
              </a:rPr>
              <a:t>measuring</a:t>
            </a:r>
            <a:r>
              <a:rPr lang="fi-FI" sz="1100" dirty="0" smtClean="0">
                <a:sym typeface="Wingdings" pitchFamily="2" charset="2"/>
              </a:rPr>
              <a:t> data for </a:t>
            </a:r>
            <a:r>
              <a:rPr lang="fi-FI" sz="1100" dirty="0" err="1" smtClean="0">
                <a:sym typeface="Wingdings" pitchFamily="2" charset="2"/>
              </a:rPr>
              <a:t>all</a:t>
            </a:r>
            <a:r>
              <a:rPr lang="fi-FI" sz="1100" dirty="0" smtClean="0">
                <a:sym typeface="Wingdings" pitchFamily="2" charset="2"/>
              </a:rPr>
              <a:t> </a:t>
            </a:r>
            <a:r>
              <a:rPr lang="fi-FI" sz="1100" dirty="0" err="1" smtClean="0">
                <a:sym typeface="Wingdings" pitchFamily="2" charset="2"/>
              </a:rPr>
              <a:t>diameter</a:t>
            </a:r>
            <a:r>
              <a:rPr lang="fi-FI" sz="1100" dirty="0" smtClean="0">
                <a:sym typeface="Wingdings" pitchFamily="2" charset="2"/>
              </a:rPr>
              <a:t> </a:t>
            </a:r>
            <a:r>
              <a:rPr lang="fi-FI" sz="1100" dirty="0" err="1" smtClean="0">
                <a:sym typeface="Wingdings" pitchFamily="2" charset="2"/>
              </a:rPr>
              <a:t>classes</a:t>
            </a:r>
            <a:endParaRPr lang="fi-FI" sz="1100" dirty="0" smtClean="0"/>
          </a:p>
          <a:p>
            <a:pPr eaLnBrk="1" hangingPunct="1">
              <a:buFont typeface="Arial" pitchFamily="34" charset="0"/>
              <a:buChar char="•"/>
              <a:defRPr/>
            </a:pPr>
            <a:r>
              <a:rPr lang="fi-FI" sz="1100" dirty="0" err="1" smtClean="0"/>
              <a:t>Lay</a:t>
            </a:r>
            <a:r>
              <a:rPr lang="fi-FI" sz="1100" dirty="0" smtClean="0"/>
              <a:t> the </a:t>
            </a:r>
            <a:r>
              <a:rPr lang="fi-FI" sz="1100" dirty="0" err="1" smtClean="0"/>
              <a:t>calibration</a:t>
            </a:r>
            <a:r>
              <a:rPr lang="fi-FI" sz="1100" dirty="0" smtClean="0"/>
              <a:t> </a:t>
            </a:r>
            <a:r>
              <a:rPr lang="fi-FI" sz="1100" dirty="0" err="1" smtClean="0"/>
              <a:t>logs</a:t>
            </a:r>
            <a:r>
              <a:rPr lang="fi-FI" sz="1100" dirty="0" smtClean="0"/>
              <a:t> on the </a:t>
            </a:r>
            <a:r>
              <a:rPr lang="fi-FI" sz="1100" dirty="0" err="1" smtClean="0"/>
              <a:t>ground</a:t>
            </a:r>
            <a:r>
              <a:rPr lang="fi-FI" sz="1100" dirty="0" smtClean="0"/>
              <a:t> in </a:t>
            </a:r>
            <a:r>
              <a:rPr lang="fi-FI" sz="1100" dirty="0" err="1" smtClean="0"/>
              <a:t>sawing</a:t>
            </a:r>
            <a:r>
              <a:rPr lang="fi-FI" sz="1100" dirty="0" smtClean="0"/>
              <a:t> </a:t>
            </a:r>
            <a:r>
              <a:rPr lang="fi-FI" sz="1100" dirty="0" err="1" smtClean="0"/>
              <a:t>order</a:t>
            </a:r>
            <a:r>
              <a:rPr lang="fi-FI" sz="1100" dirty="0" smtClean="0"/>
              <a:t> and </a:t>
            </a:r>
            <a:r>
              <a:rPr lang="fi-FI" sz="1100" dirty="0" err="1" smtClean="0"/>
              <a:t>far</a:t>
            </a:r>
            <a:r>
              <a:rPr lang="fi-FI" sz="1100" dirty="0" smtClean="0"/>
              <a:t> </a:t>
            </a:r>
            <a:r>
              <a:rPr lang="fi-FI" sz="1100" dirty="0" err="1" smtClean="0"/>
              <a:t>enough</a:t>
            </a:r>
            <a:r>
              <a:rPr lang="fi-FI" sz="1100" dirty="0" smtClean="0"/>
              <a:t> </a:t>
            </a:r>
            <a:r>
              <a:rPr lang="fi-FI" sz="1100" dirty="0" err="1" smtClean="0"/>
              <a:t>apart</a:t>
            </a:r>
            <a:r>
              <a:rPr lang="fi-FI" sz="1100" dirty="0" smtClean="0"/>
              <a:t>, </a:t>
            </a:r>
            <a:r>
              <a:rPr lang="fi-FI" sz="1100" dirty="0" err="1" smtClean="0"/>
              <a:t>so</a:t>
            </a:r>
            <a:r>
              <a:rPr lang="fi-FI" sz="1100" dirty="0" smtClean="0"/>
              <a:t> </a:t>
            </a:r>
            <a:r>
              <a:rPr lang="fi-FI" sz="1100" dirty="0" err="1" smtClean="0"/>
              <a:t>that</a:t>
            </a:r>
            <a:r>
              <a:rPr lang="fi-FI" sz="1100" dirty="0" smtClean="0"/>
              <a:t> </a:t>
            </a:r>
            <a:r>
              <a:rPr lang="fi-FI" sz="1100" dirty="0" err="1" smtClean="0"/>
              <a:t>they</a:t>
            </a:r>
            <a:r>
              <a:rPr lang="fi-FI" sz="1100" dirty="0" smtClean="0"/>
              <a:t> </a:t>
            </a:r>
            <a:r>
              <a:rPr lang="fi-FI" sz="1100" dirty="0" err="1" smtClean="0"/>
              <a:t>are</a:t>
            </a:r>
            <a:r>
              <a:rPr lang="fi-FI" sz="1100" dirty="0" smtClean="0"/>
              <a:t> </a:t>
            </a:r>
            <a:r>
              <a:rPr lang="fi-FI" sz="1100" dirty="0" err="1" smtClean="0"/>
              <a:t>easy</a:t>
            </a:r>
            <a:r>
              <a:rPr lang="fi-FI" sz="1100" dirty="0" smtClean="0"/>
              <a:t> to </a:t>
            </a:r>
            <a:r>
              <a:rPr lang="fi-FI" sz="1100" dirty="0" err="1" smtClean="0"/>
              <a:t>measure</a:t>
            </a:r>
            <a:r>
              <a:rPr lang="fi-FI" sz="1100" dirty="0" smtClean="0"/>
              <a:t> and </a:t>
            </a:r>
            <a:r>
              <a:rPr lang="fi-FI" sz="1100" dirty="0" err="1" smtClean="0"/>
              <a:t>there</a:t>
            </a:r>
            <a:r>
              <a:rPr lang="fi-FI" sz="1100" dirty="0" smtClean="0"/>
              <a:t> is </a:t>
            </a:r>
            <a:r>
              <a:rPr lang="fi-FI" sz="1100" dirty="0" err="1" smtClean="0"/>
              <a:t>enough</a:t>
            </a:r>
            <a:r>
              <a:rPr lang="fi-FI" sz="1100" dirty="0" smtClean="0"/>
              <a:t> </a:t>
            </a:r>
            <a:r>
              <a:rPr lang="fi-FI" sz="1100" dirty="0" err="1" smtClean="0"/>
              <a:t>room</a:t>
            </a:r>
            <a:r>
              <a:rPr lang="fi-FI" sz="1100" dirty="0" smtClean="0"/>
              <a:t> to </a:t>
            </a:r>
            <a:r>
              <a:rPr lang="fi-FI" sz="1100" dirty="0" err="1" smtClean="0"/>
              <a:t>do</a:t>
            </a:r>
            <a:r>
              <a:rPr lang="fi-FI" sz="1100" dirty="0" smtClean="0"/>
              <a:t> 90 </a:t>
            </a:r>
            <a:r>
              <a:rPr lang="fi-FI" sz="1100" dirty="0" err="1" smtClean="0"/>
              <a:t>degree</a:t>
            </a:r>
            <a:r>
              <a:rPr lang="fi-FI" sz="1100" dirty="0" smtClean="0"/>
              <a:t> </a:t>
            </a:r>
            <a:r>
              <a:rPr lang="fi-FI" sz="1100" dirty="0" err="1" smtClean="0"/>
              <a:t>measurement</a:t>
            </a:r>
            <a:endParaRPr lang="fi-FI" sz="1100" dirty="0" smtClean="0"/>
          </a:p>
          <a:p>
            <a:pPr eaLnBrk="1" hangingPunct="1">
              <a:buFont typeface="Arial" pitchFamily="34" charset="0"/>
              <a:buChar char="•"/>
              <a:defRPr/>
            </a:pPr>
            <a:r>
              <a:rPr lang="fi-FI" sz="1100" dirty="0" err="1" smtClean="0"/>
              <a:t>When</a:t>
            </a:r>
            <a:r>
              <a:rPr lang="fi-FI" sz="1100" dirty="0" smtClean="0"/>
              <a:t> </a:t>
            </a:r>
            <a:r>
              <a:rPr lang="fi-FI" sz="1100" dirty="0" err="1" smtClean="0"/>
              <a:t>taking</a:t>
            </a:r>
            <a:r>
              <a:rPr lang="fi-FI" sz="1100" dirty="0" smtClean="0"/>
              <a:t> the </a:t>
            </a:r>
            <a:r>
              <a:rPr lang="fi-FI" sz="1100" dirty="0" err="1" smtClean="0"/>
              <a:t>measurement</a:t>
            </a:r>
            <a:r>
              <a:rPr lang="fi-FI" sz="1100" dirty="0" smtClean="0"/>
              <a:t>, </a:t>
            </a:r>
            <a:r>
              <a:rPr lang="fi-FI" sz="1100" dirty="0" err="1" smtClean="0"/>
              <a:t>apply</a:t>
            </a:r>
            <a:r>
              <a:rPr lang="fi-FI" sz="1100" dirty="0" smtClean="0"/>
              <a:t> </a:t>
            </a:r>
            <a:r>
              <a:rPr lang="fi-FI" sz="1100" dirty="0" err="1" smtClean="0"/>
              <a:t>light</a:t>
            </a:r>
            <a:r>
              <a:rPr lang="fi-FI" sz="1100" dirty="0" smtClean="0"/>
              <a:t> </a:t>
            </a:r>
            <a:r>
              <a:rPr lang="fi-FI" sz="1100" dirty="0" err="1" smtClean="0"/>
              <a:t>compression</a:t>
            </a:r>
            <a:r>
              <a:rPr lang="fi-FI" sz="1100" dirty="0" smtClean="0"/>
              <a:t> </a:t>
            </a:r>
            <a:r>
              <a:rPr lang="fi-FI" sz="1100" dirty="0" err="1" smtClean="0"/>
              <a:t>force</a:t>
            </a:r>
            <a:r>
              <a:rPr lang="fi-FI" sz="1100" dirty="0" smtClean="0"/>
              <a:t> to </a:t>
            </a:r>
            <a:r>
              <a:rPr lang="fi-FI" sz="1100" dirty="0" err="1" smtClean="0"/>
              <a:t>calipers</a:t>
            </a:r>
            <a:r>
              <a:rPr lang="fi-FI" sz="1100" dirty="0" smtClean="0"/>
              <a:t> </a:t>
            </a:r>
            <a:r>
              <a:rPr lang="fi-FI" sz="1100" dirty="0" smtClean="0">
                <a:sym typeface="Wingdings" pitchFamily="2" charset="2"/>
              </a:rPr>
              <a:t> </a:t>
            </a:r>
            <a:r>
              <a:rPr lang="fi-FI" sz="1100" dirty="0" err="1" smtClean="0">
                <a:sym typeface="Wingdings" pitchFamily="2" charset="2"/>
              </a:rPr>
              <a:t>do</a:t>
            </a:r>
            <a:r>
              <a:rPr lang="fi-FI" sz="1100" dirty="0" smtClean="0">
                <a:sym typeface="Wingdings" pitchFamily="2" charset="2"/>
              </a:rPr>
              <a:t> </a:t>
            </a:r>
            <a:r>
              <a:rPr lang="fi-FI" sz="1100" dirty="0" err="1" smtClean="0">
                <a:sym typeface="Wingdings" pitchFamily="2" charset="2"/>
              </a:rPr>
              <a:t>it</a:t>
            </a:r>
            <a:r>
              <a:rPr lang="fi-FI" sz="1100" dirty="0" smtClean="0">
                <a:sym typeface="Wingdings" pitchFamily="2" charset="2"/>
              </a:rPr>
              <a:t> the </a:t>
            </a:r>
            <a:r>
              <a:rPr lang="fi-FI" sz="1100" dirty="0" err="1" smtClean="0">
                <a:sym typeface="Wingdings" pitchFamily="2" charset="2"/>
              </a:rPr>
              <a:t>same</a:t>
            </a:r>
            <a:r>
              <a:rPr lang="fi-FI" sz="1100" dirty="0" smtClean="0">
                <a:sym typeface="Wingdings" pitchFamily="2" charset="2"/>
              </a:rPr>
              <a:t> </a:t>
            </a:r>
            <a:r>
              <a:rPr lang="fi-FI" sz="1100" dirty="0" err="1" smtClean="0">
                <a:sym typeface="Wingdings" pitchFamily="2" charset="2"/>
              </a:rPr>
              <a:t>way</a:t>
            </a:r>
            <a:r>
              <a:rPr lang="fi-FI" sz="1100" dirty="0" smtClean="0">
                <a:sym typeface="Wingdings" pitchFamily="2" charset="2"/>
              </a:rPr>
              <a:t> </a:t>
            </a:r>
            <a:r>
              <a:rPr lang="fi-FI" sz="1100" dirty="0" err="1" smtClean="0">
                <a:sym typeface="Wingdings" pitchFamily="2" charset="2"/>
              </a:rPr>
              <a:t>every</a:t>
            </a:r>
            <a:r>
              <a:rPr lang="fi-FI" sz="1100" dirty="0" smtClean="0">
                <a:sym typeface="Wingdings" pitchFamily="2" charset="2"/>
              </a:rPr>
              <a:t> </a:t>
            </a:r>
            <a:r>
              <a:rPr lang="fi-FI" sz="1100" dirty="0" err="1" smtClean="0">
                <a:sym typeface="Wingdings" pitchFamily="2" charset="2"/>
              </a:rPr>
              <a:t>time</a:t>
            </a:r>
            <a:r>
              <a:rPr lang="fi-FI" sz="1100" dirty="0" smtClean="0">
                <a:sym typeface="Wingdings" pitchFamily="2" charset="2"/>
              </a:rPr>
              <a:t>!</a:t>
            </a:r>
            <a:endParaRPr lang="fi-FI" sz="1100" dirty="0" smtClean="0"/>
          </a:p>
          <a:p>
            <a:pPr eaLnBrk="1" hangingPunct="1">
              <a:buFont typeface="Arial" pitchFamily="34" charset="0"/>
              <a:buChar char="•"/>
              <a:defRPr/>
            </a:pPr>
            <a:r>
              <a:rPr lang="fi-FI" sz="1100" dirty="0" smtClean="0"/>
              <a:t>For a </a:t>
            </a:r>
            <a:r>
              <a:rPr lang="fi-FI" sz="1100" dirty="0" err="1" smtClean="0"/>
              <a:t>thorough</a:t>
            </a:r>
            <a:r>
              <a:rPr lang="fi-FI" sz="1100" dirty="0" smtClean="0"/>
              <a:t> </a:t>
            </a:r>
            <a:r>
              <a:rPr lang="fi-FI" sz="1100" dirty="0" err="1" smtClean="0"/>
              <a:t>calibration</a:t>
            </a:r>
            <a:r>
              <a:rPr lang="fi-FI" sz="1100" dirty="0" smtClean="0"/>
              <a:t>, </a:t>
            </a:r>
            <a:r>
              <a:rPr lang="fi-FI" sz="1100" dirty="0" err="1" smtClean="0"/>
              <a:t>use</a:t>
            </a:r>
            <a:r>
              <a:rPr lang="fi-FI" sz="1100" dirty="0" smtClean="0"/>
              <a:t> at </a:t>
            </a:r>
            <a:r>
              <a:rPr lang="fi-FI" sz="1100" dirty="0" err="1" smtClean="0"/>
              <a:t>least</a:t>
            </a:r>
            <a:r>
              <a:rPr lang="fi-FI" sz="1100" dirty="0" smtClean="0"/>
              <a:t> 30 </a:t>
            </a:r>
            <a:r>
              <a:rPr lang="fi-FI" sz="1100" dirty="0" err="1" smtClean="0"/>
              <a:t>logs</a:t>
            </a:r>
            <a:r>
              <a:rPr lang="fi-FI" sz="1100" dirty="0" smtClean="0"/>
              <a:t>. </a:t>
            </a:r>
            <a:r>
              <a:rPr lang="fi-FI" sz="1100" dirty="0" err="1" smtClean="0"/>
              <a:t>Quick</a:t>
            </a:r>
            <a:r>
              <a:rPr lang="fi-FI" sz="1100" dirty="0" smtClean="0"/>
              <a:t> </a:t>
            </a:r>
            <a:r>
              <a:rPr lang="fi-FI" sz="1100" dirty="0" err="1" smtClean="0"/>
              <a:t>check</a:t>
            </a:r>
            <a:r>
              <a:rPr lang="fi-FI" sz="1100" dirty="0" smtClean="0"/>
              <a:t> </a:t>
            </a:r>
            <a:r>
              <a:rPr lang="fi-FI" sz="1100" dirty="0" err="1" smtClean="0"/>
              <a:t>can</a:t>
            </a:r>
            <a:r>
              <a:rPr lang="fi-FI" sz="1100" dirty="0" smtClean="0"/>
              <a:t> </a:t>
            </a:r>
            <a:r>
              <a:rPr lang="fi-FI" sz="1100" dirty="0" err="1" smtClean="0"/>
              <a:t>be</a:t>
            </a:r>
            <a:r>
              <a:rPr lang="fi-FI" sz="1100" dirty="0" smtClean="0"/>
              <a:t> </a:t>
            </a:r>
            <a:r>
              <a:rPr lang="fi-FI" sz="1100" dirty="0" err="1" smtClean="0"/>
              <a:t>done</a:t>
            </a:r>
            <a:r>
              <a:rPr lang="fi-FI" sz="1100" dirty="0" smtClean="0"/>
              <a:t> </a:t>
            </a:r>
            <a:r>
              <a:rPr lang="fi-FI" sz="1100" dirty="0" err="1" smtClean="0"/>
              <a:t>with</a:t>
            </a:r>
            <a:r>
              <a:rPr lang="fi-FI" sz="1100" dirty="0" smtClean="0"/>
              <a:t> a </a:t>
            </a:r>
            <a:r>
              <a:rPr lang="fi-FI" sz="1100" dirty="0" err="1" smtClean="0"/>
              <a:t>smaller</a:t>
            </a:r>
            <a:r>
              <a:rPr lang="fi-FI" sz="1100" dirty="0" smtClean="0"/>
              <a:t> </a:t>
            </a:r>
            <a:r>
              <a:rPr lang="fi-FI" sz="1100" dirty="0" err="1" smtClean="0"/>
              <a:t>amount</a:t>
            </a:r>
            <a:r>
              <a:rPr lang="fi-FI" sz="1100" dirty="0" smtClean="0"/>
              <a:t>.</a:t>
            </a:r>
          </a:p>
          <a:p>
            <a:pPr eaLnBrk="1" hangingPunct="1">
              <a:buFont typeface="Arial" pitchFamily="34" charset="0"/>
              <a:buChar char="•"/>
              <a:defRPr/>
            </a:pPr>
            <a:r>
              <a:rPr lang="fi-FI" sz="1100" dirty="0" err="1" smtClean="0"/>
              <a:t>Measuring</a:t>
            </a:r>
            <a:r>
              <a:rPr lang="fi-FI" sz="1100" dirty="0" smtClean="0"/>
              <a:t> a single </a:t>
            </a:r>
            <a:r>
              <a:rPr lang="fi-FI" sz="1100" dirty="0" err="1" smtClean="0"/>
              <a:t>stem</a:t>
            </a:r>
            <a:r>
              <a:rPr lang="fi-FI" sz="1100" dirty="0" smtClean="0"/>
              <a:t> is </a:t>
            </a:r>
            <a:r>
              <a:rPr lang="fi-FI" sz="1100" dirty="0" err="1" smtClean="0"/>
              <a:t>not</a:t>
            </a:r>
            <a:r>
              <a:rPr lang="fi-FI" sz="1100" dirty="0" smtClean="0"/>
              <a:t> a </a:t>
            </a:r>
            <a:r>
              <a:rPr lang="fi-FI" sz="1100" dirty="0" err="1" smtClean="0"/>
              <a:t>good</a:t>
            </a:r>
            <a:r>
              <a:rPr lang="fi-FI" sz="1100" dirty="0" smtClean="0"/>
              <a:t> </a:t>
            </a:r>
            <a:r>
              <a:rPr lang="fi-FI" sz="1100" dirty="0" err="1" smtClean="0"/>
              <a:t>way</a:t>
            </a:r>
            <a:r>
              <a:rPr lang="fi-FI" sz="1100" dirty="0" smtClean="0"/>
              <a:t> to </a:t>
            </a:r>
            <a:r>
              <a:rPr lang="fi-FI" sz="1100" dirty="0" err="1" smtClean="0"/>
              <a:t>calibrate</a:t>
            </a:r>
            <a:r>
              <a:rPr lang="fi-FI" sz="1100" dirty="0" smtClean="0"/>
              <a:t>! </a:t>
            </a:r>
            <a:r>
              <a:rPr lang="fi-FI" sz="1100" dirty="0" err="1" smtClean="0"/>
              <a:t>If</a:t>
            </a:r>
            <a:r>
              <a:rPr lang="fi-FI" sz="1100" dirty="0" smtClean="0"/>
              <a:t> a single </a:t>
            </a:r>
            <a:r>
              <a:rPr lang="fi-FI" sz="1100" dirty="0" err="1" smtClean="0"/>
              <a:t>stem</a:t>
            </a:r>
            <a:r>
              <a:rPr lang="fi-FI" sz="1100" dirty="0" smtClean="0"/>
              <a:t> </a:t>
            </a:r>
            <a:r>
              <a:rPr lang="fi-FI" sz="1100" dirty="0" err="1" smtClean="0"/>
              <a:t>check</a:t>
            </a:r>
            <a:r>
              <a:rPr lang="fi-FI" sz="1100" dirty="0" smtClean="0"/>
              <a:t> </a:t>
            </a:r>
            <a:r>
              <a:rPr lang="fi-FI" sz="1100" dirty="0" err="1" smtClean="0"/>
              <a:t>shows</a:t>
            </a:r>
            <a:r>
              <a:rPr lang="fi-FI" sz="1100" dirty="0" smtClean="0"/>
              <a:t> </a:t>
            </a:r>
            <a:r>
              <a:rPr lang="fi-FI" sz="1100" dirty="0" err="1" smtClean="0"/>
              <a:t>difference</a:t>
            </a:r>
            <a:r>
              <a:rPr lang="fi-FI" sz="1100" dirty="0" smtClean="0"/>
              <a:t>, </a:t>
            </a:r>
            <a:r>
              <a:rPr lang="fi-FI" sz="1100" dirty="0" err="1" smtClean="0"/>
              <a:t>take</a:t>
            </a:r>
            <a:r>
              <a:rPr lang="fi-FI" sz="1100" dirty="0" smtClean="0"/>
              <a:t> a </a:t>
            </a:r>
            <a:r>
              <a:rPr lang="fi-FI" sz="1100" dirty="0" err="1" smtClean="0"/>
              <a:t>larger</a:t>
            </a:r>
            <a:r>
              <a:rPr lang="fi-FI" sz="1100" dirty="0" smtClean="0"/>
              <a:t> </a:t>
            </a:r>
            <a:r>
              <a:rPr lang="fi-FI" sz="1100" dirty="0" err="1" smtClean="0"/>
              <a:t>sample</a:t>
            </a:r>
            <a:r>
              <a:rPr lang="fi-FI" sz="1100" dirty="0" smtClean="0"/>
              <a:t>.</a:t>
            </a:r>
          </a:p>
          <a:p>
            <a:pPr eaLnBrk="1" hangingPunct="1">
              <a:defRPr/>
            </a:pPr>
            <a:endParaRPr lang="fi-FI" sz="1100" b="1" dirty="0" smtClean="0"/>
          </a:p>
          <a:p>
            <a:pPr eaLnBrk="1" hangingPunct="1">
              <a:defRPr/>
            </a:pPr>
            <a:r>
              <a:rPr lang="fi-FI" sz="1100" b="1" dirty="0" err="1" smtClean="0"/>
              <a:t>Take</a:t>
            </a:r>
            <a:r>
              <a:rPr lang="fi-FI" sz="1100" b="1" dirty="0" smtClean="0"/>
              <a:t> </a:t>
            </a:r>
            <a:r>
              <a:rPr lang="fi-FI" sz="1100" b="1" dirty="0" err="1" smtClean="0"/>
              <a:t>care</a:t>
            </a:r>
            <a:r>
              <a:rPr lang="fi-FI" sz="1100" b="1" dirty="0" smtClean="0"/>
              <a:t> of and </a:t>
            </a:r>
            <a:r>
              <a:rPr lang="fi-FI" sz="1100" b="1" dirty="0" err="1" smtClean="0"/>
              <a:t>follow</a:t>
            </a:r>
            <a:r>
              <a:rPr lang="fi-FI" sz="1100" b="1" dirty="0" smtClean="0"/>
              <a:t> the </a:t>
            </a:r>
            <a:r>
              <a:rPr lang="fi-FI" sz="1100" b="1" dirty="0" err="1" smtClean="0"/>
              <a:t>mechanical</a:t>
            </a:r>
            <a:r>
              <a:rPr lang="fi-FI" sz="1100" b="1" dirty="0" smtClean="0"/>
              <a:t> </a:t>
            </a:r>
            <a:r>
              <a:rPr lang="fi-FI" sz="1100" b="1" dirty="0" err="1" smtClean="0"/>
              <a:t>condition</a:t>
            </a:r>
            <a:r>
              <a:rPr lang="fi-FI" sz="1100" b="1" dirty="0" smtClean="0"/>
              <a:t> of the </a:t>
            </a:r>
            <a:r>
              <a:rPr lang="fi-FI" sz="1100" b="1" dirty="0" err="1" smtClean="0"/>
              <a:t>Calipers</a:t>
            </a:r>
            <a:endParaRPr lang="fi-FI" sz="1100" b="1" dirty="0" smtClean="0"/>
          </a:p>
          <a:p>
            <a:pPr eaLnBrk="1" hangingPunct="1">
              <a:buFont typeface="Arial" pitchFamily="34" charset="0"/>
              <a:buChar char="•"/>
              <a:defRPr/>
            </a:pPr>
            <a:r>
              <a:rPr lang="fi-FI" sz="1100" dirty="0" smtClean="0"/>
              <a:t>The </a:t>
            </a:r>
            <a:r>
              <a:rPr lang="fi-FI" sz="1100" dirty="0" err="1" smtClean="0"/>
              <a:t>slider</a:t>
            </a:r>
            <a:r>
              <a:rPr lang="fi-FI" sz="1100" dirty="0" smtClean="0"/>
              <a:t> of the </a:t>
            </a:r>
            <a:r>
              <a:rPr lang="fi-FI" sz="1100" dirty="0" err="1" smtClean="0"/>
              <a:t>caliper</a:t>
            </a:r>
            <a:r>
              <a:rPr lang="fi-FI" sz="1100" dirty="0" smtClean="0"/>
              <a:t> </a:t>
            </a:r>
            <a:r>
              <a:rPr lang="fi-FI" sz="1100" dirty="0" err="1" smtClean="0"/>
              <a:t>must</a:t>
            </a:r>
            <a:r>
              <a:rPr lang="fi-FI" sz="1100" dirty="0" smtClean="0"/>
              <a:t> </a:t>
            </a:r>
            <a:r>
              <a:rPr lang="fi-FI" sz="1100" dirty="0" err="1" smtClean="0"/>
              <a:t>be</a:t>
            </a:r>
            <a:r>
              <a:rPr lang="fi-FI" sz="1100" dirty="0" smtClean="0"/>
              <a:t> </a:t>
            </a:r>
            <a:r>
              <a:rPr lang="fi-FI" sz="1100" dirty="0" err="1" smtClean="0"/>
              <a:t>clean</a:t>
            </a:r>
            <a:endParaRPr lang="fi-FI" sz="1100" dirty="0" smtClean="0"/>
          </a:p>
          <a:p>
            <a:pPr eaLnBrk="1" hangingPunct="1">
              <a:buFont typeface="Arial" pitchFamily="34" charset="0"/>
              <a:buChar char="•"/>
              <a:defRPr/>
            </a:pPr>
            <a:r>
              <a:rPr lang="fi-FI" sz="1100" dirty="0" smtClean="0"/>
              <a:t>The </a:t>
            </a:r>
            <a:r>
              <a:rPr lang="fi-FI" sz="1100" dirty="0" err="1" smtClean="0"/>
              <a:t>resistance</a:t>
            </a:r>
            <a:r>
              <a:rPr lang="fi-FI" sz="1100" dirty="0" smtClean="0"/>
              <a:t> of </a:t>
            </a:r>
            <a:r>
              <a:rPr lang="fi-FI" sz="1100" dirty="0" err="1" smtClean="0"/>
              <a:t>sliding</a:t>
            </a:r>
            <a:r>
              <a:rPr lang="fi-FI" sz="1100" dirty="0" smtClean="0"/>
              <a:t> </a:t>
            </a:r>
            <a:r>
              <a:rPr lang="fi-FI" sz="1100" dirty="0" err="1" smtClean="0"/>
              <a:t>must</a:t>
            </a:r>
            <a:r>
              <a:rPr lang="fi-FI" sz="1100" dirty="0" smtClean="0"/>
              <a:t> </a:t>
            </a:r>
            <a:r>
              <a:rPr lang="fi-FI" sz="1100" dirty="0" err="1" smtClean="0"/>
              <a:t>be</a:t>
            </a:r>
            <a:r>
              <a:rPr lang="fi-FI" sz="1100" dirty="0" smtClean="0"/>
              <a:t> </a:t>
            </a:r>
            <a:r>
              <a:rPr lang="fi-FI" sz="1100" dirty="0" err="1" smtClean="0"/>
              <a:t>small</a:t>
            </a:r>
            <a:r>
              <a:rPr lang="fi-FI" sz="1100" dirty="0" smtClean="0"/>
              <a:t> </a:t>
            </a:r>
            <a:r>
              <a:rPr lang="fi-FI" sz="1100" dirty="0" err="1" smtClean="0"/>
              <a:t>enough</a:t>
            </a:r>
            <a:r>
              <a:rPr lang="fi-FI" sz="1100" dirty="0" smtClean="0"/>
              <a:t> and </a:t>
            </a:r>
            <a:r>
              <a:rPr lang="fi-FI" sz="1100" dirty="0" err="1" smtClean="0"/>
              <a:t>even</a:t>
            </a:r>
            <a:endParaRPr lang="fi-FI" sz="1100" dirty="0" smtClean="0"/>
          </a:p>
          <a:p>
            <a:pPr eaLnBrk="1" hangingPunct="1">
              <a:buFont typeface="Arial" pitchFamily="34" charset="0"/>
              <a:buChar char="•"/>
              <a:defRPr/>
            </a:pPr>
            <a:r>
              <a:rPr lang="fi-FI" sz="1100" dirty="0" err="1" smtClean="0"/>
              <a:t>Jaws</a:t>
            </a:r>
            <a:r>
              <a:rPr lang="fi-FI" sz="1100" dirty="0" smtClean="0"/>
              <a:t> </a:t>
            </a:r>
            <a:r>
              <a:rPr lang="fi-FI" sz="1100" dirty="0" err="1" smtClean="0"/>
              <a:t>must</a:t>
            </a:r>
            <a:r>
              <a:rPr lang="fi-FI" sz="1100" dirty="0" smtClean="0"/>
              <a:t> </a:t>
            </a:r>
            <a:r>
              <a:rPr lang="fi-FI" sz="1100" dirty="0" err="1" smtClean="0"/>
              <a:t>close</a:t>
            </a:r>
            <a:r>
              <a:rPr lang="fi-FI" sz="1100" dirty="0" smtClean="0"/>
              <a:t> </a:t>
            </a:r>
            <a:r>
              <a:rPr lang="fi-FI" sz="1100" dirty="0" err="1" smtClean="0"/>
              <a:t>evenly</a:t>
            </a:r>
            <a:r>
              <a:rPr lang="fi-FI" sz="1100" dirty="0" smtClean="0"/>
              <a:t>, </a:t>
            </a:r>
            <a:r>
              <a:rPr lang="fi-FI" sz="1100" dirty="0" err="1" smtClean="0"/>
              <a:t>with</a:t>
            </a:r>
            <a:r>
              <a:rPr lang="fi-FI" sz="1100" dirty="0" smtClean="0"/>
              <a:t> an </a:t>
            </a:r>
            <a:r>
              <a:rPr lang="fi-FI" sz="1100" dirty="0" err="1" smtClean="0"/>
              <a:t>even</a:t>
            </a:r>
            <a:r>
              <a:rPr lang="fi-FI" sz="1100" dirty="0" smtClean="0"/>
              <a:t> </a:t>
            </a:r>
            <a:r>
              <a:rPr lang="fi-FI" sz="1100" dirty="0" err="1" smtClean="0"/>
              <a:t>gap</a:t>
            </a:r>
            <a:r>
              <a:rPr lang="fi-FI" sz="1100" dirty="0" smtClean="0"/>
              <a:t> </a:t>
            </a:r>
            <a:r>
              <a:rPr lang="fi-FI" sz="1100" dirty="0" err="1" smtClean="0"/>
              <a:t>between</a:t>
            </a:r>
            <a:endParaRPr lang="fi-FI" sz="1100" dirty="0" smtClean="0"/>
          </a:p>
          <a:p>
            <a:pPr eaLnBrk="1" hangingPunct="1">
              <a:buFont typeface="Arial" pitchFamily="34" charset="0"/>
              <a:buChar char="•"/>
              <a:defRPr/>
            </a:pPr>
            <a:r>
              <a:rPr lang="fi-FI" sz="1100" dirty="0" err="1" smtClean="0"/>
              <a:t>Regularly</a:t>
            </a:r>
            <a:r>
              <a:rPr lang="fi-FI" sz="1100" dirty="0" smtClean="0"/>
              <a:t> </a:t>
            </a:r>
            <a:r>
              <a:rPr lang="fi-FI" sz="1100" dirty="0" err="1" smtClean="0"/>
              <a:t>check</a:t>
            </a:r>
            <a:r>
              <a:rPr lang="fi-FI" sz="1100" dirty="0" smtClean="0"/>
              <a:t> the </a:t>
            </a:r>
            <a:r>
              <a:rPr lang="fi-FI" sz="1100" dirty="0" err="1" smtClean="0"/>
              <a:t>measurement</a:t>
            </a:r>
            <a:r>
              <a:rPr lang="fi-FI" sz="1100" dirty="0" smtClean="0"/>
              <a:t> </a:t>
            </a:r>
            <a:r>
              <a:rPr lang="fi-FI" sz="1100" dirty="0" err="1" smtClean="0"/>
              <a:t>accuracy</a:t>
            </a:r>
            <a:r>
              <a:rPr lang="fi-FI" sz="1100" dirty="0" smtClean="0"/>
              <a:t> </a:t>
            </a:r>
            <a:r>
              <a:rPr lang="fi-FI" sz="1100" dirty="0" err="1" smtClean="0"/>
              <a:t>with</a:t>
            </a:r>
            <a:r>
              <a:rPr lang="fi-FI" sz="1100" dirty="0" smtClean="0"/>
              <a:t> the 240 mm </a:t>
            </a:r>
            <a:r>
              <a:rPr lang="fi-FI" sz="1100" dirty="0" err="1" smtClean="0"/>
              <a:t>control</a:t>
            </a:r>
            <a:r>
              <a:rPr lang="fi-FI" sz="1100" dirty="0" smtClean="0"/>
              <a:t> </a:t>
            </a:r>
            <a:r>
              <a:rPr lang="fi-FI" sz="1100" dirty="0" err="1" smtClean="0"/>
              <a:t>gauge</a:t>
            </a:r>
            <a:r>
              <a:rPr lang="fi-FI" sz="1100" dirty="0" smtClean="0"/>
              <a:t> </a:t>
            </a:r>
            <a:r>
              <a:rPr lang="fi-FI" sz="1100" dirty="0" err="1" smtClean="0"/>
              <a:t>delivered</a:t>
            </a:r>
            <a:r>
              <a:rPr lang="fi-FI" sz="1100" dirty="0" smtClean="0"/>
              <a:t> </a:t>
            </a:r>
            <a:r>
              <a:rPr lang="fi-FI" sz="1100" dirty="0" err="1" smtClean="0"/>
              <a:t>with</a:t>
            </a:r>
            <a:r>
              <a:rPr lang="fi-FI" sz="1100" dirty="0" smtClean="0"/>
              <a:t> the </a:t>
            </a:r>
            <a:r>
              <a:rPr lang="fi-FI" sz="1100" dirty="0" err="1" smtClean="0"/>
              <a:t>machine</a:t>
            </a:r>
            <a:endParaRPr lang="fi-FI" sz="1100" dirty="0" smtClean="0"/>
          </a:p>
          <a:p>
            <a:pPr eaLnBrk="1" hangingPunct="1">
              <a:buFont typeface="Arial" pitchFamily="34" charset="0"/>
              <a:buChar char="•"/>
              <a:defRPr/>
            </a:pPr>
            <a:r>
              <a:rPr lang="fi-FI" sz="1100" dirty="0" err="1" smtClean="0"/>
              <a:t>Send</a:t>
            </a:r>
            <a:r>
              <a:rPr lang="fi-FI" sz="1100" dirty="0" smtClean="0"/>
              <a:t> the </a:t>
            </a:r>
            <a:r>
              <a:rPr lang="fi-FI" sz="1100" dirty="0" err="1" smtClean="0"/>
              <a:t>mechanically</a:t>
            </a:r>
            <a:r>
              <a:rPr lang="fi-FI" sz="1100" dirty="0" smtClean="0"/>
              <a:t> </a:t>
            </a:r>
            <a:r>
              <a:rPr lang="fi-FI" sz="1100" dirty="0" err="1" smtClean="0"/>
              <a:t>worn</a:t>
            </a:r>
            <a:r>
              <a:rPr lang="fi-FI" sz="1100" dirty="0" smtClean="0"/>
              <a:t> </a:t>
            </a:r>
            <a:r>
              <a:rPr lang="fi-FI" sz="1100" dirty="0" err="1" smtClean="0"/>
              <a:t>or</a:t>
            </a:r>
            <a:r>
              <a:rPr lang="fi-FI" sz="1100" dirty="0" smtClean="0"/>
              <a:t> </a:t>
            </a:r>
            <a:r>
              <a:rPr lang="fi-FI" sz="1100" dirty="0" err="1" smtClean="0"/>
              <a:t>broken</a:t>
            </a:r>
            <a:r>
              <a:rPr lang="fi-FI" sz="1100" dirty="0" smtClean="0"/>
              <a:t> </a:t>
            </a:r>
            <a:r>
              <a:rPr lang="fi-FI" sz="1100" dirty="0" err="1" smtClean="0"/>
              <a:t>calipers</a:t>
            </a:r>
            <a:r>
              <a:rPr lang="fi-FI" sz="1100" dirty="0" smtClean="0"/>
              <a:t> to </a:t>
            </a:r>
            <a:r>
              <a:rPr lang="fi-FI" sz="1100" dirty="0" err="1" smtClean="0"/>
              <a:t>service</a:t>
            </a:r>
            <a:r>
              <a:rPr lang="fi-FI" sz="1100" dirty="0" smtClean="0"/>
              <a:t>!</a:t>
            </a:r>
          </a:p>
          <a:p>
            <a:pPr marL="0" indent="0" eaLnBrk="1" hangingPunct="1">
              <a:defRPr/>
            </a:pPr>
            <a:endParaRPr lang="fi-FI" sz="1100" dirty="0" smtClean="0"/>
          </a:p>
          <a:p>
            <a:pPr marL="0" indent="0" eaLnBrk="1" hangingPunct="1">
              <a:defRPr/>
            </a:pPr>
            <a:endParaRPr lang="fi-FI" sz="1100" dirty="0" smtClean="0"/>
          </a:p>
        </p:txBody>
      </p:sp>
      <p:sp>
        <p:nvSpPr>
          <p:cNvPr id="28676" name="Dian numeron paikkamerkki 5"/>
          <p:cNvSpPr>
            <a:spLocks noGrp="1"/>
          </p:cNvSpPr>
          <p:nvPr>
            <p:ph type="sldNum" sz="quarter" idx="12"/>
          </p:nvPr>
        </p:nvSpPr>
        <p:spPr>
          <a:noFill/>
        </p:spPr>
        <p:txBody>
          <a:bodyPr/>
          <a:lstStyle/>
          <a:p>
            <a:fld id="{94985DF8-D7EF-4C08-A578-06043F4ABED0}" type="slidenum">
              <a:rPr lang="fi-FI" altLang="fi-FI"/>
              <a:pPr/>
              <a:t>24</a:t>
            </a:fld>
            <a:endParaRPr lang="fi-FI" altLang="fi-FI"/>
          </a:p>
        </p:txBody>
      </p:sp>
      <p:grpSp>
        <p:nvGrpSpPr>
          <p:cNvPr id="28677" name="Group 9"/>
          <p:cNvGrpSpPr>
            <a:grpSpLocks/>
          </p:cNvGrpSpPr>
          <p:nvPr/>
        </p:nvGrpSpPr>
        <p:grpSpPr bwMode="auto">
          <a:xfrm>
            <a:off x="5076825" y="3644900"/>
            <a:ext cx="3192463" cy="2519363"/>
            <a:chOff x="5076056" y="3645024"/>
            <a:chExt cx="3193209" cy="2519700"/>
          </a:xfrm>
        </p:grpSpPr>
        <p:pic>
          <p:nvPicPr>
            <p:cNvPr id="28681" name="Content Placeholder 10" descr="240 mm tulkki.jpg"/>
            <p:cNvPicPr>
              <a:picLocks noChangeAspect="1"/>
            </p:cNvPicPr>
            <p:nvPr/>
          </p:nvPicPr>
          <p:blipFill>
            <a:blip r:embed="rId2" cstate="print"/>
            <a:srcRect/>
            <a:stretch>
              <a:fillRect/>
            </a:stretch>
          </p:blipFill>
          <p:spPr bwMode="auto">
            <a:xfrm>
              <a:off x="5148064" y="3645024"/>
              <a:ext cx="3121201" cy="2340288"/>
            </a:xfrm>
            <a:prstGeom prst="rect">
              <a:avLst/>
            </a:prstGeom>
            <a:noFill/>
            <a:ln w="9525">
              <a:noFill/>
              <a:miter lim="800000"/>
              <a:headEnd/>
              <a:tailEnd/>
            </a:ln>
          </p:spPr>
        </p:pic>
        <p:sp>
          <p:nvSpPr>
            <p:cNvPr id="28682" name="TextBox 8"/>
            <p:cNvSpPr txBox="1">
              <a:spLocks noChangeArrowheads="1"/>
            </p:cNvSpPr>
            <p:nvPr/>
          </p:nvSpPr>
          <p:spPr bwMode="auto">
            <a:xfrm>
              <a:off x="5076056" y="5949280"/>
              <a:ext cx="1587294" cy="215444"/>
            </a:xfrm>
            <a:prstGeom prst="rect">
              <a:avLst/>
            </a:prstGeom>
            <a:noFill/>
            <a:ln w="9525">
              <a:noFill/>
              <a:miter lim="800000"/>
              <a:headEnd/>
              <a:tailEnd/>
            </a:ln>
          </p:spPr>
          <p:txBody>
            <a:bodyPr wrap="none">
              <a:spAutoFit/>
            </a:bodyPr>
            <a:lstStyle/>
            <a:p>
              <a:r>
                <a:rPr lang="fi-FI" altLang="fi-FI" sz="800" i="1"/>
                <a:t>Mittasaksien tarkistusmittapala</a:t>
              </a:r>
            </a:p>
          </p:txBody>
        </p:sp>
      </p:grpSp>
      <p:grpSp>
        <p:nvGrpSpPr>
          <p:cNvPr id="28678" name="Group 11"/>
          <p:cNvGrpSpPr>
            <a:grpSpLocks/>
          </p:cNvGrpSpPr>
          <p:nvPr/>
        </p:nvGrpSpPr>
        <p:grpSpPr bwMode="auto">
          <a:xfrm>
            <a:off x="5076825" y="1052513"/>
            <a:ext cx="3144838" cy="2519362"/>
            <a:chOff x="5076056" y="980728"/>
            <a:chExt cx="3145154" cy="2519700"/>
          </a:xfrm>
        </p:grpSpPr>
        <p:pic>
          <p:nvPicPr>
            <p:cNvPr id="28679" name="Content Placeholder 7" descr="Mittasakset_mittavirhe 3 mm.jpg"/>
            <p:cNvPicPr>
              <a:picLocks noChangeAspect="1"/>
            </p:cNvPicPr>
            <p:nvPr/>
          </p:nvPicPr>
          <p:blipFill>
            <a:blip r:embed="rId3" cstate="print"/>
            <a:srcRect/>
            <a:stretch>
              <a:fillRect/>
            </a:stretch>
          </p:blipFill>
          <p:spPr bwMode="auto">
            <a:xfrm>
              <a:off x="5148064" y="980728"/>
              <a:ext cx="3073146" cy="2304256"/>
            </a:xfrm>
            <a:prstGeom prst="rect">
              <a:avLst/>
            </a:prstGeom>
            <a:noFill/>
            <a:ln w="9525">
              <a:noFill/>
              <a:miter lim="800000"/>
              <a:headEnd/>
              <a:tailEnd/>
            </a:ln>
          </p:spPr>
        </p:pic>
        <p:sp>
          <p:nvSpPr>
            <p:cNvPr id="28680" name="TextBox 10"/>
            <p:cNvSpPr txBox="1">
              <a:spLocks noChangeArrowheads="1"/>
            </p:cNvSpPr>
            <p:nvPr/>
          </p:nvSpPr>
          <p:spPr bwMode="auto">
            <a:xfrm>
              <a:off x="5076056" y="3284984"/>
              <a:ext cx="535724" cy="215444"/>
            </a:xfrm>
            <a:prstGeom prst="rect">
              <a:avLst/>
            </a:prstGeom>
            <a:noFill/>
            <a:ln w="9525">
              <a:noFill/>
              <a:miter lim="800000"/>
              <a:headEnd/>
              <a:tailEnd/>
            </a:ln>
          </p:spPr>
          <p:txBody>
            <a:bodyPr wrap="none">
              <a:spAutoFit/>
            </a:bodyPr>
            <a:lstStyle/>
            <a:p>
              <a:r>
                <a:rPr lang="fi-FI" altLang="fi-FI" sz="800" i="1"/>
                <a:t>Kuva 1.</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cstate="print"/>
          <a:srcRect/>
          <a:stretch>
            <a:fillRect/>
          </a:stretch>
        </p:blipFill>
        <p:spPr bwMode="auto">
          <a:xfrm>
            <a:off x="1547813" y="2636838"/>
            <a:ext cx="6296025" cy="3541712"/>
          </a:xfrm>
          <a:prstGeom prst="rect">
            <a:avLst/>
          </a:prstGeom>
          <a:noFill/>
          <a:ln w="9525">
            <a:noFill/>
            <a:miter lim="800000"/>
            <a:headEnd/>
            <a:tailEnd/>
          </a:ln>
        </p:spPr>
      </p:pic>
      <p:sp>
        <p:nvSpPr>
          <p:cNvPr id="29699" name="Rectangle 2"/>
          <p:cNvSpPr>
            <a:spLocks noGrp="1" noChangeArrowheads="1"/>
          </p:cNvSpPr>
          <p:nvPr>
            <p:ph type="title"/>
          </p:nvPr>
        </p:nvSpPr>
        <p:spPr>
          <a:xfrm>
            <a:off x="250825" y="260350"/>
            <a:ext cx="8624888" cy="574675"/>
          </a:xfrm>
        </p:spPr>
        <p:txBody>
          <a:bodyPr/>
          <a:lstStyle/>
          <a:p>
            <a:pPr eaLnBrk="1" hangingPunct="1"/>
            <a:r>
              <a:rPr lang="fi-FI" altLang="fi-FI" smtClean="0"/>
              <a:t>Control measuring</a:t>
            </a:r>
          </a:p>
        </p:txBody>
      </p:sp>
      <p:sp>
        <p:nvSpPr>
          <p:cNvPr id="29700" name="Rectangle 3"/>
          <p:cNvSpPr>
            <a:spLocks noGrp="1" noChangeArrowheads="1"/>
          </p:cNvSpPr>
          <p:nvPr>
            <p:ph idx="1"/>
          </p:nvPr>
        </p:nvSpPr>
        <p:spPr>
          <a:xfrm>
            <a:off x="290513" y="917575"/>
            <a:ext cx="8745537" cy="1719263"/>
          </a:xfrm>
        </p:spPr>
        <p:txBody>
          <a:bodyPr/>
          <a:lstStyle/>
          <a:p>
            <a:pPr eaLnBrk="1" hangingPunct="1">
              <a:lnSpc>
                <a:spcPct val="80000"/>
              </a:lnSpc>
            </a:pPr>
            <a:r>
              <a:rPr lang="fi-FI" altLang="fi-FI" sz="1600" smtClean="0"/>
              <a:t>Calibration</a:t>
            </a:r>
          </a:p>
          <a:p>
            <a:pPr eaLnBrk="1" hangingPunct="1">
              <a:buFont typeface="Arial Black" pitchFamily="34" charset="0"/>
              <a:buAutoNum type="arabicPeriod"/>
            </a:pPr>
            <a:r>
              <a:rPr lang="fi-FI" altLang="fi-FI" sz="1200" smtClean="0"/>
              <a:t>The data after the last calibration and/or last removing of the measuring data is used to calculate calibration proposal. The data between the last change in the calibration and the current measurement is used in calculations.</a:t>
            </a:r>
          </a:p>
          <a:p>
            <a:pPr eaLnBrk="1" hangingPunct="1">
              <a:buFont typeface="Arial Black" pitchFamily="34" charset="0"/>
              <a:buAutoNum type="arabicPeriod"/>
            </a:pPr>
            <a:r>
              <a:rPr lang="fi-FI" altLang="fi-FI" sz="1200" smtClean="0"/>
              <a:t>The operator should use the measuring data removal –function, if the measuring has changed e.g. after harvester head repairs (feed roller change, measuring device service), or if the trees are totally different on a new work area.</a:t>
            </a:r>
          </a:p>
          <a:p>
            <a:pPr eaLnBrk="1" hangingPunct="1">
              <a:buFont typeface="Arial Black" pitchFamily="34" charset="0"/>
              <a:buAutoNum type="arabicPeriod"/>
            </a:pPr>
            <a:r>
              <a:rPr lang="fi-FI" altLang="fi-FI" sz="1200" smtClean="0"/>
              <a:t>If the calibration is changed a bit all the time, the older measuring data is not used for the proposals. The storing time of the measuring data can be adjusted under Calibration </a:t>
            </a:r>
            <a:r>
              <a:rPr lang="fi-FI" altLang="fi-FI" sz="1200" smtClean="0">
                <a:sym typeface="Wingdings" pitchFamily="2" charset="2"/>
              </a:rPr>
              <a:t> Settings  Calibration</a:t>
            </a:r>
            <a:endParaRPr lang="fi-FI" altLang="fi-FI" sz="1200" smtClean="0"/>
          </a:p>
        </p:txBody>
      </p:sp>
      <p:sp>
        <p:nvSpPr>
          <p:cNvPr id="29701" name="TextBox 11"/>
          <p:cNvSpPr txBox="1">
            <a:spLocks noChangeArrowheads="1"/>
          </p:cNvSpPr>
          <p:nvPr/>
        </p:nvSpPr>
        <p:spPr bwMode="auto">
          <a:xfrm>
            <a:off x="2555875" y="4652963"/>
            <a:ext cx="4105275" cy="1200150"/>
          </a:xfrm>
          <a:prstGeom prst="rect">
            <a:avLst/>
          </a:prstGeom>
          <a:noFill/>
          <a:ln w="9525">
            <a:noFill/>
            <a:miter lim="800000"/>
            <a:headEnd/>
            <a:tailEnd/>
          </a:ln>
        </p:spPr>
        <p:txBody>
          <a:bodyPr>
            <a:spAutoFit/>
          </a:bodyPr>
          <a:lstStyle/>
          <a:p>
            <a:r>
              <a:rPr lang="fi-FI" altLang="fi-FI" sz="1200" b="1"/>
              <a:t>Remove measuring data- </a:t>
            </a:r>
            <a:r>
              <a:rPr lang="fi-FI" altLang="fi-FI" sz="1200"/>
              <a:t> The calibration data since the last change in calibration is stored in the program. To delete the data, use this function (tree species specific). The removal should be done after mechanical repair to the measuring system and big change in tree type in the forest.</a:t>
            </a:r>
            <a:endParaRPr lang="fi-FI" altLang="fi-FI"/>
          </a:p>
        </p:txBody>
      </p:sp>
      <p:sp>
        <p:nvSpPr>
          <p:cNvPr id="18" name="Rectangle 17"/>
          <p:cNvSpPr/>
          <p:nvPr/>
        </p:nvSpPr>
        <p:spPr>
          <a:xfrm>
            <a:off x="3563938" y="3930650"/>
            <a:ext cx="2087562" cy="433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cxnSp>
        <p:nvCxnSpPr>
          <p:cNvPr id="22" name="Straight Arrow Connector 21"/>
          <p:cNvCxnSpPr>
            <a:stCxn id="18" idx="2"/>
          </p:cNvCxnSpPr>
          <p:nvPr/>
        </p:nvCxnSpPr>
        <p:spPr>
          <a:xfrm rot="5400000">
            <a:off x="4446588" y="4489450"/>
            <a:ext cx="287337" cy="365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492500" y="3068638"/>
            <a:ext cx="3384550" cy="792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cxnSp>
        <p:nvCxnSpPr>
          <p:cNvPr id="25" name="Straight Arrow Connector 24"/>
          <p:cNvCxnSpPr/>
          <p:nvPr/>
        </p:nvCxnSpPr>
        <p:spPr>
          <a:xfrm>
            <a:off x="5653088" y="3355975"/>
            <a:ext cx="6477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cstate="print"/>
          <a:srcRect/>
          <a:stretch>
            <a:fillRect/>
          </a:stretch>
        </p:blipFill>
        <p:spPr bwMode="auto">
          <a:xfrm>
            <a:off x="5148263" y="3789363"/>
            <a:ext cx="3840162" cy="2160587"/>
          </a:xfrm>
          <a:prstGeom prst="rect">
            <a:avLst/>
          </a:prstGeom>
          <a:noFill/>
          <a:ln w="9525">
            <a:noFill/>
            <a:miter lim="800000"/>
            <a:headEnd/>
            <a:tailEnd/>
          </a:ln>
        </p:spPr>
      </p:pic>
      <p:pic>
        <p:nvPicPr>
          <p:cNvPr id="30723" name="Picture 2"/>
          <p:cNvPicPr>
            <a:picLocks noChangeAspect="1" noChangeArrowheads="1"/>
          </p:cNvPicPr>
          <p:nvPr/>
        </p:nvPicPr>
        <p:blipFill>
          <a:blip r:embed="rId3" cstate="print"/>
          <a:srcRect/>
          <a:stretch>
            <a:fillRect/>
          </a:stretch>
        </p:blipFill>
        <p:spPr bwMode="auto">
          <a:xfrm>
            <a:off x="5580063" y="1125538"/>
            <a:ext cx="2930525" cy="2232025"/>
          </a:xfrm>
          <a:prstGeom prst="rect">
            <a:avLst/>
          </a:prstGeom>
          <a:noFill/>
          <a:ln w="9525">
            <a:noFill/>
            <a:miter lim="800000"/>
            <a:headEnd/>
            <a:tailEnd/>
          </a:ln>
        </p:spPr>
      </p:pic>
      <p:sp>
        <p:nvSpPr>
          <p:cNvPr id="30724" name="Rectangle 2"/>
          <p:cNvSpPr>
            <a:spLocks noGrp="1" noChangeArrowheads="1"/>
          </p:cNvSpPr>
          <p:nvPr>
            <p:ph type="title"/>
          </p:nvPr>
        </p:nvSpPr>
        <p:spPr>
          <a:xfrm>
            <a:off x="323850" y="115888"/>
            <a:ext cx="6769100" cy="936625"/>
          </a:xfrm>
        </p:spPr>
        <p:txBody>
          <a:bodyPr/>
          <a:lstStyle/>
          <a:p>
            <a:pPr eaLnBrk="1" hangingPunct="1"/>
            <a:r>
              <a:rPr lang="fi-FI" altLang="fi-FI" smtClean="0"/>
              <a:t>Control measuring</a:t>
            </a:r>
          </a:p>
        </p:txBody>
      </p:sp>
      <p:sp>
        <p:nvSpPr>
          <p:cNvPr id="30725" name="Rectangle 3"/>
          <p:cNvSpPr>
            <a:spLocks noGrp="1" noChangeArrowheads="1"/>
          </p:cNvSpPr>
          <p:nvPr>
            <p:ph idx="1"/>
          </p:nvPr>
        </p:nvSpPr>
        <p:spPr>
          <a:xfrm>
            <a:off x="290513" y="1268413"/>
            <a:ext cx="4281487" cy="3816350"/>
          </a:xfrm>
        </p:spPr>
        <p:txBody>
          <a:bodyPr/>
          <a:lstStyle/>
          <a:p>
            <a:pPr eaLnBrk="1" hangingPunct="1">
              <a:lnSpc>
                <a:spcPct val="80000"/>
              </a:lnSpc>
            </a:pPr>
            <a:r>
              <a:rPr lang="fi-FI" altLang="fi-FI" sz="1600" smtClean="0"/>
              <a:t>Calibration storing time</a:t>
            </a:r>
          </a:p>
          <a:p>
            <a:pPr eaLnBrk="1" hangingPunct="1">
              <a:lnSpc>
                <a:spcPct val="80000"/>
              </a:lnSpc>
            </a:pPr>
            <a:endParaRPr lang="fi-FI" altLang="fi-FI" sz="1600" smtClean="0"/>
          </a:p>
          <a:p>
            <a:pPr eaLnBrk="1" hangingPunct="1">
              <a:lnSpc>
                <a:spcPct val="80000"/>
              </a:lnSpc>
              <a:buFont typeface="Arial Black" pitchFamily="34" charset="0"/>
              <a:buAutoNum type="arabicPeriod"/>
            </a:pPr>
            <a:r>
              <a:rPr lang="fi-FI" altLang="fi-FI" sz="1200" b="1" smtClean="0"/>
              <a:t>Default storing time (day) </a:t>
            </a:r>
            <a:r>
              <a:rPr lang="fi-FI" altLang="fi-FI" sz="1200" smtClean="0"/>
              <a:t>– Sets the default storing time for measuring points. Sets the time in days, during which the calibration measurements are taken into account when calculating the calibration proposal. E.g. if the setting is 10 days, all measurements during the last 10 days are taken into account when calculating the proposal, by weighing the current and the last ones.</a:t>
            </a:r>
          </a:p>
          <a:p>
            <a:pPr eaLnBrk="1" hangingPunct="1">
              <a:lnSpc>
                <a:spcPct val="80000"/>
              </a:lnSpc>
            </a:pPr>
            <a:endParaRPr lang="fi-FI" altLang="fi-FI" sz="1200" b="1" smtClean="0"/>
          </a:p>
          <a:p>
            <a:pPr eaLnBrk="1" hangingPunct="1">
              <a:lnSpc>
                <a:spcPct val="80000"/>
              </a:lnSpc>
              <a:buFontTx/>
              <a:buAutoNum type="arabicPeriod" startAt="2"/>
            </a:pPr>
            <a:r>
              <a:rPr lang="fi-FI" altLang="fi-FI" sz="1200" b="1" smtClean="0"/>
              <a:t>Under Calibration </a:t>
            </a:r>
            <a:r>
              <a:rPr lang="fi-FI" altLang="fi-FI" sz="1200" b="1" smtClean="0">
                <a:sym typeface="Wingdings" pitchFamily="2" charset="2"/>
              </a:rPr>
              <a:t> Measured points</a:t>
            </a:r>
            <a:r>
              <a:rPr lang="fi-FI" altLang="fi-FI" sz="1200" smtClean="0">
                <a:sym typeface="Wingdings" pitchFamily="2" charset="2"/>
              </a:rPr>
              <a:t> the storing time can be set individually for diameter classes, with the same effect as the default settings. If this setting is set to a different value compared to the default value, the set value here is used.</a:t>
            </a:r>
          </a:p>
          <a:p>
            <a:pPr eaLnBrk="1" hangingPunct="1">
              <a:lnSpc>
                <a:spcPct val="80000"/>
              </a:lnSpc>
            </a:pPr>
            <a:endParaRPr lang="fi-FI" altLang="fi-FI" sz="1200" b="1" smtClean="0"/>
          </a:p>
          <a:p>
            <a:pPr eaLnBrk="1" hangingPunct="1">
              <a:lnSpc>
                <a:spcPct val="80000"/>
              </a:lnSpc>
              <a:buFontTx/>
              <a:buAutoNum type="arabicPeriod" startAt="3"/>
            </a:pPr>
            <a:r>
              <a:rPr lang="fi-FI" altLang="fi-FI" sz="1200" b="1" smtClean="0"/>
              <a:t>Filtering: </a:t>
            </a:r>
            <a:r>
              <a:rPr lang="fi-FI" altLang="fi-FI" sz="1200" smtClean="0"/>
              <a:t>The values outside the set filtering limits are not taken into account when calculating the measuring results. Filtering limits are calculated by calculating the average of the measuring point group and adding the filtering values. In the matrix showing the measured points the points outside the filtering limits are shown as yellow and the points inside the values as grey.</a:t>
            </a:r>
          </a:p>
          <a:p>
            <a:pPr eaLnBrk="1" hangingPunct="1">
              <a:lnSpc>
                <a:spcPct val="80000"/>
              </a:lnSpc>
            </a:pPr>
            <a:r>
              <a:rPr lang="fi-FI" altLang="fi-FI" sz="1200" b="1" smtClean="0"/>
              <a:t>	</a:t>
            </a:r>
            <a:r>
              <a:rPr lang="fi-FI" altLang="fi-FI" sz="1200" smtClean="0"/>
              <a:t>A reasonable filtering should be used to remove the false measurements from calculations. The amount of filtering needed depends greatly on the tree type.</a:t>
            </a:r>
            <a:endParaRPr lang="fi-FI" altLang="fi-FI" sz="1200" b="1" smtClean="0"/>
          </a:p>
          <a:p>
            <a:pPr eaLnBrk="1" hangingPunct="1">
              <a:lnSpc>
                <a:spcPct val="80000"/>
              </a:lnSpc>
            </a:pPr>
            <a:endParaRPr lang="fi-FI" altLang="fi-FI" sz="1200" smtClean="0"/>
          </a:p>
          <a:p>
            <a:pPr eaLnBrk="1" hangingPunct="1">
              <a:lnSpc>
                <a:spcPct val="80000"/>
              </a:lnSpc>
            </a:pPr>
            <a:endParaRPr lang="fi-FI" altLang="fi-FI" sz="1200" smtClean="0"/>
          </a:p>
          <a:p>
            <a:pPr eaLnBrk="1" hangingPunct="1">
              <a:lnSpc>
                <a:spcPct val="80000"/>
              </a:lnSpc>
              <a:buFontTx/>
              <a:buChar char="•"/>
            </a:pPr>
            <a:endParaRPr lang="fi-FI" altLang="fi-FI" sz="1200" smtClean="0"/>
          </a:p>
        </p:txBody>
      </p:sp>
      <p:sp>
        <p:nvSpPr>
          <p:cNvPr id="7" name="Rectangle 6"/>
          <p:cNvSpPr/>
          <p:nvPr/>
        </p:nvSpPr>
        <p:spPr>
          <a:xfrm>
            <a:off x="5580063" y="1628775"/>
            <a:ext cx="1296987" cy="360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9" name="Rectangle 8"/>
          <p:cNvSpPr/>
          <p:nvPr/>
        </p:nvSpPr>
        <p:spPr>
          <a:xfrm>
            <a:off x="5651500" y="4005263"/>
            <a:ext cx="504825" cy="158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10" name="Rectangle 9"/>
          <p:cNvSpPr/>
          <p:nvPr/>
        </p:nvSpPr>
        <p:spPr>
          <a:xfrm>
            <a:off x="6948488" y="4005263"/>
            <a:ext cx="1295400"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250825" y="2636838"/>
            <a:ext cx="5505450" cy="3095625"/>
          </a:xfrm>
          <a:prstGeom prst="rect">
            <a:avLst/>
          </a:prstGeom>
          <a:noFill/>
          <a:ln w="9525">
            <a:noFill/>
            <a:miter lim="800000"/>
            <a:headEnd/>
            <a:tailEnd/>
          </a:ln>
        </p:spPr>
      </p:pic>
      <p:sp>
        <p:nvSpPr>
          <p:cNvPr id="31747" name="Rectangle 2"/>
          <p:cNvSpPr>
            <a:spLocks noGrp="1" noChangeArrowheads="1"/>
          </p:cNvSpPr>
          <p:nvPr>
            <p:ph type="title"/>
          </p:nvPr>
        </p:nvSpPr>
        <p:spPr>
          <a:xfrm>
            <a:off x="468313" y="198438"/>
            <a:ext cx="7772400" cy="927100"/>
          </a:xfrm>
        </p:spPr>
        <p:txBody>
          <a:bodyPr/>
          <a:lstStyle/>
          <a:p>
            <a:pPr eaLnBrk="1" hangingPunct="1"/>
            <a:r>
              <a:rPr lang="fi-FI" altLang="fi-FI" smtClean="0"/>
              <a:t>Control measuring</a:t>
            </a:r>
          </a:p>
        </p:txBody>
      </p:sp>
      <p:sp>
        <p:nvSpPr>
          <p:cNvPr id="31748" name="Rectangle 3"/>
          <p:cNvSpPr>
            <a:spLocks noGrp="1" noChangeArrowheads="1"/>
          </p:cNvSpPr>
          <p:nvPr>
            <p:ph idx="1"/>
          </p:nvPr>
        </p:nvSpPr>
        <p:spPr>
          <a:xfrm>
            <a:off x="290513" y="1268413"/>
            <a:ext cx="4281487" cy="1719262"/>
          </a:xfrm>
        </p:spPr>
        <p:txBody>
          <a:bodyPr/>
          <a:lstStyle/>
          <a:p>
            <a:pPr eaLnBrk="1" hangingPunct="1">
              <a:lnSpc>
                <a:spcPct val="80000"/>
              </a:lnSpc>
            </a:pPr>
            <a:r>
              <a:rPr lang="fi-FI" altLang="fi-FI" sz="1600" smtClean="0"/>
              <a:t>Diameter calibration</a:t>
            </a:r>
          </a:p>
          <a:p>
            <a:pPr eaLnBrk="1" hangingPunct="1">
              <a:lnSpc>
                <a:spcPct val="80000"/>
              </a:lnSpc>
            </a:pPr>
            <a:endParaRPr lang="fi-FI" altLang="fi-FI" sz="1200" smtClean="0"/>
          </a:p>
          <a:p>
            <a:pPr eaLnBrk="1" hangingPunct="1">
              <a:lnSpc>
                <a:spcPct val="80000"/>
              </a:lnSpc>
              <a:buFontTx/>
              <a:buChar char="•"/>
            </a:pPr>
            <a:endParaRPr lang="fi-FI" altLang="fi-FI" sz="1200" smtClean="0"/>
          </a:p>
          <a:p>
            <a:pPr eaLnBrk="1" hangingPunct="1">
              <a:lnSpc>
                <a:spcPct val="80000"/>
              </a:lnSpc>
              <a:buFontTx/>
              <a:buChar char="•"/>
            </a:pPr>
            <a:endParaRPr lang="fi-FI" altLang="fi-FI" sz="1200" smtClean="0"/>
          </a:p>
        </p:txBody>
      </p:sp>
      <p:sp>
        <p:nvSpPr>
          <p:cNvPr id="31749" name="TextBox 11"/>
          <p:cNvSpPr txBox="1">
            <a:spLocks noChangeArrowheads="1"/>
          </p:cNvSpPr>
          <p:nvPr/>
        </p:nvSpPr>
        <p:spPr bwMode="auto">
          <a:xfrm>
            <a:off x="5867400" y="1438275"/>
            <a:ext cx="3025775" cy="1292225"/>
          </a:xfrm>
          <a:prstGeom prst="rect">
            <a:avLst/>
          </a:prstGeom>
          <a:noFill/>
          <a:ln w="9525">
            <a:noFill/>
            <a:miter lim="800000"/>
            <a:headEnd/>
            <a:tailEnd/>
          </a:ln>
        </p:spPr>
        <p:txBody>
          <a:bodyPr>
            <a:spAutoFit/>
          </a:bodyPr>
          <a:lstStyle/>
          <a:p>
            <a:r>
              <a:rPr lang="fi-FI" altLang="fi-FI" sz="1000" b="1"/>
              <a:t>Diameter, correction offset [mm]</a:t>
            </a:r>
          </a:p>
          <a:p>
            <a:pPr>
              <a:buFontTx/>
              <a:buChar char="•"/>
            </a:pPr>
            <a:r>
              <a:rPr lang="fi-FI" altLang="fi-FI" sz="1000" b="1"/>
              <a:t> </a:t>
            </a:r>
            <a:r>
              <a:rPr lang="fi-FI" altLang="fi-FI" sz="1000"/>
              <a:t>Used in situations, e.g. weather changing from freezing to thawed, when the entire calibration curve changes the same way</a:t>
            </a:r>
          </a:p>
          <a:p>
            <a:pPr>
              <a:buFontTx/>
              <a:buChar char="•"/>
            </a:pPr>
            <a:r>
              <a:rPr lang="fi-FI" altLang="fi-FI" sz="1000"/>
              <a:t> The offset moves the entire curve for the set amount</a:t>
            </a:r>
          </a:p>
          <a:p>
            <a:endParaRPr lang="fi-FI" altLang="fi-FI"/>
          </a:p>
        </p:txBody>
      </p:sp>
      <p:sp>
        <p:nvSpPr>
          <p:cNvPr id="14" name="Rectangle 13"/>
          <p:cNvSpPr/>
          <p:nvPr/>
        </p:nvSpPr>
        <p:spPr>
          <a:xfrm>
            <a:off x="2916238" y="3141663"/>
            <a:ext cx="1871662"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15" name="Rectangle 14"/>
          <p:cNvSpPr/>
          <p:nvPr/>
        </p:nvSpPr>
        <p:spPr>
          <a:xfrm>
            <a:off x="2916238" y="2924175"/>
            <a:ext cx="1871662" cy="217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cxnSp>
        <p:nvCxnSpPr>
          <p:cNvPr id="17" name="Straight Arrow Connector 16"/>
          <p:cNvCxnSpPr>
            <a:stCxn id="15" idx="3"/>
            <a:endCxn id="31749" idx="1"/>
          </p:cNvCxnSpPr>
          <p:nvPr/>
        </p:nvCxnSpPr>
        <p:spPr>
          <a:xfrm flipV="1">
            <a:off x="4787900" y="2084388"/>
            <a:ext cx="1079500" cy="9493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3"/>
          </p:cNvCxnSpPr>
          <p:nvPr/>
        </p:nvCxnSpPr>
        <p:spPr>
          <a:xfrm flipV="1">
            <a:off x="4787900" y="3146425"/>
            <a:ext cx="1223963" cy="1031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4" name="TextBox 19"/>
          <p:cNvSpPr txBox="1">
            <a:spLocks noChangeArrowheads="1"/>
          </p:cNvSpPr>
          <p:nvPr/>
        </p:nvSpPr>
        <p:spPr bwMode="auto">
          <a:xfrm>
            <a:off x="5867400" y="3500438"/>
            <a:ext cx="3168650" cy="2247900"/>
          </a:xfrm>
          <a:prstGeom prst="rect">
            <a:avLst/>
          </a:prstGeom>
          <a:noFill/>
          <a:ln w="9525">
            <a:noFill/>
            <a:miter lim="800000"/>
            <a:headEnd/>
            <a:tailEnd/>
          </a:ln>
        </p:spPr>
        <p:txBody>
          <a:bodyPr>
            <a:spAutoFit/>
          </a:bodyPr>
          <a:lstStyle/>
          <a:p>
            <a:r>
              <a:rPr lang="fi-FI" altLang="fi-FI" sz="1000" b="1"/>
              <a:t>Diameter</a:t>
            </a:r>
          </a:p>
          <a:p>
            <a:pPr>
              <a:buFontTx/>
              <a:buChar char="•"/>
            </a:pPr>
            <a:r>
              <a:rPr lang="fi-FI" altLang="fi-FI" sz="1000" b="1"/>
              <a:t> Red line </a:t>
            </a:r>
            <a:r>
              <a:rPr lang="fi-FI" altLang="fi-FI" sz="1000"/>
              <a:t>– the current diameter curve</a:t>
            </a:r>
          </a:p>
          <a:p>
            <a:pPr>
              <a:buFontTx/>
              <a:buChar char="•"/>
            </a:pPr>
            <a:r>
              <a:rPr lang="fi-FI" altLang="fi-FI" sz="1000" b="1"/>
              <a:t> Blue dots</a:t>
            </a:r>
            <a:r>
              <a:rPr lang="fi-FI" altLang="fi-FI" sz="1000"/>
              <a:t>- the new calibration curve proposal calculated by Opti, based on the measurement data from calibration measurement</a:t>
            </a:r>
          </a:p>
          <a:p>
            <a:pPr>
              <a:buFontTx/>
              <a:buChar char="•"/>
            </a:pPr>
            <a:endParaRPr lang="fi-FI" altLang="fi-FI" sz="1000" b="1"/>
          </a:p>
          <a:p>
            <a:r>
              <a:rPr lang="fi-FI" altLang="fi-FI" sz="1000" b="1"/>
              <a:t>Correction proposal</a:t>
            </a:r>
          </a:p>
          <a:p>
            <a:r>
              <a:rPr lang="fi-FI" altLang="fi-FI" sz="1000"/>
              <a:t>From the proposal it is possible to see, how much the proposal differs from the current calibration curve and whether the differencies are on a specific diameter class or on the entire curve.</a:t>
            </a:r>
          </a:p>
          <a:p>
            <a:r>
              <a:rPr lang="fi-FI" altLang="fi-FI" sz="1000"/>
              <a:t>The X -axis is for the curve classes (Cl on the chart on the left.</a:t>
            </a:r>
          </a:p>
          <a:p>
            <a:r>
              <a:rPr lang="fi-FI" altLang="fi-FI" sz="1000"/>
              <a:t>The Y-axis is for diameter.</a:t>
            </a:r>
          </a:p>
        </p:txBody>
      </p:sp>
      <p:pic>
        <p:nvPicPr>
          <p:cNvPr id="31755" name="Picture 3"/>
          <p:cNvPicPr>
            <a:picLocks noChangeAspect="1" noChangeArrowheads="1"/>
          </p:cNvPicPr>
          <p:nvPr/>
        </p:nvPicPr>
        <p:blipFill>
          <a:blip r:embed="rId3" cstate="print"/>
          <a:srcRect/>
          <a:stretch>
            <a:fillRect/>
          </a:stretch>
        </p:blipFill>
        <p:spPr bwMode="auto">
          <a:xfrm>
            <a:off x="6011863" y="2852738"/>
            <a:ext cx="2778125"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260350"/>
            <a:ext cx="7772400" cy="1008063"/>
          </a:xfrm>
        </p:spPr>
        <p:txBody>
          <a:bodyPr/>
          <a:lstStyle/>
          <a:p>
            <a:pPr eaLnBrk="1" hangingPunct="1"/>
            <a:r>
              <a:rPr lang="fi-FI" altLang="fi-FI" smtClean="0"/>
              <a:t>Control measuring</a:t>
            </a:r>
          </a:p>
        </p:txBody>
      </p:sp>
      <p:sp>
        <p:nvSpPr>
          <p:cNvPr id="32771" name="Rectangle 3"/>
          <p:cNvSpPr>
            <a:spLocks noGrp="1" noChangeArrowheads="1"/>
          </p:cNvSpPr>
          <p:nvPr>
            <p:ph idx="1"/>
          </p:nvPr>
        </p:nvSpPr>
        <p:spPr>
          <a:xfrm>
            <a:off x="290513" y="1412875"/>
            <a:ext cx="3633787" cy="1295400"/>
          </a:xfrm>
        </p:spPr>
        <p:txBody>
          <a:bodyPr/>
          <a:lstStyle/>
          <a:p>
            <a:pPr eaLnBrk="1" hangingPunct="1">
              <a:lnSpc>
                <a:spcPct val="80000"/>
              </a:lnSpc>
            </a:pPr>
            <a:r>
              <a:rPr lang="fi-FI" altLang="fi-FI" sz="1600" smtClean="0"/>
              <a:t>Diameter calibration</a:t>
            </a:r>
          </a:p>
          <a:p>
            <a:pPr eaLnBrk="1" hangingPunct="1">
              <a:lnSpc>
                <a:spcPct val="80000"/>
              </a:lnSpc>
              <a:buFont typeface="Arial Black" pitchFamily="34" charset="0"/>
              <a:buAutoNum type="arabicPeriod"/>
            </a:pPr>
            <a:r>
              <a:rPr lang="fi-FI" altLang="fi-FI" sz="1200" smtClean="0"/>
              <a:t>The program assist the user with the color coding</a:t>
            </a:r>
          </a:p>
          <a:p>
            <a:pPr eaLnBrk="1" hangingPunct="1">
              <a:lnSpc>
                <a:spcPct val="80000"/>
              </a:lnSpc>
              <a:buFont typeface="Arial Black" pitchFamily="34" charset="0"/>
              <a:buAutoNum type="arabicPeriod"/>
            </a:pPr>
            <a:r>
              <a:rPr lang="fi-FI" altLang="fi-FI" sz="1200" smtClean="0"/>
              <a:t>The explanation for color coding can be seen by pressing the colors -button</a:t>
            </a:r>
          </a:p>
          <a:p>
            <a:pPr eaLnBrk="1" hangingPunct="1">
              <a:lnSpc>
                <a:spcPct val="80000"/>
              </a:lnSpc>
            </a:pPr>
            <a:endParaRPr lang="fi-FI" altLang="fi-FI" sz="1600" smtClean="0"/>
          </a:p>
          <a:p>
            <a:pPr eaLnBrk="1" hangingPunct="1">
              <a:lnSpc>
                <a:spcPct val="80000"/>
              </a:lnSpc>
            </a:pPr>
            <a:endParaRPr lang="fi-FI" altLang="fi-FI" sz="1200" smtClean="0"/>
          </a:p>
          <a:p>
            <a:pPr eaLnBrk="1" hangingPunct="1">
              <a:lnSpc>
                <a:spcPct val="80000"/>
              </a:lnSpc>
              <a:buFontTx/>
              <a:buChar char="•"/>
            </a:pPr>
            <a:endParaRPr lang="fi-FI" altLang="fi-FI" sz="1200" smtClean="0"/>
          </a:p>
          <a:p>
            <a:pPr eaLnBrk="1" hangingPunct="1">
              <a:lnSpc>
                <a:spcPct val="80000"/>
              </a:lnSpc>
              <a:buFontTx/>
              <a:buChar char="•"/>
            </a:pPr>
            <a:endParaRPr lang="fi-FI" altLang="fi-FI" sz="1200" smtClean="0"/>
          </a:p>
        </p:txBody>
      </p:sp>
      <p:pic>
        <p:nvPicPr>
          <p:cNvPr id="32772" name="Picture 2"/>
          <p:cNvPicPr>
            <a:picLocks noChangeAspect="1" noChangeArrowheads="1"/>
          </p:cNvPicPr>
          <p:nvPr/>
        </p:nvPicPr>
        <p:blipFill>
          <a:blip r:embed="rId2" cstate="print"/>
          <a:srcRect/>
          <a:stretch>
            <a:fillRect/>
          </a:stretch>
        </p:blipFill>
        <p:spPr bwMode="auto">
          <a:xfrm>
            <a:off x="3619500" y="2924175"/>
            <a:ext cx="5376863" cy="3025775"/>
          </a:xfrm>
          <a:prstGeom prst="rect">
            <a:avLst/>
          </a:prstGeom>
          <a:noFill/>
          <a:ln w="9525">
            <a:noFill/>
            <a:miter lim="800000"/>
            <a:headEnd/>
            <a:tailEnd/>
          </a:ln>
        </p:spPr>
      </p:pic>
      <p:pic>
        <p:nvPicPr>
          <p:cNvPr id="32773" name="Picture 2"/>
          <p:cNvPicPr>
            <a:picLocks noChangeAspect="1" noChangeArrowheads="1"/>
          </p:cNvPicPr>
          <p:nvPr/>
        </p:nvPicPr>
        <p:blipFill>
          <a:blip r:embed="rId3" cstate="print"/>
          <a:srcRect/>
          <a:stretch>
            <a:fillRect/>
          </a:stretch>
        </p:blipFill>
        <p:spPr bwMode="auto">
          <a:xfrm>
            <a:off x="250825" y="2924175"/>
            <a:ext cx="3292475" cy="248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a:stretch>
            <a:fillRect/>
          </a:stretch>
        </p:blipFill>
        <p:spPr>
          <a:xfrm>
            <a:off x="107950" y="1928813"/>
            <a:ext cx="8856663" cy="4308475"/>
          </a:xfrm>
        </p:spPr>
      </p:pic>
      <p:sp>
        <p:nvSpPr>
          <p:cNvPr id="33795" name="Rectangle 2"/>
          <p:cNvSpPr>
            <a:spLocks noGrp="1" noChangeArrowheads="1"/>
          </p:cNvSpPr>
          <p:nvPr>
            <p:ph type="title"/>
          </p:nvPr>
        </p:nvSpPr>
        <p:spPr>
          <a:xfrm>
            <a:off x="468313" y="260350"/>
            <a:ext cx="7772400" cy="1008063"/>
          </a:xfrm>
        </p:spPr>
        <p:txBody>
          <a:bodyPr/>
          <a:lstStyle/>
          <a:p>
            <a:pPr eaLnBrk="1" hangingPunct="1"/>
            <a:r>
              <a:rPr lang="fi-FI" altLang="fi-FI" smtClean="0"/>
              <a:t>Calibration measurement</a:t>
            </a:r>
          </a:p>
        </p:txBody>
      </p:sp>
      <p:sp>
        <p:nvSpPr>
          <p:cNvPr id="33796" name="Tekstikehys 7"/>
          <p:cNvSpPr txBox="1">
            <a:spLocks noChangeArrowheads="1"/>
          </p:cNvSpPr>
          <p:nvPr/>
        </p:nvSpPr>
        <p:spPr bwMode="auto">
          <a:xfrm>
            <a:off x="468313" y="1412875"/>
            <a:ext cx="7918450" cy="276225"/>
          </a:xfrm>
          <a:prstGeom prst="rect">
            <a:avLst/>
          </a:prstGeom>
          <a:noFill/>
          <a:ln w="9525">
            <a:noFill/>
            <a:miter lim="800000"/>
            <a:headEnd/>
            <a:tailEnd/>
          </a:ln>
        </p:spPr>
        <p:txBody>
          <a:bodyPr wrap="none">
            <a:spAutoFit/>
          </a:bodyPr>
          <a:lstStyle/>
          <a:p>
            <a:r>
              <a:rPr lang="fi-FI" altLang="fi-FI" sz="1200"/>
              <a:t>To achieve accurate calibration it is important to measure enough points in all diameter classes, also the large end.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5763" y="80963"/>
            <a:ext cx="7772400" cy="1143000"/>
          </a:xfrm>
        </p:spPr>
        <p:txBody>
          <a:bodyPr/>
          <a:lstStyle/>
          <a:p>
            <a:pPr eaLnBrk="1" hangingPunct="1"/>
            <a:r>
              <a:rPr lang="fi-FI" altLang="fi-FI" smtClean="0"/>
              <a:t>Lenght measuring</a:t>
            </a:r>
          </a:p>
        </p:txBody>
      </p:sp>
      <p:sp>
        <p:nvSpPr>
          <p:cNvPr id="14339" name="Rectangle 3"/>
          <p:cNvSpPr>
            <a:spLocks noGrp="1" noChangeArrowheads="1"/>
          </p:cNvSpPr>
          <p:nvPr>
            <p:ph idx="1"/>
          </p:nvPr>
        </p:nvSpPr>
        <p:spPr>
          <a:xfrm>
            <a:off x="290513" y="1042988"/>
            <a:ext cx="4281487" cy="5086350"/>
          </a:xfrm>
        </p:spPr>
        <p:txBody>
          <a:bodyPr/>
          <a:lstStyle/>
          <a:p>
            <a:pPr marL="0" indent="0" eaLnBrk="1" hangingPunct="1">
              <a:defRPr/>
            </a:pPr>
            <a:r>
              <a:rPr lang="fi-FI" sz="1600" dirty="0" smtClean="0"/>
              <a:t>Daily </a:t>
            </a:r>
            <a:r>
              <a:rPr lang="fi-FI" sz="1600" dirty="0" err="1" smtClean="0"/>
              <a:t>follow-up</a:t>
            </a:r>
            <a:r>
              <a:rPr lang="fi-FI" sz="1600" dirty="0" smtClean="0"/>
              <a:t> and </a:t>
            </a:r>
            <a:r>
              <a:rPr lang="fi-FI" sz="1600" dirty="0" err="1" smtClean="0"/>
              <a:t>control</a:t>
            </a:r>
            <a:r>
              <a:rPr lang="fi-FI" sz="1600" dirty="0" smtClean="0"/>
              <a:t> with </a:t>
            </a:r>
            <a:r>
              <a:rPr lang="fi-FI" sz="1600" dirty="0" err="1" smtClean="0"/>
              <a:t>calipers</a:t>
            </a:r>
            <a:endParaRPr lang="fi-FI" sz="1600" dirty="0" smtClean="0"/>
          </a:p>
          <a:p>
            <a:pPr marL="228600" indent="-228600" eaLnBrk="1" hangingPunct="1">
              <a:buFont typeface="+mj-lt"/>
              <a:buAutoNum type="arabicPeriod"/>
              <a:defRPr/>
            </a:pPr>
            <a:r>
              <a:rPr lang="en-US" sz="1200" dirty="0"/>
              <a:t>Sending </a:t>
            </a:r>
            <a:r>
              <a:rPr lang="en-US" sz="1200" dirty="0" smtClean="0"/>
              <a:t>calipers </a:t>
            </a:r>
            <a:r>
              <a:rPr lang="en-US" sz="1200" dirty="0"/>
              <a:t>from only the length </a:t>
            </a:r>
            <a:r>
              <a:rPr lang="en-US" sz="1200" dirty="0" smtClean="0"/>
              <a:t>dimensions</a:t>
            </a:r>
            <a:endParaRPr lang="fi-FI" sz="1200" dirty="0" smtClean="0"/>
          </a:p>
          <a:p>
            <a:pPr marL="228600" indent="-228600" eaLnBrk="1" hangingPunct="1">
              <a:buFont typeface="+mj-lt"/>
              <a:buAutoNum type="arabicPeriod"/>
              <a:defRPr/>
            </a:pPr>
            <a:r>
              <a:rPr lang="fi-FI" sz="1200" dirty="0" err="1" smtClean="0"/>
              <a:t>Measure</a:t>
            </a:r>
            <a:r>
              <a:rPr lang="fi-FI" sz="1200" dirty="0" smtClean="0"/>
              <a:t> </a:t>
            </a:r>
            <a:r>
              <a:rPr lang="fi-FI" sz="1200" dirty="0" err="1" smtClean="0"/>
              <a:t>pieces</a:t>
            </a:r>
            <a:r>
              <a:rPr lang="fi-FI" sz="1200" dirty="0" smtClean="0"/>
              <a:t> the </a:t>
            </a:r>
            <a:r>
              <a:rPr lang="fi-FI" sz="1200" dirty="0" err="1" smtClean="0"/>
              <a:t>calipers</a:t>
            </a:r>
            <a:endParaRPr lang="fi-FI" sz="1200" dirty="0"/>
          </a:p>
          <a:p>
            <a:pPr marL="228600" indent="-228600" eaLnBrk="1" hangingPunct="1">
              <a:buFont typeface="+mj-lt"/>
              <a:buAutoNum type="arabicPeriod"/>
              <a:defRPr/>
            </a:pPr>
            <a:r>
              <a:rPr lang="en-US" sz="1200" dirty="0"/>
              <a:t>Sending data from the </a:t>
            </a:r>
            <a:r>
              <a:rPr lang="en-US" sz="1200" dirty="0" smtClean="0"/>
              <a:t>calipers which </a:t>
            </a:r>
            <a:r>
              <a:rPr lang="en-US" sz="1200" dirty="0"/>
              <a:t>provides comparison and calibration of the </a:t>
            </a:r>
            <a:r>
              <a:rPr lang="en-US" sz="1200" dirty="0" smtClean="0"/>
              <a:t>proposals </a:t>
            </a:r>
            <a:r>
              <a:rPr lang="en-US" sz="1200" dirty="0"/>
              <a:t>and the </a:t>
            </a:r>
            <a:r>
              <a:rPr lang="en-US" sz="1200" dirty="0" smtClean="0"/>
              <a:t>but-end and </a:t>
            </a:r>
            <a:r>
              <a:rPr lang="en-US" sz="1200" dirty="0"/>
              <a:t>of the other parts of the </a:t>
            </a:r>
            <a:r>
              <a:rPr lang="en-US" sz="1200" dirty="0" smtClean="0"/>
              <a:t>trunk</a:t>
            </a:r>
          </a:p>
          <a:p>
            <a:pPr marL="228600" indent="-228600" eaLnBrk="1" hangingPunct="1">
              <a:buFont typeface="+mj-lt"/>
              <a:buAutoNum type="arabicPeriod"/>
              <a:defRPr/>
            </a:pPr>
            <a:r>
              <a:rPr lang="en-US" sz="1200" dirty="0" smtClean="0"/>
              <a:t>From </a:t>
            </a:r>
            <a:r>
              <a:rPr lang="en-US" sz="1200" dirty="0"/>
              <a:t>the measured data consists of the </a:t>
            </a:r>
            <a:r>
              <a:rPr lang="en-US" sz="1200" dirty="0" smtClean="0"/>
              <a:t>KTR </a:t>
            </a:r>
            <a:r>
              <a:rPr lang="en-US" sz="1200" dirty="0"/>
              <a:t>file</a:t>
            </a:r>
            <a:endParaRPr lang="fi-FI" sz="1200" dirty="0" smtClean="0"/>
          </a:p>
        </p:txBody>
      </p:sp>
      <p:sp>
        <p:nvSpPr>
          <p:cNvPr id="7172" name="Dian numeron paikkamerkki 5"/>
          <p:cNvSpPr>
            <a:spLocks noGrp="1"/>
          </p:cNvSpPr>
          <p:nvPr>
            <p:ph type="sldNum" sz="quarter" idx="12"/>
          </p:nvPr>
        </p:nvSpPr>
        <p:spPr>
          <a:noFill/>
        </p:spPr>
        <p:txBody>
          <a:bodyPr/>
          <a:lstStyle/>
          <a:p>
            <a:fld id="{F2AC6D6A-F5C1-49A9-B905-52BC8EEB870C}" type="slidenum">
              <a:rPr lang="fi-FI" altLang="fi-FI"/>
              <a:pPr/>
              <a:t>3</a:t>
            </a:fld>
            <a:endParaRPr lang="fi-FI" altLang="fi-FI"/>
          </a:p>
        </p:txBody>
      </p:sp>
      <p:pic>
        <p:nvPicPr>
          <p:cNvPr id="7173" name="Kuva 1"/>
          <p:cNvPicPr>
            <a:picLocks noChangeAspect="1"/>
          </p:cNvPicPr>
          <p:nvPr/>
        </p:nvPicPr>
        <p:blipFill>
          <a:blip r:embed="rId2" cstate="print"/>
          <a:srcRect/>
          <a:stretch>
            <a:fillRect/>
          </a:stretch>
        </p:blipFill>
        <p:spPr bwMode="auto">
          <a:xfrm>
            <a:off x="900113" y="3284538"/>
            <a:ext cx="3505200" cy="371475"/>
          </a:xfrm>
          <a:prstGeom prst="rect">
            <a:avLst/>
          </a:prstGeom>
          <a:noFill/>
          <a:ln w="9525">
            <a:noFill/>
            <a:miter lim="800000"/>
            <a:headEnd/>
            <a:tailEnd/>
          </a:ln>
        </p:spPr>
      </p:pic>
      <p:pic>
        <p:nvPicPr>
          <p:cNvPr id="7174" name="Kuva 2"/>
          <p:cNvPicPr>
            <a:picLocks noChangeAspect="1"/>
          </p:cNvPicPr>
          <p:nvPr/>
        </p:nvPicPr>
        <p:blipFill>
          <a:blip r:embed="rId3" cstate="print"/>
          <a:srcRect/>
          <a:stretch>
            <a:fillRect/>
          </a:stretch>
        </p:blipFill>
        <p:spPr bwMode="auto">
          <a:xfrm>
            <a:off x="5292725" y="1098550"/>
            <a:ext cx="3551238" cy="2617788"/>
          </a:xfrm>
          <a:prstGeom prst="rect">
            <a:avLst/>
          </a:prstGeom>
          <a:noFill/>
          <a:ln w="9525">
            <a:noFill/>
            <a:miter lim="800000"/>
            <a:headEnd/>
            <a:tailEnd/>
          </a:ln>
        </p:spPr>
      </p:pic>
      <p:pic>
        <p:nvPicPr>
          <p:cNvPr id="7175" name="Kuva 3"/>
          <p:cNvPicPr>
            <a:picLocks noChangeAspect="1"/>
          </p:cNvPicPr>
          <p:nvPr/>
        </p:nvPicPr>
        <p:blipFill>
          <a:blip r:embed="rId4" cstate="print"/>
          <a:srcRect/>
          <a:stretch>
            <a:fillRect/>
          </a:stretch>
        </p:blipFill>
        <p:spPr bwMode="auto">
          <a:xfrm>
            <a:off x="755650" y="4130675"/>
            <a:ext cx="7723188" cy="2035175"/>
          </a:xfrm>
          <a:prstGeom prst="rect">
            <a:avLst/>
          </a:prstGeom>
          <a:noFill/>
          <a:ln w="9525">
            <a:noFill/>
            <a:miter lim="800000"/>
            <a:headEnd/>
            <a:tailEnd/>
          </a:ln>
        </p:spPr>
      </p:pic>
      <p:cxnSp>
        <p:nvCxnSpPr>
          <p:cNvPr id="7176" name="Suora nuoliyhdysviiva 7"/>
          <p:cNvCxnSpPr>
            <a:cxnSpLocks noChangeShapeType="1"/>
            <a:endCxn id="0" idx="0"/>
          </p:cNvCxnSpPr>
          <p:nvPr/>
        </p:nvCxnSpPr>
        <p:spPr bwMode="auto">
          <a:xfrm flipH="1">
            <a:off x="2652713" y="2781300"/>
            <a:ext cx="2711450" cy="503238"/>
          </a:xfrm>
          <a:prstGeom prst="straightConnector1">
            <a:avLst/>
          </a:prstGeom>
          <a:noFill/>
          <a:ln w="1905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68288" y="406400"/>
            <a:ext cx="8624887" cy="574675"/>
          </a:xfrm>
        </p:spPr>
        <p:txBody>
          <a:bodyPr/>
          <a:lstStyle/>
          <a:p>
            <a:pPr eaLnBrk="1" hangingPunct="1"/>
            <a:r>
              <a:rPr lang="fi-FI" altLang="fi-FI" smtClean="0"/>
              <a:t>Control measuring</a:t>
            </a:r>
          </a:p>
        </p:txBody>
      </p:sp>
      <p:sp>
        <p:nvSpPr>
          <p:cNvPr id="15363" name="Rectangle 4"/>
          <p:cNvSpPr>
            <a:spLocks noGrp="1" noChangeArrowheads="1"/>
          </p:cNvSpPr>
          <p:nvPr>
            <p:ph type="body" sz="half" idx="1"/>
          </p:nvPr>
        </p:nvSpPr>
        <p:spPr>
          <a:xfrm>
            <a:off x="179388" y="1052513"/>
            <a:ext cx="8856662" cy="1008062"/>
          </a:xfrm>
        </p:spPr>
        <p:txBody>
          <a:bodyPr/>
          <a:lstStyle/>
          <a:p>
            <a:pPr marL="0" indent="0" eaLnBrk="1" hangingPunct="1">
              <a:defRPr/>
            </a:pPr>
            <a:r>
              <a:rPr lang="fi-FI" sz="1600" dirty="0" err="1" smtClean="0"/>
              <a:t>Reporting</a:t>
            </a:r>
            <a:r>
              <a:rPr lang="fi-FI" sz="1600" dirty="0" smtClean="0"/>
              <a:t>: </a:t>
            </a:r>
            <a:r>
              <a:rPr lang="fi-FI" sz="1600" dirty="0" err="1" smtClean="0"/>
              <a:t>Calipers</a:t>
            </a:r>
            <a:r>
              <a:rPr lang="fi-FI" sz="1600" dirty="0" smtClean="0"/>
              <a:t> vs. </a:t>
            </a:r>
            <a:r>
              <a:rPr lang="fi-FI" sz="1600" dirty="0" err="1" smtClean="0"/>
              <a:t>Harvester</a:t>
            </a:r>
            <a:r>
              <a:rPr lang="fi-FI" sz="1600" dirty="0" smtClean="0"/>
              <a:t> </a:t>
            </a:r>
            <a:r>
              <a:rPr lang="fi-FI" sz="1600" dirty="0" err="1" smtClean="0"/>
              <a:t>head</a:t>
            </a:r>
            <a:endParaRPr lang="fi-FI" sz="1600" dirty="0" smtClean="0"/>
          </a:p>
          <a:p>
            <a:pPr marL="228600" indent="-228600" eaLnBrk="1" hangingPunct="1">
              <a:buFont typeface="Arial" pitchFamily="34" charset="0"/>
              <a:buChar char="•"/>
              <a:defRPr/>
            </a:pPr>
            <a:r>
              <a:rPr lang="fi-FI" sz="1200" dirty="0" err="1" smtClean="0"/>
              <a:t>After</a:t>
            </a:r>
            <a:r>
              <a:rPr lang="fi-FI" sz="1200" dirty="0" smtClean="0"/>
              <a:t> </a:t>
            </a:r>
            <a:r>
              <a:rPr lang="fi-FI" sz="1200" dirty="0" err="1" smtClean="0"/>
              <a:t>measuring</a:t>
            </a:r>
            <a:r>
              <a:rPr lang="fi-FI" sz="1200" dirty="0" smtClean="0"/>
              <a:t> data is </a:t>
            </a:r>
            <a:r>
              <a:rPr lang="fi-FI" sz="1200" dirty="0" err="1" smtClean="0"/>
              <a:t>transferred</a:t>
            </a:r>
            <a:r>
              <a:rPr lang="fi-FI" sz="1200" dirty="0" smtClean="0"/>
              <a:t> to </a:t>
            </a:r>
            <a:r>
              <a:rPr lang="fi-FI" sz="1200" dirty="0" err="1" smtClean="0"/>
              <a:t>Opti</a:t>
            </a:r>
            <a:r>
              <a:rPr lang="fi-FI" sz="1200" dirty="0" smtClean="0"/>
              <a:t>, </a:t>
            </a:r>
            <a:r>
              <a:rPr lang="fi-FI" sz="1200" dirty="0" err="1" smtClean="0"/>
              <a:t>different</a:t>
            </a:r>
            <a:r>
              <a:rPr lang="fi-FI" sz="1200" dirty="0" smtClean="0"/>
              <a:t> </a:t>
            </a:r>
            <a:r>
              <a:rPr lang="fi-FI" sz="1200" dirty="0" err="1" smtClean="0"/>
              <a:t>kind</a:t>
            </a:r>
            <a:r>
              <a:rPr lang="fi-FI" sz="1200" dirty="0" smtClean="0"/>
              <a:t> of </a:t>
            </a:r>
            <a:r>
              <a:rPr lang="fi-FI" sz="1200" dirty="0" err="1" smtClean="0"/>
              <a:t>reports</a:t>
            </a:r>
            <a:r>
              <a:rPr lang="fi-FI" sz="1200" dirty="0" smtClean="0"/>
              <a:t> </a:t>
            </a:r>
            <a:r>
              <a:rPr lang="fi-FI" sz="1200" dirty="0" err="1" smtClean="0"/>
              <a:t>can</a:t>
            </a:r>
            <a:r>
              <a:rPr lang="fi-FI" sz="1200" dirty="0" smtClean="0"/>
              <a:t> </a:t>
            </a:r>
            <a:r>
              <a:rPr lang="fi-FI" sz="1200" dirty="0" err="1" smtClean="0"/>
              <a:t>be</a:t>
            </a:r>
            <a:r>
              <a:rPr lang="fi-FI" sz="1200" dirty="0" smtClean="0"/>
              <a:t> </a:t>
            </a:r>
            <a:r>
              <a:rPr lang="fi-FI" sz="1200" dirty="0" err="1" smtClean="0"/>
              <a:t>seen</a:t>
            </a:r>
            <a:r>
              <a:rPr lang="fi-FI" sz="1200" dirty="0" smtClean="0"/>
              <a:t> </a:t>
            </a:r>
            <a:r>
              <a:rPr lang="fi-FI" sz="1200" dirty="0" err="1" smtClean="0"/>
              <a:t>under</a:t>
            </a:r>
            <a:r>
              <a:rPr lang="fi-FI" sz="1200" dirty="0" smtClean="0"/>
              <a:t> </a:t>
            </a:r>
            <a:r>
              <a:rPr lang="fi-FI" sz="1200" dirty="0" err="1" smtClean="0"/>
              <a:t>reporting</a:t>
            </a:r>
            <a:endParaRPr lang="fi-FI" sz="1200" dirty="0" smtClean="0"/>
          </a:p>
          <a:p>
            <a:pPr marL="228600" indent="-228600" eaLnBrk="1" hangingPunct="1">
              <a:buFont typeface="Arial" pitchFamily="34" charset="0"/>
              <a:buChar char="•"/>
              <a:defRPr/>
            </a:pPr>
            <a:r>
              <a:rPr lang="fi-FI" sz="1200" dirty="0" err="1" smtClean="0"/>
              <a:t>Under</a:t>
            </a:r>
            <a:r>
              <a:rPr lang="fi-FI" sz="1200" dirty="0" smtClean="0"/>
              <a:t> </a:t>
            </a:r>
            <a:r>
              <a:rPr lang="fi-FI" sz="1200" dirty="0" err="1" smtClean="0"/>
              <a:t>Control</a:t>
            </a:r>
            <a:r>
              <a:rPr lang="fi-FI" sz="1200" dirty="0" smtClean="0"/>
              <a:t> </a:t>
            </a:r>
            <a:r>
              <a:rPr lang="fi-FI" sz="1200" dirty="0" err="1" smtClean="0"/>
              <a:t>measurement</a:t>
            </a:r>
            <a:r>
              <a:rPr lang="fi-FI" sz="1200" dirty="0" smtClean="0"/>
              <a:t> –</a:t>
            </a:r>
            <a:r>
              <a:rPr lang="fi-FI" sz="1200" dirty="0" err="1" smtClean="0"/>
              <a:t>tab</a:t>
            </a:r>
            <a:r>
              <a:rPr lang="fi-FI" sz="1200" dirty="0" smtClean="0"/>
              <a:t> the </a:t>
            </a:r>
            <a:r>
              <a:rPr lang="fi-FI" sz="1200" dirty="0" err="1" smtClean="0"/>
              <a:t>default</a:t>
            </a:r>
            <a:r>
              <a:rPr lang="fi-FI" sz="1200" dirty="0" smtClean="0"/>
              <a:t> </a:t>
            </a:r>
            <a:r>
              <a:rPr lang="fi-FI" sz="1200" dirty="0" err="1" smtClean="0"/>
              <a:t>report</a:t>
            </a:r>
            <a:r>
              <a:rPr lang="fi-FI" sz="1200" dirty="0" smtClean="0"/>
              <a:t> </a:t>
            </a:r>
            <a:r>
              <a:rPr lang="fi-FI" sz="1200" dirty="0" err="1" smtClean="0"/>
              <a:t>shows</a:t>
            </a:r>
            <a:r>
              <a:rPr lang="fi-FI" sz="1200" dirty="0" smtClean="0"/>
              <a:t> </a:t>
            </a:r>
            <a:r>
              <a:rPr lang="fi-FI" sz="1200" dirty="0" err="1" smtClean="0"/>
              <a:t>comparison</a:t>
            </a:r>
            <a:r>
              <a:rPr lang="fi-FI" sz="1200" dirty="0" smtClean="0"/>
              <a:t> </a:t>
            </a:r>
            <a:r>
              <a:rPr lang="fi-FI" sz="1200" dirty="0" err="1" smtClean="0"/>
              <a:t>according</a:t>
            </a:r>
            <a:r>
              <a:rPr lang="fi-FI" sz="1200" dirty="0" smtClean="0"/>
              <a:t> to </a:t>
            </a:r>
            <a:r>
              <a:rPr lang="fi-FI" sz="1200" dirty="0" err="1" smtClean="0"/>
              <a:t>species</a:t>
            </a:r>
            <a:r>
              <a:rPr lang="fi-FI" sz="1200" dirty="0" smtClean="0"/>
              <a:t> (</a:t>
            </a:r>
            <a:r>
              <a:rPr lang="fi-FI" sz="1200" dirty="0" err="1" smtClean="0"/>
              <a:t>logs/pulp</a:t>
            </a:r>
            <a:r>
              <a:rPr lang="fi-FI" sz="1200" dirty="0" smtClean="0"/>
              <a:t>)</a:t>
            </a:r>
          </a:p>
        </p:txBody>
      </p:sp>
      <p:pic>
        <p:nvPicPr>
          <p:cNvPr id="34820" name="Picture 2"/>
          <p:cNvPicPr>
            <a:picLocks noChangeAspect="1" noChangeArrowheads="1"/>
          </p:cNvPicPr>
          <p:nvPr/>
        </p:nvPicPr>
        <p:blipFill>
          <a:blip r:embed="rId2" cstate="print"/>
          <a:srcRect/>
          <a:stretch>
            <a:fillRect/>
          </a:stretch>
        </p:blipFill>
        <p:spPr bwMode="auto">
          <a:xfrm>
            <a:off x="755650" y="1989138"/>
            <a:ext cx="7416800"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8288" y="406400"/>
            <a:ext cx="8624887" cy="574675"/>
          </a:xfrm>
        </p:spPr>
        <p:txBody>
          <a:bodyPr/>
          <a:lstStyle/>
          <a:p>
            <a:pPr eaLnBrk="1" hangingPunct="1"/>
            <a:r>
              <a:rPr lang="fi-FI" altLang="fi-FI" smtClean="0"/>
              <a:t>Control measuring</a:t>
            </a:r>
          </a:p>
        </p:txBody>
      </p:sp>
      <p:sp>
        <p:nvSpPr>
          <p:cNvPr id="15363" name="Rectangle 4"/>
          <p:cNvSpPr>
            <a:spLocks noGrp="1" noChangeArrowheads="1"/>
          </p:cNvSpPr>
          <p:nvPr>
            <p:ph type="body" sz="half" idx="1"/>
          </p:nvPr>
        </p:nvSpPr>
        <p:spPr>
          <a:xfrm>
            <a:off x="179388" y="1052513"/>
            <a:ext cx="8856662" cy="1008062"/>
          </a:xfrm>
        </p:spPr>
        <p:txBody>
          <a:bodyPr/>
          <a:lstStyle/>
          <a:p>
            <a:pPr marL="0" indent="0" eaLnBrk="1" hangingPunct="1">
              <a:defRPr/>
            </a:pPr>
            <a:r>
              <a:rPr lang="fi-FI" sz="1600" dirty="0" err="1" smtClean="0"/>
              <a:t>Reporting</a:t>
            </a:r>
            <a:r>
              <a:rPr lang="fi-FI" sz="1600" dirty="0" smtClean="0"/>
              <a:t>: </a:t>
            </a:r>
            <a:r>
              <a:rPr lang="fi-FI" sz="1600" dirty="0" err="1" smtClean="0"/>
              <a:t>Caliper</a:t>
            </a:r>
            <a:r>
              <a:rPr lang="fi-FI" sz="1600" dirty="0" smtClean="0"/>
              <a:t> vs. </a:t>
            </a:r>
            <a:r>
              <a:rPr lang="fi-FI" sz="1600" dirty="0" err="1" smtClean="0"/>
              <a:t>Harvester</a:t>
            </a:r>
            <a:r>
              <a:rPr lang="fi-FI" sz="1600" dirty="0" smtClean="0"/>
              <a:t> </a:t>
            </a:r>
            <a:r>
              <a:rPr lang="fi-FI" sz="1600" dirty="0" err="1" smtClean="0"/>
              <a:t>head</a:t>
            </a:r>
            <a:endParaRPr lang="fi-FI" sz="1600" dirty="0" smtClean="0"/>
          </a:p>
          <a:p>
            <a:pPr marL="228600" indent="-228600" eaLnBrk="1" hangingPunct="1">
              <a:buFont typeface="Arial" pitchFamily="34" charset="0"/>
              <a:buChar char="•"/>
              <a:defRPr/>
            </a:pPr>
            <a:r>
              <a:rPr lang="fi-FI" sz="1200" dirty="0" smtClean="0"/>
              <a:t>By </a:t>
            </a:r>
            <a:r>
              <a:rPr lang="fi-FI" sz="1200" dirty="0" err="1" smtClean="0"/>
              <a:t>selecting</a:t>
            </a:r>
            <a:r>
              <a:rPr lang="fi-FI" sz="1200" dirty="0" smtClean="0"/>
              <a:t> on the </a:t>
            </a:r>
            <a:r>
              <a:rPr lang="fi-FI" sz="1200" dirty="0" err="1" smtClean="0"/>
              <a:t>drop</a:t>
            </a:r>
            <a:r>
              <a:rPr lang="fi-FI" sz="1200" dirty="0" smtClean="0"/>
              <a:t> </a:t>
            </a:r>
            <a:r>
              <a:rPr lang="fi-FI" sz="1200" dirty="0" err="1" smtClean="0"/>
              <a:t>down</a:t>
            </a:r>
            <a:r>
              <a:rPr lang="fi-FI" sz="1200" dirty="0" smtClean="0"/>
              <a:t> menu, </a:t>
            </a:r>
            <a:r>
              <a:rPr lang="fi-FI" sz="1200" dirty="0" err="1" smtClean="0"/>
              <a:t>more</a:t>
            </a:r>
            <a:r>
              <a:rPr lang="fi-FI" sz="1200" dirty="0" smtClean="0"/>
              <a:t> </a:t>
            </a:r>
            <a:r>
              <a:rPr lang="fi-FI" sz="1200" dirty="0" err="1" smtClean="0"/>
              <a:t>specific</a:t>
            </a:r>
            <a:r>
              <a:rPr lang="fi-FI" sz="1200" dirty="0" smtClean="0"/>
              <a:t> </a:t>
            </a:r>
            <a:r>
              <a:rPr lang="fi-FI" sz="1200" dirty="0" err="1" smtClean="0"/>
              <a:t>reports</a:t>
            </a:r>
            <a:r>
              <a:rPr lang="fi-FI" sz="1200" dirty="0" smtClean="0"/>
              <a:t> </a:t>
            </a:r>
            <a:r>
              <a:rPr lang="fi-FI" sz="1200" dirty="0" err="1" smtClean="0"/>
              <a:t>can</a:t>
            </a:r>
            <a:r>
              <a:rPr lang="fi-FI" sz="1200" dirty="0" smtClean="0"/>
              <a:t> </a:t>
            </a:r>
            <a:r>
              <a:rPr lang="fi-FI" sz="1200" dirty="0" err="1" smtClean="0"/>
              <a:t>be</a:t>
            </a:r>
            <a:r>
              <a:rPr lang="fi-FI" sz="1200" dirty="0" smtClean="0"/>
              <a:t> </a:t>
            </a:r>
            <a:r>
              <a:rPr lang="fi-FI" sz="1200" dirty="0" err="1" smtClean="0"/>
              <a:t>opened</a:t>
            </a:r>
            <a:r>
              <a:rPr lang="fi-FI" sz="1200" dirty="0" smtClean="0"/>
              <a:t>: Short </a:t>
            </a:r>
            <a:r>
              <a:rPr lang="fi-FI" sz="1200" dirty="0" err="1" smtClean="0"/>
              <a:t>logs</a:t>
            </a:r>
            <a:r>
              <a:rPr lang="fi-FI" sz="1200" dirty="0" smtClean="0"/>
              <a:t>, Short </a:t>
            </a:r>
            <a:r>
              <a:rPr lang="fi-FI" sz="1200" dirty="0" err="1" smtClean="0"/>
              <a:t>logs</a:t>
            </a:r>
            <a:r>
              <a:rPr lang="fi-FI" sz="1200" dirty="0" smtClean="0"/>
              <a:t> and </a:t>
            </a:r>
            <a:r>
              <a:rPr lang="fi-FI" sz="1200" dirty="0" err="1" smtClean="0"/>
              <a:t>diameters</a:t>
            </a:r>
            <a:r>
              <a:rPr lang="fi-FI" sz="1200" dirty="0" smtClean="0"/>
              <a:t>, … </a:t>
            </a:r>
          </a:p>
        </p:txBody>
      </p:sp>
      <p:pic>
        <p:nvPicPr>
          <p:cNvPr id="35844" name="Picture 2"/>
          <p:cNvPicPr>
            <a:picLocks noChangeAspect="1" noChangeArrowheads="1"/>
          </p:cNvPicPr>
          <p:nvPr/>
        </p:nvPicPr>
        <p:blipFill>
          <a:blip r:embed="rId2" cstate="print"/>
          <a:srcRect/>
          <a:stretch>
            <a:fillRect/>
          </a:stretch>
        </p:blipFill>
        <p:spPr bwMode="auto">
          <a:xfrm>
            <a:off x="900113" y="1844675"/>
            <a:ext cx="3240087" cy="4324350"/>
          </a:xfrm>
          <a:prstGeom prst="rect">
            <a:avLst/>
          </a:prstGeom>
          <a:noFill/>
          <a:ln w="9525">
            <a:noFill/>
            <a:miter lim="800000"/>
            <a:headEnd/>
            <a:tailEnd/>
          </a:ln>
        </p:spPr>
      </p:pic>
      <p:pic>
        <p:nvPicPr>
          <p:cNvPr id="35845" name="Picture 3"/>
          <p:cNvPicPr>
            <a:picLocks noChangeAspect="1" noChangeArrowheads="1"/>
          </p:cNvPicPr>
          <p:nvPr/>
        </p:nvPicPr>
        <p:blipFill>
          <a:blip r:embed="rId3" cstate="print"/>
          <a:srcRect/>
          <a:stretch>
            <a:fillRect/>
          </a:stretch>
        </p:blipFill>
        <p:spPr bwMode="auto">
          <a:xfrm>
            <a:off x="4427538" y="1844675"/>
            <a:ext cx="3024187" cy="438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68288" y="406400"/>
            <a:ext cx="8624887" cy="574675"/>
          </a:xfrm>
        </p:spPr>
        <p:txBody>
          <a:bodyPr/>
          <a:lstStyle/>
          <a:p>
            <a:pPr eaLnBrk="1" hangingPunct="1"/>
            <a:r>
              <a:rPr lang="fi-FI" altLang="fi-FI" smtClean="0"/>
              <a:t>Control measuring</a:t>
            </a:r>
          </a:p>
        </p:txBody>
      </p:sp>
      <p:sp>
        <p:nvSpPr>
          <p:cNvPr id="15363" name="Rectangle 4"/>
          <p:cNvSpPr>
            <a:spLocks noGrp="1" noChangeArrowheads="1"/>
          </p:cNvSpPr>
          <p:nvPr>
            <p:ph type="body" sz="half" idx="1"/>
          </p:nvPr>
        </p:nvSpPr>
        <p:spPr>
          <a:xfrm>
            <a:off x="179388" y="1052513"/>
            <a:ext cx="8856662" cy="3097212"/>
          </a:xfrm>
        </p:spPr>
        <p:txBody>
          <a:bodyPr/>
          <a:lstStyle/>
          <a:p>
            <a:pPr marL="0" indent="0" eaLnBrk="1" hangingPunct="1">
              <a:defRPr/>
            </a:pPr>
            <a:r>
              <a:rPr lang="fi-FI" sz="1600" dirty="0" err="1" smtClean="0"/>
              <a:t>Reporting</a:t>
            </a:r>
            <a:r>
              <a:rPr lang="fi-FI" sz="1600" dirty="0" smtClean="0"/>
              <a:t>: </a:t>
            </a:r>
            <a:r>
              <a:rPr lang="fi-FI" sz="1600" dirty="0" err="1" smtClean="0"/>
              <a:t>Caliper</a:t>
            </a:r>
            <a:r>
              <a:rPr lang="fi-FI" sz="1600" dirty="0" smtClean="0"/>
              <a:t> vs. </a:t>
            </a:r>
            <a:r>
              <a:rPr lang="fi-FI" sz="1600" dirty="0" err="1" smtClean="0"/>
              <a:t>Harvester</a:t>
            </a:r>
            <a:r>
              <a:rPr lang="fi-FI" sz="1600" dirty="0" smtClean="0"/>
              <a:t> </a:t>
            </a:r>
            <a:r>
              <a:rPr lang="fi-FI" sz="1600" dirty="0" err="1" smtClean="0"/>
              <a:t>head</a:t>
            </a:r>
            <a:endParaRPr lang="fi-FI" sz="1600" dirty="0" smtClean="0"/>
          </a:p>
          <a:p>
            <a:pPr marL="0" indent="0" eaLnBrk="1" hangingPunct="1">
              <a:defRPr/>
            </a:pPr>
            <a:endParaRPr lang="fi-FI" sz="1600" dirty="0" smtClean="0"/>
          </a:p>
          <a:p>
            <a:pPr marL="228600" indent="-228600" eaLnBrk="1" hangingPunct="1">
              <a:buFont typeface="Arial" pitchFamily="34" charset="0"/>
              <a:buChar char="•"/>
              <a:defRPr/>
            </a:pPr>
            <a:r>
              <a:rPr lang="fi-FI" sz="1200" dirty="0" smtClean="0"/>
              <a:t>By </a:t>
            </a:r>
            <a:r>
              <a:rPr lang="fi-FI" sz="1200" dirty="0" err="1" smtClean="0"/>
              <a:t>selecting</a:t>
            </a:r>
            <a:r>
              <a:rPr lang="fi-FI" sz="1200" dirty="0" smtClean="0"/>
              <a:t> on the </a:t>
            </a:r>
            <a:r>
              <a:rPr lang="fi-FI" sz="1200" dirty="0" err="1" smtClean="0"/>
              <a:t>drop</a:t>
            </a:r>
            <a:r>
              <a:rPr lang="fi-FI" sz="1200" dirty="0" smtClean="0"/>
              <a:t> </a:t>
            </a:r>
            <a:r>
              <a:rPr lang="fi-FI" sz="1200" dirty="0" err="1" smtClean="0"/>
              <a:t>down</a:t>
            </a:r>
            <a:r>
              <a:rPr lang="fi-FI" sz="1200" dirty="0" smtClean="0"/>
              <a:t> menu, </a:t>
            </a:r>
            <a:r>
              <a:rPr lang="fi-FI" sz="1200" dirty="0" err="1" smtClean="0"/>
              <a:t>more</a:t>
            </a:r>
            <a:r>
              <a:rPr lang="fi-FI" sz="1200" dirty="0" smtClean="0"/>
              <a:t> </a:t>
            </a:r>
            <a:r>
              <a:rPr lang="fi-FI" sz="1200" dirty="0" err="1" smtClean="0"/>
              <a:t>specific</a:t>
            </a:r>
            <a:r>
              <a:rPr lang="fi-FI" sz="1200" dirty="0" smtClean="0"/>
              <a:t> </a:t>
            </a:r>
            <a:r>
              <a:rPr lang="fi-FI" sz="1200" dirty="0" err="1" smtClean="0"/>
              <a:t>reports</a:t>
            </a:r>
            <a:r>
              <a:rPr lang="fi-FI" sz="1200" dirty="0" smtClean="0"/>
              <a:t> </a:t>
            </a:r>
            <a:r>
              <a:rPr lang="fi-FI" sz="1200" dirty="0" err="1" smtClean="0"/>
              <a:t>can</a:t>
            </a:r>
            <a:r>
              <a:rPr lang="fi-FI" sz="1200" dirty="0" smtClean="0"/>
              <a:t> </a:t>
            </a:r>
            <a:r>
              <a:rPr lang="fi-FI" sz="1200" dirty="0" err="1" smtClean="0"/>
              <a:t>be</a:t>
            </a:r>
            <a:r>
              <a:rPr lang="fi-FI" sz="1200" dirty="0" smtClean="0"/>
              <a:t> </a:t>
            </a:r>
            <a:r>
              <a:rPr lang="fi-FI" sz="1200" dirty="0" err="1" smtClean="0"/>
              <a:t>opened</a:t>
            </a:r>
            <a:r>
              <a:rPr lang="fi-FI" sz="1200" dirty="0" smtClean="0"/>
              <a:t>:</a:t>
            </a:r>
          </a:p>
          <a:p>
            <a:pPr marL="0" indent="0" eaLnBrk="1" hangingPunct="1">
              <a:defRPr/>
            </a:pPr>
            <a:endParaRPr lang="fi-FI" sz="1200" dirty="0" smtClean="0"/>
          </a:p>
          <a:p>
            <a:pPr marL="628650" lvl="1" indent="-228600" eaLnBrk="1" hangingPunct="1">
              <a:lnSpc>
                <a:spcPct val="150000"/>
              </a:lnSpc>
              <a:buFont typeface="Arial" pitchFamily="34" charset="0"/>
              <a:buChar char="•"/>
              <a:defRPr/>
            </a:pPr>
            <a:r>
              <a:rPr lang="fi-FI" sz="1200" b="1" dirty="0" smtClean="0"/>
              <a:t>Short </a:t>
            </a:r>
            <a:r>
              <a:rPr lang="fi-FI" sz="1200" b="1" dirty="0" err="1" smtClean="0"/>
              <a:t>logs</a:t>
            </a:r>
            <a:r>
              <a:rPr lang="fi-FI" sz="1200" dirty="0" smtClean="0"/>
              <a:t>: </a:t>
            </a:r>
            <a:r>
              <a:rPr lang="fi-FI" sz="1200" dirty="0" err="1" smtClean="0"/>
              <a:t>difference</a:t>
            </a:r>
            <a:r>
              <a:rPr lang="fi-FI" sz="1200" dirty="0" smtClean="0"/>
              <a:t> in </a:t>
            </a:r>
            <a:r>
              <a:rPr lang="fi-FI" sz="1200" dirty="0" err="1" smtClean="0"/>
              <a:t>volume</a:t>
            </a:r>
            <a:r>
              <a:rPr lang="fi-FI" sz="1200" dirty="0" smtClean="0"/>
              <a:t> </a:t>
            </a:r>
            <a:r>
              <a:rPr lang="fi-FI" sz="1200" dirty="0" err="1" smtClean="0"/>
              <a:t>by</a:t>
            </a:r>
            <a:r>
              <a:rPr lang="fi-FI" sz="1200" dirty="0" smtClean="0"/>
              <a:t> </a:t>
            </a:r>
            <a:r>
              <a:rPr lang="fi-FI" sz="1200" dirty="0" err="1" smtClean="0"/>
              <a:t>measured</a:t>
            </a:r>
            <a:r>
              <a:rPr lang="fi-FI" sz="1200" dirty="0" smtClean="0"/>
              <a:t> </a:t>
            </a:r>
            <a:r>
              <a:rPr lang="fi-FI" sz="1200" dirty="0" err="1" smtClean="0"/>
              <a:t>logs</a:t>
            </a:r>
            <a:endParaRPr lang="fi-FI" sz="1200" dirty="0" smtClean="0"/>
          </a:p>
          <a:p>
            <a:pPr marL="628650" lvl="1" indent="-228600" eaLnBrk="1" hangingPunct="1">
              <a:lnSpc>
                <a:spcPct val="150000"/>
              </a:lnSpc>
              <a:buFont typeface="Arial" pitchFamily="34" charset="0"/>
              <a:buChar char="•"/>
              <a:defRPr/>
            </a:pPr>
            <a:r>
              <a:rPr lang="fi-FI" sz="1200" b="1" dirty="0" smtClean="0"/>
              <a:t>Short </a:t>
            </a:r>
            <a:r>
              <a:rPr lang="fi-FI" sz="1200" b="1" dirty="0" err="1" smtClean="0"/>
              <a:t>logs</a:t>
            </a:r>
            <a:r>
              <a:rPr lang="fi-FI" sz="1200" b="1" dirty="0" smtClean="0"/>
              <a:t> and </a:t>
            </a:r>
            <a:r>
              <a:rPr lang="fi-FI" sz="1200" b="1" dirty="0" err="1" smtClean="0"/>
              <a:t>diameters</a:t>
            </a:r>
            <a:r>
              <a:rPr lang="fi-FI" sz="1200" dirty="0" smtClean="0"/>
              <a:t>: </a:t>
            </a:r>
            <a:r>
              <a:rPr lang="fi-FI" sz="1200" dirty="0" err="1" smtClean="0"/>
              <a:t>difference</a:t>
            </a:r>
            <a:r>
              <a:rPr lang="fi-FI" sz="1200" dirty="0" smtClean="0"/>
              <a:t> in </a:t>
            </a:r>
            <a:r>
              <a:rPr lang="fi-FI" sz="1200" dirty="0" err="1" smtClean="0"/>
              <a:t>volume</a:t>
            </a:r>
            <a:r>
              <a:rPr lang="fi-FI" sz="1200" dirty="0" smtClean="0"/>
              <a:t> </a:t>
            </a:r>
            <a:r>
              <a:rPr lang="fi-FI" sz="1200" dirty="0" err="1" smtClean="0"/>
              <a:t>by</a:t>
            </a:r>
            <a:r>
              <a:rPr lang="fi-FI" sz="1200" dirty="0" smtClean="0"/>
              <a:t> </a:t>
            </a:r>
            <a:r>
              <a:rPr lang="fi-FI" sz="1200" dirty="0" err="1" smtClean="0"/>
              <a:t>measured</a:t>
            </a:r>
            <a:r>
              <a:rPr lang="fi-FI" sz="1200" dirty="0" smtClean="0"/>
              <a:t> </a:t>
            </a:r>
            <a:r>
              <a:rPr lang="fi-FI" sz="1200" dirty="0" err="1" smtClean="0"/>
              <a:t>logs</a:t>
            </a:r>
            <a:r>
              <a:rPr lang="fi-FI" sz="1200" dirty="0" smtClean="0"/>
              <a:t> and </a:t>
            </a:r>
            <a:r>
              <a:rPr lang="fi-FI" sz="1200" dirty="0" err="1" smtClean="0"/>
              <a:t>difference</a:t>
            </a:r>
            <a:r>
              <a:rPr lang="fi-FI" sz="1200" dirty="0" smtClean="0"/>
              <a:t> in </a:t>
            </a:r>
            <a:r>
              <a:rPr lang="fi-FI" sz="1200" dirty="0" err="1" smtClean="0"/>
              <a:t>all</a:t>
            </a:r>
            <a:r>
              <a:rPr lang="fi-FI" sz="1200" dirty="0" smtClean="0"/>
              <a:t> </a:t>
            </a:r>
            <a:r>
              <a:rPr lang="fi-FI" sz="1200" dirty="0" err="1" smtClean="0"/>
              <a:t>diameter</a:t>
            </a:r>
            <a:r>
              <a:rPr lang="fi-FI" sz="1200" dirty="0" smtClean="0"/>
              <a:t> </a:t>
            </a:r>
            <a:r>
              <a:rPr lang="fi-FI" sz="1200" dirty="0" err="1" smtClean="0"/>
              <a:t>points</a:t>
            </a:r>
            <a:endParaRPr lang="fi-FI" sz="1200" dirty="0" smtClean="0"/>
          </a:p>
          <a:p>
            <a:pPr marL="628650" lvl="1" indent="-228600" eaLnBrk="1" hangingPunct="1">
              <a:lnSpc>
                <a:spcPct val="150000"/>
              </a:lnSpc>
              <a:buFont typeface="Arial" pitchFamily="34" charset="0"/>
              <a:buChar char="•"/>
              <a:defRPr/>
            </a:pPr>
            <a:r>
              <a:rPr lang="fi-FI" sz="1200" b="1" dirty="0" err="1" smtClean="0"/>
              <a:t>Difference</a:t>
            </a:r>
            <a:r>
              <a:rPr lang="fi-FI" sz="1200" b="1" dirty="0" smtClean="0"/>
              <a:t> in </a:t>
            </a:r>
            <a:r>
              <a:rPr lang="fi-FI" sz="1200" b="1" dirty="0" err="1" smtClean="0"/>
              <a:t>length</a:t>
            </a:r>
            <a:r>
              <a:rPr lang="fi-FI" sz="1200" b="1" dirty="0" smtClean="0"/>
              <a:t> </a:t>
            </a:r>
            <a:r>
              <a:rPr lang="fi-FI" sz="1200" b="1" dirty="0" err="1" smtClean="0"/>
              <a:t>values</a:t>
            </a:r>
            <a:r>
              <a:rPr lang="fi-FI" sz="1200" dirty="0" smtClean="0"/>
              <a:t>: </a:t>
            </a:r>
            <a:r>
              <a:rPr lang="fi-FI" sz="1200" dirty="0" err="1" smtClean="0"/>
              <a:t>difference</a:t>
            </a:r>
            <a:r>
              <a:rPr lang="fi-FI" sz="1200" dirty="0" smtClean="0"/>
              <a:t> in </a:t>
            </a:r>
            <a:r>
              <a:rPr lang="fi-FI" sz="1200" dirty="0" err="1" smtClean="0"/>
              <a:t>length</a:t>
            </a:r>
            <a:r>
              <a:rPr lang="fi-FI" sz="1200" dirty="0" smtClean="0"/>
              <a:t> </a:t>
            </a:r>
            <a:r>
              <a:rPr lang="fi-FI" sz="1200" dirty="0" err="1" smtClean="0"/>
              <a:t>measurements</a:t>
            </a:r>
            <a:r>
              <a:rPr lang="fi-FI" sz="1200" dirty="0" smtClean="0"/>
              <a:t> in </a:t>
            </a:r>
            <a:r>
              <a:rPr lang="fi-FI" sz="1200" dirty="0" err="1" smtClean="0"/>
              <a:t>pcs/cm</a:t>
            </a:r>
            <a:r>
              <a:rPr lang="fi-FI" sz="1200" dirty="0" smtClean="0"/>
              <a:t> </a:t>
            </a:r>
            <a:r>
              <a:rPr lang="fi-FI" sz="1200" dirty="0" err="1" smtClean="0"/>
              <a:t>class</a:t>
            </a:r>
            <a:r>
              <a:rPr lang="fi-FI" sz="1200" dirty="0" smtClean="0"/>
              <a:t> and %/cm </a:t>
            </a:r>
            <a:r>
              <a:rPr lang="fi-FI" sz="1200" dirty="0" err="1" smtClean="0"/>
              <a:t>class</a:t>
            </a:r>
            <a:endParaRPr lang="fi-FI" sz="1200" dirty="0" smtClean="0"/>
          </a:p>
          <a:p>
            <a:pPr marL="628650" lvl="1" indent="-228600" eaLnBrk="1" hangingPunct="1">
              <a:lnSpc>
                <a:spcPct val="150000"/>
              </a:lnSpc>
              <a:buFont typeface="Arial" pitchFamily="34" charset="0"/>
              <a:buChar char="•"/>
              <a:defRPr/>
            </a:pPr>
            <a:r>
              <a:rPr lang="fi-FI" sz="1200" b="1" dirty="0" err="1" smtClean="0"/>
              <a:t>Difference</a:t>
            </a:r>
            <a:r>
              <a:rPr lang="fi-FI" sz="1200" b="1" dirty="0" smtClean="0"/>
              <a:t> in </a:t>
            </a:r>
            <a:r>
              <a:rPr lang="fi-FI" sz="1200" b="1" dirty="0" err="1" smtClean="0"/>
              <a:t>diameter</a:t>
            </a:r>
            <a:r>
              <a:rPr lang="fi-FI" sz="1200" b="1" dirty="0" smtClean="0"/>
              <a:t> </a:t>
            </a:r>
            <a:r>
              <a:rPr lang="fi-FI" sz="1200" b="1" dirty="0" err="1" smtClean="0"/>
              <a:t>values</a:t>
            </a:r>
            <a:r>
              <a:rPr lang="fi-FI" sz="1200" dirty="0" smtClean="0"/>
              <a:t>: </a:t>
            </a:r>
            <a:r>
              <a:rPr lang="fi-FI" sz="1200" dirty="0" err="1" smtClean="0"/>
              <a:t>difference</a:t>
            </a:r>
            <a:r>
              <a:rPr lang="fi-FI" sz="1200" dirty="0" smtClean="0"/>
              <a:t> in </a:t>
            </a:r>
            <a:r>
              <a:rPr lang="fi-FI" sz="1200" dirty="0" err="1" smtClean="0"/>
              <a:t>diameter</a:t>
            </a:r>
            <a:r>
              <a:rPr lang="fi-FI" sz="1200" dirty="0" smtClean="0"/>
              <a:t> </a:t>
            </a:r>
            <a:r>
              <a:rPr lang="fi-FI" sz="1200" dirty="0" err="1" smtClean="0"/>
              <a:t>measurement</a:t>
            </a:r>
            <a:r>
              <a:rPr lang="fi-FI" sz="1200" dirty="0" smtClean="0"/>
              <a:t> in </a:t>
            </a:r>
            <a:r>
              <a:rPr lang="fi-FI" sz="1200" dirty="0" err="1" smtClean="0"/>
              <a:t>pcs/mm</a:t>
            </a:r>
            <a:r>
              <a:rPr lang="fi-FI" sz="1200" dirty="0" smtClean="0"/>
              <a:t> </a:t>
            </a:r>
            <a:r>
              <a:rPr lang="fi-FI" sz="1200" dirty="0" err="1" smtClean="0"/>
              <a:t>class</a:t>
            </a:r>
            <a:r>
              <a:rPr lang="fi-FI" sz="1200" dirty="0" smtClean="0"/>
              <a:t> and %/mm </a:t>
            </a:r>
            <a:r>
              <a:rPr lang="fi-FI" sz="1200" dirty="0" err="1" smtClean="0"/>
              <a:t>class</a:t>
            </a:r>
            <a:endParaRPr lang="fi-FI" sz="1200" dirty="0" smtClean="0"/>
          </a:p>
          <a:p>
            <a:pPr marL="628650" lvl="1" indent="-228600" eaLnBrk="1" hangingPunct="1">
              <a:lnSpc>
                <a:spcPct val="150000"/>
              </a:lnSpc>
              <a:buFont typeface="Arial" pitchFamily="34" charset="0"/>
              <a:buChar char="•"/>
              <a:defRPr/>
            </a:pPr>
            <a:r>
              <a:rPr lang="fi-FI" sz="1200" b="1" dirty="0" err="1" smtClean="0"/>
              <a:t>Measured</a:t>
            </a:r>
            <a:r>
              <a:rPr lang="fi-FI" sz="1200" b="1" dirty="0" smtClean="0"/>
              <a:t> </a:t>
            </a:r>
            <a:r>
              <a:rPr lang="fi-FI" sz="1200" b="1" dirty="0" err="1" smtClean="0"/>
              <a:t>diameter</a:t>
            </a:r>
            <a:r>
              <a:rPr lang="fi-FI" sz="1200" b="1" dirty="0" smtClean="0"/>
              <a:t> </a:t>
            </a:r>
            <a:r>
              <a:rPr lang="fi-FI" sz="1200" b="1" dirty="0" err="1" smtClean="0"/>
              <a:t>points</a:t>
            </a:r>
            <a:r>
              <a:rPr lang="fi-FI" sz="1200" dirty="0" smtClean="0"/>
              <a:t>: </a:t>
            </a:r>
            <a:r>
              <a:rPr lang="fi-FI" sz="1200" dirty="0" err="1" smtClean="0"/>
              <a:t>Measured</a:t>
            </a:r>
            <a:r>
              <a:rPr lang="fi-FI" sz="1200" dirty="0" smtClean="0"/>
              <a:t> </a:t>
            </a:r>
            <a:r>
              <a:rPr lang="fi-FI" sz="1200" dirty="0" err="1" smtClean="0"/>
              <a:t>diameter</a:t>
            </a:r>
            <a:r>
              <a:rPr lang="fi-FI" sz="1200" dirty="0" smtClean="0"/>
              <a:t> </a:t>
            </a:r>
            <a:r>
              <a:rPr lang="fi-FI" sz="1200" dirty="0" err="1" smtClean="0"/>
              <a:t>points</a:t>
            </a:r>
            <a:r>
              <a:rPr lang="fi-FI" sz="1200" dirty="0" smtClean="0"/>
              <a:t>’ </a:t>
            </a:r>
            <a:r>
              <a:rPr lang="fi-FI" sz="1200" dirty="0" err="1" smtClean="0"/>
              <a:t>deviation</a:t>
            </a:r>
            <a:r>
              <a:rPr lang="fi-FI" sz="1200" dirty="0" smtClean="0"/>
              <a:t> </a:t>
            </a:r>
            <a:r>
              <a:rPr lang="fi-FI" sz="1200" dirty="0" err="1" smtClean="0"/>
              <a:t>by</a:t>
            </a:r>
            <a:r>
              <a:rPr lang="fi-FI" sz="1200" dirty="0" smtClean="0"/>
              <a:t> </a:t>
            </a:r>
            <a:r>
              <a:rPr lang="fi-FI" sz="1200" dirty="0" err="1" smtClean="0"/>
              <a:t>diameter</a:t>
            </a:r>
            <a:r>
              <a:rPr lang="fi-FI" sz="1200" dirty="0" smtClean="0"/>
              <a:t> </a:t>
            </a:r>
            <a:r>
              <a:rPr lang="fi-FI" sz="1200" dirty="0" err="1" smtClean="0"/>
              <a:t>class</a:t>
            </a:r>
            <a:endParaRPr lang="fi-FI" sz="1200" dirty="0" smtClean="0"/>
          </a:p>
          <a:p>
            <a:pPr marL="628650" lvl="1" indent="-228600" eaLnBrk="1" hangingPunct="1">
              <a:lnSpc>
                <a:spcPct val="150000"/>
              </a:lnSpc>
              <a:buFont typeface="Arial" pitchFamily="34" charset="0"/>
              <a:buChar char="•"/>
              <a:defRPr/>
            </a:pPr>
            <a:r>
              <a:rPr lang="fi-FI" sz="1200" b="1" dirty="0" err="1" smtClean="0"/>
              <a:t>Variation</a:t>
            </a:r>
            <a:r>
              <a:rPr lang="fi-FI" sz="1200" b="1" dirty="0" smtClean="0"/>
              <a:t> in </a:t>
            </a:r>
            <a:r>
              <a:rPr lang="fi-FI" sz="1200" b="1" dirty="0" err="1" smtClean="0"/>
              <a:t>length</a:t>
            </a:r>
            <a:r>
              <a:rPr lang="fi-FI" sz="1200" b="1" dirty="0" smtClean="0"/>
              <a:t> </a:t>
            </a:r>
            <a:r>
              <a:rPr lang="fi-FI" sz="1200" b="1" dirty="0" err="1" smtClean="0"/>
              <a:t>measurement</a:t>
            </a:r>
            <a:r>
              <a:rPr lang="fi-FI" sz="1200" b="1" dirty="0" smtClean="0"/>
              <a:t> </a:t>
            </a:r>
            <a:r>
              <a:rPr lang="fi-FI" sz="1200" b="1" dirty="0" err="1" smtClean="0"/>
              <a:t>difference</a:t>
            </a:r>
            <a:r>
              <a:rPr lang="fi-FI" sz="1200" dirty="0" smtClean="0"/>
              <a:t>: </a:t>
            </a:r>
            <a:r>
              <a:rPr lang="fi-FI" sz="1200" dirty="0" err="1" smtClean="0"/>
              <a:t>Variations</a:t>
            </a:r>
            <a:r>
              <a:rPr lang="fi-FI" sz="1200" dirty="0" smtClean="0"/>
              <a:t> in </a:t>
            </a:r>
            <a:r>
              <a:rPr lang="fi-FI" sz="1200" dirty="0" err="1" smtClean="0"/>
              <a:t>length</a:t>
            </a:r>
            <a:r>
              <a:rPr lang="fi-FI" sz="1200" dirty="0" smtClean="0"/>
              <a:t> on </a:t>
            </a:r>
            <a:r>
              <a:rPr lang="fi-FI" sz="1200" dirty="0" err="1" smtClean="0"/>
              <a:t>different</a:t>
            </a:r>
            <a:r>
              <a:rPr lang="fi-FI" sz="1200" dirty="0" smtClean="0"/>
              <a:t> </a:t>
            </a:r>
            <a:r>
              <a:rPr lang="fi-FI" sz="1200" dirty="0" err="1" smtClean="0"/>
              <a:t>calibration</a:t>
            </a:r>
            <a:r>
              <a:rPr lang="fi-FI" sz="1200" dirty="0" smtClean="0"/>
              <a:t> </a:t>
            </a:r>
            <a:r>
              <a:rPr lang="fi-FI" sz="1200" dirty="0" err="1" smtClean="0"/>
              <a:t>measurements</a:t>
            </a:r>
            <a:endParaRPr lang="fi-FI" sz="1200" dirty="0" smtClean="0"/>
          </a:p>
          <a:p>
            <a:pPr marL="628650" lvl="1" indent="-228600" eaLnBrk="1" hangingPunct="1">
              <a:lnSpc>
                <a:spcPct val="150000"/>
              </a:lnSpc>
              <a:buFont typeface="Arial" pitchFamily="34" charset="0"/>
              <a:buChar char="•"/>
              <a:defRPr/>
            </a:pPr>
            <a:r>
              <a:rPr lang="fi-FI" sz="1200" b="1" dirty="0" err="1" smtClean="0"/>
              <a:t>Variation</a:t>
            </a:r>
            <a:r>
              <a:rPr lang="fi-FI" sz="1200" b="1" dirty="0" smtClean="0"/>
              <a:t> in </a:t>
            </a:r>
            <a:r>
              <a:rPr lang="fi-FI" sz="1200" b="1" dirty="0" err="1" smtClean="0"/>
              <a:t>diameter</a:t>
            </a:r>
            <a:r>
              <a:rPr lang="fi-FI" sz="1200" b="1" dirty="0" smtClean="0"/>
              <a:t> </a:t>
            </a:r>
            <a:r>
              <a:rPr lang="fi-FI" sz="1200" b="1" dirty="0" err="1" smtClean="0"/>
              <a:t>measurement</a:t>
            </a:r>
            <a:r>
              <a:rPr lang="fi-FI" sz="1200" b="1" dirty="0" smtClean="0"/>
              <a:t> </a:t>
            </a:r>
            <a:r>
              <a:rPr lang="fi-FI" sz="1200" b="1" dirty="0" err="1" smtClean="0"/>
              <a:t>difference</a:t>
            </a:r>
            <a:r>
              <a:rPr lang="fi-FI" sz="1200" dirty="0" smtClean="0"/>
              <a:t>: </a:t>
            </a:r>
            <a:r>
              <a:rPr lang="fi-FI" sz="1200" dirty="0" err="1" smtClean="0"/>
              <a:t>Variations</a:t>
            </a:r>
            <a:r>
              <a:rPr lang="fi-FI" sz="1200" dirty="0" smtClean="0"/>
              <a:t> in </a:t>
            </a:r>
            <a:r>
              <a:rPr lang="fi-FI" sz="1200" dirty="0" err="1" smtClean="0"/>
              <a:t>diameter</a:t>
            </a:r>
            <a:r>
              <a:rPr lang="fi-FI" sz="1200" dirty="0" smtClean="0"/>
              <a:t> on </a:t>
            </a:r>
            <a:r>
              <a:rPr lang="fi-FI" sz="1200" dirty="0" err="1" smtClean="0"/>
              <a:t>different</a:t>
            </a:r>
            <a:r>
              <a:rPr lang="fi-FI" sz="1200" dirty="0" smtClean="0"/>
              <a:t> </a:t>
            </a:r>
            <a:r>
              <a:rPr lang="fi-FI" sz="1200" dirty="0" err="1" smtClean="0"/>
              <a:t>calibration</a:t>
            </a:r>
            <a:r>
              <a:rPr lang="fi-FI" sz="1200" dirty="0" smtClean="0"/>
              <a:t> </a:t>
            </a:r>
            <a:r>
              <a:rPr lang="fi-FI" sz="1200" dirty="0" err="1" smtClean="0"/>
              <a:t>measurements</a:t>
            </a:r>
            <a:endParaRPr lang="fi-FI" sz="1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68288" y="406400"/>
            <a:ext cx="8624887" cy="574675"/>
          </a:xfrm>
        </p:spPr>
        <p:txBody>
          <a:bodyPr/>
          <a:lstStyle/>
          <a:p>
            <a:pPr eaLnBrk="1" hangingPunct="1"/>
            <a:r>
              <a:rPr lang="fi-FI" altLang="fi-FI" smtClean="0"/>
              <a:t>Control measuring</a:t>
            </a:r>
          </a:p>
        </p:txBody>
      </p:sp>
      <p:sp>
        <p:nvSpPr>
          <p:cNvPr id="15363" name="Rectangle 4"/>
          <p:cNvSpPr>
            <a:spLocks noGrp="1" noChangeArrowheads="1"/>
          </p:cNvSpPr>
          <p:nvPr>
            <p:ph type="body" sz="half" idx="1"/>
          </p:nvPr>
        </p:nvSpPr>
        <p:spPr>
          <a:xfrm>
            <a:off x="107950" y="1052513"/>
            <a:ext cx="8928100" cy="1008062"/>
          </a:xfrm>
        </p:spPr>
        <p:txBody>
          <a:bodyPr/>
          <a:lstStyle/>
          <a:p>
            <a:pPr marL="0" indent="0" eaLnBrk="1" hangingPunct="1">
              <a:defRPr/>
            </a:pPr>
            <a:r>
              <a:rPr lang="fi-FI" sz="1600" dirty="0" err="1" smtClean="0"/>
              <a:t>Reporting</a:t>
            </a:r>
            <a:r>
              <a:rPr lang="fi-FI" sz="1600" dirty="0" smtClean="0"/>
              <a:t>: </a:t>
            </a:r>
            <a:r>
              <a:rPr lang="fi-FI" sz="1600" dirty="0" err="1" smtClean="0"/>
              <a:t>Caliper</a:t>
            </a:r>
            <a:r>
              <a:rPr lang="fi-FI" sz="1600" dirty="0" smtClean="0"/>
              <a:t> vs. </a:t>
            </a:r>
            <a:r>
              <a:rPr lang="fi-FI" sz="1600" dirty="0" err="1" smtClean="0"/>
              <a:t>Harvester</a:t>
            </a:r>
            <a:r>
              <a:rPr lang="fi-FI" sz="1600" dirty="0" smtClean="0"/>
              <a:t> </a:t>
            </a:r>
            <a:r>
              <a:rPr lang="fi-FI" sz="1600" dirty="0" err="1" smtClean="0"/>
              <a:t>head</a:t>
            </a:r>
            <a:endParaRPr lang="fi-FI" sz="1600" dirty="0" smtClean="0"/>
          </a:p>
          <a:p>
            <a:pPr marL="228600" indent="-228600" eaLnBrk="1" hangingPunct="1">
              <a:buFont typeface="Arial" pitchFamily="34" charset="0"/>
              <a:buChar char="•"/>
              <a:defRPr/>
            </a:pPr>
            <a:r>
              <a:rPr lang="fi-FI" sz="1200" dirty="0" smtClean="0"/>
              <a:t>The </a:t>
            </a:r>
            <a:r>
              <a:rPr lang="fi-FI" sz="1200" dirty="0" err="1" smtClean="0"/>
              <a:t>difference</a:t>
            </a:r>
            <a:r>
              <a:rPr lang="fi-FI" sz="1200" dirty="0" smtClean="0"/>
              <a:t> in </a:t>
            </a:r>
            <a:r>
              <a:rPr lang="fi-FI" sz="1200" dirty="0" err="1" smtClean="0"/>
              <a:t>diameter</a:t>
            </a:r>
            <a:r>
              <a:rPr lang="fi-FI" sz="1200" dirty="0" smtClean="0"/>
              <a:t> </a:t>
            </a:r>
            <a:r>
              <a:rPr lang="fi-FI" sz="1200" dirty="0" err="1" smtClean="0"/>
              <a:t>values</a:t>
            </a:r>
            <a:r>
              <a:rPr lang="fi-FI" sz="1200" dirty="0" smtClean="0"/>
              <a:t> in </a:t>
            </a:r>
            <a:r>
              <a:rPr lang="fi-FI" sz="1200" dirty="0" err="1" smtClean="0"/>
              <a:t>both</a:t>
            </a:r>
            <a:r>
              <a:rPr lang="fi-FI" sz="1200" dirty="0" smtClean="0"/>
              <a:t> </a:t>
            </a:r>
            <a:r>
              <a:rPr lang="fi-FI" sz="1200" dirty="0" err="1" smtClean="0"/>
              <a:t>numeric</a:t>
            </a:r>
            <a:r>
              <a:rPr lang="fi-FI" sz="1200" dirty="0" smtClean="0"/>
              <a:t> and </a:t>
            </a:r>
            <a:r>
              <a:rPr lang="fi-FI" sz="1200" dirty="0" err="1" smtClean="0"/>
              <a:t>graphical</a:t>
            </a:r>
            <a:r>
              <a:rPr lang="fi-FI" sz="1200" dirty="0" smtClean="0"/>
              <a:t> </a:t>
            </a:r>
            <a:r>
              <a:rPr lang="fi-FI" sz="1200" dirty="0" err="1" smtClean="0"/>
              <a:t>presentation</a:t>
            </a:r>
            <a:r>
              <a:rPr lang="fi-FI" sz="1200" dirty="0" smtClean="0"/>
              <a:t> </a:t>
            </a:r>
            <a:r>
              <a:rPr lang="fi-FI" sz="1200" dirty="0" err="1" smtClean="0"/>
              <a:t>can</a:t>
            </a:r>
            <a:r>
              <a:rPr lang="fi-FI" sz="1200" dirty="0" smtClean="0"/>
              <a:t> help the </a:t>
            </a:r>
            <a:r>
              <a:rPr lang="fi-FI" sz="1200" dirty="0" err="1" smtClean="0"/>
              <a:t>operator</a:t>
            </a:r>
            <a:r>
              <a:rPr lang="fi-FI" sz="1200" dirty="0" smtClean="0"/>
              <a:t> to </a:t>
            </a:r>
            <a:r>
              <a:rPr lang="fi-FI" sz="1200" dirty="0" err="1" smtClean="0"/>
              <a:t>correct</a:t>
            </a:r>
            <a:r>
              <a:rPr lang="fi-FI" sz="1200" dirty="0" smtClean="0"/>
              <a:t> the </a:t>
            </a:r>
            <a:r>
              <a:rPr lang="fi-FI" sz="1200" dirty="0" err="1" smtClean="0"/>
              <a:t>calibration</a:t>
            </a:r>
            <a:r>
              <a:rPr lang="fi-FI" sz="1200" dirty="0" smtClean="0"/>
              <a:t> </a:t>
            </a:r>
            <a:r>
              <a:rPr lang="fi-FI" sz="1200" dirty="0" smtClean="0">
                <a:sym typeface="Wingdings" pitchFamily="2" charset="2"/>
              </a:rPr>
              <a:t> </a:t>
            </a:r>
            <a:r>
              <a:rPr lang="fi-FI" sz="1200" dirty="0" err="1" smtClean="0">
                <a:sym typeface="Wingdings" pitchFamily="2" charset="2"/>
              </a:rPr>
              <a:t>if</a:t>
            </a:r>
            <a:r>
              <a:rPr lang="fi-FI" sz="1200" dirty="0" smtClean="0">
                <a:sym typeface="Wingdings" pitchFamily="2" charset="2"/>
              </a:rPr>
              <a:t> the </a:t>
            </a:r>
            <a:r>
              <a:rPr lang="fi-FI" sz="1200" dirty="0" err="1" smtClean="0">
                <a:sym typeface="Wingdings" pitchFamily="2" charset="2"/>
              </a:rPr>
              <a:t>curve</a:t>
            </a:r>
            <a:r>
              <a:rPr lang="fi-FI" sz="1200" dirty="0" smtClean="0">
                <a:sym typeface="Wingdings" pitchFamily="2" charset="2"/>
              </a:rPr>
              <a:t> is </a:t>
            </a:r>
            <a:r>
              <a:rPr lang="fi-FI" sz="1200" dirty="0" err="1" smtClean="0">
                <a:sym typeface="Wingdings" pitchFamily="2" charset="2"/>
              </a:rPr>
              <a:t>correct</a:t>
            </a:r>
            <a:r>
              <a:rPr lang="fi-FI" sz="1200" dirty="0" smtClean="0">
                <a:sym typeface="Wingdings" pitchFamily="2" charset="2"/>
              </a:rPr>
              <a:t>, the </a:t>
            </a:r>
            <a:r>
              <a:rPr lang="fi-FI" sz="1200" dirty="0" err="1" smtClean="0">
                <a:sym typeface="Wingdings" pitchFamily="2" charset="2"/>
              </a:rPr>
              <a:t>needed</a:t>
            </a:r>
            <a:r>
              <a:rPr lang="fi-FI" sz="1200" dirty="0" smtClean="0">
                <a:sym typeface="Wingdings" pitchFamily="2" charset="2"/>
              </a:rPr>
              <a:t> offset </a:t>
            </a:r>
            <a:r>
              <a:rPr lang="fi-FI" sz="1200" dirty="0" err="1" smtClean="0">
                <a:sym typeface="Wingdings" pitchFamily="2" charset="2"/>
              </a:rPr>
              <a:t>can</a:t>
            </a:r>
            <a:r>
              <a:rPr lang="fi-FI" sz="1200" dirty="0" smtClean="0">
                <a:sym typeface="Wingdings" pitchFamily="2" charset="2"/>
              </a:rPr>
              <a:t> </a:t>
            </a:r>
            <a:r>
              <a:rPr lang="fi-FI" sz="1200" dirty="0" err="1" smtClean="0">
                <a:sym typeface="Wingdings" pitchFamily="2" charset="2"/>
              </a:rPr>
              <a:t>be</a:t>
            </a:r>
            <a:r>
              <a:rPr lang="fi-FI" sz="1200" dirty="0" smtClean="0">
                <a:sym typeface="Wingdings" pitchFamily="2" charset="2"/>
              </a:rPr>
              <a:t> </a:t>
            </a:r>
            <a:r>
              <a:rPr lang="fi-FI" sz="1200" dirty="0" err="1" smtClean="0">
                <a:sym typeface="Wingdings" pitchFamily="2" charset="2"/>
              </a:rPr>
              <a:t>seen</a:t>
            </a:r>
            <a:r>
              <a:rPr lang="fi-FI" sz="1200" dirty="0" smtClean="0">
                <a:sym typeface="Wingdings" pitchFamily="2" charset="2"/>
              </a:rPr>
              <a:t> </a:t>
            </a:r>
            <a:r>
              <a:rPr lang="fi-FI" sz="1200" dirty="0" err="1" smtClean="0">
                <a:sym typeface="Wingdings" pitchFamily="2" charset="2"/>
              </a:rPr>
              <a:t>by</a:t>
            </a:r>
            <a:r>
              <a:rPr lang="fi-FI" sz="1200" dirty="0" smtClean="0">
                <a:sym typeface="Wingdings" pitchFamily="2" charset="2"/>
              </a:rPr>
              <a:t> </a:t>
            </a:r>
            <a:r>
              <a:rPr lang="fi-FI" sz="1200" dirty="0" err="1" smtClean="0">
                <a:sym typeface="Wingdings" pitchFamily="2" charset="2"/>
              </a:rPr>
              <a:t>looking</a:t>
            </a:r>
            <a:r>
              <a:rPr lang="fi-FI" sz="1200" dirty="0" smtClean="0">
                <a:sym typeface="Wingdings" pitchFamily="2" charset="2"/>
              </a:rPr>
              <a:t> at the </a:t>
            </a:r>
            <a:r>
              <a:rPr lang="fi-FI" sz="1200" dirty="0" err="1" smtClean="0">
                <a:sym typeface="Wingdings" pitchFamily="2" charset="2"/>
              </a:rPr>
              <a:t>average</a:t>
            </a:r>
            <a:r>
              <a:rPr lang="fi-FI" sz="1200" dirty="0" smtClean="0">
                <a:sym typeface="Wingdings" pitchFamily="2" charset="2"/>
              </a:rPr>
              <a:t> in </a:t>
            </a:r>
            <a:r>
              <a:rPr lang="fi-FI" sz="1200" dirty="0" err="1" smtClean="0">
                <a:sym typeface="Wingdings" pitchFamily="2" charset="2"/>
              </a:rPr>
              <a:t>diameter</a:t>
            </a:r>
            <a:r>
              <a:rPr lang="fi-FI" sz="1200" dirty="0" smtClean="0">
                <a:sym typeface="Wingdings" pitchFamily="2" charset="2"/>
              </a:rPr>
              <a:t> </a:t>
            </a:r>
            <a:r>
              <a:rPr lang="fi-FI" sz="1200" dirty="0" err="1" smtClean="0">
                <a:sym typeface="Wingdings" pitchFamily="2" charset="2"/>
              </a:rPr>
              <a:t>deviation</a:t>
            </a:r>
            <a:r>
              <a:rPr lang="fi-FI" sz="1200" dirty="0" smtClean="0">
                <a:sym typeface="Wingdings" pitchFamily="2" charset="2"/>
              </a:rPr>
              <a:t> on the </a:t>
            </a:r>
            <a:r>
              <a:rPr lang="fi-FI" sz="1200" dirty="0" err="1" smtClean="0">
                <a:sym typeface="Wingdings" pitchFamily="2" charset="2"/>
              </a:rPr>
              <a:t>graph</a:t>
            </a:r>
            <a:r>
              <a:rPr lang="fi-FI" sz="1200" dirty="0" smtClean="0">
                <a:sym typeface="Wingdings" pitchFamily="2" charset="2"/>
              </a:rPr>
              <a:t> (</a:t>
            </a:r>
            <a:r>
              <a:rPr lang="fi-FI" sz="1200" dirty="0" err="1" smtClean="0">
                <a:sym typeface="Wingdings" pitchFamily="2" charset="2"/>
              </a:rPr>
              <a:t>red</a:t>
            </a:r>
            <a:r>
              <a:rPr lang="fi-FI" sz="1200" dirty="0" smtClean="0">
                <a:sym typeface="Wingdings" pitchFamily="2" charset="2"/>
              </a:rPr>
              <a:t> </a:t>
            </a:r>
            <a:r>
              <a:rPr lang="fi-FI" sz="1200" dirty="0" err="1" smtClean="0">
                <a:sym typeface="Wingdings" pitchFamily="2" charset="2"/>
              </a:rPr>
              <a:t>line</a:t>
            </a:r>
            <a:r>
              <a:rPr lang="fi-FI" sz="1200" dirty="0" smtClean="0">
                <a:sym typeface="Wingdings" pitchFamily="2" charset="2"/>
              </a:rPr>
              <a:t>)</a:t>
            </a:r>
            <a:endParaRPr lang="fi-FI" sz="1200" dirty="0" smtClean="0"/>
          </a:p>
        </p:txBody>
      </p:sp>
      <p:pic>
        <p:nvPicPr>
          <p:cNvPr id="37892" name="Picture 2"/>
          <p:cNvPicPr>
            <a:picLocks noChangeAspect="1" noChangeArrowheads="1"/>
          </p:cNvPicPr>
          <p:nvPr/>
        </p:nvPicPr>
        <p:blipFill>
          <a:blip r:embed="rId2" cstate="print"/>
          <a:srcRect/>
          <a:stretch>
            <a:fillRect/>
          </a:stretch>
        </p:blipFill>
        <p:spPr bwMode="auto">
          <a:xfrm>
            <a:off x="755650" y="1844675"/>
            <a:ext cx="7632700" cy="429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68288" y="406400"/>
            <a:ext cx="8624887" cy="574675"/>
          </a:xfrm>
        </p:spPr>
        <p:txBody>
          <a:bodyPr/>
          <a:lstStyle/>
          <a:p>
            <a:pPr eaLnBrk="1" hangingPunct="1"/>
            <a:r>
              <a:rPr lang="fi-FI" altLang="fi-FI" smtClean="0"/>
              <a:t>Control measuring</a:t>
            </a:r>
          </a:p>
        </p:txBody>
      </p:sp>
      <p:sp>
        <p:nvSpPr>
          <p:cNvPr id="15363" name="Rectangle 4"/>
          <p:cNvSpPr>
            <a:spLocks noGrp="1" noChangeArrowheads="1"/>
          </p:cNvSpPr>
          <p:nvPr>
            <p:ph type="body" sz="half" idx="1"/>
          </p:nvPr>
        </p:nvSpPr>
        <p:spPr>
          <a:xfrm>
            <a:off x="179388" y="1052513"/>
            <a:ext cx="8856662" cy="1008062"/>
          </a:xfrm>
        </p:spPr>
        <p:txBody>
          <a:bodyPr/>
          <a:lstStyle/>
          <a:p>
            <a:pPr marL="0" indent="0" eaLnBrk="1" hangingPunct="1">
              <a:defRPr/>
            </a:pPr>
            <a:r>
              <a:rPr lang="fi-FI" sz="1600" dirty="0" err="1" smtClean="0"/>
              <a:t>Reporting</a:t>
            </a:r>
            <a:r>
              <a:rPr lang="fi-FI" sz="1600" dirty="0" smtClean="0"/>
              <a:t>: </a:t>
            </a:r>
            <a:r>
              <a:rPr lang="fi-FI" sz="1600" dirty="0" err="1" smtClean="0"/>
              <a:t>Caliper</a:t>
            </a:r>
            <a:r>
              <a:rPr lang="fi-FI" sz="1600" dirty="0" smtClean="0"/>
              <a:t> vs. </a:t>
            </a:r>
            <a:r>
              <a:rPr lang="fi-FI" sz="1600" dirty="0" err="1" smtClean="0"/>
              <a:t>Harvester</a:t>
            </a:r>
            <a:r>
              <a:rPr lang="fi-FI" sz="1600" dirty="0" smtClean="0"/>
              <a:t> </a:t>
            </a:r>
            <a:r>
              <a:rPr lang="fi-FI" sz="1600" dirty="0" err="1" smtClean="0"/>
              <a:t>head</a:t>
            </a:r>
            <a:endParaRPr lang="fi-FI" sz="1600" dirty="0" smtClean="0"/>
          </a:p>
          <a:p>
            <a:pPr marL="228600" indent="-228600" eaLnBrk="1" hangingPunct="1">
              <a:buFont typeface="Arial" pitchFamily="34" charset="0"/>
              <a:buChar char="•"/>
              <a:defRPr/>
            </a:pPr>
            <a:r>
              <a:rPr lang="fi-FI" sz="1200" dirty="0" err="1" smtClean="0"/>
              <a:t>Similar</a:t>
            </a:r>
            <a:r>
              <a:rPr lang="fi-FI" sz="1200" dirty="0" smtClean="0"/>
              <a:t> </a:t>
            </a:r>
            <a:r>
              <a:rPr lang="fi-FI" sz="1200" dirty="0" err="1" smtClean="0"/>
              <a:t>logic</a:t>
            </a:r>
            <a:r>
              <a:rPr lang="fi-FI" sz="1200" dirty="0" smtClean="0"/>
              <a:t> </a:t>
            </a:r>
            <a:r>
              <a:rPr lang="fi-FI" sz="1200" dirty="0" err="1" smtClean="0"/>
              <a:t>works</a:t>
            </a:r>
            <a:r>
              <a:rPr lang="fi-FI" sz="1200" dirty="0" smtClean="0"/>
              <a:t> </a:t>
            </a:r>
            <a:r>
              <a:rPr lang="fi-FI" sz="1200" dirty="0" err="1" smtClean="0"/>
              <a:t>also</a:t>
            </a:r>
            <a:r>
              <a:rPr lang="fi-FI" sz="1200" dirty="0" smtClean="0"/>
              <a:t> </a:t>
            </a:r>
            <a:r>
              <a:rPr lang="fi-FI" sz="1200" dirty="0" err="1" smtClean="0"/>
              <a:t>with</a:t>
            </a:r>
            <a:r>
              <a:rPr lang="fi-FI" sz="1200" dirty="0" smtClean="0"/>
              <a:t> </a:t>
            </a:r>
            <a:r>
              <a:rPr lang="fi-FI" sz="1200" dirty="0" err="1" smtClean="0"/>
              <a:t>length</a:t>
            </a:r>
            <a:r>
              <a:rPr lang="fi-FI" sz="1200" dirty="0" smtClean="0"/>
              <a:t> </a:t>
            </a:r>
            <a:r>
              <a:rPr lang="fi-FI" sz="1200" dirty="0" err="1" smtClean="0"/>
              <a:t>calibration</a:t>
            </a:r>
            <a:r>
              <a:rPr lang="fi-FI" sz="1200" dirty="0" smtClean="0"/>
              <a:t> </a:t>
            </a:r>
          </a:p>
        </p:txBody>
      </p:sp>
      <p:pic>
        <p:nvPicPr>
          <p:cNvPr id="38916" name="Picture 2"/>
          <p:cNvPicPr>
            <a:picLocks noChangeAspect="1" noChangeArrowheads="1"/>
          </p:cNvPicPr>
          <p:nvPr/>
        </p:nvPicPr>
        <p:blipFill>
          <a:blip r:embed="rId2" cstate="print"/>
          <a:srcRect/>
          <a:stretch>
            <a:fillRect/>
          </a:stretch>
        </p:blipFill>
        <p:spPr bwMode="auto">
          <a:xfrm>
            <a:off x="684213" y="1773238"/>
            <a:ext cx="7848600" cy="4414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8288" y="406400"/>
            <a:ext cx="6751637" cy="574675"/>
          </a:xfrm>
        </p:spPr>
        <p:txBody>
          <a:bodyPr/>
          <a:lstStyle/>
          <a:p>
            <a:pPr eaLnBrk="1" hangingPunct="1"/>
            <a:r>
              <a:rPr lang="fi-FI" altLang="fi-FI" smtClean="0"/>
              <a:t>Control measuring</a:t>
            </a:r>
          </a:p>
        </p:txBody>
      </p:sp>
      <p:sp>
        <p:nvSpPr>
          <p:cNvPr id="15363" name="Rectangle 4"/>
          <p:cNvSpPr>
            <a:spLocks noGrp="1" noChangeArrowheads="1"/>
          </p:cNvSpPr>
          <p:nvPr>
            <p:ph type="body" sz="half" idx="1"/>
          </p:nvPr>
        </p:nvSpPr>
        <p:spPr>
          <a:xfrm>
            <a:off x="179388" y="1052513"/>
            <a:ext cx="8856662" cy="1152525"/>
          </a:xfrm>
        </p:spPr>
        <p:txBody>
          <a:bodyPr/>
          <a:lstStyle/>
          <a:p>
            <a:pPr marL="0" indent="0" eaLnBrk="1" hangingPunct="1">
              <a:defRPr/>
            </a:pPr>
            <a:r>
              <a:rPr lang="fi-FI" sz="1600" dirty="0" smtClean="0"/>
              <a:t>KTR </a:t>
            </a:r>
            <a:r>
              <a:rPr lang="fi-FI" sz="1600" dirty="0" err="1" smtClean="0"/>
              <a:t>-files</a:t>
            </a:r>
            <a:endParaRPr lang="fi-FI" sz="1600" dirty="0" smtClean="0"/>
          </a:p>
          <a:p>
            <a:pPr marL="228600" indent="-228600" eaLnBrk="1" hangingPunct="1">
              <a:buFont typeface="+mj-lt"/>
              <a:buAutoNum type="arabicPeriod"/>
              <a:defRPr/>
            </a:pPr>
            <a:r>
              <a:rPr lang="fi-FI" sz="1200" dirty="0" smtClean="0"/>
              <a:t>The </a:t>
            </a:r>
            <a:r>
              <a:rPr lang="fi-FI" sz="1200" dirty="0" err="1" smtClean="0"/>
              <a:t>follow-up</a:t>
            </a:r>
            <a:r>
              <a:rPr lang="fi-FI" sz="1200" dirty="0" smtClean="0"/>
              <a:t> for </a:t>
            </a:r>
            <a:r>
              <a:rPr lang="fi-FI" sz="1200" dirty="0" err="1" smtClean="0"/>
              <a:t>measuring</a:t>
            </a:r>
            <a:r>
              <a:rPr lang="fi-FI" sz="1200" dirty="0" smtClean="0"/>
              <a:t> </a:t>
            </a:r>
            <a:r>
              <a:rPr lang="fi-FI" sz="1200" dirty="0" err="1" smtClean="0"/>
              <a:t>accuracy</a:t>
            </a:r>
            <a:r>
              <a:rPr lang="fi-FI" sz="1200" dirty="0" smtClean="0"/>
              <a:t> </a:t>
            </a:r>
            <a:r>
              <a:rPr lang="fi-FI" sz="1200" dirty="0" err="1" smtClean="0"/>
              <a:t>can</a:t>
            </a:r>
            <a:r>
              <a:rPr lang="fi-FI" sz="1200" dirty="0" smtClean="0"/>
              <a:t> </a:t>
            </a:r>
            <a:r>
              <a:rPr lang="fi-FI" sz="1200" dirty="0" err="1" smtClean="0"/>
              <a:t>be</a:t>
            </a:r>
            <a:r>
              <a:rPr lang="fi-FI" sz="1200" dirty="0" smtClean="0"/>
              <a:t> </a:t>
            </a:r>
            <a:r>
              <a:rPr lang="fi-FI" sz="1200" dirty="0" err="1" smtClean="0"/>
              <a:t>done</a:t>
            </a:r>
            <a:r>
              <a:rPr lang="fi-FI" sz="1200" dirty="0" smtClean="0"/>
              <a:t> </a:t>
            </a:r>
            <a:r>
              <a:rPr lang="fi-FI" sz="1200" dirty="0" err="1" smtClean="0"/>
              <a:t>also</a:t>
            </a:r>
            <a:r>
              <a:rPr lang="fi-FI" sz="1200" dirty="0" smtClean="0"/>
              <a:t> </a:t>
            </a:r>
            <a:r>
              <a:rPr lang="fi-FI" sz="1200" dirty="0" err="1" smtClean="0"/>
              <a:t>by</a:t>
            </a:r>
            <a:r>
              <a:rPr lang="fi-FI" sz="1200" dirty="0" smtClean="0"/>
              <a:t> </a:t>
            </a:r>
            <a:r>
              <a:rPr lang="fi-FI" sz="1200" dirty="0" err="1" smtClean="0"/>
              <a:t>selecting</a:t>
            </a:r>
            <a:r>
              <a:rPr lang="fi-FI" sz="1200" dirty="0" smtClean="0"/>
              <a:t> </a:t>
            </a:r>
            <a:r>
              <a:rPr lang="fi-FI" sz="1200" dirty="0" err="1" smtClean="0"/>
              <a:t>multiple</a:t>
            </a:r>
            <a:r>
              <a:rPr lang="fi-FI" sz="1200" dirty="0" smtClean="0"/>
              <a:t> </a:t>
            </a:r>
            <a:r>
              <a:rPr lang="fi-FI" sz="1200" dirty="0" err="1" smtClean="0"/>
              <a:t>received</a:t>
            </a:r>
            <a:r>
              <a:rPr lang="fi-FI" sz="1200" dirty="0" smtClean="0"/>
              <a:t> </a:t>
            </a:r>
            <a:r>
              <a:rPr lang="fi-FI" sz="1200" dirty="0" err="1" smtClean="0"/>
              <a:t>KTR-files</a:t>
            </a:r>
            <a:r>
              <a:rPr lang="fi-FI" sz="1200" dirty="0" smtClean="0"/>
              <a:t> to the </a:t>
            </a:r>
            <a:r>
              <a:rPr lang="fi-FI" sz="1200" dirty="0" err="1" smtClean="0"/>
              <a:t>report</a:t>
            </a:r>
            <a:r>
              <a:rPr lang="fi-FI" sz="1200" dirty="0" smtClean="0"/>
              <a:t>. </a:t>
            </a:r>
            <a:r>
              <a:rPr lang="fi-FI" sz="1200" dirty="0" err="1" smtClean="0"/>
              <a:t>This</a:t>
            </a:r>
            <a:r>
              <a:rPr lang="fi-FI" sz="1200" dirty="0" smtClean="0"/>
              <a:t> is </a:t>
            </a:r>
            <a:r>
              <a:rPr lang="fi-FI" sz="1200" dirty="0" err="1" smtClean="0"/>
              <a:t>recommended</a:t>
            </a:r>
            <a:r>
              <a:rPr lang="fi-FI" sz="1200" dirty="0" smtClean="0"/>
              <a:t>, </a:t>
            </a:r>
            <a:r>
              <a:rPr lang="fi-FI" sz="1200" dirty="0" err="1" smtClean="0"/>
              <a:t>if</a:t>
            </a:r>
            <a:r>
              <a:rPr lang="fi-FI" sz="1200" dirty="0" smtClean="0"/>
              <a:t> </a:t>
            </a:r>
            <a:r>
              <a:rPr lang="fi-FI" sz="1200" dirty="0" err="1" smtClean="0"/>
              <a:t>multiple</a:t>
            </a:r>
            <a:r>
              <a:rPr lang="fi-FI" sz="1200" dirty="0" smtClean="0"/>
              <a:t> </a:t>
            </a:r>
            <a:r>
              <a:rPr lang="fi-FI" sz="1200" dirty="0" err="1" smtClean="0"/>
              <a:t>single-stem</a:t>
            </a:r>
            <a:r>
              <a:rPr lang="fi-FI" sz="1200" dirty="0" smtClean="0"/>
              <a:t> </a:t>
            </a:r>
            <a:r>
              <a:rPr lang="fi-FI" sz="1200" dirty="0" err="1" smtClean="0"/>
              <a:t>calibration</a:t>
            </a:r>
            <a:r>
              <a:rPr lang="fi-FI" sz="1200" dirty="0" smtClean="0"/>
              <a:t> </a:t>
            </a:r>
            <a:r>
              <a:rPr lang="fi-FI" sz="1200" dirty="0" err="1" smtClean="0"/>
              <a:t>measurements</a:t>
            </a:r>
            <a:r>
              <a:rPr lang="fi-FI" sz="1200" dirty="0" smtClean="0"/>
              <a:t> </a:t>
            </a:r>
            <a:r>
              <a:rPr lang="fi-FI" sz="1200" dirty="0" err="1" smtClean="0"/>
              <a:t>are</a:t>
            </a:r>
            <a:r>
              <a:rPr lang="fi-FI" sz="1200" dirty="0" smtClean="0"/>
              <a:t> </a:t>
            </a:r>
            <a:r>
              <a:rPr lang="fi-FI" sz="1200" dirty="0" err="1" smtClean="0"/>
              <a:t>done</a:t>
            </a:r>
            <a:r>
              <a:rPr lang="fi-FI" sz="1200" dirty="0" smtClean="0"/>
              <a:t>.</a:t>
            </a:r>
          </a:p>
          <a:p>
            <a:pPr marL="228600" indent="-228600" eaLnBrk="1" hangingPunct="1">
              <a:buFont typeface="+mj-lt"/>
              <a:buAutoNum type="arabicPeriod"/>
              <a:defRPr/>
            </a:pPr>
            <a:r>
              <a:rPr lang="fi-FI" sz="1200" dirty="0" err="1" smtClean="0"/>
              <a:t>Files</a:t>
            </a:r>
            <a:r>
              <a:rPr lang="fi-FI" sz="1200" dirty="0" smtClean="0"/>
              <a:t> </a:t>
            </a:r>
            <a:r>
              <a:rPr lang="fi-FI" sz="1200" dirty="0" err="1" smtClean="0"/>
              <a:t>can</a:t>
            </a:r>
            <a:r>
              <a:rPr lang="fi-FI" sz="1200" dirty="0" smtClean="0"/>
              <a:t> </a:t>
            </a:r>
            <a:r>
              <a:rPr lang="fi-FI" sz="1200" dirty="0" err="1" smtClean="0"/>
              <a:t>be</a:t>
            </a:r>
            <a:r>
              <a:rPr lang="fi-FI" sz="1200" dirty="0" smtClean="0"/>
              <a:t> </a:t>
            </a:r>
            <a:r>
              <a:rPr lang="fi-FI" sz="1200" dirty="0" err="1" smtClean="0"/>
              <a:t>selected</a:t>
            </a:r>
            <a:r>
              <a:rPr lang="fi-FI" sz="1200" dirty="0" smtClean="0"/>
              <a:t> </a:t>
            </a:r>
            <a:r>
              <a:rPr lang="fi-FI" sz="1200" dirty="0" err="1" smtClean="0"/>
              <a:t>from</a:t>
            </a:r>
            <a:r>
              <a:rPr lang="fi-FI" sz="1200" dirty="0" smtClean="0"/>
              <a:t> </a:t>
            </a:r>
            <a:r>
              <a:rPr lang="fi-FI" sz="1200" dirty="0" err="1" smtClean="0"/>
              <a:t>Calibration</a:t>
            </a:r>
            <a:r>
              <a:rPr lang="fi-FI" sz="1200" dirty="0" smtClean="0"/>
              <a:t> </a:t>
            </a:r>
            <a:r>
              <a:rPr lang="fi-FI" sz="1200" dirty="0" smtClean="0">
                <a:sym typeface="Wingdings" pitchFamily="2" charset="2"/>
              </a:rPr>
              <a:t> </a:t>
            </a:r>
            <a:r>
              <a:rPr lang="fi-FI" sz="1200" dirty="0" err="1" smtClean="0">
                <a:sym typeface="Wingdings" pitchFamily="2" charset="2"/>
              </a:rPr>
              <a:t>Reporting</a:t>
            </a:r>
            <a:r>
              <a:rPr lang="fi-FI" sz="1200" dirty="0" smtClean="0">
                <a:sym typeface="Wingdings" pitchFamily="2" charset="2"/>
              </a:rPr>
              <a:t>  </a:t>
            </a:r>
            <a:r>
              <a:rPr lang="fi-FI" sz="1200" dirty="0" err="1" smtClean="0">
                <a:sym typeface="Wingdings" pitchFamily="2" charset="2"/>
              </a:rPr>
              <a:t>Calibration</a:t>
            </a:r>
            <a:r>
              <a:rPr lang="fi-FI" sz="1200" dirty="0" smtClean="0">
                <a:sym typeface="Wingdings" pitchFamily="2" charset="2"/>
              </a:rPr>
              <a:t> </a:t>
            </a:r>
            <a:r>
              <a:rPr lang="fi-FI" sz="1200" dirty="0" err="1" smtClean="0">
                <a:sym typeface="Wingdings" pitchFamily="2" charset="2"/>
              </a:rPr>
              <a:t>by</a:t>
            </a:r>
            <a:r>
              <a:rPr lang="fi-FI" sz="1200" dirty="0" smtClean="0">
                <a:sym typeface="Wingdings" pitchFamily="2" charset="2"/>
              </a:rPr>
              <a:t> </a:t>
            </a:r>
            <a:r>
              <a:rPr lang="fi-FI" sz="1200" dirty="0" err="1" smtClean="0">
                <a:sym typeface="Wingdings" pitchFamily="2" charset="2"/>
              </a:rPr>
              <a:t>pushing</a:t>
            </a:r>
            <a:r>
              <a:rPr lang="fi-FI" sz="1200" dirty="0" smtClean="0">
                <a:sym typeface="Wingdings" pitchFamily="2" charset="2"/>
              </a:rPr>
              <a:t> the </a:t>
            </a:r>
            <a:r>
              <a:rPr lang="fi-FI" sz="1200" dirty="0" err="1" smtClean="0">
                <a:sym typeface="Wingdings" pitchFamily="2" charset="2"/>
              </a:rPr>
              <a:t>File</a:t>
            </a:r>
            <a:r>
              <a:rPr lang="fi-FI" sz="1200" dirty="0" smtClean="0">
                <a:sym typeface="Wingdings" pitchFamily="2" charset="2"/>
              </a:rPr>
              <a:t> –</a:t>
            </a:r>
            <a:r>
              <a:rPr lang="fi-FI" sz="1200" dirty="0" err="1" smtClean="0">
                <a:sym typeface="Wingdings" pitchFamily="2" charset="2"/>
              </a:rPr>
              <a:t>button</a:t>
            </a:r>
            <a:r>
              <a:rPr lang="fi-FI" sz="1200" dirty="0" smtClean="0">
                <a:sym typeface="Wingdings" pitchFamily="2" charset="2"/>
              </a:rPr>
              <a:t> and </a:t>
            </a:r>
            <a:r>
              <a:rPr lang="fi-FI" sz="1200" dirty="0" err="1" smtClean="0">
                <a:sym typeface="Wingdings" pitchFamily="2" charset="2"/>
              </a:rPr>
              <a:t>selecting</a:t>
            </a:r>
            <a:r>
              <a:rPr lang="fi-FI" sz="1200" dirty="0" smtClean="0">
                <a:sym typeface="Wingdings" pitchFamily="2" charset="2"/>
              </a:rPr>
              <a:t> the </a:t>
            </a:r>
            <a:r>
              <a:rPr lang="fi-FI" sz="1200" dirty="0" err="1" smtClean="0">
                <a:sym typeface="Wingdings" pitchFamily="2" charset="2"/>
              </a:rPr>
              <a:t>files</a:t>
            </a:r>
            <a:r>
              <a:rPr lang="fi-FI" sz="1200" dirty="0" smtClean="0">
                <a:sym typeface="Wingdings" pitchFamily="2" charset="2"/>
              </a:rPr>
              <a:t> </a:t>
            </a:r>
            <a:r>
              <a:rPr lang="fi-FI" sz="1200" dirty="0" err="1" smtClean="0">
                <a:sym typeface="Wingdings" pitchFamily="2" charset="2"/>
              </a:rPr>
              <a:t>from</a:t>
            </a:r>
            <a:r>
              <a:rPr lang="fi-FI" sz="1200" dirty="0" smtClean="0">
                <a:sym typeface="Wingdings" pitchFamily="2" charset="2"/>
              </a:rPr>
              <a:t> the </a:t>
            </a:r>
            <a:r>
              <a:rPr lang="fi-FI" sz="1200" dirty="0" err="1" smtClean="0">
                <a:sym typeface="Wingdings" pitchFamily="2" charset="2"/>
              </a:rPr>
              <a:t>list</a:t>
            </a:r>
            <a:r>
              <a:rPr lang="fi-FI" sz="1200" dirty="0" smtClean="0">
                <a:sym typeface="Wingdings" pitchFamily="2" charset="2"/>
              </a:rPr>
              <a:t> </a:t>
            </a:r>
            <a:r>
              <a:rPr lang="fi-FI" sz="1200" dirty="0" err="1" smtClean="0">
                <a:sym typeface="Wingdings" pitchFamily="2" charset="2"/>
              </a:rPr>
              <a:t>opening</a:t>
            </a:r>
            <a:r>
              <a:rPr lang="fi-FI" sz="1200" dirty="0" smtClean="0">
                <a:sym typeface="Wingdings" pitchFamily="2" charset="2"/>
              </a:rPr>
              <a:t>.</a:t>
            </a:r>
            <a:endParaRPr lang="fi-FI" sz="1200" dirty="0" smtClean="0"/>
          </a:p>
        </p:txBody>
      </p:sp>
      <p:pic>
        <p:nvPicPr>
          <p:cNvPr id="39940" name="Picture 2"/>
          <p:cNvPicPr>
            <a:picLocks noChangeAspect="1" noChangeArrowheads="1"/>
          </p:cNvPicPr>
          <p:nvPr/>
        </p:nvPicPr>
        <p:blipFill>
          <a:blip r:embed="rId2" cstate="print"/>
          <a:srcRect/>
          <a:stretch>
            <a:fillRect/>
          </a:stretch>
        </p:blipFill>
        <p:spPr bwMode="auto">
          <a:xfrm>
            <a:off x="827088" y="2349500"/>
            <a:ext cx="7283450"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68288" y="404813"/>
            <a:ext cx="8624887" cy="574675"/>
          </a:xfrm>
        </p:spPr>
        <p:txBody>
          <a:bodyPr/>
          <a:lstStyle/>
          <a:p>
            <a:pPr eaLnBrk="1" hangingPunct="1"/>
            <a:r>
              <a:rPr lang="fi-FI" altLang="fi-FI" smtClean="0"/>
              <a:t>Control measuring</a:t>
            </a:r>
          </a:p>
        </p:txBody>
      </p:sp>
      <p:sp>
        <p:nvSpPr>
          <p:cNvPr id="16387" name="Rectangle 4"/>
          <p:cNvSpPr>
            <a:spLocks noGrp="1" noChangeArrowheads="1"/>
          </p:cNvSpPr>
          <p:nvPr>
            <p:ph type="body" sz="half" idx="1"/>
          </p:nvPr>
        </p:nvSpPr>
        <p:spPr>
          <a:xfrm>
            <a:off x="179388" y="981075"/>
            <a:ext cx="8856662" cy="1152525"/>
          </a:xfrm>
        </p:spPr>
        <p:txBody>
          <a:bodyPr/>
          <a:lstStyle/>
          <a:p>
            <a:pPr marL="0" indent="0" eaLnBrk="1" hangingPunct="1">
              <a:defRPr/>
            </a:pPr>
            <a:r>
              <a:rPr lang="fi-FI" sz="1600" dirty="0" err="1" smtClean="0"/>
              <a:t>Multiple</a:t>
            </a:r>
            <a:r>
              <a:rPr lang="fi-FI" sz="1600" dirty="0" smtClean="0"/>
              <a:t> KTR </a:t>
            </a:r>
            <a:r>
              <a:rPr lang="fi-FI" sz="1600" dirty="0" err="1" smtClean="0"/>
              <a:t>reporting</a:t>
            </a:r>
            <a:endParaRPr lang="fi-FI" sz="1200" dirty="0" smtClean="0"/>
          </a:p>
          <a:p>
            <a:pPr marL="228600" indent="-228600" eaLnBrk="1" hangingPunct="1">
              <a:buFont typeface="+mj-lt"/>
              <a:buAutoNum type="arabicPeriod"/>
              <a:defRPr/>
            </a:pPr>
            <a:r>
              <a:rPr lang="fi-FI" sz="1200" dirty="0" err="1" smtClean="0"/>
              <a:t>With</a:t>
            </a:r>
            <a:r>
              <a:rPr lang="fi-FI" sz="1200" dirty="0" smtClean="0"/>
              <a:t> </a:t>
            </a:r>
            <a:r>
              <a:rPr lang="fi-FI" sz="1200" dirty="0" err="1" smtClean="0"/>
              <a:t>multiple</a:t>
            </a:r>
            <a:r>
              <a:rPr lang="fi-FI" sz="1200" dirty="0" smtClean="0"/>
              <a:t> KTR </a:t>
            </a:r>
            <a:r>
              <a:rPr lang="fi-FI" sz="1200" dirty="0" err="1" smtClean="0"/>
              <a:t>reporting</a:t>
            </a:r>
            <a:r>
              <a:rPr lang="fi-FI" sz="1200" dirty="0" smtClean="0"/>
              <a:t> </a:t>
            </a:r>
            <a:r>
              <a:rPr lang="fi-FI" sz="1200" dirty="0" err="1" smtClean="0"/>
              <a:t>it</a:t>
            </a:r>
            <a:r>
              <a:rPr lang="fi-FI" sz="1200" dirty="0" smtClean="0"/>
              <a:t> is </a:t>
            </a:r>
            <a:r>
              <a:rPr lang="fi-FI" sz="1200" dirty="0" err="1" smtClean="0"/>
              <a:t>possible</a:t>
            </a:r>
            <a:r>
              <a:rPr lang="fi-FI" sz="1200" dirty="0" smtClean="0"/>
              <a:t> to </a:t>
            </a:r>
            <a:r>
              <a:rPr lang="fi-FI" sz="1200" dirty="0" err="1" smtClean="0"/>
              <a:t>follow</a:t>
            </a:r>
            <a:r>
              <a:rPr lang="fi-FI" sz="1200" dirty="0" smtClean="0"/>
              <a:t> the </a:t>
            </a:r>
            <a:r>
              <a:rPr lang="fi-FI" sz="1200" dirty="0" err="1" smtClean="0"/>
              <a:t>measuring</a:t>
            </a:r>
            <a:r>
              <a:rPr lang="fi-FI" sz="1200" dirty="0" smtClean="0"/>
              <a:t> </a:t>
            </a:r>
            <a:r>
              <a:rPr lang="fi-FI" sz="1200" dirty="0" err="1" smtClean="0"/>
              <a:t>accuracy</a:t>
            </a:r>
            <a:r>
              <a:rPr lang="fi-FI" sz="1200" dirty="0" smtClean="0"/>
              <a:t> </a:t>
            </a:r>
            <a:r>
              <a:rPr lang="fi-FI" sz="1200" dirty="0" err="1" smtClean="0"/>
              <a:t>over</a:t>
            </a:r>
            <a:r>
              <a:rPr lang="fi-FI" sz="1200" dirty="0" smtClean="0"/>
              <a:t> a </a:t>
            </a:r>
            <a:r>
              <a:rPr lang="fi-FI" sz="1200" dirty="0" err="1" smtClean="0"/>
              <a:t>longer</a:t>
            </a:r>
            <a:r>
              <a:rPr lang="fi-FI" sz="1200" dirty="0" smtClean="0"/>
              <a:t> </a:t>
            </a:r>
            <a:r>
              <a:rPr lang="fi-FI" sz="1200" dirty="0" err="1" smtClean="0"/>
              <a:t>period</a:t>
            </a:r>
            <a:r>
              <a:rPr lang="fi-FI" sz="1200" dirty="0" smtClean="0"/>
              <a:t> of </a:t>
            </a:r>
            <a:r>
              <a:rPr lang="fi-FI" sz="1200" dirty="0" err="1" smtClean="0"/>
              <a:t>time</a:t>
            </a:r>
            <a:r>
              <a:rPr lang="fi-FI" sz="1200" dirty="0" smtClean="0"/>
              <a:t> </a:t>
            </a:r>
            <a:r>
              <a:rPr lang="fi-FI" sz="1200" dirty="0" err="1" smtClean="0"/>
              <a:t>or</a:t>
            </a:r>
            <a:r>
              <a:rPr lang="fi-FI" sz="1200" dirty="0" smtClean="0"/>
              <a:t> </a:t>
            </a:r>
            <a:r>
              <a:rPr lang="fi-FI" sz="1200" dirty="0" err="1" smtClean="0"/>
              <a:t>from</a:t>
            </a:r>
            <a:r>
              <a:rPr lang="fi-FI" sz="1200" dirty="0" smtClean="0"/>
              <a:t> </a:t>
            </a:r>
            <a:r>
              <a:rPr lang="fi-FI" sz="1200" dirty="0" err="1" smtClean="0"/>
              <a:t>multiple</a:t>
            </a:r>
            <a:r>
              <a:rPr lang="fi-FI" sz="1200" dirty="0" smtClean="0"/>
              <a:t> </a:t>
            </a:r>
            <a:r>
              <a:rPr lang="fi-FI" sz="1200" dirty="0" err="1" smtClean="0"/>
              <a:t>one</a:t>
            </a:r>
            <a:r>
              <a:rPr lang="fi-FI" sz="1200" dirty="0" smtClean="0"/>
              <a:t> </a:t>
            </a:r>
            <a:r>
              <a:rPr lang="fi-FI" sz="1200" dirty="0" err="1" smtClean="0"/>
              <a:t>trunk</a:t>
            </a:r>
            <a:r>
              <a:rPr lang="fi-FI" sz="1200" dirty="0" smtClean="0"/>
              <a:t> </a:t>
            </a:r>
            <a:r>
              <a:rPr lang="fi-FI" sz="1200" dirty="0" err="1" smtClean="0"/>
              <a:t>measurements</a:t>
            </a:r>
            <a:r>
              <a:rPr lang="fi-FI" sz="1200" dirty="0" smtClean="0"/>
              <a:t>.</a:t>
            </a:r>
          </a:p>
        </p:txBody>
      </p:sp>
      <p:pic>
        <p:nvPicPr>
          <p:cNvPr id="40964" name="Kuva 5" descr="KTR koostetuloste.bmp"/>
          <p:cNvPicPr>
            <a:picLocks noChangeAspect="1"/>
          </p:cNvPicPr>
          <p:nvPr/>
        </p:nvPicPr>
        <p:blipFill>
          <a:blip r:embed="rId2" cstate="print"/>
          <a:srcRect/>
          <a:stretch>
            <a:fillRect/>
          </a:stretch>
        </p:blipFill>
        <p:spPr bwMode="auto">
          <a:xfrm>
            <a:off x="720725" y="2155825"/>
            <a:ext cx="7667625" cy="401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äivämäärän paikkamerkki 3"/>
          <p:cNvSpPr>
            <a:spLocks noGrp="1"/>
          </p:cNvSpPr>
          <p:nvPr>
            <p:ph type="dt" sz="quarter" idx="10"/>
          </p:nvPr>
        </p:nvSpPr>
        <p:spPr>
          <a:noFill/>
        </p:spPr>
        <p:txBody>
          <a:bodyPr/>
          <a:lstStyle/>
          <a:p>
            <a:fld id="{9E4D919F-311E-44BC-B62B-48D790B8E7C4}" type="datetime1">
              <a:rPr lang="fi-FI" altLang="fi-FI" smtClean="0">
                <a:ea typeface="ＭＳ Ｐゴシック" pitchFamily="34" charset="-128"/>
              </a:rPr>
              <a:pPr/>
              <a:t>21.1.2020</a:t>
            </a:fld>
            <a:endParaRPr lang="fi-FI" altLang="fi-FI" smtClean="0">
              <a:ea typeface="ＭＳ Ｐゴシック" pitchFamily="34" charset="-128"/>
            </a:endParaRPr>
          </a:p>
        </p:txBody>
      </p:sp>
      <p:sp>
        <p:nvSpPr>
          <p:cNvPr id="41987" name="Alatunnisteen paikkamerkki 4"/>
          <p:cNvSpPr>
            <a:spLocks noGrp="1"/>
          </p:cNvSpPr>
          <p:nvPr>
            <p:ph type="ftr" sz="quarter" idx="11"/>
          </p:nvPr>
        </p:nvSpPr>
        <p:spPr>
          <a:noFill/>
        </p:spPr>
        <p:txBody>
          <a:bodyPr/>
          <a:lstStyle/>
          <a:p>
            <a:r>
              <a:rPr lang="fi-FI" altLang="fi-FI" smtClean="0">
                <a:ea typeface="ＭＳ Ｐゴシック" pitchFamily="34" charset="-128"/>
              </a:rPr>
              <a:t>Author / Subject</a:t>
            </a:r>
          </a:p>
        </p:txBody>
      </p:sp>
      <p:sp>
        <p:nvSpPr>
          <p:cNvPr id="41988" name="Dian numeron paikkamerkki 5"/>
          <p:cNvSpPr>
            <a:spLocks noGrp="1"/>
          </p:cNvSpPr>
          <p:nvPr>
            <p:ph type="sldNum" sz="quarter" idx="12"/>
          </p:nvPr>
        </p:nvSpPr>
        <p:spPr>
          <a:noFill/>
        </p:spPr>
        <p:txBody>
          <a:bodyPr/>
          <a:lstStyle/>
          <a:p>
            <a:fld id="{78BFB99C-AD62-45F3-81DA-74640632A885}" type="slidenum">
              <a:rPr lang="fi-FI" altLang="fi-FI"/>
              <a:pPr/>
              <a:t>37</a:t>
            </a:fld>
            <a:endParaRPr lang="fi-FI" altLang="fi-FI"/>
          </a:p>
        </p:txBody>
      </p:sp>
      <p:pic>
        <p:nvPicPr>
          <p:cNvPr id="41989" name="Picture 4" descr="ergo8w_104 lores"/>
          <p:cNvPicPr>
            <a:picLocks noChangeAspect="1" noChangeArrowheads="1"/>
          </p:cNvPicPr>
          <p:nvPr/>
        </p:nvPicPr>
        <p:blipFill>
          <a:blip r:embed="rId2" cstate="print"/>
          <a:srcRect l="3226"/>
          <a:stretch>
            <a:fillRect/>
          </a:stretch>
        </p:blipFill>
        <p:spPr bwMode="auto">
          <a:xfrm>
            <a:off x="0" y="0"/>
            <a:ext cx="9144000" cy="6248400"/>
          </a:xfrm>
          <a:prstGeom prst="rect">
            <a:avLst/>
          </a:prstGeom>
          <a:noFill/>
          <a:ln w="9525">
            <a:noFill/>
            <a:miter lim="800000"/>
            <a:headEnd/>
            <a:tailEnd/>
          </a:ln>
        </p:spPr>
      </p:pic>
      <p:sp>
        <p:nvSpPr>
          <p:cNvPr id="41990" name="Rectangle 5"/>
          <p:cNvSpPr>
            <a:spLocks noGrp="1" noChangeArrowheads="1"/>
          </p:cNvSpPr>
          <p:nvPr>
            <p:ph type="title"/>
          </p:nvPr>
        </p:nvSpPr>
        <p:spPr bwMode="white">
          <a:xfrm>
            <a:off x="838200" y="1676400"/>
            <a:ext cx="7772400" cy="1143000"/>
          </a:xfrm>
          <a:noFill/>
        </p:spPr>
        <p:txBody>
          <a:bodyPr/>
          <a:lstStyle/>
          <a:p>
            <a:pPr algn="r" eaLnBrk="1" hangingPunct="1"/>
            <a:r>
              <a:rPr lang="fi-FI" altLang="fi-FI" smtClean="0">
                <a:solidFill>
                  <a:schemeClr val="bg1"/>
                </a:solidFill>
              </a:rPr>
              <a:t>A logger’s best friend</a:t>
            </a:r>
          </a:p>
        </p:txBody>
      </p:sp>
      <p:sp>
        <p:nvSpPr>
          <p:cNvPr id="41991" name="Rectangle 9"/>
          <p:cNvSpPr>
            <a:spLocks noGrp="1" noChangeArrowheads="1"/>
          </p:cNvSpPr>
          <p:nvPr>
            <p:ph type="body" idx="1"/>
          </p:nvPr>
        </p:nvSpPr>
        <p:spPr bwMode="white">
          <a:xfrm>
            <a:off x="4876800" y="2743200"/>
            <a:ext cx="3733800" cy="3962400"/>
          </a:xfrm>
          <a:noFill/>
        </p:spPr>
        <p:txBody>
          <a:bodyPr wrap="none"/>
          <a:lstStyle/>
          <a:p>
            <a:pPr algn="r" eaLnBrk="1" hangingPunct="1"/>
            <a:r>
              <a:rPr lang="fi-FI" altLang="fi-FI" smtClean="0">
                <a:solidFill>
                  <a:schemeClr val="bg1"/>
                </a:solidFill>
              </a:rPr>
              <a:t>PONSSE PLC</a:t>
            </a:r>
          </a:p>
          <a:p>
            <a:pPr algn="r" eaLnBrk="1" hangingPunct="1"/>
            <a:r>
              <a:rPr lang="fi-FI" altLang="fi-FI" smtClean="0">
                <a:solidFill>
                  <a:schemeClr val="bg1"/>
                </a:solidFill>
              </a:rPr>
              <a:t>Ponssentie 22</a:t>
            </a:r>
          </a:p>
          <a:p>
            <a:pPr algn="r" eaLnBrk="1" hangingPunct="1"/>
            <a:r>
              <a:rPr lang="fi-FI" altLang="fi-FI" smtClean="0">
                <a:solidFill>
                  <a:schemeClr val="bg1"/>
                </a:solidFill>
              </a:rPr>
              <a:t>FI-74200 Vieremä, Finland</a:t>
            </a:r>
          </a:p>
          <a:p>
            <a:pPr algn="r" eaLnBrk="1" hangingPunct="1"/>
            <a:r>
              <a:rPr lang="fi-FI" altLang="fi-FI" smtClean="0">
                <a:solidFill>
                  <a:schemeClr val="bg1"/>
                </a:solidFill>
              </a:rPr>
              <a:t>Tel. +358 20 768 800</a:t>
            </a:r>
          </a:p>
          <a:p>
            <a:pPr algn="r" eaLnBrk="1" hangingPunct="1"/>
            <a:r>
              <a:rPr lang="fi-FI" altLang="fi-FI" smtClean="0">
                <a:solidFill>
                  <a:schemeClr val="bg1"/>
                </a:solidFill>
              </a:rPr>
              <a:t>Fax +358 20 768 8690</a:t>
            </a:r>
          </a:p>
          <a:p>
            <a:pPr algn="r" eaLnBrk="1" hangingPunct="1"/>
            <a:r>
              <a:rPr lang="fi-FI" altLang="fi-FI" smtClean="0">
                <a:solidFill>
                  <a:schemeClr val="bg1"/>
                </a:solidFill>
              </a:rPr>
              <a:t>www.ponsse.com</a:t>
            </a:r>
          </a:p>
        </p:txBody>
      </p:sp>
      <p:pic>
        <p:nvPicPr>
          <p:cNvPr id="41992" name="Picture 10" descr="Ponsse logo"/>
          <p:cNvPicPr>
            <a:picLocks noChangeAspect="1" noChangeArrowheads="1"/>
          </p:cNvPicPr>
          <p:nvPr/>
        </p:nvPicPr>
        <p:blipFill>
          <a:blip r:embed="rId3"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20775" y="-127000"/>
            <a:ext cx="7772400" cy="1143000"/>
          </a:xfrm>
        </p:spPr>
        <p:txBody>
          <a:bodyPr/>
          <a:lstStyle/>
          <a:p>
            <a:pPr eaLnBrk="1" hangingPunct="1"/>
            <a:r>
              <a:rPr lang="fi-FI" altLang="fi-FI" smtClean="0"/>
              <a:t>Lenght measuring</a:t>
            </a:r>
          </a:p>
        </p:txBody>
      </p:sp>
      <p:sp>
        <p:nvSpPr>
          <p:cNvPr id="14339" name="Rectangle 3"/>
          <p:cNvSpPr>
            <a:spLocks noGrp="1" noChangeArrowheads="1"/>
          </p:cNvSpPr>
          <p:nvPr>
            <p:ph idx="1"/>
          </p:nvPr>
        </p:nvSpPr>
        <p:spPr>
          <a:xfrm>
            <a:off x="206375" y="863600"/>
            <a:ext cx="8775700" cy="1270000"/>
          </a:xfrm>
        </p:spPr>
        <p:txBody>
          <a:bodyPr/>
          <a:lstStyle/>
          <a:p>
            <a:pPr marL="0" indent="0" eaLnBrk="1" hangingPunct="1">
              <a:defRPr/>
            </a:pPr>
            <a:r>
              <a:rPr lang="fi-FI" sz="1600" dirty="0" smtClean="0"/>
              <a:t>Daily </a:t>
            </a:r>
            <a:r>
              <a:rPr lang="fi-FI" sz="1600" dirty="0" err="1" smtClean="0"/>
              <a:t>follow-up</a:t>
            </a:r>
            <a:r>
              <a:rPr lang="fi-FI" sz="1600" dirty="0" smtClean="0"/>
              <a:t> and </a:t>
            </a:r>
            <a:r>
              <a:rPr lang="fi-FI" sz="1600" dirty="0" err="1" smtClean="0"/>
              <a:t>control</a:t>
            </a:r>
            <a:r>
              <a:rPr lang="fi-FI" sz="1600" dirty="0" smtClean="0"/>
              <a:t> </a:t>
            </a:r>
            <a:r>
              <a:rPr lang="fi-FI" sz="1600" dirty="0" err="1" smtClean="0"/>
              <a:t>manually</a:t>
            </a:r>
            <a:r>
              <a:rPr lang="fi-FI" sz="1600" dirty="0" smtClean="0"/>
              <a:t> with </a:t>
            </a:r>
            <a:r>
              <a:rPr lang="fi-FI" sz="1600" dirty="0" err="1" smtClean="0"/>
              <a:t>tape</a:t>
            </a:r>
            <a:r>
              <a:rPr lang="fi-FI" sz="1600" dirty="0" smtClean="0"/>
              <a:t> </a:t>
            </a:r>
            <a:r>
              <a:rPr lang="fi-FI" sz="1600" dirty="0" err="1" smtClean="0"/>
              <a:t>measure</a:t>
            </a:r>
            <a:endParaRPr lang="fi-FI" sz="1600" dirty="0" smtClean="0"/>
          </a:p>
          <a:p>
            <a:pPr marL="228600" indent="-228600" eaLnBrk="1" hangingPunct="1">
              <a:buFontTx/>
              <a:buAutoNum type="arabicPeriod"/>
              <a:defRPr/>
            </a:pPr>
            <a:r>
              <a:rPr lang="fi-FI" sz="1200" dirty="0" err="1" smtClean="0"/>
              <a:t>Lenght</a:t>
            </a:r>
            <a:r>
              <a:rPr lang="fi-FI" sz="1200" dirty="0" smtClean="0"/>
              <a:t> </a:t>
            </a:r>
            <a:r>
              <a:rPr lang="fi-FI" sz="1200" dirty="0" err="1" smtClean="0"/>
              <a:t>checking</a:t>
            </a:r>
            <a:r>
              <a:rPr lang="fi-FI" sz="1200" dirty="0" smtClean="0"/>
              <a:t> with </a:t>
            </a:r>
            <a:r>
              <a:rPr lang="fi-FI" sz="1200" dirty="0" err="1" smtClean="0"/>
              <a:t>tape</a:t>
            </a:r>
            <a:r>
              <a:rPr lang="fi-FI" sz="1200" dirty="0" smtClean="0"/>
              <a:t> </a:t>
            </a:r>
            <a:r>
              <a:rPr lang="fi-FI" sz="1200" dirty="0" err="1" smtClean="0"/>
              <a:t>measure</a:t>
            </a:r>
            <a:endParaRPr lang="fi-FI" sz="1200" dirty="0" smtClean="0"/>
          </a:p>
          <a:p>
            <a:pPr marL="628650" lvl="1" indent="-228600">
              <a:buFont typeface="+mj-lt"/>
              <a:buAutoNum type="alphaLcParenR"/>
              <a:defRPr/>
            </a:pPr>
            <a:r>
              <a:rPr lang="en-US" sz="1200" dirty="0" smtClean="0"/>
              <a:t>Measured </a:t>
            </a:r>
            <a:r>
              <a:rPr lang="en-US" sz="1200" dirty="0"/>
              <a:t>for </a:t>
            </a:r>
            <a:r>
              <a:rPr lang="en-US" sz="1200" dirty="0" smtClean="0"/>
              <a:t>example the </a:t>
            </a:r>
            <a:r>
              <a:rPr lang="en-US" sz="1200" dirty="0"/>
              <a:t>last 10 </a:t>
            </a:r>
            <a:r>
              <a:rPr lang="en-US" sz="1200" dirty="0" smtClean="0"/>
              <a:t>pieces  with tape measure and is </a:t>
            </a:r>
            <a:r>
              <a:rPr lang="en-US" sz="1200" dirty="0"/>
              <a:t>fed to the measured length of </a:t>
            </a:r>
            <a:r>
              <a:rPr lang="en-US" sz="1200" dirty="0" smtClean="0"/>
              <a:t>the </a:t>
            </a:r>
            <a:r>
              <a:rPr lang="en-US" sz="1200" dirty="0" err="1" smtClean="0"/>
              <a:t>Opti</a:t>
            </a:r>
            <a:r>
              <a:rPr lang="en-US" sz="1200" dirty="0" smtClean="0"/>
              <a:t> system </a:t>
            </a:r>
            <a:r>
              <a:rPr lang="en-US" sz="1200" dirty="0"/>
              <a:t>next to </a:t>
            </a:r>
            <a:r>
              <a:rPr lang="en-US" sz="1200" dirty="0" smtClean="0"/>
              <a:t>the length machine</a:t>
            </a:r>
          </a:p>
          <a:p>
            <a:pPr marL="628650" lvl="1" indent="-228600">
              <a:buFont typeface="+mj-lt"/>
              <a:buAutoNum type="alphaLcParenR"/>
              <a:defRPr/>
            </a:pPr>
            <a:r>
              <a:rPr lang="en-US" sz="1200" dirty="0" smtClean="0"/>
              <a:t>When each the length is fed after that </a:t>
            </a:r>
            <a:r>
              <a:rPr lang="en-US" sz="1200" dirty="0"/>
              <a:t>press the calculate button at the bottom right of the window</a:t>
            </a:r>
            <a:endParaRPr lang="fi-FI" sz="1200" dirty="0" smtClean="0"/>
          </a:p>
        </p:txBody>
      </p:sp>
      <p:sp>
        <p:nvSpPr>
          <p:cNvPr id="8196" name="Dian numeron paikkamerkki 5"/>
          <p:cNvSpPr>
            <a:spLocks noGrp="1"/>
          </p:cNvSpPr>
          <p:nvPr>
            <p:ph type="sldNum" sz="quarter" idx="12"/>
          </p:nvPr>
        </p:nvSpPr>
        <p:spPr>
          <a:noFill/>
        </p:spPr>
        <p:txBody>
          <a:bodyPr/>
          <a:lstStyle/>
          <a:p>
            <a:fld id="{8DAA38FF-7800-4692-9161-DB90D90B97E9}" type="slidenum">
              <a:rPr lang="fi-FI" altLang="fi-FI"/>
              <a:pPr/>
              <a:t>4</a:t>
            </a:fld>
            <a:endParaRPr lang="fi-FI" altLang="fi-FI"/>
          </a:p>
        </p:txBody>
      </p:sp>
      <p:cxnSp>
        <p:nvCxnSpPr>
          <p:cNvPr id="8197" name="Suora nuoliyhdysviiva 9"/>
          <p:cNvCxnSpPr>
            <a:cxnSpLocks noChangeShapeType="1"/>
          </p:cNvCxnSpPr>
          <p:nvPr/>
        </p:nvCxnSpPr>
        <p:spPr bwMode="auto">
          <a:xfrm>
            <a:off x="1476375" y="3933825"/>
            <a:ext cx="1150938" cy="0"/>
          </a:xfrm>
          <a:prstGeom prst="straightConnector1">
            <a:avLst/>
          </a:prstGeom>
          <a:noFill/>
          <a:ln w="38100" algn="ctr">
            <a:solidFill>
              <a:srgbClr val="FF0000"/>
            </a:solidFill>
            <a:round/>
            <a:headEnd/>
            <a:tailEnd type="arrow" w="med" len="med"/>
          </a:ln>
        </p:spPr>
      </p:cxnSp>
      <p:pic>
        <p:nvPicPr>
          <p:cNvPr id="8198" name="Kuva 1"/>
          <p:cNvPicPr>
            <a:picLocks noChangeAspect="1"/>
          </p:cNvPicPr>
          <p:nvPr/>
        </p:nvPicPr>
        <p:blipFill>
          <a:blip r:embed="rId2" cstate="print"/>
          <a:srcRect/>
          <a:stretch>
            <a:fillRect/>
          </a:stretch>
        </p:blipFill>
        <p:spPr bwMode="auto">
          <a:xfrm>
            <a:off x="2627313" y="2230438"/>
            <a:ext cx="6408737" cy="3575050"/>
          </a:xfrm>
          <a:prstGeom prst="rect">
            <a:avLst/>
          </a:prstGeom>
          <a:noFill/>
          <a:ln w="9525">
            <a:noFill/>
            <a:miter lim="800000"/>
            <a:headEnd/>
            <a:tailEnd/>
          </a:ln>
        </p:spPr>
      </p:pic>
      <p:pic>
        <p:nvPicPr>
          <p:cNvPr id="8199" name="Kuva 2"/>
          <p:cNvPicPr>
            <a:picLocks noChangeAspect="1"/>
          </p:cNvPicPr>
          <p:nvPr/>
        </p:nvPicPr>
        <p:blipFill>
          <a:blip r:embed="rId3" cstate="print"/>
          <a:srcRect/>
          <a:stretch>
            <a:fillRect/>
          </a:stretch>
        </p:blipFill>
        <p:spPr bwMode="auto">
          <a:xfrm>
            <a:off x="323850" y="3308350"/>
            <a:ext cx="1200150" cy="1200150"/>
          </a:xfrm>
          <a:prstGeom prst="rect">
            <a:avLst/>
          </a:prstGeom>
          <a:noFill/>
          <a:ln w="9525">
            <a:noFill/>
            <a:miter lim="800000"/>
            <a:headEnd/>
            <a:tailEnd/>
          </a:ln>
        </p:spPr>
      </p:pic>
      <p:pic>
        <p:nvPicPr>
          <p:cNvPr id="8200" name="Kuva 11"/>
          <p:cNvPicPr>
            <a:picLocks noChangeAspect="1"/>
          </p:cNvPicPr>
          <p:nvPr/>
        </p:nvPicPr>
        <p:blipFill>
          <a:blip r:embed="rId4" cstate="print"/>
          <a:srcRect/>
          <a:stretch>
            <a:fillRect/>
          </a:stretch>
        </p:blipFill>
        <p:spPr bwMode="auto">
          <a:xfrm>
            <a:off x="8045450" y="5899150"/>
            <a:ext cx="9906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5763" y="80963"/>
            <a:ext cx="7772400" cy="1143000"/>
          </a:xfrm>
        </p:spPr>
        <p:txBody>
          <a:bodyPr/>
          <a:lstStyle/>
          <a:p>
            <a:pPr eaLnBrk="1" hangingPunct="1"/>
            <a:r>
              <a:rPr lang="fi-FI" altLang="fi-FI" smtClean="0"/>
              <a:t>Lenght measuring</a:t>
            </a:r>
          </a:p>
        </p:txBody>
      </p:sp>
      <p:sp>
        <p:nvSpPr>
          <p:cNvPr id="14339" name="Rectangle 3"/>
          <p:cNvSpPr>
            <a:spLocks noGrp="1" noChangeArrowheads="1"/>
          </p:cNvSpPr>
          <p:nvPr>
            <p:ph idx="1"/>
          </p:nvPr>
        </p:nvSpPr>
        <p:spPr>
          <a:xfrm>
            <a:off x="290513" y="1042988"/>
            <a:ext cx="8737600" cy="1738312"/>
          </a:xfrm>
        </p:spPr>
        <p:txBody>
          <a:bodyPr/>
          <a:lstStyle/>
          <a:p>
            <a:pPr marL="0" indent="0" eaLnBrk="1" hangingPunct="1">
              <a:defRPr/>
            </a:pPr>
            <a:r>
              <a:rPr lang="fi-FI" sz="1600" dirty="0" err="1" smtClean="0"/>
              <a:t>Calibration</a:t>
            </a:r>
            <a:r>
              <a:rPr lang="fi-FI" sz="1600" dirty="0" smtClean="0"/>
              <a:t> </a:t>
            </a:r>
            <a:r>
              <a:rPr lang="fi-FI" sz="1600" dirty="0" err="1" smtClean="0"/>
              <a:t>changes</a:t>
            </a:r>
            <a:endParaRPr lang="fi-FI" sz="1600" dirty="0" smtClean="0"/>
          </a:p>
          <a:p>
            <a:pPr marL="228600" indent="-228600" eaLnBrk="1" hangingPunct="1">
              <a:buFont typeface="+mj-lt"/>
              <a:buAutoNum type="arabicPeriod"/>
              <a:defRPr/>
            </a:pPr>
            <a:r>
              <a:rPr lang="en-US" sz="1200" dirty="0"/>
              <a:t>Length adjustment will be made in parts per thousand to correct the machine to display the length of the resulting length of the </a:t>
            </a:r>
            <a:r>
              <a:rPr lang="en-US" sz="1200" dirty="0" smtClean="0"/>
              <a:t>calipers</a:t>
            </a:r>
          </a:p>
          <a:p>
            <a:pPr marL="228600" indent="-228600" eaLnBrk="1" hangingPunct="1">
              <a:buFont typeface="+mj-lt"/>
              <a:buAutoNum type="arabicPeriod"/>
              <a:defRPr/>
            </a:pPr>
            <a:r>
              <a:rPr lang="en-US" sz="1200" dirty="0" smtClean="0"/>
              <a:t>General </a:t>
            </a:r>
            <a:r>
              <a:rPr lang="en-US" sz="1200" dirty="0"/>
              <a:t>rule of thumb is that a 5 meter log 1 per mille unit correction affects 0.5 </a:t>
            </a:r>
            <a:r>
              <a:rPr lang="en-US" sz="1200" dirty="0" smtClean="0"/>
              <a:t>cm</a:t>
            </a:r>
            <a:endParaRPr lang="fi-FI" sz="1200" dirty="0" smtClean="0"/>
          </a:p>
          <a:p>
            <a:pPr marL="228600" indent="-228600" eaLnBrk="1" hangingPunct="1">
              <a:buFont typeface="+mj-lt"/>
              <a:buAutoNum type="arabicPeriod"/>
              <a:defRPr/>
            </a:pPr>
            <a:r>
              <a:rPr lang="en-US" sz="1200" dirty="0"/>
              <a:t>That adjustment no need to take into account the length of </a:t>
            </a:r>
            <a:r>
              <a:rPr lang="en-US" sz="1200" dirty="0" smtClean="0"/>
              <a:t>paragraphs (middle length)</a:t>
            </a:r>
          </a:p>
          <a:p>
            <a:pPr marL="228600" indent="-228600" eaLnBrk="1" hangingPunct="1">
              <a:buFont typeface="+mj-lt"/>
              <a:buAutoNum type="arabicPeriod"/>
              <a:defRPr/>
            </a:pPr>
            <a:r>
              <a:rPr lang="en-US" sz="1200" dirty="0" smtClean="0"/>
              <a:t>Length correction to butt end shall be subjected to +/- cm</a:t>
            </a:r>
          </a:p>
          <a:p>
            <a:pPr marL="228600" indent="-228600" eaLnBrk="1" hangingPunct="1">
              <a:buFont typeface="+mj-lt"/>
              <a:buAutoNum type="arabicPeriod"/>
              <a:defRPr/>
            </a:pPr>
            <a:r>
              <a:rPr lang="en-US" sz="1200" dirty="0" smtClean="0"/>
              <a:t>Butt </a:t>
            </a:r>
            <a:r>
              <a:rPr lang="en-US" sz="1200" dirty="0"/>
              <a:t>end log volume correction is used if it is found volume error butt end log</a:t>
            </a:r>
            <a:endParaRPr lang="fi-FI" sz="1200" dirty="0" smtClean="0"/>
          </a:p>
        </p:txBody>
      </p:sp>
      <p:sp>
        <p:nvSpPr>
          <p:cNvPr id="9220" name="Dian numeron paikkamerkki 5"/>
          <p:cNvSpPr>
            <a:spLocks noGrp="1"/>
          </p:cNvSpPr>
          <p:nvPr>
            <p:ph type="sldNum" sz="quarter" idx="12"/>
          </p:nvPr>
        </p:nvSpPr>
        <p:spPr>
          <a:noFill/>
        </p:spPr>
        <p:txBody>
          <a:bodyPr/>
          <a:lstStyle/>
          <a:p>
            <a:fld id="{303A898B-000D-4661-87C6-0AAB2D822DFB}" type="slidenum">
              <a:rPr lang="fi-FI" altLang="fi-FI"/>
              <a:pPr/>
              <a:t>5</a:t>
            </a:fld>
            <a:endParaRPr lang="fi-FI" altLang="fi-FI"/>
          </a:p>
        </p:txBody>
      </p:sp>
      <p:pic>
        <p:nvPicPr>
          <p:cNvPr id="9221" name="Kuva 1"/>
          <p:cNvPicPr>
            <a:picLocks noChangeAspect="1"/>
          </p:cNvPicPr>
          <p:nvPr/>
        </p:nvPicPr>
        <p:blipFill>
          <a:blip r:embed="rId2" cstate="print"/>
          <a:srcRect/>
          <a:stretch>
            <a:fillRect/>
          </a:stretch>
        </p:blipFill>
        <p:spPr bwMode="auto">
          <a:xfrm>
            <a:off x="214313" y="3317875"/>
            <a:ext cx="8715375"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1800" y="279400"/>
            <a:ext cx="7772400" cy="1143000"/>
          </a:xfrm>
        </p:spPr>
        <p:txBody>
          <a:bodyPr/>
          <a:lstStyle/>
          <a:p>
            <a:pPr eaLnBrk="1" hangingPunct="1"/>
            <a:r>
              <a:rPr lang="fi-FI" altLang="fi-FI" smtClean="0"/>
              <a:t>Lenght measuring</a:t>
            </a:r>
          </a:p>
        </p:txBody>
      </p:sp>
      <p:sp>
        <p:nvSpPr>
          <p:cNvPr id="15363" name="Rectangle 3"/>
          <p:cNvSpPr>
            <a:spLocks noGrp="1" noChangeArrowheads="1"/>
          </p:cNvSpPr>
          <p:nvPr>
            <p:ph idx="1"/>
          </p:nvPr>
        </p:nvSpPr>
        <p:spPr>
          <a:xfrm>
            <a:off x="206375" y="1462088"/>
            <a:ext cx="3509963" cy="4270375"/>
          </a:xfrm>
        </p:spPr>
        <p:txBody>
          <a:bodyPr/>
          <a:lstStyle/>
          <a:p>
            <a:pPr marL="0" indent="0" eaLnBrk="1" hangingPunct="1">
              <a:defRPr/>
            </a:pPr>
            <a:r>
              <a:rPr lang="fi-FI" sz="1600" dirty="0" err="1" smtClean="0"/>
              <a:t>Cutting</a:t>
            </a:r>
            <a:r>
              <a:rPr lang="fi-FI" sz="1600" dirty="0" smtClean="0"/>
              <a:t> </a:t>
            </a:r>
            <a:r>
              <a:rPr lang="fi-FI" sz="1600" dirty="0" err="1" smtClean="0"/>
              <a:t>window</a:t>
            </a:r>
            <a:r>
              <a:rPr lang="fi-FI" sz="1600" dirty="0" smtClean="0"/>
              <a:t> </a:t>
            </a:r>
          </a:p>
          <a:p>
            <a:pPr marL="228600" indent="-228600" eaLnBrk="1" hangingPunct="1">
              <a:buFont typeface="+mj-lt"/>
              <a:buAutoNum type="arabicPeriod"/>
              <a:defRPr/>
            </a:pPr>
            <a:r>
              <a:rPr lang="fi-FI" sz="1200" dirty="0" smtClean="0"/>
              <a:t>Small </a:t>
            </a:r>
            <a:r>
              <a:rPr lang="fi-FI" sz="1200" dirty="0" err="1" smtClean="0"/>
              <a:t>cutting</a:t>
            </a:r>
            <a:r>
              <a:rPr lang="fi-FI" sz="1200" dirty="0" smtClean="0"/>
              <a:t> </a:t>
            </a:r>
            <a:r>
              <a:rPr lang="fi-FI" sz="1200" dirty="0" err="1" smtClean="0"/>
              <a:t>window</a:t>
            </a:r>
            <a:r>
              <a:rPr lang="fi-FI" sz="1200" dirty="0" smtClean="0"/>
              <a:t>:</a:t>
            </a:r>
          </a:p>
          <a:p>
            <a:pPr marL="628650" lvl="1" indent="-228600">
              <a:buFont typeface="+mj-lt"/>
              <a:buAutoNum type="alphaLcParenR"/>
              <a:defRPr/>
            </a:pPr>
            <a:r>
              <a:rPr lang="en-US" sz="1200" dirty="0"/>
              <a:t>When a small cutting window is selected, the log types to </a:t>
            </a:r>
            <a:r>
              <a:rPr lang="en-US" sz="1200"/>
              <a:t>use </a:t>
            </a:r>
            <a:r>
              <a:rPr lang="en-US" sz="1200" smtClean="0"/>
              <a:t>Opti Conntrol </a:t>
            </a:r>
            <a:r>
              <a:rPr lang="en-US" sz="1200" dirty="0"/>
              <a:t>price list </a:t>
            </a:r>
            <a:r>
              <a:rPr lang="en-US" sz="1200" dirty="0" smtClean="0"/>
              <a:t>lengths</a:t>
            </a:r>
            <a:endParaRPr lang="fi-FI" sz="1200" dirty="0" smtClean="0"/>
          </a:p>
          <a:p>
            <a:pPr marL="628650" lvl="1" indent="-228600">
              <a:buFont typeface="+mj-lt"/>
              <a:buAutoNum type="alphaLcParenR"/>
              <a:defRPr/>
            </a:pPr>
            <a:r>
              <a:rPr lang="en-US" sz="1200" dirty="0" smtClean="0"/>
              <a:t>Target </a:t>
            </a:r>
            <a:r>
              <a:rPr lang="en-US" sz="1200" dirty="0"/>
              <a:t>length tolerance is, for example, 5 </a:t>
            </a:r>
            <a:r>
              <a:rPr lang="en-US" sz="1200" dirty="0" smtClean="0"/>
              <a:t>mm indicates </a:t>
            </a:r>
            <a:r>
              <a:rPr lang="en-US" sz="1200" dirty="0"/>
              <a:t>10 mm of the cutting </a:t>
            </a:r>
            <a:r>
              <a:rPr lang="en-US" sz="1200" dirty="0" smtClean="0"/>
              <a:t>window and </a:t>
            </a:r>
            <a:r>
              <a:rPr lang="en-US" sz="1200" dirty="0"/>
              <a:t>this means 490 cm log length 4895 - 4905 mm in length with cutting accepted</a:t>
            </a:r>
            <a:endParaRPr lang="fi-FI" sz="1200" dirty="0" smtClean="0"/>
          </a:p>
        </p:txBody>
      </p:sp>
      <p:sp>
        <p:nvSpPr>
          <p:cNvPr id="10244" name="Dian numeron paikkamerkki 7"/>
          <p:cNvSpPr>
            <a:spLocks noGrp="1"/>
          </p:cNvSpPr>
          <p:nvPr>
            <p:ph type="sldNum" sz="quarter" idx="12"/>
          </p:nvPr>
        </p:nvSpPr>
        <p:spPr>
          <a:noFill/>
        </p:spPr>
        <p:txBody>
          <a:bodyPr/>
          <a:lstStyle/>
          <a:p>
            <a:fld id="{20808B54-6BCF-44AC-B380-8504CBDAA72B}" type="slidenum">
              <a:rPr lang="fi-FI" altLang="fi-FI"/>
              <a:pPr/>
              <a:t>6</a:t>
            </a:fld>
            <a:endParaRPr lang="fi-FI" altLang="fi-FI"/>
          </a:p>
        </p:txBody>
      </p:sp>
      <p:pic>
        <p:nvPicPr>
          <p:cNvPr id="10245" name="Kuva 3"/>
          <p:cNvPicPr>
            <a:picLocks noChangeAspect="1"/>
          </p:cNvPicPr>
          <p:nvPr/>
        </p:nvPicPr>
        <p:blipFill>
          <a:blip r:embed="rId2" cstate="print"/>
          <a:srcRect/>
          <a:stretch>
            <a:fillRect/>
          </a:stretch>
        </p:blipFill>
        <p:spPr bwMode="auto">
          <a:xfrm>
            <a:off x="3998913" y="3573463"/>
            <a:ext cx="5037137" cy="957262"/>
          </a:xfrm>
          <a:prstGeom prst="rect">
            <a:avLst/>
          </a:prstGeom>
          <a:noFill/>
          <a:ln w="9525">
            <a:noFill/>
            <a:miter lim="800000"/>
            <a:headEnd/>
            <a:tailEnd/>
          </a:ln>
        </p:spPr>
      </p:pic>
      <p:cxnSp>
        <p:nvCxnSpPr>
          <p:cNvPr id="10246" name="Suora nuoliyhdysviiva 10"/>
          <p:cNvCxnSpPr>
            <a:cxnSpLocks noChangeShapeType="1"/>
          </p:cNvCxnSpPr>
          <p:nvPr/>
        </p:nvCxnSpPr>
        <p:spPr bwMode="auto">
          <a:xfrm>
            <a:off x="3419475" y="3068638"/>
            <a:ext cx="4465638" cy="1081087"/>
          </a:xfrm>
          <a:prstGeom prst="straightConnector1">
            <a:avLst/>
          </a:prstGeom>
          <a:noFill/>
          <a:ln w="19050" algn="ctr">
            <a:solidFill>
              <a:srgbClr val="FF0000"/>
            </a:solidFill>
            <a:round/>
            <a:headEnd/>
            <a:tailEnd type="arrow" w="med" len="med"/>
          </a:ln>
        </p:spPr>
      </p:cxnSp>
      <p:pic>
        <p:nvPicPr>
          <p:cNvPr id="10247" name="Kuva 4"/>
          <p:cNvPicPr>
            <a:picLocks noChangeAspect="1"/>
          </p:cNvPicPr>
          <p:nvPr/>
        </p:nvPicPr>
        <p:blipFill>
          <a:blip r:embed="rId3" cstate="print"/>
          <a:srcRect/>
          <a:stretch>
            <a:fillRect/>
          </a:stretch>
        </p:blipFill>
        <p:spPr bwMode="auto">
          <a:xfrm>
            <a:off x="3924300" y="1762125"/>
            <a:ext cx="5019675" cy="1019175"/>
          </a:xfrm>
          <a:prstGeom prst="rect">
            <a:avLst/>
          </a:prstGeom>
          <a:noFill/>
          <a:ln w="9525">
            <a:noFill/>
            <a:miter lim="800000"/>
            <a:headEnd/>
            <a:tailEnd/>
          </a:ln>
        </p:spPr>
      </p:pic>
      <p:cxnSp>
        <p:nvCxnSpPr>
          <p:cNvPr id="10248" name="Suora nuoliyhdysviiva 11"/>
          <p:cNvCxnSpPr>
            <a:cxnSpLocks noChangeShapeType="1"/>
            <a:endCxn id="0" idx="1"/>
          </p:cNvCxnSpPr>
          <p:nvPr/>
        </p:nvCxnSpPr>
        <p:spPr bwMode="auto">
          <a:xfrm flipV="1">
            <a:off x="3563938" y="2271713"/>
            <a:ext cx="360362" cy="66675"/>
          </a:xfrm>
          <a:prstGeom prst="straightConnector1">
            <a:avLst/>
          </a:prstGeom>
          <a:noFill/>
          <a:ln w="1905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1800" y="279400"/>
            <a:ext cx="7772400" cy="1143000"/>
          </a:xfrm>
        </p:spPr>
        <p:txBody>
          <a:bodyPr/>
          <a:lstStyle/>
          <a:p>
            <a:pPr eaLnBrk="1" hangingPunct="1"/>
            <a:r>
              <a:rPr lang="fi-FI" altLang="fi-FI" smtClean="0"/>
              <a:t>Lenght measuring</a:t>
            </a:r>
          </a:p>
        </p:txBody>
      </p:sp>
      <p:sp>
        <p:nvSpPr>
          <p:cNvPr id="15363" name="Rectangle 3"/>
          <p:cNvSpPr>
            <a:spLocks noGrp="1" noChangeArrowheads="1"/>
          </p:cNvSpPr>
          <p:nvPr>
            <p:ph idx="1"/>
          </p:nvPr>
        </p:nvSpPr>
        <p:spPr>
          <a:xfrm>
            <a:off x="206375" y="1319213"/>
            <a:ext cx="3509963" cy="2325687"/>
          </a:xfrm>
        </p:spPr>
        <p:txBody>
          <a:bodyPr/>
          <a:lstStyle/>
          <a:p>
            <a:pPr marL="0" indent="0" eaLnBrk="1" hangingPunct="1">
              <a:defRPr/>
            </a:pPr>
            <a:r>
              <a:rPr lang="fi-FI" sz="1600" dirty="0" err="1" smtClean="0"/>
              <a:t>Cutting</a:t>
            </a:r>
            <a:r>
              <a:rPr lang="fi-FI" sz="1600" dirty="0" smtClean="0"/>
              <a:t> </a:t>
            </a:r>
            <a:r>
              <a:rPr lang="fi-FI" sz="1600" dirty="0" err="1" smtClean="0"/>
              <a:t>window</a:t>
            </a:r>
            <a:r>
              <a:rPr lang="fi-FI" sz="1600" dirty="0" smtClean="0"/>
              <a:t> </a:t>
            </a:r>
          </a:p>
          <a:p>
            <a:pPr marL="228600" indent="-228600" eaLnBrk="1" hangingPunct="1">
              <a:buFont typeface="+mj-lt"/>
              <a:buAutoNum type="arabicPeriod" startAt="2"/>
              <a:defRPr/>
            </a:pPr>
            <a:r>
              <a:rPr lang="fi-FI" sz="1200" dirty="0" err="1" smtClean="0"/>
              <a:t>Assortment</a:t>
            </a:r>
            <a:r>
              <a:rPr lang="fi-FI" sz="1200" dirty="0"/>
              <a:t> </a:t>
            </a:r>
            <a:r>
              <a:rPr lang="fi-FI" sz="1200" dirty="0" err="1" smtClean="0"/>
              <a:t>spesific</a:t>
            </a:r>
            <a:r>
              <a:rPr lang="fi-FI" sz="1200" dirty="0" smtClean="0"/>
              <a:t> </a:t>
            </a:r>
            <a:r>
              <a:rPr lang="fi-FI" sz="1200" dirty="0" err="1" smtClean="0"/>
              <a:t>cutting</a:t>
            </a:r>
            <a:r>
              <a:rPr lang="fi-FI" sz="1200" dirty="0" smtClean="0"/>
              <a:t> </a:t>
            </a:r>
            <a:r>
              <a:rPr lang="fi-FI" sz="1200" dirty="0" err="1" smtClean="0"/>
              <a:t>window</a:t>
            </a:r>
            <a:r>
              <a:rPr lang="fi-FI" sz="1200" dirty="0" smtClean="0"/>
              <a:t>:</a:t>
            </a:r>
          </a:p>
          <a:p>
            <a:pPr marL="628650" lvl="1" indent="-228600">
              <a:buFont typeface="+mj-lt"/>
              <a:buAutoNum type="alphaLcParenR"/>
              <a:defRPr/>
            </a:pPr>
            <a:r>
              <a:rPr lang="en-US" sz="1200" dirty="0"/>
              <a:t>W</a:t>
            </a:r>
            <a:r>
              <a:rPr lang="en-US" sz="1200" dirty="0" smtClean="0"/>
              <a:t>hen </a:t>
            </a:r>
            <a:r>
              <a:rPr lang="en-US" sz="1200" dirty="0"/>
              <a:t>a small </a:t>
            </a:r>
            <a:r>
              <a:rPr lang="en-US" sz="1200" dirty="0" smtClean="0"/>
              <a:t>cutting </a:t>
            </a:r>
            <a:r>
              <a:rPr lang="en-US" sz="1200" dirty="0"/>
              <a:t>window is </a:t>
            </a:r>
            <a:r>
              <a:rPr lang="en-US" sz="1200" dirty="0" smtClean="0"/>
              <a:t>not a selected  </a:t>
            </a:r>
            <a:r>
              <a:rPr lang="en-US" sz="1200" dirty="0" err="1" smtClean="0"/>
              <a:t>Opti</a:t>
            </a:r>
            <a:r>
              <a:rPr lang="en-US" sz="1200" dirty="0" smtClean="0"/>
              <a:t> Control use assortment </a:t>
            </a:r>
            <a:r>
              <a:rPr lang="en-US" sz="1200" dirty="0" err="1" smtClean="0"/>
              <a:t>spesific</a:t>
            </a:r>
            <a:r>
              <a:rPr lang="en-US" sz="1200" dirty="0" smtClean="0"/>
              <a:t> cutting window</a:t>
            </a:r>
            <a:endParaRPr lang="fi-FI" sz="1200" dirty="0"/>
          </a:p>
          <a:p>
            <a:pPr marL="628650" lvl="1" indent="-228600">
              <a:buFont typeface="+mj-lt"/>
              <a:buAutoNum type="alphaLcParenR"/>
              <a:defRPr/>
            </a:pPr>
            <a:r>
              <a:rPr lang="en-US" sz="1200" dirty="0" smtClean="0"/>
              <a:t>Assortment </a:t>
            </a:r>
            <a:r>
              <a:rPr lang="en-US" sz="1200" dirty="0"/>
              <a:t>specific length of which is calculated according to the cutting window means that, for example, start = 0 and end = 2 cm. Which means 490 cm a log cutting between 490-492 cm</a:t>
            </a:r>
            <a:endParaRPr lang="fi-FI" sz="1200" dirty="0" smtClean="0"/>
          </a:p>
        </p:txBody>
      </p:sp>
      <p:sp>
        <p:nvSpPr>
          <p:cNvPr id="11268" name="Dian numeron paikkamerkki 7"/>
          <p:cNvSpPr>
            <a:spLocks noGrp="1"/>
          </p:cNvSpPr>
          <p:nvPr>
            <p:ph type="sldNum" sz="quarter" idx="12"/>
          </p:nvPr>
        </p:nvSpPr>
        <p:spPr>
          <a:noFill/>
        </p:spPr>
        <p:txBody>
          <a:bodyPr/>
          <a:lstStyle/>
          <a:p>
            <a:fld id="{6C2504EB-D972-4AFB-8849-A01231AAA81E}" type="slidenum">
              <a:rPr lang="fi-FI" altLang="fi-FI"/>
              <a:pPr/>
              <a:t>7</a:t>
            </a:fld>
            <a:endParaRPr lang="fi-FI" altLang="fi-FI"/>
          </a:p>
        </p:txBody>
      </p:sp>
      <p:pic>
        <p:nvPicPr>
          <p:cNvPr id="11269" name="Kuva 13"/>
          <p:cNvPicPr>
            <a:picLocks noChangeAspect="1"/>
          </p:cNvPicPr>
          <p:nvPr/>
        </p:nvPicPr>
        <p:blipFill>
          <a:blip r:embed="rId2" cstate="print"/>
          <a:srcRect/>
          <a:stretch>
            <a:fillRect/>
          </a:stretch>
        </p:blipFill>
        <p:spPr bwMode="auto">
          <a:xfrm>
            <a:off x="3924300" y="1412875"/>
            <a:ext cx="5029200" cy="1028700"/>
          </a:xfrm>
          <a:prstGeom prst="rect">
            <a:avLst/>
          </a:prstGeom>
          <a:noFill/>
          <a:ln w="9525">
            <a:noFill/>
            <a:miter lim="800000"/>
            <a:headEnd/>
            <a:tailEnd/>
          </a:ln>
        </p:spPr>
      </p:pic>
      <p:cxnSp>
        <p:nvCxnSpPr>
          <p:cNvPr id="11270" name="Suora nuoliyhdysviiva 10"/>
          <p:cNvCxnSpPr>
            <a:cxnSpLocks noChangeShapeType="1"/>
          </p:cNvCxnSpPr>
          <p:nvPr/>
        </p:nvCxnSpPr>
        <p:spPr bwMode="auto">
          <a:xfrm>
            <a:off x="3492500" y="2060575"/>
            <a:ext cx="506413" cy="288925"/>
          </a:xfrm>
          <a:prstGeom prst="straightConnector1">
            <a:avLst/>
          </a:prstGeom>
          <a:noFill/>
          <a:ln w="19050" algn="ctr">
            <a:solidFill>
              <a:srgbClr val="FF0000"/>
            </a:solidFill>
            <a:round/>
            <a:headEnd/>
            <a:tailEnd type="arrow" w="med" len="med"/>
          </a:ln>
        </p:spPr>
      </p:cxnSp>
      <p:pic>
        <p:nvPicPr>
          <p:cNvPr id="11271" name="Kuva 17"/>
          <p:cNvPicPr>
            <a:picLocks noChangeAspect="1"/>
          </p:cNvPicPr>
          <p:nvPr/>
        </p:nvPicPr>
        <p:blipFill>
          <a:blip r:embed="rId3" cstate="print"/>
          <a:srcRect/>
          <a:stretch>
            <a:fillRect/>
          </a:stretch>
        </p:blipFill>
        <p:spPr bwMode="auto">
          <a:xfrm>
            <a:off x="119063" y="3822700"/>
            <a:ext cx="8916987" cy="2343150"/>
          </a:xfrm>
          <a:prstGeom prst="rect">
            <a:avLst/>
          </a:prstGeom>
          <a:noFill/>
          <a:ln w="9525">
            <a:noFill/>
            <a:miter lim="800000"/>
            <a:headEnd/>
            <a:tailEnd/>
          </a:ln>
        </p:spPr>
      </p:pic>
      <p:cxnSp>
        <p:nvCxnSpPr>
          <p:cNvPr id="11272" name="Suora nuoliyhdysviiva 20"/>
          <p:cNvCxnSpPr>
            <a:cxnSpLocks noChangeShapeType="1"/>
          </p:cNvCxnSpPr>
          <p:nvPr/>
        </p:nvCxnSpPr>
        <p:spPr bwMode="auto">
          <a:xfrm>
            <a:off x="3571875" y="3213100"/>
            <a:ext cx="4600575" cy="2376488"/>
          </a:xfrm>
          <a:prstGeom prst="straightConnector1">
            <a:avLst/>
          </a:prstGeom>
          <a:noFill/>
          <a:ln w="1905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9388" y="260350"/>
            <a:ext cx="6840537" cy="574675"/>
          </a:xfrm>
        </p:spPr>
        <p:txBody>
          <a:bodyPr/>
          <a:lstStyle/>
          <a:p>
            <a:pPr eaLnBrk="1" hangingPunct="1"/>
            <a:r>
              <a:rPr lang="fi-FI" altLang="fi-FI" smtClean="0"/>
              <a:t>Control measuring</a:t>
            </a:r>
            <a:endParaRPr lang="en-US" altLang="fi-FI" smtClean="0"/>
          </a:p>
        </p:txBody>
      </p:sp>
      <p:sp>
        <p:nvSpPr>
          <p:cNvPr id="12291" name="Rectangle 3"/>
          <p:cNvSpPr>
            <a:spLocks noGrp="1" noChangeArrowheads="1"/>
          </p:cNvSpPr>
          <p:nvPr>
            <p:ph type="body" idx="4294967295"/>
          </p:nvPr>
        </p:nvSpPr>
        <p:spPr>
          <a:xfrm>
            <a:off x="146050" y="1125538"/>
            <a:ext cx="4210050" cy="4814887"/>
          </a:xfrm>
        </p:spPr>
        <p:txBody>
          <a:bodyPr/>
          <a:lstStyle/>
          <a:p>
            <a:pPr marL="0" indent="0" eaLnBrk="1" hangingPunct="1">
              <a:lnSpc>
                <a:spcPct val="90000"/>
              </a:lnSpc>
            </a:pPr>
            <a:r>
              <a:rPr lang="fi-FI" altLang="fi-FI" sz="1200" smtClean="0"/>
              <a:t>Volume measuring accuracy is effected by bark characteristics, number of limbs, operation technique of the operator, condition of the delimbing knives, condition of the harvester head and Opti 4G settings</a:t>
            </a:r>
          </a:p>
          <a:p>
            <a:pPr lvl="1" eaLnBrk="1" hangingPunct="1">
              <a:lnSpc>
                <a:spcPct val="90000"/>
              </a:lnSpc>
            </a:pPr>
            <a:r>
              <a:rPr lang="fi-FI" altLang="fi-FI" sz="1200" smtClean="0"/>
              <a:t>Loose bark season</a:t>
            </a:r>
          </a:p>
          <a:p>
            <a:pPr lvl="1" eaLnBrk="1" hangingPunct="1">
              <a:lnSpc>
                <a:spcPct val="90000"/>
              </a:lnSpc>
            </a:pPr>
            <a:r>
              <a:rPr lang="fi-FI" altLang="fi-FI" sz="1200" smtClean="0"/>
              <a:t>Change in feed roller spike penetration </a:t>
            </a:r>
            <a:r>
              <a:rPr lang="fi-FI" altLang="fi-FI" sz="1200" smtClean="0">
                <a:sym typeface="Wingdings" pitchFamily="2" charset="2"/>
              </a:rPr>
              <a:t> temperature, size of the trunk, tree specie, position on the trunk (butt, middle, top)</a:t>
            </a:r>
            <a:endParaRPr lang="fi-FI" altLang="fi-FI" sz="1200" smtClean="0"/>
          </a:p>
          <a:p>
            <a:pPr lvl="1" eaLnBrk="1" hangingPunct="1">
              <a:lnSpc>
                <a:spcPct val="90000"/>
              </a:lnSpc>
            </a:pPr>
            <a:r>
              <a:rPr lang="fi-FI" altLang="fi-FI" sz="1200" smtClean="0"/>
              <a:t>Feed rollers collecting bark</a:t>
            </a:r>
          </a:p>
          <a:p>
            <a:pPr lvl="1" eaLnBrk="1" hangingPunct="1">
              <a:lnSpc>
                <a:spcPct val="90000"/>
              </a:lnSpc>
            </a:pPr>
            <a:r>
              <a:rPr lang="fi-FI" altLang="fi-FI" sz="1200" smtClean="0"/>
              <a:t>Feed rollers digging in the trunk, if slipping during feeding</a:t>
            </a:r>
          </a:p>
          <a:p>
            <a:pPr lvl="1" eaLnBrk="1" hangingPunct="1">
              <a:lnSpc>
                <a:spcPct val="90000"/>
              </a:lnSpc>
            </a:pPr>
            <a:r>
              <a:rPr lang="fi-FI" altLang="fi-FI" sz="1200" smtClean="0"/>
              <a:t>Condition of feed rollers (sharp or dull spikes)</a:t>
            </a:r>
          </a:p>
          <a:p>
            <a:pPr lvl="1" eaLnBrk="1" hangingPunct="1">
              <a:lnSpc>
                <a:spcPct val="90000"/>
              </a:lnSpc>
            </a:pPr>
            <a:r>
              <a:rPr lang="fi-FI" altLang="fi-FI" sz="1200" smtClean="0"/>
              <a:t>Surface contours on the trunk (Roller measurement vs. caliper measurement)</a:t>
            </a:r>
          </a:p>
          <a:p>
            <a:pPr lvl="1" eaLnBrk="1" hangingPunct="1">
              <a:lnSpc>
                <a:spcPct val="90000"/>
              </a:lnSpc>
            </a:pPr>
            <a:r>
              <a:rPr lang="fi-FI" altLang="fi-FI" sz="1200" smtClean="0"/>
              <a:t>Delimbing quality</a:t>
            </a:r>
            <a:endParaRPr lang="en-US" altLang="fi-FI" sz="1400" smtClean="0"/>
          </a:p>
        </p:txBody>
      </p:sp>
      <p:pic>
        <p:nvPicPr>
          <p:cNvPr id="12292" name="Picture 6" descr="Syötön kiihdytys leikkaus2"/>
          <p:cNvPicPr>
            <a:picLocks noChangeAspect="1" noChangeArrowheads="1"/>
          </p:cNvPicPr>
          <p:nvPr/>
        </p:nvPicPr>
        <p:blipFill>
          <a:blip r:embed="rId2" cstate="print">
            <a:lum contrast="18000"/>
          </a:blip>
          <a:srcRect/>
          <a:stretch>
            <a:fillRect/>
          </a:stretch>
        </p:blipFill>
        <p:spPr bwMode="auto">
          <a:xfrm>
            <a:off x="4643438" y="2276475"/>
            <a:ext cx="4321175"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cstate="print"/>
          <a:srcRect/>
          <a:stretch>
            <a:fillRect/>
          </a:stretch>
        </p:blipFill>
        <p:spPr bwMode="auto">
          <a:xfrm>
            <a:off x="5867400" y="549275"/>
            <a:ext cx="2293938" cy="2519363"/>
          </a:xfrm>
          <a:prstGeom prst="rect">
            <a:avLst/>
          </a:prstGeom>
          <a:noFill/>
          <a:ln w="9525">
            <a:noFill/>
            <a:miter lim="800000"/>
            <a:headEnd/>
            <a:tailEnd/>
          </a:ln>
        </p:spPr>
      </p:pic>
      <p:pic>
        <p:nvPicPr>
          <p:cNvPr id="13315" name="Picture 6"/>
          <p:cNvPicPr>
            <a:picLocks noChangeAspect="1" noChangeArrowheads="1"/>
          </p:cNvPicPr>
          <p:nvPr/>
        </p:nvPicPr>
        <p:blipFill>
          <a:blip r:embed="rId3" cstate="print"/>
          <a:srcRect/>
          <a:stretch>
            <a:fillRect/>
          </a:stretch>
        </p:blipFill>
        <p:spPr bwMode="auto">
          <a:xfrm>
            <a:off x="5364163" y="3357563"/>
            <a:ext cx="3635375" cy="2592387"/>
          </a:xfrm>
          <a:prstGeom prst="rect">
            <a:avLst/>
          </a:prstGeom>
          <a:noFill/>
          <a:ln w="9525">
            <a:noFill/>
            <a:miter lim="800000"/>
            <a:headEnd/>
            <a:tailEnd/>
          </a:ln>
        </p:spPr>
      </p:pic>
      <p:sp>
        <p:nvSpPr>
          <p:cNvPr id="7" name="Rectangle 2"/>
          <p:cNvSpPr txBox="1">
            <a:spLocks noChangeArrowheads="1"/>
          </p:cNvSpPr>
          <p:nvPr/>
        </p:nvSpPr>
        <p:spPr bwMode="auto">
          <a:xfrm>
            <a:off x="179388" y="260350"/>
            <a:ext cx="6840537" cy="574675"/>
          </a:xfrm>
          <a:prstGeom prst="rect">
            <a:avLst/>
          </a:prstGeom>
          <a:noFill/>
          <a:ln w="9525">
            <a:noFill/>
            <a:miter lim="800000"/>
            <a:headEnd/>
            <a:tailEnd/>
          </a:ln>
        </p:spPr>
        <p:txBody>
          <a:bodyPr anchor="ctr"/>
          <a:lstStyle/>
          <a:p>
            <a:pPr eaLnBrk="1" hangingPunct="1">
              <a:defRPr/>
            </a:pPr>
            <a:r>
              <a:rPr lang="fi-FI" sz="3600" kern="0">
                <a:solidFill>
                  <a:schemeClr val="tx2"/>
                </a:solidFill>
                <a:latin typeface="+mj-lt"/>
                <a:ea typeface="+mj-ea"/>
                <a:cs typeface="+mj-cs"/>
              </a:rPr>
              <a:t>Control measuring</a:t>
            </a:r>
            <a:endParaRPr lang="en-US" sz="3600" kern="0" dirty="0">
              <a:solidFill>
                <a:schemeClr val="tx2"/>
              </a:solidFill>
              <a:latin typeface="+mj-lt"/>
              <a:ea typeface="+mj-ea"/>
              <a:cs typeface="+mj-cs"/>
            </a:endParaRPr>
          </a:p>
        </p:txBody>
      </p:sp>
      <p:sp>
        <p:nvSpPr>
          <p:cNvPr id="8" name="Rectangle 3"/>
          <p:cNvSpPr txBox="1">
            <a:spLocks noChangeArrowheads="1"/>
          </p:cNvSpPr>
          <p:nvPr/>
        </p:nvSpPr>
        <p:spPr>
          <a:xfrm>
            <a:off x="290513" y="1268413"/>
            <a:ext cx="4281487" cy="3816350"/>
          </a:xfrm>
          <a:prstGeom prst="rect">
            <a:avLst/>
          </a:prstGeom>
        </p:spPr>
        <p:txBody>
          <a:bodyPr/>
          <a:lstStyle/>
          <a:p>
            <a:pPr marL="342900" indent="-342900" eaLnBrk="1" hangingPunct="1">
              <a:lnSpc>
                <a:spcPct val="80000"/>
              </a:lnSpc>
              <a:spcBef>
                <a:spcPct val="20000"/>
              </a:spcBef>
              <a:defRPr/>
            </a:pPr>
            <a:r>
              <a:rPr lang="fi-FI" sz="1600" kern="0" dirty="0" err="1">
                <a:latin typeface="+mn-lt"/>
                <a:ea typeface="+mn-ea"/>
              </a:rPr>
              <a:t>Sending</a:t>
            </a:r>
            <a:r>
              <a:rPr lang="fi-FI" sz="1600" kern="0" dirty="0">
                <a:latin typeface="+mn-lt"/>
                <a:ea typeface="+mn-ea"/>
              </a:rPr>
              <a:t> the data to the </a:t>
            </a:r>
            <a:r>
              <a:rPr lang="fi-FI" sz="1600" kern="0" dirty="0" err="1">
                <a:latin typeface="+mn-lt"/>
                <a:ea typeface="+mn-ea"/>
              </a:rPr>
              <a:t>calipers</a:t>
            </a:r>
            <a:endParaRPr lang="fi-FI" sz="1600" kern="0" dirty="0">
              <a:latin typeface="+mn-lt"/>
              <a:ea typeface="+mn-ea"/>
            </a:endParaRPr>
          </a:p>
          <a:p>
            <a:pPr marL="342900" indent="-342900" eaLnBrk="1" hangingPunct="1">
              <a:lnSpc>
                <a:spcPct val="80000"/>
              </a:lnSpc>
              <a:spcBef>
                <a:spcPct val="20000"/>
              </a:spcBef>
              <a:defRPr/>
            </a:pPr>
            <a:endParaRPr lang="fi-FI" sz="1600" kern="0" dirty="0">
              <a:latin typeface="+mn-lt"/>
              <a:ea typeface="+mn-ea"/>
            </a:endParaRPr>
          </a:p>
          <a:p>
            <a:pPr marL="228600" indent="-228600" eaLnBrk="1" hangingPunct="1">
              <a:lnSpc>
                <a:spcPct val="80000"/>
              </a:lnSpc>
              <a:spcBef>
                <a:spcPct val="20000"/>
              </a:spcBef>
              <a:buFontTx/>
              <a:buAutoNum type="arabicPeriod"/>
              <a:defRPr/>
            </a:pPr>
            <a:r>
              <a:rPr lang="fi-FI" sz="1200" kern="0" dirty="0" err="1">
                <a:latin typeface="+mn-lt"/>
                <a:ea typeface="+mn-ea"/>
              </a:rPr>
              <a:t>Cut</a:t>
            </a:r>
            <a:r>
              <a:rPr lang="fi-FI" sz="1200" kern="0" dirty="0">
                <a:latin typeface="+mn-lt"/>
                <a:ea typeface="+mn-ea"/>
              </a:rPr>
              <a:t> the </a:t>
            </a:r>
            <a:r>
              <a:rPr lang="fi-FI" sz="1200" kern="0" dirty="0" err="1">
                <a:latin typeface="+mn-lt"/>
                <a:ea typeface="+mn-ea"/>
              </a:rPr>
              <a:t>trees</a:t>
            </a:r>
            <a:r>
              <a:rPr lang="fi-FI" sz="1200" kern="0" dirty="0">
                <a:latin typeface="+mn-lt"/>
                <a:ea typeface="+mn-ea"/>
              </a:rPr>
              <a:t> </a:t>
            </a:r>
            <a:r>
              <a:rPr lang="fi-FI" sz="1200" kern="0" dirty="0" err="1">
                <a:latin typeface="+mn-lt"/>
                <a:ea typeface="+mn-ea"/>
              </a:rPr>
              <a:t>selected</a:t>
            </a:r>
            <a:r>
              <a:rPr lang="fi-FI" sz="1200" kern="0" dirty="0">
                <a:latin typeface="+mn-lt"/>
                <a:ea typeface="+mn-ea"/>
              </a:rPr>
              <a:t> for </a:t>
            </a:r>
            <a:r>
              <a:rPr lang="fi-FI" sz="1200" kern="0" dirty="0" err="1">
                <a:latin typeface="+mn-lt"/>
                <a:ea typeface="+mn-ea"/>
              </a:rPr>
              <a:t>calibration</a:t>
            </a:r>
            <a:r>
              <a:rPr lang="fi-FI" sz="1200" kern="0" dirty="0">
                <a:latin typeface="+mn-lt"/>
                <a:ea typeface="+mn-ea"/>
              </a:rPr>
              <a:t> </a:t>
            </a:r>
            <a:r>
              <a:rPr lang="fi-FI" sz="1200" kern="0" dirty="0" err="1">
                <a:latin typeface="+mn-lt"/>
                <a:ea typeface="+mn-ea"/>
              </a:rPr>
              <a:t>so</a:t>
            </a:r>
            <a:r>
              <a:rPr lang="fi-FI" sz="1200" kern="0" dirty="0">
                <a:latin typeface="+mn-lt"/>
                <a:ea typeface="+mn-ea"/>
              </a:rPr>
              <a:t> </a:t>
            </a:r>
            <a:r>
              <a:rPr lang="fi-FI" sz="1200" kern="0" dirty="0" err="1">
                <a:latin typeface="+mn-lt"/>
                <a:ea typeface="+mn-ea"/>
              </a:rPr>
              <a:t>that</a:t>
            </a:r>
            <a:r>
              <a:rPr lang="fi-FI" sz="1200" kern="0" dirty="0">
                <a:latin typeface="+mn-lt"/>
                <a:ea typeface="+mn-ea"/>
              </a:rPr>
              <a:t> </a:t>
            </a:r>
            <a:r>
              <a:rPr lang="fi-FI" sz="1200" kern="0" dirty="0" err="1">
                <a:latin typeface="+mn-lt"/>
                <a:ea typeface="+mn-ea"/>
              </a:rPr>
              <a:t>they</a:t>
            </a:r>
            <a:r>
              <a:rPr lang="fi-FI" sz="1200" kern="0" dirty="0">
                <a:latin typeface="+mn-lt"/>
                <a:ea typeface="+mn-ea"/>
              </a:rPr>
              <a:t> </a:t>
            </a:r>
            <a:r>
              <a:rPr lang="fi-FI" sz="1200" kern="0" dirty="0" err="1">
                <a:latin typeface="+mn-lt"/>
                <a:ea typeface="+mn-ea"/>
              </a:rPr>
              <a:t>are</a:t>
            </a:r>
            <a:r>
              <a:rPr lang="fi-FI" sz="1200" kern="0" dirty="0">
                <a:latin typeface="+mn-lt"/>
                <a:ea typeface="+mn-ea"/>
              </a:rPr>
              <a:t> </a:t>
            </a:r>
            <a:r>
              <a:rPr lang="fi-FI" sz="1200" kern="0" dirty="0" err="1">
                <a:latin typeface="+mn-lt"/>
                <a:ea typeface="+mn-ea"/>
              </a:rPr>
              <a:t>easy</a:t>
            </a:r>
            <a:r>
              <a:rPr lang="fi-FI" sz="1200" kern="0" dirty="0">
                <a:latin typeface="+mn-lt"/>
                <a:ea typeface="+mn-ea"/>
              </a:rPr>
              <a:t> to </a:t>
            </a:r>
            <a:r>
              <a:rPr lang="fi-FI" sz="1200" kern="0" err="1">
                <a:latin typeface="+mn-lt"/>
                <a:ea typeface="+mn-ea"/>
              </a:rPr>
              <a:t>measure</a:t>
            </a:r>
            <a:r>
              <a:rPr lang="fi-FI" sz="1200" kern="0">
                <a:latin typeface="+mn-lt"/>
                <a:ea typeface="+mn-ea"/>
              </a:rPr>
              <a:t>.</a:t>
            </a:r>
            <a:endParaRPr lang="fi-FI" sz="1200" kern="0" dirty="0">
              <a:latin typeface="+mn-lt"/>
              <a:ea typeface="+mn-ea"/>
            </a:endParaRPr>
          </a:p>
          <a:p>
            <a:pPr marL="228600" indent="-228600" eaLnBrk="1" hangingPunct="1">
              <a:lnSpc>
                <a:spcPct val="80000"/>
              </a:lnSpc>
              <a:spcBef>
                <a:spcPct val="20000"/>
              </a:spcBef>
              <a:buFontTx/>
              <a:buAutoNum type="arabicPeriod"/>
              <a:defRPr/>
            </a:pPr>
            <a:r>
              <a:rPr lang="fi-FI" sz="1200" kern="0" dirty="0" err="1">
                <a:latin typeface="+mn-lt"/>
                <a:ea typeface="+mn-ea"/>
              </a:rPr>
              <a:t>Push</a:t>
            </a:r>
            <a:r>
              <a:rPr lang="fi-FI" sz="1200" kern="0" dirty="0">
                <a:latin typeface="+mn-lt"/>
                <a:ea typeface="+mn-ea"/>
              </a:rPr>
              <a:t> on </a:t>
            </a:r>
            <a:r>
              <a:rPr lang="fi-FI" sz="1200" kern="0" dirty="0" err="1">
                <a:latin typeface="+mn-lt"/>
                <a:ea typeface="+mn-ea"/>
              </a:rPr>
              <a:t>Send</a:t>
            </a:r>
            <a:r>
              <a:rPr lang="fi-FI" sz="1200" kern="0" dirty="0">
                <a:latin typeface="+mn-lt"/>
                <a:ea typeface="+mn-ea"/>
              </a:rPr>
              <a:t> to </a:t>
            </a:r>
            <a:r>
              <a:rPr lang="fi-FI" sz="1200" kern="0" dirty="0" err="1">
                <a:latin typeface="+mn-lt"/>
                <a:ea typeface="+mn-ea"/>
              </a:rPr>
              <a:t>calipers</a:t>
            </a:r>
            <a:endParaRPr lang="fi-FI" sz="1200" kern="0" dirty="0">
              <a:latin typeface="+mn-lt"/>
              <a:ea typeface="+mn-ea"/>
            </a:endParaRPr>
          </a:p>
          <a:p>
            <a:pPr marL="228600" indent="-228600" eaLnBrk="1" hangingPunct="1">
              <a:lnSpc>
                <a:spcPct val="80000"/>
              </a:lnSpc>
              <a:spcBef>
                <a:spcPct val="20000"/>
              </a:spcBef>
              <a:buFontTx/>
              <a:buAutoNum type="arabicPeriod"/>
              <a:defRPr/>
            </a:pPr>
            <a:r>
              <a:rPr lang="fi-FI" sz="1200" kern="0" dirty="0" err="1">
                <a:latin typeface="+mn-lt"/>
                <a:ea typeface="+mn-ea"/>
              </a:rPr>
              <a:t>Select</a:t>
            </a:r>
            <a:r>
              <a:rPr lang="fi-FI" sz="1200" kern="0" dirty="0">
                <a:latin typeface="+mn-lt"/>
                <a:ea typeface="+mn-ea"/>
              </a:rPr>
              <a:t> the </a:t>
            </a:r>
            <a:r>
              <a:rPr lang="fi-FI" sz="1200" kern="0" dirty="0" err="1">
                <a:latin typeface="+mn-lt"/>
                <a:ea typeface="+mn-ea"/>
              </a:rPr>
              <a:t>number</a:t>
            </a:r>
            <a:r>
              <a:rPr lang="fi-FI" sz="1200" kern="0" dirty="0">
                <a:latin typeface="+mn-lt"/>
                <a:ea typeface="+mn-ea"/>
              </a:rPr>
              <a:t> of </a:t>
            </a:r>
            <a:r>
              <a:rPr lang="fi-FI" sz="1200" kern="0" dirty="0" err="1">
                <a:latin typeface="+mn-lt"/>
                <a:ea typeface="+mn-ea"/>
              </a:rPr>
              <a:t>trunks</a:t>
            </a:r>
            <a:r>
              <a:rPr lang="fi-FI" sz="1200" kern="0" dirty="0">
                <a:latin typeface="+mn-lt"/>
                <a:ea typeface="+mn-ea"/>
              </a:rPr>
              <a:t> </a:t>
            </a:r>
            <a:r>
              <a:rPr lang="fi-FI" sz="1200" kern="0" dirty="0" err="1">
                <a:latin typeface="+mn-lt"/>
                <a:ea typeface="+mn-ea"/>
              </a:rPr>
              <a:t>cut</a:t>
            </a:r>
            <a:r>
              <a:rPr lang="fi-FI" sz="1200" kern="0" dirty="0">
                <a:latin typeface="+mn-lt"/>
                <a:ea typeface="+mn-ea"/>
              </a:rPr>
              <a:t> and </a:t>
            </a:r>
            <a:r>
              <a:rPr lang="fi-FI" sz="1200" kern="0" dirty="0" err="1">
                <a:latin typeface="+mn-lt"/>
                <a:ea typeface="+mn-ea"/>
              </a:rPr>
              <a:t>push</a:t>
            </a:r>
            <a:r>
              <a:rPr lang="fi-FI" sz="1200" kern="0" dirty="0">
                <a:latin typeface="+mn-lt"/>
                <a:ea typeface="+mn-ea"/>
              </a:rPr>
              <a:t> on OK. </a:t>
            </a:r>
            <a:r>
              <a:rPr lang="fi-FI" sz="1200" kern="0" dirty="0" err="1">
                <a:latin typeface="+mn-lt"/>
                <a:ea typeface="+mn-ea"/>
              </a:rPr>
              <a:t>With</a:t>
            </a:r>
            <a:r>
              <a:rPr lang="fi-FI" sz="1200" kern="0" dirty="0">
                <a:latin typeface="+mn-lt"/>
                <a:ea typeface="+mn-ea"/>
              </a:rPr>
              <a:t> the new </a:t>
            </a:r>
            <a:r>
              <a:rPr lang="fi-FI" sz="1200" kern="0" dirty="0" err="1">
                <a:latin typeface="+mn-lt"/>
                <a:ea typeface="+mn-ea"/>
              </a:rPr>
              <a:t>caliper</a:t>
            </a:r>
            <a:r>
              <a:rPr lang="fi-FI" sz="1200" kern="0" dirty="0">
                <a:latin typeface="+mn-lt"/>
                <a:ea typeface="+mn-ea"/>
              </a:rPr>
              <a:t> software, the data </a:t>
            </a:r>
            <a:r>
              <a:rPr lang="fi-FI" sz="1200" kern="0" dirty="0" err="1">
                <a:latin typeface="+mn-lt"/>
                <a:ea typeface="+mn-ea"/>
              </a:rPr>
              <a:t>transfer</a:t>
            </a:r>
            <a:r>
              <a:rPr lang="fi-FI" sz="1200" kern="0" dirty="0">
                <a:latin typeface="+mn-lt"/>
                <a:ea typeface="+mn-ea"/>
              </a:rPr>
              <a:t> </a:t>
            </a:r>
            <a:r>
              <a:rPr lang="fi-FI" sz="1200" kern="0" dirty="0" err="1">
                <a:latin typeface="+mn-lt"/>
                <a:ea typeface="+mn-ea"/>
              </a:rPr>
              <a:t>will</a:t>
            </a:r>
            <a:r>
              <a:rPr lang="fi-FI" sz="1200" kern="0" dirty="0">
                <a:latin typeface="+mn-lt"/>
                <a:ea typeface="+mn-ea"/>
              </a:rPr>
              <a:t> </a:t>
            </a:r>
            <a:r>
              <a:rPr lang="fi-FI" sz="1200" kern="0" dirty="0" err="1">
                <a:latin typeface="+mn-lt"/>
                <a:ea typeface="+mn-ea"/>
              </a:rPr>
              <a:t>begin</a:t>
            </a:r>
            <a:r>
              <a:rPr lang="fi-FI" sz="1200" kern="0" dirty="0">
                <a:latin typeface="+mn-lt"/>
                <a:ea typeface="+mn-ea"/>
              </a:rPr>
              <a:t> </a:t>
            </a:r>
            <a:r>
              <a:rPr lang="fi-FI" sz="1200" kern="0" dirty="0" err="1">
                <a:latin typeface="+mn-lt"/>
                <a:ea typeface="+mn-ea"/>
              </a:rPr>
              <a:t>automatically</a:t>
            </a:r>
            <a:r>
              <a:rPr lang="fi-FI" sz="1200" kern="0" dirty="0">
                <a:latin typeface="+mn-lt"/>
                <a:ea typeface="+mn-ea"/>
              </a:rPr>
              <a:t> </a:t>
            </a:r>
            <a:r>
              <a:rPr lang="fi-FI" sz="1200" kern="0" dirty="0" err="1">
                <a:latin typeface="+mn-lt"/>
                <a:ea typeface="+mn-ea"/>
              </a:rPr>
              <a:t>after</a:t>
            </a:r>
            <a:r>
              <a:rPr lang="fi-FI" sz="1200" kern="0" dirty="0">
                <a:latin typeface="+mn-lt"/>
                <a:ea typeface="+mn-ea"/>
              </a:rPr>
              <a:t> a </a:t>
            </a:r>
            <a:r>
              <a:rPr lang="fi-FI" sz="1200" kern="0" dirty="0" err="1">
                <a:latin typeface="+mn-lt"/>
                <a:ea typeface="+mn-ea"/>
              </a:rPr>
              <a:t>few</a:t>
            </a:r>
            <a:r>
              <a:rPr lang="fi-FI" sz="1200" kern="0" dirty="0">
                <a:latin typeface="+mn-lt"/>
                <a:ea typeface="+mn-ea"/>
              </a:rPr>
              <a:t> </a:t>
            </a:r>
            <a:r>
              <a:rPr lang="fi-FI" sz="1200" kern="0" dirty="0" err="1">
                <a:latin typeface="+mn-lt"/>
                <a:ea typeface="+mn-ea"/>
              </a:rPr>
              <a:t>seconds</a:t>
            </a:r>
            <a:r>
              <a:rPr lang="fi-FI" sz="1200" kern="0" dirty="0">
                <a:latin typeface="+mn-lt"/>
                <a:ea typeface="+mn-ea"/>
              </a:rPr>
              <a:t>.</a:t>
            </a:r>
          </a:p>
          <a:p>
            <a:pPr marL="228600" indent="-228600" eaLnBrk="1" hangingPunct="1">
              <a:lnSpc>
                <a:spcPct val="80000"/>
              </a:lnSpc>
              <a:spcBef>
                <a:spcPct val="20000"/>
              </a:spcBef>
              <a:buFontTx/>
              <a:buAutoNum type="arabicPeriod"/>
              <a:defRPr/>
            </a:pPr>
            <a:r>
              <a:rPr lang="fi-FI" sz="1200" kern="0" dirty="0" err="1">
                <a:latin typeface="+mn-lt"/>
                <a:ea typeface="+mn-ea"/>
              </a:rPr>
              <a:t>After</a:t>
            </a:r>
            <a:r>
              <a:rPr lang="fi-FI" sz="1200" kern="0" dirty="0">
                <a:latin typeface="+mn-lt"/>
                <a:ea typeface="+mn-ea"/>
              </a:rPr>
              <a:t> the </a:t>
            </a:r>
            <a:r>
              <a:rPr lang="fi-FI" sz="1200" kern="0" dirty="0" err="1">
                <a:latin typeface="+mn-lt"/>
                <a:ea typeface="+mn-ea"/>
              </a:rPr>
              <a:t>transfer</a:t>
            </a:r>
            <a:r>
              <a:rPr lang="fi-FI" sz="1200" kern="0" dirty="0">
                <a:latin typeface="+mn-lt"/>
                <a:ea typeface="+mn-ea"/>
              </a:rPr>
              <a:t> is </a:t>
            </a:r>
            <a:r>
              <a:rPr lang="fi-FI" sz="1200" kern="0" dirty="0" err="1">
                <a:latin typeface="+mn-lt"/>
                <a:ea typeface="+mn-ea"/>
              </a:rPr>
              <a:t>complete</a:t>
            </a:r>
            <a:r>
              <a:rPr lang="fi-FI" sz="1200" kern="0" dirty="0">
                <a:latin typeface="+mn-lt"/>
                <a:ea typeface="+mn-ea"/>
              </a:rPr>
              <a:t>, </a:t>
            </a:r>
            <a:r>
              <a:rPr lang="fi-FI" sz="1200" kern="0" dirty="0" err="1">
                <a:latin typeface="+mn-lt"/>
                <a:ea typeface="+mn-ea"/>
              </a:rPr>
              <a:t>you</a:t>
            </a:r>
            <a:r>
              <a:rPr lang="fi-FI" sz="1200" kern="0" dirty="0">
                <a:latin typeface="+mn-lt"/>
                <a:ea typeface="+mn-ea"/>
              </a:rPr>
              <a:t> </a:t>
            </a:r>
            <a:r>
              <a:rPr lang="fi-FI" sz="1200" kern="0" dirty="0" err="1">
                <a:latin typeface="+mn-lt"/>
                <a:ea typeface="+mn-ea"/>
              </a:rPr>
              <a:t>can</a:t>
            </a:r>
            <a:r>
              <a:rPr lang="fi-FI" sz="1200" kern="0" dirty="0">
                <a:latin typeface="+mn-lt"/>
                <a:ea typeface="+mn-ea"/>
              </a:rPr>
              <a:t> </a:t>
            </a:r>
            <a:r>
              <a:rPr lang="fi-FI" sz="1200" kern="0" dirty="0" err="1">
                <a:latin typeface="+mn-lt"/>
                <a:ea typeface="+mn-ea"/>
              </a:rPr>
              <a:t>measure</a:t>
            </a:r>
            <a:r>
              <a:rPr lang="fi-FI" sz="1200" kern="0" dirty="0">
                <a:latin typeface="+mn-lt"/>
                <a:ea typeface="+mn-ea"/>
              </a:rPr>
              <a:t> the </a:t>
            </a:r>
            <a:r>
              <a:rPr lang="fi-FI" sz="1200" kern="0" dirty="0" err="1">
                <a:latin typeface="+mn-lt"/>
                <a:ea typeface="+mn-ea"/>
              </a:rPr>
              <a:t>trunks</a:t>
            </a:r>
            <a:r>
              <a:rPr lang="fi-FI" sz="1200" kern="0" dirty="0">
                <a:latin typeface="+mn-lt"/>
                <a:ea typeface="+mn-ea"/>
              </a:rPr>
              <a:t>.</a:t>
            </a:r>
          </a:p>
          <a:p>
            <a:pPr marL="342900" indent="-342900" eaLnBrk="1" hangingPunct="1">
              <a:lnSpc>
                <a:spcPct val="80000"/>
              </a:lnSpc>
              <a:spcBef>
                <a:spcPct val="20000"/>
              </a:spcBef>
              <a:defRPr/>
            </a:pPr>
            <a:endParaRPr lang="fi-FI" sz="1200" kern="0" dirty="0">
              <a:latin typeface="+mn-lt"/>
              <a:ea typeface="+mn-ea"/>
            </a:endParaRPr>
          </a:p>
          <a:p>
            <a:pPr marL="342900" indent="-342900" eaLnBrk="1" hangingPunct="1">
              <a:lnSpc>
                <a:spcPct val="80000"/>
              </a:lnSpc>
              <a:spcBef>
                <a:spcPct val="20000"/>
              </a:spcBef>
              <a:buFontTx/>
              <a:buChar char="•"/>
              <a:defRPr/>
            </a:pPr>
            <a:endParaRPr lang="fi-FI" sz="1200" kern="0" dirty="0">
              <a:latin typeface="+mn-lt"/>
              <a:ea typeface="+mn-ea"/>
            </a:endParaRPr>
          </a:p>
        </p:txBody>
      </p:sp>
    </p:spTree>
  </p:cSld>
  <p:clrMapOvr>
    <a:masterClrMapping/>
  </p:clrMapOvr>
</p:sld>
</file>

<file path=ppt/theme/theme1.xml><?xml version="1.0" encoding="utf-8"?>
<a:theme xmlns:a="http://schemas.openxmlformats.org/drawingml/2006/main" name="Ponsse powerpoint template 2010">
  <a:themeElements>
    <a:clrScheme name="">
      <a:dk1>
        <a:srgbClr val="000000"/>
      </a:dk1>
      <a:lt1>
        <a:srgbClr val="FFFFFF"/>
      </a:lt1>
      <a:dk2>
        <a:srgbClr val="000000"/>
      </a:dk2>
      <a:lt2>
        <a:srgbClr val="808080"/>
      </a:lt2>
      <a:accent1>
        <a:srgbClr val="FFD400"/>
      </a:accent1>
      <a:accent2>
        <a:srgbClr val="A4A7A6"/>
      </a:accent2>
      <a:accent3>
        <a:srgbClr val="FFFFFF"/>
      </a:accent3>
      <a:accent4>
        <a:srgbClr val="000000"/>
      </a:accent4>
      <a:accent5>
        <a:srgbClr val="FFE6AA"/>
      </a:accent5>
      <a:accent6>
        <a:srgbClr val="949796"/>
      </a:accent6>
      <a:hlink>
        <a:srgbClr val="767878"/>
      </a:hlink>
      <a:folHlink>
        <a:srgbClr val="4F5150"/>
      </a:folHlink>
    </a:clrScheme>
    <a:fontScheme name="Blank Pre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F9C81B"/>
        </a:accent1>
        <a:accent2>
          <a:srgbClr val="333399"/>
        </a:accent2>
        <a:accent3>
          <a:srgbClr val="FFFFFF"/>
        </a:accent3>
        <a:accent4>
          <a:srgbClr val="000000"/>
        </a:accent4>
        <a:accent5>
          <a:srgbClr val="FBE0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F9C81B"/>
        </a:accent1>
        <a:accent2>
          <a:srgbClr val="A4A7A6"/>
        </a:accent2>
        <a:accent3>
          <a:srgbClr val="FFFFFF"/>
        </a:accent3>
        <a:accent4>
          <a:srgbClr val="000000"/>
        </a:accent4>
        <a:accent5>
          <a:srgbClr val="FBE0AB"/>
        </a:accent5>
        <a:accent6>
          <a:srgbClr val="949796"/>
        </a:accent6>
        <a:hlink>
          <a:srgbClr val="767878"/>
        </a:hlink>
        <a:folHlink>
          <a:srgbClr val="4F515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9DEAF026BD1A1642BF1E7110EC47FFA6" ma:contentTypeVersion="0" ma:contentTypeDescription="Luo uusi asiakirja." ma:contentTypeScope="" ma:versionID="cdd5614cd424af83ca56afecf3add9be">
  <xsd:schema xmlns:xsd="http://www.w3.org/2001/XMLSchema" xmlns:p="http://schemas.microsoft.com/office/2006/metadata/properties" targetNamespace="http://schemas.microsoft.com/office/2006/metadata/properties" ma:root="true" ma:fieldsID="cc9d933d584b39c56330772647b3c6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ma:readOnly="true"/>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5C3BD94-2227-4968-87FE-82E06501D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0D736C8-C8D4-4F84-81AF-97BD9470121A}">
  <ds:schemaRefs>
    <ds:schemaRef ds:uri="http://schemas.microsoft.com/sharepoint/v3/contenttype/forms"/>
  </ds:schemaRefs>
</ds:datastoreItem>
</file>

<file path=customXml/itemProps3.xml><?xml version="1.0" encoding="utf-8"?>
<ds:datastoreItem xmlns:ds="http://schemas.openxmlformats.org/officeDocument/2006/customXml" ds:itemID="{D4EE5845-0697-4B3C-B8E9-339AFB8B573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94</TotalTime>
  <Words>2758</Words>
  <Application>Microsoft Office PowerPoint</Application>
  <PresentationFormat>On-screen Show (4:3)</PresentationFormat>
  <Paragraphs>380</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ＭＳ Ｐゴシック</vt:lpstr>
      <vt:lpstr>Arial Black</vt:lpstr>
      <vt:lpstr>Times</vt:lpstr>
      <vt:lpstr>Wingdings</vt:lpstr>
      <vt:lpstr>Ponsse powerpoint template 2010</vt:lpstr>
      <vt:lpstr>H-series harvester heads Calibration</vt:lpstr>
      <vt:lpstr>Calibration</vt:lpstr>
      <vt:lpstr>Lenght measuring</vt:lpstr>
      <vt:lpstr>Lenght measuring</vt:lpstr>
      <vt:lpstr>Lenght measuring</vt:lpstr>
      <vt:lpstr>Lenght measuring</vt:lpstr>
      <vt:lpstr>Lenght measuring</vt:lpstr>
      <vt:lpstr>Control measuring</vt:lpstr>
      <vt:lpstr>Slide 9</vt:lpstr>
      <vt:lpstr>Measuring with calipers</vt:lpstr>
      <vt:lpstr>Measuring with calipers</vt:lpstr>
      <vt:lpstr>Measuring with calipers</vt:lpstr>
      <vt:lpstr>Measuring with calipers </vt:lpstr>
      <vt:lpstr>  Measuring with calipers</vt:lpstr>
      <vt:lpstr>Measuring with calipers</vt:lpstr>
      <vt:lpstr>Measuring with calipers</vt:lpstr>
      <vt:lpstr>Sample log 1</vt:lpstr>
      <vt:lpstr>Sample log 3</vt:lpstr>
      <vt:lpstr>Sample log 5</vt:lpstr>
      <vt:lpstr>Measuring with calipers</vt:lpstr>
      <vt:lpstr>Measuring with calipers</vt:lpstr>
      <vt:lpstr>Measuring with calipers  </vt:lpstr>
      <vt:lpstr>On a bigger amount of logs measured, the number of measurement points increase. This will even out the deviation caused by trunk shape and branch groups effectively. The poorer the timber quality, the bigger the amount of logs measured should be.  If only a single stem is measured, the correct and careful measuring method is extremely important to reach the correct results!. </vt:lpstr>
      <vt:lpstr>Caliper+</vt:lpstr>
      <vt:lpstr>Control measuring</vt:lpstr>
      <vt:lpstr>Control measuring</vt:lpstr>
      <vt:lpstr>Control measuring</vt:lpstr>
      <vt:lpstr>Control measuring</vt:lpstr>
      <vt:lpstr>Calibration measurement</vt:lpstr>
      <vt:lpstr>Control measuring</vt:lpstr>
      <vt:lpstr>Control measuring</vt:lpstr>
      <vt:lpstr>Control measuring</vt:lpstr>
      <vt:lpstr>Control measuring</vt:lpstr>
      <vt:lpstr>Control measuring</vt:lpstr>
      <vt:lpstr>Control measuring</vt:lpstr>
      <vt:lpstr>Control measuring</vt:lpstr>
      <vt:lpstr>A logger’s best friend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jukkahe</dc:creator>
  <cp:lastModifiedBy>Work</cp:lastModifiedBy>
  <cp:revision>29</cp:revision>
  <dcterms:created xsi:type="dcterms:W3CDTF">2010-11-16T11:48:21Z</dcterms:created>
  <dcterms:modified xsi:type="dcterms:W3CDTF">2020-01-21T17:38:42Z</dcterms:modified>
</cp:coreProperties>
</file>