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4" r:id="rId2"/>
    <p:sldId id="412" r:id="rId3"/>
    <p:sldId id="415" r:id="rId4"/>
    <p:sldId id="512" r:id="rId5"/>
    <p:sldId id="516" r:id="rId6"/>
    <p:sldId id="514" r:id="rId7"/>
    <p:sldId id="515" r:id="rId8"/>
    <p:sldId id="517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507" r:id="rId17"/>
    <p:sldId id="457" r:id="rId18"/>
    <p:sldId id="458" r:id="rId19"/>
    <p:sldId id="459" r:id="rId20"/>
    <p:sldId id="480" r:id="rId21"/>
    <p:sldId id="486" r:id="rId22"/>
    <p:sldId id="487" r:id="rId23"/>
    <p:sldId id="518" r:id="rId24"/>
    <p:sldId id="492" r:id="rId25"/>
    <p:sldId id="493" r:id="rId26"/>
    <p:sldId id="481" r:id="rId27"/>
    <p:sldId id="482" r:id="rId28"/>
    <p:sldId id="483" r:id="rId29"/>
    <p:sldId id="484" r:id="rId30"/>
    <p:sldId id="485" r:id="rId31"/>
    <p:sldId id="488" r:id="rId32"/>
    <p:sldId id="490" r:id="rId33"/>
    <p:sldId id="491" r:id="rId34"/>
  </p:sldIdLst>
  <p:sldSz cx="9906000" cy="6858000" type="A4"/>
  <p:notesSz cx="6681788" cy="9817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99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99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99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99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99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6633"/>
    <a:srgbClr val="777777"/>
    <a:srgbClr val="969696"/>
    <a:srgbClr val="FFFF00"/>
    <a:srgbClr val="FFFFFF"/>
    <a:srgbClr val="0033CC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90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72"/>
      </p:cViewPr>
      <p:guideLst>
        <p:guide orient="horz" pos="2162"/>
        <p:guide pos="313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124" tIns="0" rIns="19124" bIns="0" numCol="1" anchor="t" anchorCtr="0" compatLnSpc="1">
            <a:prstTxWarp prst="textNoShape">
              <a:avLst/>
            </a:prstTxWarp>
          </a:bodyPr>
          <a:lstStyle>
            <a:lvl1pPr defTabSz="874713">
              <a:defRPr sz="1000" b="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6188" y="11113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124" tIns="0" rIns="19124" bIns="0" numCol="1" anchor="t" anchorCtr="0" compatLnSpc="1">
            <a:prstTxWarp prst="textNoShape">
              <a:avLst/>
            </a:prstTxWarp>
          </a:bodyPr>
          <a:lstStyle>
            <a:lvl1pPr algn="r" defTabSz="874713">
              <a:defRPr sz="1000" b="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78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124" tIns="0" rIns="19124" bIns="0" numCol="1" anchor="b" anchorCtr="0" compatLnSpc="1">
            <a:prstTxWarp prst="textNoShape">
              <a:avLst/>
            </a:prstTxWarp>
          </a:bodyPr>
          <a:lstStyle>
            <a:lvl1pPr defTabSz="874713">
              <a:defRPr sz="1000" b="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6188" y="934878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124" tIns="0" rIns="19124" bIns="0" numCol="1" anchor="b" anchorCtr="0" compatLnSpc="1">
            <a:prstTxWarp prst="textNoShape">
              <a:avLst/>
            </a:prstTxWarp>
          </a:bodyPr>
          <a:lstStyle>
            <a:lvl1pPr algn="r" defTabSz="874713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3D0BA79-6112-4198-81D7-CB2A60CDE76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994025" y="9355138"/>
            <a:ext cx="688975" cy="2508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6059" tIns="43029" rIns="86059" bIns="43029">
            <a:spAutoFit/>
          </a:bodyPr>
          <a:lstStyle/>
          <a:p>
            <a:pPr algn="ctr" defTabSz="830263">
              <a:lnSpc>
                <a:spcPct val="90000"/>
              </a:lnSpc>
            </a:pPr>
            <a:r>
              <a:rPr lang="en-GB" altLang="en-US" sz="1200" b="0">
                <a:solidFill>
                  <a:schemeClr val="tx1"/>
                </a:solidFill>
                <a:latin typeface="Times New Roman" pitchFamily="18" charset="0"/>
              </a:rPr>
              <a:t>Page </a:t>
            </a:r>
            <a:fld id="{D85D4AE8-C15A-41A9-B3E9-72E42690571B}" type="slidenum">
              <a:rPr lang="en-GB" altLang="en-US" sz="1200" b="0">
                <a:solidFill>
                  <a:schemeClr val="tx1"/>
                </a:solidFill>
                <a:latin typeface="Times New Roman" pitchFamily="18" charset="0"/>
              </a:rPr>
              <a:pPr algn="ctr" defTabSz="830263">
                <a:lnSpc>
                  <a:spcPct val="90000"/>
                </a:lnSpc>
              </a:pPr>
              <a:t>‹#›</a:t>
            </a:fld>
            <a:endParaRPr lang="en-GB" alt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100138" y="5800725"/>
            <a:ext cx="746125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841" tIns="44623" rIns="90841" bIns="44623">
            <a:spAutoFit/>
          </a:bodyPr>
          <a:lstStyle>
            <a:lvl1pPr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7675"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95350"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44613"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92288"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4948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0668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388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2108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 sz="1800"/>
              <a:t>sdjvjj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174750" y="1517650"/>
            <a:ext cx="9763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841" tIns="44623" rIns="90841" bIns="44623">
            <a:spAutoFit/>
          </a:bodyPr>
          <a:lstStyle>
            <a:lvl1pPr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47675"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95350"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44613"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92288" defTabSz="8747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4948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0668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388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21088" defTabSz="874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 sz="1800"/>
              <a:t>sscsdcsc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124" tIns="0" rIns="19124" bIns="0" numCol="1" anchor="t" anchorCtr="0" compatLnSpc="1">
            <a:prstTxWarp prst="textNoShape">
              <a:avLst/>
            </a:prstTxWarp>
          </a:bodyPr>
          <a:lstStyle>
            <a:lvl1pPr defTabSz="730250">
              <a:defRPr sz="1000" b="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6188" y="11113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124" tIns="0" rIns="19124" bIns="0" numCol="1" anchor="t" anchorCtr="0" compatLnSpc="1">
            <a:prstTxWarp prst="textNoShape">
              <a:avLst/>
            </a:prstTxWarp>
          </a:bodyPr>
          <a:lstStyle>
            <a:lvl1pPr algn="r" defTabSz="730250">
              <a:defRPr sz="1000" b="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78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124" tIns="0" rIns="19124" bIns="0" numCol="1" anchor="b" anchorCtr="0" compatLnSpc="1">
            <a:prstTxWarp prst="textNoShape">
              <a:avLst/>
            </a:prstTxWarp>
          </a:bodyPr>
          <a:lstStyle>
            <a:lvl1pPr defTabSz="730250">
              <a:defRPr sz="1000" b="0" i="1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6188" y="934878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9124" tIns="0" rIns="19124" bIns="0" numCol="1" anchor="b" anchorCtr="0" compatLnSpc="1">
            <a:prstTxWarp prst="textNoShape">
              <a:avLst/>
            </a:prstTxWarp>
          </a:bodyPr>
          <a:lstStyle>
            <a:lvl1pPr algn="r" defTabSz="730250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382018-DD5F-48F0-A9B9-A0A582626A9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665663"/>
            <a:ext cx="4897438" cy="41322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41" tIns="44623" rIns="90841" bIns="44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Body Text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994025" y="9355138"/>
            <a:ext cx="688975" cy="2508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86059" tIns="43029" rIns="86059" bIns="43029">
            <a:spAutoFit/>
          </a:bodyPr>
          <a:lstStyle/>
          <a:p>
            <a:pPr algn="ctr" defTabSz="830263">
              <a:lnSpc>
                <a:spcPct val="90000"/>
              </a:lnSpc>
            </a:pPr>
            <a:r>
              <a:rPr lang="en-GB" altLang="en-US" sz="1200" b="0">
                <a:solidFill>
                  <a:schemeClr val="tx1"/>
                </a:solidFill>
                <a:latin typeface="Times New Roman" pitchFamily="18" charset="0"/>
              </a:rPr>
              <a:t>Page </a:t>
            </a:r>
            <a:fld id="{E2138AAF-3F58-4C29-917C-2BE252A21A2A}" type="slidenum">
              <a:rPr lang="en-GB" altLang="en-US" sz="1200" b="0">
                <a:solidFill>
                  <a:schemeClr val="tx1"/>
                </a:solidFill>
                <a:latin typeface="Times New Roman" pitchFamily="18" charset="0"/>
              </a:rPr>
              <a:pPr algn="ctr" defTabSz="830263">
                <a:lnSpc>
                  <a:spcPct val="90000"/>
                </a:lnSpc>
              </a:pPr>
              <a:t>‹#›</a:t>
            </a:fld>
            <a:endParaRPr lang="en-GB" alt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71538" y="865188"/>
            <a:ext cx="4938712" cy="341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71538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46088" algn="l" defTabSz="871538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892175" algn="l" defTabSz="871538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39850" algn="l" defTabSz="871538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785938" algn="l" defTabSz="871538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4401F9-723B-486D-9E7C-9B7094679115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0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8C255A-23E9-44B7-8C17-CCD097B76EBE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2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47F2AB-A0F3-4011-8C6E-10BB25914E02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tx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901950" y="6254750"/>
            <a:ext cx="68453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1028" name="AutoShape 4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2879725" y="6232525"/>
            <a:ext cx="32400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furtGothicHeavy" pitchFamily="34" charset="0"/>
              </a:rPr>
              <a:t>Dedicated</a:t>
            </a:r>
            <a:r>
              <a:rPr lang="en-GB" altLang="en-US" sz="2400" b="0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furtGothicHeavy" pitchFamily="34" charset="0"/>
              </a:rPr>
              <a:t> to </a:t>
            </a:r>
            <a:r>
              <a:rPr lang="en-GB" altLang="en-US" b="0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furtGothicHeavy" pitchFamily="34" charset="0"/>
              </a:rPr>
              <a:t>Excellence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 kern="1200">
          <a:solidFill>
            <a:srgbClr val="00FFBE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 kern="1200">
          <a:solidFill>
            <a:srgbClr val="00FFBE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 kern="1200">
          <a:solidFill>
            <a:srgbClr val="00FFBE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 kern="1200">
          <a:solidFill>
            <a:srgbClr val="00FFBE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 kern="1200">
          <a:solidFill>
            <a:srgbClr val="00FFBE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2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76" name="Rectangle 32"/>
          <p:cNvSpPr>
            <a:spLocks noChangeArrowheads="1"/>
          </p:cNvSpPr>
          <p:nvPr/>
        </p:nvSpPr>
        <p:spPr bwMode="auto">
          <a:xfrm>
            <a:off x="0" y="2667000"/>
            <a:ext cx="9906000" cy="25146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>
            <a:lvl1pPr marL="285750" indent="-285750">
              <a:lnSpc>
                <a:spcPct val="90000"/>
              </a:lnSpc>
              <a:spcBef>
                <a:spcPct val="30000"/>
              </a:spcBef>
              <a:defRPr sz="2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endParaRPr lang="fi-FI" altLang="en-US" sz="48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099" name="Object 63"/>
          <p:cNvGraphicFramePr>
            <a:graphicFrameLocks noChangeAspect="1"/>
          </p:cNvGraphicFramePr>
          <p:nvPr/>
        </p:nvGraphicFramePr>
        <p:xfrm>
          <a:off x="2895600" y="1828800"/>
          <a:ext cx="4114800" cy="2700338"/>
        </p:xfrm>
        <a:graphic>
          <a:graphicData uri="http://schemas.openxmlformats.org/presentationml/2006/ole">
            <p:oleObj spid="_x0000_s4099" name="Photo Editor -kuva" r:id="rId3" imgW="8097380" imgH="5315692" progId="MSPhotoEd.3">
              <p:embed/>
            </p:oleObj>
          </a:graphicData>
        </a:graphic>
      </p:graphicFrame>
      <p:sp>
        <p:nvSpPr>
          <p:cNvPr id="4100" name="Text Box 64"/>
          <p:cNvSpPr txBox="1">
            <a:spLocks noChangeArrowheads="1"/>
          </p:cNvSpPr>
          <p:nvPr/>
        </p:nvSpPr>
        <p:spPr bwMode="auto">
          <a:xfrm>
            <a:off x="1295400" y="4724400"/>
            <a:ext cx="73215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3600">
                <a:solidFill>
                  <a:schemeClr val="accent1"/>
                </a:solidFill>
                <a:latin typeface="SwitzerlandBlack" pitchFamily="34" charset="0"/>
              </a:rPr>
              <a:t>Ponsse Information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914400" y="228600"/>
            <a:ext cx="80010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SwitzerlandBlack" pitchFamily="34" charset="0"/>
              </a:rPr>
              <a:t>WOOD PROCUREMENT FLOW FOREST</a:t>
            </a:r>
          </a:p>
        </p:txBody>
      </p:sp>
      <p:grpSp>
        <p:nvGrpSpPr>
          <p:cNvPr id="216093" name="Group 29"/>
          <p:cNvGrpSpPr>
            <a:grpSpLocks/>
          </p:cNvGrpSpPr>
          <p:nvPr/>
        </p:nvGrpSpPr>
        <p:grpSpPr bwMode="auto">
          <a:xfrm>
            <a:off x="2667000" y="1752600"/>
            <a:ext cx="2133600" cy="2971800"/>
            <a:chOff x="1248" y="2688"/>
            <a:chExt cx="912" cy="1200"/>
          </a:xfrm>
        </p:grpSpPr>
        <p:sp>
          <p:nvSpPr>
            <p:cNvPr id="15376" name="Text Box 30"/>
            <p:cNvSpPr txBox="1">
              <a:spLocks noChangeArrowheads="1"/>
            </p:cNvSpPr>
            <p:nvPr/>
          </p:nvSpPr>
          <p:spPr bwMode="auto">
            <a:xfrm>
              <a:off x="1296" y="2710"/>
              <a:ext cx="816" cy="470"/>
            </a:xfrm>
            <a:prstGeom prst="rect">
              <a:avLst/>
            </a:prstGeom>
            <a:solidFill>
              <a:srgbClr val="FFC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Study of instructions and maps</a:t>
              </a: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Opti Plan Viever</a:t>
              </a: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OptiGIS Harvester</a:t>
              </a:r>
            </a:p>
          </p:txBody>
        </p:sp>
        <p:pic>
          <p:nvPicPr>
            <p:cNvPr id="1537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3216"/>
              <a:ext cx="816" cy="624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16096" name="Rectangle 32"/>
            <p:cNvSpPr>
              <a:spLocks noChangeArrowheads="1"/>
            </p:cNvSpPr>
            <p:nvPr/>
          </p:nvSpPr>
          <p:spPr bwMode="auto">
            <a:xfrm>
              <a:off x="1248" y="2688"/>
              <a:ext cx="912" cy="12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6097" name="Group 33"/>
          <p:cNvGrpSpPr>
            <a:grpSpLocks/>
          </p:cNvGrpSpPr>
          <p:nvPr/>
        </p:nvGrpSpPr>
        <p:grpSpPr bwMode="auto">
          <a:xfrm>
            <a:off x="381000" y="1755775"/>
            <a:ext cx="2133600" cy="2968625"/>
            <a:chOff x="4656" y="852"/>
            <a:chExt cx="912" cy="1200"/>
          </a:xfrm>
        </p:grpSpPr>
        <p:sp>
          <p:nvSpPr>
            <p:cNvPr id="15373" name="Text Box 34"/>
            <p:cNvSpPr txBox="1">
              <a:spLocks noChangeArrowheads="1"/>
            </p:cNvSpPr>
            <p:nvPr/>
          </p:nvSpPr>
          <p:spPr bwMode="auto">
            <a:xfrm>
              <a:off x="4704" y="877"/>
              <a:ext cx="816" cy="385"/>
            </a:xfrm>
            <a:prstGeom prst="rect">
              <a:avLst/>
            </a:prstGeom>
            <a:solidFill>
              <a:srgbClr val="FFC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Harvesting instructions and APT -file from office</a:t>
              </a: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Opti Comm</a:t>
              </a:r>
            </a:p>
          </p:txBody>
        </p:sp>
        <p:pic>
          <p:nvPicPr>
            <p:cNvPr id="15374" name="Picture 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704" y="1392"/>
              <a:ext cx="816" cy="61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16100" name="Rectangle 36"/>
            <p:cNvSpPr>
              <a:spLocks noChangeArrowheads="1"/>
            </p:cNvSpPr>
            <p:nvPr/>
          </p:nvSpPr>
          <p:spPr bwMode="auto">
            <a:xfrm>
              <a:off x="4656" y="852"/>
              <a:ext cx="912" cy="12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6101" name="Group 37"/>
          <p:cNvGrpSpPr>
            <a:grpSpLocks/>
          </p:cNvGrpSpPr>
          <p:nvPr/>
        </p:nvGrpSpPr>
        <p:grpSpPr bwMode="auto">
          <a:xfrm>
            <a:off x="4953000" y="1752600"/>
            <a:ext cx="2133600" cy="2971800"/>
            <a:chOff x="2352" y="2688"/>
            <a:chExt cx="912" cy="1200"/>
          </a:xfrm>
        </p:grpSpPr>
        <p:sp>
          <p:nvSpPr>
            <p:cNvPr id="15370" name="Text Box 38"/>
            <p:cNvSpPr txBox="1">
              <a:spLocks noChangeArrowheads="1"/>
            </p:cNvSpPr>
            <p:nvPr/>
          </p:nvSpPr>
          <p:spPr bwMode="auto">
            <a:xfrm>
              <a:off x="2400" y="2751"/>
              <a:ext cx="816" cy="384"/>
            </a:xfrm>
            <a:prstGeom prst="rect">
              <a:avLst/>
            </a:prstGeom>
            <a:solidFill>
              <a:srgbClr val="FFC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Reading of APT-file and harvesting</a:t>
              </a:r>
            </a:p>
            <a:p>
              <a:pPr algn="ctr"/>
              <a:endParaRPr lang="en-GB" altLang="en-US" sz="1400">
                <a:solidFill>
                  <a:schemeClr val="bg2"/>
                </a:solidFill>
                <a:latin typeface="Arial" charset="0"/>
              </a:endParaRP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Opti 4G</a:t>
              </a:r>
            </a:p>
          </p:txBody>
        </p:sp>
        <p:pic>
          <p:nvPicPr>
            <p:cNvPr id="15371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0" y="3260"/>
              <a:ext cx="816" cy="56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216104" name="Rectangle 40"/>
            <p:cNvSpPr>
              <a:spLocks noChangeArrowheads="1"/>
            </p:cNvSpPr>
            <p:nvPr/>
          </p:nvSpPr>
          <p:spPr bwMode="auto">
            <a:xfrm>
              <a:off x="2352" y="2688"/>
              <a:ext cx="912" cy="12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6105" name="Group 41"/>
          <p:cNvGrpSpPr>
            <a:grpSpLocks/>
          </p:cNvGrpSpPr>
          <p:nvPr/>
        </p:nvGrpSpPr>
        <p:grpSpPr bwMode="auto">
          <a:xfrm>
            <a:off x="7239000" y="1752600"/>
            <a:ext cx="2133600" cy="2971800"/>
            <a:chOff x="3456" y="2688"/>
            <a:chExt cx="912" cy="1200"/>
          </a:xfrm>
        </p:grpSpPr>
        <p:sp>
          <p:nvSpPr>
            <p:cNvPr id="15367" name="Text Box 42"/>
            <p:cNvSpPr txBox="1">
              <a:spLocks noChangeArrowheads="1"/>
            </p:cNvSpPr>
            <p:nvPr/>
          </p:nvSpPr>
          <p:spPr bwMode="auto">
            <a:xfrm>
              <a:off x="3504" y="2716"/>
              <a:ext cx="816" cy="385"/>
            </a:xfrm>
            <a:prstGeom prst="rect">
              <a:avLst/>
            </a:prstGeom>
            <a:solidFill>
              <a:srgbClr val="FFC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Production file to office</a:t>
              </a:r>
            </a:p>
            <a:p>
              <a:pPr algn="ctr"/>
              <a:endParaRPr lang="en-GB" altLang="en-US" sz="1400">
                <a:solidFill>
                  <a:schemeClr val="bg2"/>
                </a:solidFill>
                <a:latin typeface="Arial" charset="0"/>
              </a:endParaRP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Opti Comm</a:t>
              </a:r>
              <a:endParaRPr lang="en-GB" altLang="en-US" sz="800" b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5368" name="Picture 4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504" y="3264"/>
              <a:ext cx="816" cy="576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16108" name="Rectangle 44"/>
            <p:cNvSpPr>
              <a:spLocks noChangeArrowheads="1"/>
            </p:cNvSpPr>
            <p:nvPr/>
          </p:nvSpPr>
          <p:spPr bwMode="auto">
            <a:xfrm>
              <a:off x="3456" y="2688"/>
              <a:ext cx="912" cy="12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914400" y="228600"/>
            <a:ext cx="8001000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SwitzerlandBlack" pitchFamily="34" charset="0"/>
              </a:rPr>
              <a:t>WOOD PROCUREMENT FLOW OFFICE</a:t>
            </a:r>
          </a:p>
        </p:txBody>
      </p:sp>
      <p:grpSp>
        <p:nvGrpSpPr>
          <p:cNvPr id="16387" name="Group 62"/>
          <p:cNvGrpSpPr>
            <a:grpSpLocks/>
          </p:cNvGrpSpPr>
          <p:nvPr/>
        </p:nvGrpSpPr>
        <p:grpSpPr bwMode="auto">
          <a:xfrm>
            <a:off x="2743200" y="2057400"/>
            <a:ext cx="2133600" cy="2970213"/>
            <a:chOff x="1728" y="1296"/>
            <a:chExt cx="1296" cy="1871"/>
          </a:xfrm>
        </p:grpSpPr>
        <p:sp>
          <p:nvSpPr>
            <p:cNvPr id="16400" name="Text Box 26"/>
            <p:cNvSpPr txBox="1">
              <a:spLocks noChangeArrowheads="1"/>
            </p:cNvSpPr>
            <p:nvPr/>
          </p:nvSpPr>
          <p:spPr bwMode="auto">
            <a:xfrm>
              <a:off x="1776" y="1344"/>
              <a:ext cx="1160" cy="466"/>
            </a:xfrm>
            <a:prstGeom prst="rect">
              <a:avLst/>
            </a:prstGeom>
            <a:solidFill>
              <a:srgbClr val="FFC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Follow-up of production</a:t>
              </a: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Opti Report</a:t>
              </a:r>
            </a:p>
          </p:txBody>
        </p:sp>
        <p:pic>
          <p:nvPicPr>
            <p:cNvPr id="16401" name="Picture 2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6" y="2194"/>
              <a:ext cx="1160" cy="92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17116" name="Rectangle 28"/>
            <p:cNvSpPr>
              <a:spLocks noChangeArrowheads="1"/>
            </p:cNvSpPr>
            <p:nvPr/>
          </p:nvSpPr>
          <p:spPr bwMode="auto">
            <a:xfrm>
              <a:off x="1728" y="1296"/>
              <a:ext cx="1296" cy="187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388" name="Group 48"/>
          <p:cNvGrpSpPr>
            <a:grpSpLocks/>
          </p:cNvGrpSpPr>
          <p:nvPr/>
        </p:nvGrpSpPr>
        <p:grpSpPr bwMode="auto">
          <a:xfrm>
            <a:off x="457200" y="2057400"/>
            <a:ext cx="2133600" cy="2971800"/>
            <a:chOff x="3456" y="2688"/>
            <a:chExt cx="912" cy="1200"/>
          </a:xfrm>
        </p:grpSpPr>
        <p:sp>
          <p:nvSpPr>
            <p:cNvPr id="16397" name="Text Box 49"/>
            <p:cNvSpPr txBox="1">
              <a:spLocks noChangeArrowheads="1"/>
            </p:cNvSpPr>
            <p:nvPr/>
          </p:nvSpPr>
          <p:spPr bwMode="auto">
            <a:xfrm>
              <a:off x="3504" y="2716"/>
              <a:ext cx="816" cy="385"/>
            </a:xfrm>
            <a:prstGeom prst="rect">
              <a:avLst/>
            </a:prstGeom>
            <a:solidFill>
              <a:srgbClr val="FFC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Receiving production file from forest</a:t>
              </a: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Opti Comm</a:t>
              </a:r>
              <a:endParaRPr lang="en-GB" altLang="en-US" sz="800" b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6398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3504" y="3264"/>
              <a:ext cx="816" cy="576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17139" name="Rectangle 51"/>
            <p:cNvSpPr>
              <a:spLocks noChangeArrowheads="1"/>
            </p:cNvSpPr>
            <p:nvPr/>
          </p:nvSpPr>
          <p:spPr bwMode="auto">
            <a:xfrm>
              <a:off x="3456" y="2688"/>
              <a:ext cx="912" cy="12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389" name="Group 61"/>
          <p:cNvGrpSpPr>
            <a:grpSpLocks/>
          </p:cNvGrpSpPr>
          <p:nvPr/>
        </p:nvGrpSpPr>
        <p:grpSpPr bwMode="auto">
          <a:xfrm>
            <a:off x="5029200" y="2057400"/>
            <a:ext cx="2133600" cy="2971800"/>
            <a:chOff x="3168" y="1296"/>
            <a:chExt cx="1296" cy="1872"/>
          </a:xfrm>
        </p:grpSpPr>
        <p:sp>
          <p:nvSpPr>
            <p:cNvPr id="16394" name="Text Box 53"/>
            <p:cNvSpPr txBox="1">
              <a:spLocks noChangeArrowheads="1"/>
            </p:cNvSpPr>
            <p:nvPr/>
          </p:nvSpPr>
          <p:spPr bwMode="auto">
            <a:xfrm>
              <a:off x="3216" y="1344"/>
              <a:ext cx="1160" cy="600"/>
            </a:xfrm>
            <a:prstGeom prst="rect">
              <a:avLst/>
            </a:prstGeom>
            <a:solidFill>
              <a:srgbClr val="FFC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Planning of transportation</a:t>
              </a:r>
            </a:p>
            <a:p>
              <a:pPr algn="ctr"/>
              <a:endParaRPr lang="en-GB" altLang="en-US" sz="1400">
                <a:solidFill>
                  <a:schemeClr val="bg2"/>
                </a:solidFill>
                <a:latin typeface="Arial" charset="0"/>
              </a:endParaRP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Opti Logi</a:t>
              </a:r>
            </a:p>
          </p:txBody>
        </p:sp>
        <p:pic>
          <p:nvPicPr>
            <p:cNvPr id="16395" name="Picture 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6" y="2120"/>
              <a:ext cx="1160" cy="973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17143" name="Rectangle 55"/>
            <p:cNvSpPr>
              <a:spLocks noChangeArrowheads="1"/>
            </p:cNvSpPr>
            <p:nvPr/>
          </p:nvSpPr>
          <p:spPr bwMode="auto">
            <a:xfrm>
              <a:off x="3168" y="1296"/>
              <a:ext cx="1296" cy="187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390" name="Group 60"/>
          <p:cNvGrpSpPr>
            <a:grpSpLocks/>
          </p:cNvGrpSpPr>
          <p:nvPr/>
        </p:nvGrpSpPr>
        <p:grpSpPr bwMode="auto">
          <a:xfrm>
            <a:off x="7315200" y="2057400"/>
            <a:ext cx="2133600" cy="2971800"/>
            <a:chOff x="4608" y="1296"/>
            <a:chExt cx="1296" cy="1872"/>
          </a:xfrm>
        </p:grpSpPr>
        <p:sp>
          <p:nvSpPr>
            <p:cNvPr id="16391" name="Text Box 57"/>
            <p:cNvSpPr txBox="1">
              <a:spLocks noChangeArrowheads="1"/>
            </p:cNvSpPr>
            <p:nvPr/>
          </p:nvSpPr>
          <p:spPr bwMode="auto">
            <a:xfrm>
              <a:off x="4656" y="1411"/>
              <a:ext cx="1160" cy="600"/>
            </a:xfrm>
            <a:prstGeom prst="rect">
              <a:avLst/>
            </a:prstGeom>
            <a:solidFill>
              <a:srgbClr val="FFC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Sending transportation information to truck</a:t>
              </a: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Opti Comm</a:t>
              </a:r>
              <a:endParaRPr lang="en-GB" altLang="en-US" sz="800" b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6392" name="Picture 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676" y="2195"/>
              <a:ext cx="1160" cy="898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17147" name="Rectangle 59"/>
            <p:cNvSpPr>
              <a:spLocks noChangeArrowheads="1"/>
            </p:cNvSpPr>
            <p:nvPr/>
          </p:nvSpPr>
          <p:spPr bwMode="auto">
            <a:xfrm>
              <a:off x="4608" y="1296"/>
              <a:ext cx="1296" cy="187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2901950" y="6254750"/>
            <a:ext cx="68453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18116" name="AutoShape 4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17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18" name="Freeform 6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19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20" name="Freeform 8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21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22" name="Freeform 10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23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24" name="Freeform 12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25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26" name="Freeform 14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27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28" name="Freeform 16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29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30" name="Freeform 18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31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32" name="Freeform 20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33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34" name="Freeform 22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35" name="Freeform 23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36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37" name="Freeform 25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38" name="Freeform 26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39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40" name="Freeform 28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41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42" name="Freeform 30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2879725" y="6232525"/>
            <a:ext cx="32400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furtGothicHeavy" pitchFamily="34" charset="0"/>
              </a:rPr>
              <a:t>Dedicated</a:t>
            </a:r>
            <a:r>
              <a:rPr lang="en-GB" altLang="en-US" sz="2400" b="0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furtGothicHeavy" pitchFamily="34" charset="0"/>
              </a:rPr>
              <a:t> to </a:t>
            </a:r>
            <a:r>
              <a:rPr lang="en-GB" altLang="en-US" b="0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furtGothicHeavy" pitchFamily="34" charset="0"/>
              </a:rPr>
              <a:t>Excellence</a:t>
            </a:r>
          </a:p>
        </p:txBody>
      </p:sp>
      <p:sp>
        <p:nvSpPr>
          <p:cNvPr id="218144" name="Rectangle 32"/>
          <p:cNvSpPr>
            <a:spLocks noChangeArrowheads="1"/>
          </p:cNvSpPr>
          <p:nvPr/>
        </p:nvSpPr>
        <p:spPr bwMode="auto">
          <a:xfrm>
            <a:off x="822325" y="639763"/>
            <a:ext cx="184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414" name="Group 33"/>
          <p:cNvGrpSpPr>
            <a:grpSpLocks/>
          </p:cNvGrpSpPr>
          <p:nvPr/>
        </p:nvGrpSpPr>
        <p:grpSpPr bwMode="auto">
          <a:xfrm>
            <a:off x="3124200" y="990600"/>
            <a:ext cx="3746500" cy="1155700"/>
            <a:chOff x="1834" y="615"/>
            <a:chExt cx="2360" cy="728"/>
          </a:xfrm>
        </p:grpSpPr>
        <p:sp>
          <p:nvSpPr>
            <p:cNvPr id="218146" name="Freeform 34"/>
            <p:cNvSpPr>
              <a:spLocks/>
            </p:cNvSpPr>
            <p:nvPr/>
          </p:nvSpPr>
          <p:spPr bwMode="auto">
            <a:xfrm>
              <a:off x="1834" y="624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370 w 371"/>
                <a:gd name="T3" fmla="*/ 718 h 719"/>
                <a:gd name="T4" fmla="*/ 370 w 371"/>
                <a:gd name="T5" fmla="*/ 0 h 719"/>
                <a:gd name="T6" fmla="*/ 0 w 371"/>
                <a:gd name="T7" fmla="*/ 0 h 719"/>
                <a:gd name="T8" fmla="*/ 0 w 371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370" y="718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47" name="Freeform 35"/>
            <p:cNvSpPr>
              <a:spLocks/>
            </p:cNvSpPr>
            <p:nvPr/>
          </p:nvSpPr>
          <p:spPr bwMode="auto">
            <a:xfrm>
              <a:off x="183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370 w 371"/>
                <a:gd name="T3" fmla="*/ 718 h 719"/>
                <a:gd name="T4" fmla="*/ 370 w 371"/>
                <a:gd name="T5" fmla="*/ 0 h 719"/>
                <a:gd name="T6" fmla="*/ 0 w 371"/>
                <a:gd name="T7" fmla="*/ 0 h 719"/>
                <a:gd name="T8" fmla="*/ 0 w 371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370" y="718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48" name="Freeform 36"/>
            <p:cNvSpPr>
              <a:spLocks/>
            </p:cNvSpPr>
            <p:nvPr/>
          </p:nvSpPr>
          <p:spPr bwMode="auto">
            <a:xfrm>
              <a:off x="223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40 w 371"/>
                <a:gd name="T3" fmla="*/ 718 h 719"/>
                <a:gd name="T4" fmla="*/ 70 w 371"/>
                <a:gd name="T5" fmla="*/ 718 h 719"/>
                <a:gd name="T6" fmla="*/ 95 w 371"/>
                <a:gd name="T7" fmla="*/ 718 h 719"/>
                <a:gd name="T8" fmla="*/ 122 w 371"/>
                <a:gd name="T9" fmla="*/ 718 h 719"/>
                <a:gd name="T10" fmla="*/ 160 w 371"/>
                <a:gd name="T11" fmla="*/ 718 h 719"/>
                <a:gd name="T12" fmla="*/ 207 w 371"/>
                <a:gd name="T13" fmla="*/ 718 h 719"/>
                <a:gd name="T14" fmla="*/ 277 w 371"/>
                <a:gd name="T15" fmla="*/ 718 h 719"/>
                <a:gd name="T16" fmla="*/ 370 w 371"/>
                <a:gd name="T17" fmla="*/ 718 h 719"/>
                <a:gd name="T18" fmla="*/ 370 w 371"/>
                <a:gd name="T19" fmla="*/ 585 h 719"/>
                <a:gd name="T20" fmla="*/ 370 w 371"/>
                <a:gd name="T21" fmla="*/ 477 h 719"/>
                <a:gd name="T22" fmla="*/ 370 w 371"/>
                <a:gd name="T23" fmla="*/ 312 h 719"/>
                <a:gd name="T24" fmla="*/ 370 w 371"/>
                <a:gd name="T25" fmla="*/ 0 h 719"/>
                <a:gd name="T26" fmla="*/ 330 w 371"/>
                <a:gd name="T27" fmla="*/ 0 h 719"/>
                <a:gd name="T28" fmla="*/ 300 w 371"/>
                <a:gd name="T29" fmla="*/ 0 h 719"/>
                <a:gd name="T30" fmla="*/ 275 w 371"/>
                <a:gd name="T31" fmla="*/ 0 h 719"/>
                <a:gd name="T32" fmla="*/ 245 w 371"/>
                <a:gd name="T33" fmla="*/ 0 h 719"/>
                <a:gd name="T34" fmla="*/ 210 w 371"/>
                <a:gd name="T35" fmla="*/ 0 h 719"/>
                <a:gd name="T36" fmla="*/ 162 w 371"/>
                <a:gd name="T37" fmla="*/ 0 h 719"/>
                <a:gd name="T38" fmla="*/ 92 w 371"/>
                <a:gd name="T39" fmla="*/ 0 h 719"/>
                <a:gd name="T40" fmla="*/ 0 w 371"/>
                <a:gd name="T41" fmla="*/ 0 h 719"/>
                <a:gd name="T42" fmla="*/ 0 w 371"/>
                <a:gd name="T43" fmla="*/ 132 h 719"/>
                <a:gd name="T44" fmla="*/ 0 w 371"/>
                <a:gd name="T45" fmla="*/ 237 h 719"/>
                <a:gd name="T46" fmla="*/ 0 w 371"/>
                <a:gd name="T47" fmla="*/ 402 h 719"/>
                <a:gd name="T48" fmla="*/ 0 w 371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5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49" name="Freeform 37"/>
            <p:cNvSpPr>
              <a:spLocks/>
            </p:cNvSpPr>
            <p:nvPr/>
          </p:nvSpPr>
          <p:spPr bwMode="auto">
            <a:xfrm>
              <a:off x="223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0 w 371"/>
                <a:gd name="T3" fmla="*/ 718 h 719"/>
                <a:gd name="T4" fmla="*/ 40 w 371"/>
                <a:gd name="T5" fmla="*/ 718 h 719"/>
                <a:gd name="T6" fmla="*/ 70 w 371"/>
                <a:gd name="T7" fmla="*/ 718 h 719"/>
                <a:gd name="T8" fmla="*/ 95 w 371"/>
                <a:gd name="T9" fmla="*/ 718 h 719"/>
                <a:gd name="T10" fmla="*/ 122 w 371"/>
                <a:gd name="T11" fmla="*/ 718 h 719"/>
                <a:gd name="T12" fmla="*/ 160 w 371"/>
                <a:gd name="T13" fmla="*/ 718 h 719"/>
                <a:gd name="T14" fmla="*/ 207 w 371"/>
                <a:gd name="T15" fmla="*/ 718 h 719"/>
                <a:gd name="T16" fmla="*/ 277 w 371"/>
                <a:gd name="T17" fmla="*/ 718 h 719"/>
                <a:gd name="T18" fmla="*/ 370 w 371"/>
                <a:gd name="T19" fmla="*/ 718 h 719"/>
                <a:gd name="T20" fmla="*/ 370 w 371"/>
                <a:gd name="T21" fmla="*/ 718 h 719"/>
                <a:gd name="T22" fmla="*/ 370 w 371"/>
                <a:gd name="T23" fmla="*/ 585 h 719"/>
                <a:gd name="T24" fmla="*/ 370 w 371"/>
                <a:gd name="T25" fmla="*/ 477 h 719"/>
                <a:gd name="T26" fmla="*/ 370 w 371"/>
                <a:gd name="T27" fmla="*/ 312 h 719"/>
                <a:gd name="T28" fmla="*/ 370 w 371"/>
                <a:gd name="T29" fmla="*/ 0 h 719"/>
                <a:gd name="T30" fmla="*/ 370 w 371"/>
                <a:gd name="T31" fmla="*/ 0 h 719"/>
                <a:gd name="T32" fmla="*/ 330 w 371"/>
                <a:gd name="T33" fmla="*/ 0 h 719"/>
                <a:gd name="T34" fmla="*/ 300 w 371"/>
                <a:gd name="T35" fmla="*/ 0 h 719"/>
                <a:gd name="T36" fmla="*/ 275 w 371"/>
                <a:gd name="T37" fmla="*/ 0 h 719"/>
                <a:gd name="T38" fmla="*/ 245 w 371"/>
                <a:gd name="T39" fmla="*/ 0 h 719"/>
                <a:gd name="T40" fmla="*/ 210 w 371"/>
                <a:gd name="T41" fmla="*/ 0 h 719"/>
                <a:gd name="T42" fmla="*/ 162 w 371"/>
                <a:gd name="T43" fmla="*/ 0 h 719"/>
                <a:gd name="T44" fmla="*/ 92 w 371"/>
                <a:gd name="T45" fmla="*/ 0 h 719"/>
                <a:gd name="T46" fmla="*/ 0 w 371"/>
                <a:gd name="T47" fmla="*/ 0 h 719"/>
                <a:gd name="T48" fmla="*/ 0 w 371"/>
                <a:gd name="T49" fmla="*/ 0 h 719"/>
                <a:gd name="T50" fmla="*/ 0 w 371"/>
                <a:gd name="T51" fmla="*/ 132 h 719"/>
                <a:gd name="T52" fmla="*/ 0 w 371"/>
                <a:gd name="T53" fmla="*/ 237 h 719"/>
                <a:gd name="T54" fmla="*/ 0 w 371"/>
                <a:gd name="T55" fmla="*/ 402 h 719"/>
                <a:gd name="T56" fmla="*/ 0 w 371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0" y="718"/>
                  </a:ln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5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50" name="Freeform 38"/>
            <p:cNvSpPr>
              <a:spLocks/>
            </p:cNvSpPr>
            <p:nvPr/>
          </p:nvSpPr>
          <p:spPr bwMode="auto">
            <a:xfrm>
              <a:off x="2633" y="615"/>
              <a:ext cx="368" cy="719"/>
            </a:xfrm>
            <a:custGeom>
              <a:avLst/>
              <a:gdLst>
                <a:gd name="T0" fmla="*/ 0 w 368"/>
                <a:gd name="T1" fmla="*/ 718 h 719"/>
                <a:gd name="T2" fmla="*/ 39 w 368"/>
                <a:gd name="T3" fmla="*/ 718 h 719"/>
                <a:gd name="T4" fmla="*/ 69 w 368"/>
                <a:gd name="T5" fmla="*/ 718 h 719"/>
                <a:gd name="T6" fmla="*/ 94 w 368"/>
                <a:gd name="T7" fmla="*/ 718 h 719"/>
                <a:gd name="T8" fmla="*/ 124 w 368"/>
                <a:gd name="T9" fmla="*/ 718 h 719"/>
                <a:gd name="T10" fmla="*/ 159 w 368"/>
                <a:gd name="T11" fmla="*/ 718 h 719"/>
                <a:gd name="T12" fmla="*/ 207 w 368"/>
                <a:gd name="T13" fmla="*/ 718 h 719"/>
                <a:gd name="T14" fmla="*/ 274 w 368"/>
                <a:gd name="T15" fmla="*/ 718 h 719"/>
                <a:gd name="T16" fmla="*/ 367 w 368"/>
                <a:gd name="T17" fmla="*/ 718 h 719"/>
                <a:gd name="T18" fmla="*/ 367 w 368"/>
                <a:gd name="T19" fmla="*/ 585 h 719"/>
                <a:gd name="T20" fmla="*/ 367 w 368"/>
                <a:gd name="T21" fmla="*/ 477 h 719"/>
                <a:gd name="T22" fmla="*/ 367 w 368"/>
                <a:gd name="T23" fmla="*/ 312 h 719"/>
                <a:gd name="T24" fmla="*/ 367 w 368"/>
                <a:gd name="T25" fmla="*/ 0 h 719"/>
                <a:gd name="T26" fmla="*/ 329 w 368"/>
                <a:gd name="T27" fmla="*/ 0 h 719"/>
                <a:gd name="T28" fmla="*/ 299 w 368"/>
                <a:gd name="T29" fmla="*/ 0 h 719"/>
                <a:gd name="T30" fmla="*/ 274 w 368"/>
                <a:gd name="T31" fmla="*/ 0 h 719"/>
                <a:gd name="T32" fmla="*/ 247 w 368"/>
                <a:gd name="T33" fmla="*/ 0 h 719"/>
                <a:gd name="T34" fmla="*/ 209 w 368"/>
                <a:gd name="T35" fmla="*/ 0 h 719"/>
                <a:gd name="T36" fmla="*/ 162 w 368"/>
                <a:gd name="T37" fmla="*/ 0 h 719"/>
                <a:gd name="T38" fmla="*/ 92 w 368"/>
                <a:gd name="T39" fmla="*/ 0 h 719"/>
                <a:gd name="T40" fmla="*/ 0 w 368"/>
                <a:gd name="T41" fmla="*/ 0 h 719"/>
                <a:gd name="T42" fmla="*/ 0 w 368"/>
                <a:gd name="T43" fmla="*/ 132 h 719"/>
                <a:gd name="T44" fmla="*/ 0 w 368"/>
                <a:gd name="T45" fmla="*/ 237 h 719"/>
                <a:gd name="T46" fmla="*/ 0 w 368"/>
                <a:gd name="T47" fmla="*/ 402 h 719"/>
                <a:gd name="T48" fmla="*/ 0 w 368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8" h="719">
                  <a:moveTo>
                    <a:pt x="0" y="718"/>
                  </a:moveTo>
                  <a:lnTo>
                    <a:pt x="39" y="718"/>
                  </a:lnTo>
                  <a:lnTo>
                    <a:pt x="69" y="718"/>
                  </a:lnTo>
                  <a:lnTo>
                    <a:pt x="94" y="718"/>
                  </a:lnTo>
                  <a:lnTo>
                    <a:pt x="124" y="718"/>
                  </a:lnTo>
                  <a:lnTo>
                    <a:pt x="159" y="718"/>
                  </a:lnTo>
                  <a:lnTo>
                    <a:pt x="207" y="718"/>
                  </a:lnTo>
                  <a:lnTo>
                    <a:pt x="274" y="718"/>
                  </a:lnTo>
                  <a:lnTo>
                    <a:pt x="367" y="718"/>
                  </a:lnTo>
                  <a:lnTo>
                    <a:pt x="367" y="585"/>
                  </a:lnTo>
                  <a:lnTo>
                    <a:pt x="367" y="477"/>
                  </a:lnTo>
                  <a:lnTo>
                    <a:pt x="367" y="312"/>
                  </a:lnTo>
                  <a:lnTo>
                    <a:pt x="367" y="0"/>
                  </a:lnTo>
                  <a:lnTo>
                    <a:pt x="329" y="0"/>
                  </a:lnTo>
                  <a:lnTo>
                    <a:pt x="299" y="0"/>
                  </a:lnTo>
                  <a:lnTo>
                    <a:pt x="274" y="0"/>
                  </a:lnTo>
                  <a:lnTo>
                    <a:pt x="247" y="0"/>
                  </a:lnTo>
                  <a:lnTo>
                    <a:pt x="209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51" name="Freeform 39"/>
            <p:cNvSpPr>
              <a:spLocks/>
            </p:cNvSpPr>
            <p:nvPr/>
          </p:nvSpPr>
          <p:spPr bwMode="auto">
            <a:xfrm>
              <a:off x="2633" y="615"/>
              <a:ext cx="368" cy="719"/>
            </a:xfrm>
            <a:custGeom>
              <a:avLst/>
              <a:gdLst>
                <a:gd name="T0" fmla="*/ 0 w 368"/>
                <a:gd name="T1" fmla="*/ 718 h 719"/>
                <a:gd name="T2" fmla="*/ 0 w 368"/>
                <a:gd name="T3" fmla="*/ 718 h 719"/>
                <a:gd name="T4" fmla="*/ 39 w 368"/>
                <a:gd name="T5" fmla="*/ 718 h 719"/>
                <a:gd name="T6" fmla="*/ 69 w 368"/>
                <a:gd name="T7" fmla="*/ 718 h 719"/>
                <a:gd name="T8" fmla="*/ 94 w 368"/>
                <a:gd name="T9" fmla="*/ 718 h 719"/>
                <a:gd name="T10" fmla="*/ 124 w 368"/>
                <a:gd name="T11" fmla="*/ 718 h 719"/>
                <a:gd name="T12" fmla="*/ 159 w 368"/>
                <a:gd name="T13" fmla="*/ 718 h 719"/>
                <a:gd name="T14" fmla="*/ 207 w 368"/>
                <a:gd name="T15" fmla="*/ 718 h 719"/>
                <a:gd name="T16" fmla="*/ 274 w 368"/>
                <a:gd name="T17" fmla="*/ 718 h 719"/>
                <a:gd name="T18" fmla="*/ 367 w 368"/>
                <a:gd name="T19" fmla="*/ 718 h 719"/>
                <a:gd name="T20" fmla="*/ 367 w 368"/>
                <a:gd name="T21" fmla="*/ 718 h 719"/>
                <a:gd name="T22" fmla="*/ 367 w 368"/>
                <a:gd name="T23" fmla="*/ 585 h 719"/>
                <a:gd name="T24" fmla="*/ 367 w 368"/>
                <a:gd name="T25" fmla="*/ 477 h 719"/>
                <a:gd name="T26" fmla="*/ 367 w 368"/>
                <a:gd name="T27" fmla="*/ 312 h 719"/>
                <a:gd name="T28" fmla="*/ 367 w 368"/>
                <a:gd name="T29" fmla="*/ 0 h 719"/>
                <a:gd name="T30" fmla="*/ 367 w 368"/>
                <a:gd name="T31" fmla="*/ 0 h 719"/>
                <a:gd name="T32" fmla="*/ 329 w 368"/>
                <a:gd name="T33" fmla="*/ 0 h 719"/>
                <a:gd name="T34" fmla="*/ 299 w 368"/>
                <a:gd name="T35" fmla="*/ 0 h 719"/>
                <a:gd name="T36" fmla="*/ 274 w 368"/>
                <a:gd name="T37" fmla="*/ 0 h 719"/>
                <a:gd name="T38" fmla="*/ 247 w 368"/>
                <a:gd name="T39" fmla="*/ 0 h 719"/>
                <a:gd name="T40" fmla="*/ 209 w 368"/>
                <a:gd name="T41" fmla="*/ 0 h 719"/>
                <a:gd name="T42" fmla="*/ 162 w 368"/>
                <a:gd name="T43" fmla="*/ 0 h 719"/>
                <a:gd name="T44" fmla="*/ 92 w 368"/>
                <a:gd name="T45" fmla="*/ 0 h 719"/>
                <a:gd name="T46" fmla="*/ 0 w 368"/>
                <a:gd name="T47" fmla="*/ 0 h 719"/>
                <a:gd name="T48" fmla="*/ 0 w 368"/>
                <a:gd name="T49" fmla="*/ 0 h 719"/>
                <a:gd name="T50" fmla="*/ 0 w 368"/>
                <a:gd name="T51" fmla="*/ 132 h 719"/>
                <a:gd name="T52" fmla="*/ 0 w 368"/>
                <a:gd name="T53" fmla="*/ 237 h 719"/>
                <a:gd name="T54" fmla="*/ 0 w 368"/>
                <a:gd name="T55" fmla="*/ 402 h 719"/>
                <a:gd name="T56" fmla="*/ 0 w 368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719">
                  <a:moveTo>
                    <a:pt x="0" y="718"/>
                  </a:moveTo>
                  <a:lnTo>
                    <a:pt x="0" y="718"/>
                  </a:lnTo>
                  <a:lnTo>
                    <a:pt x="39" y="718"/>
                  </a:lnTo>
                  <a:lnTo>
                    <a:pt x="69" y="718"/>
                  </a:lnTo>
                  <a:lnTo>
                    <a:pt x="94" y="718"/>
                  </a:lnTo>
                  <a:lnTo>
                    <a:pt x="124" y="718"/>
                  </a:lnTo>
                  <a:lnTo>
                    <a:pt x="159" y="718"/>
                  </a:lnTo>
                  <a:lnTo>
                    <a:pt x="207" y="718"/>
                  </a:lnTo>
                  <a:lnTo>
                    <a:pt x="274" y="718"/>
                  </a:lnTo>
                  <a:lnTo>
                    <a:pt x="367" y="718"/>
                  </a:lnTo>
                  <a:lnTo>
                    <a:pt x="367" y="718"/>
                  </a:lnTo>
                  <a:lnTo>
                    <a:pt x="367" y="585"/>
                  </a:lnTo>
                  <a:lnTo>
                    <a:pt x="367" y="477"/>
                  </a:lnTo>
                  <a:lnTo>
                    <a:pt x="367" y="31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29" y="0"/>
                  </a:lnTo>
                  <a:lnTo>
                    <a:pt x="299" y="0"/>
                  </a:lnTo>
                  <a:lnTo>
                    <a:pt x="274" y="0"/>
                  </a:lnTo>
                  <a:lnTo>
                    <a:pt x="247" y="0"/>
                  </a:lnTo>
                  <a:lnTo>
                    <a:pt x="209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52" name="Freeform 40"/>
            <p:cNvSpPr>
              <a:spLocks/>
            </p:cNvSpPr>
            <p:nvPr/>
          </p:nvSpPr>
          <p:spPr bwMode="auto">
            <a:xfrm>
              <a:off x="30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40 w 371"/>
                <a:gd name="T3" fmla="*/ 718 h 719"/>
                <a:gd name="T4" fmla="*/ 70 w 371"/>
                <a:gd name="T5" fmla="*/ 718 h 719"/>
                <a:gd name="T6" fmla="*/ 95 w 371"/>
                <a:gd name="T7" fmla="*/ 718 h 719"/>
                <a:gd name="T8" fmla="*/ 125 w 371"/>
                <a:gd name="T9" fmla="*/ 718 h 719"/>
                <a:gd name="T10" fmla="*/ 160 w 371"/>
                <a:gd name="T11" fmla="*/ 718 h 719"/>
                <a:gd name="T12" fmla="*/ 207 w 371"/>
                <a:gd name="T13" fmla="*/ 718 h 719"/>
                <a:gd name="T14" fmla="*/ 277 w 371"/>
                <a:gd name="T15" fmla="*/ 718 h 719"/>
                <a:gd name="T16" fmla="*/ 370 w 371"/>
                <a:gd name="T17" fmla="*/ 718 h 719"/>
                <a:gd name="T18" fmla="*/ 370 w 371"/>
                <a:gd name="T19" fmla="*/ 585 h 719"/>
                <a:gd name="T20" fmla="*/ 370 w 371"/>
                <a:gd name="T21" fmla="*/ 477 h 719"/>
                <a:gd name="T22" fmla="*/ 370 w 371"/>
                <a:gd name="T23" fmla="*/ 312 h 719"/>
                <a:gd name="T24" fmla="*/ 370 w 371"/>
                <a:gd name="T25" fmla="*/ 0 h 719"/>
                <a:gd name="T26" fmla="*/ 330 w 371"/>
                <a:gd name="T27" fmla="*/ 0 h 719"/>
                <a:gd name="T28" fmla="*/ 302 w 371"/>
                <a:gd name="T29" fmla="*/ 0 h 719"/>
                <a:gd name="T30" fmla="*/ 275 w 371"/>
                <a:gd name="T31" fmla="*/ 0 h 719"/>
                <a:gd name="T32" fmla="*/ 247 w 371"/>
                <a:gd name="T33" fmla="*/ 0 h 719"/>
                <a:gd name="T34" fmla="*/ 212 w 371"/>
                <a:gd name="T35" fmla="*/ 0 h 719"/>
                <a:gd name="T36" fmla="*/ 162 w 371"/>
                <a:gd name="T37" fmla="*/ 0 h 719"/>
                <a:gd name="T38" fmla="*/ 95 w 371"/>
                <a:gd name="T39" fmla="*/ 0 h 719"/>
                <a:gd name="T40" fmla="*/ 0 w 371"/>
                <a:gd name="T41" fmla="*/ 0 h 719"/>
                <a:gd name="T42" fmla="*/ 0 w 371"/>
                <a:gd name="T43" fmla="*/ 132 h 719"/>
                <a:gd name="T44" fmla="*/ 0 w 371"/>
                <a:gd name="T45" fmla="*/ 237 h 719"/>
                <a:gd name="T46" fmla="*/ 0 w 371"/>
                <a:gd name="T47" fmla="*/ 402 h 719"/>
                <a:gd name="T48" fmla="*/ 0 w 371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5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2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2" y="0"/>
                  </a:lnTo>
                  <a:lnTo>
                    <a:pt x="162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53" name="Freeform 41"/>
            <p:cNvSpPr>
              <a:spLocks/>
            </p:cNvSpPr>
            <p:nvPr/>
          </p:nvSpPr>
          <p:spPr bwMode="auto">
            <a:xfrm>
              <a:off x="30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0 w 371"/>
                <a:gd name="T3" fmla="*/ 718 h 719"/>
                <a:gd name="T4" fmla="*/ 40 w 371"/>
                <a:gd name="T5" fmla="*/ 718 h 719"/>
                <a:gd name="T6" fmla="*/ 70 w 371"/>
                <a:gd name="T7" fmla="*/ 718 h 719"/>
                <a:gd name="T8" fmla="*/ 95 w 371"/>
                <a:gd name="T9" fmla="*/ 718 h 719"/>
                <a:gd name="T10" fmla="*/ 125 w 371"/>
                <a:gd name="T11" fmla="*/ 718 h 719"/>
                <a:gd name="T12" fmla="*/ 160 w 371"/>
                <a:gd name="T13" fmla="*/ 718 h 719"/>
                <a:gd name="T14" fmla="*/ 207 w 371"/>
                <a:gd name="T15" fmla="*/ 718 h 719"/>
                <a:gd name="T16" fmla="*/ 277 w 371"/>
                <a:gd name="T17" fmla="*/ 718 h 719"/>
                <a:gd name="T18" fmla="*/ 370 w 371"/>
                <a:gd name="T19" fmla="*/ 718 h 719"/>
                <a:gd name="T20" fmla="*/ 370 w 371"/>
                <a:gd name="T21" fmla="*/ 718 h 719"/>
                <a:gd name="T22" fmla="*/ 370 w 371"/>
                <a:gd name="T23" fmla="*/ 585 h 719"/>
                <a:gd name="T24" fmla="*/ 370 w 371"/>
                <a:gd name="T25" fmla="*/ 477 h 719"/>
                <a:gd name="T26" fmla="*/ 370 w 371"/>
                <a:gd name="T27" fmla="*/ 312 h 719"/>
                <a:gd name="T28" fmla="*/ 370 w 371"/>
                <a:gd name="T29" fmla="*/ 0 h 719"/>
                <a:gd name="T30" fmla="*/ 370 w 371"/>
                <a:gd name="T31" fmla="*/ 0 h 719"/>
                <a:gd name="T32" fmla="*/ 330 w 371"/>
                <a:gd name="T33" fmla="*/ 0 h 719"/>
                <a:gd name="T34" fmla="*/ 302 w 371"/>
                <a:gd name="T35" fmla="*/ 0 h 719"/>
                <a:gd name="T36" fmla="*/ 275 w 371"/>
                <a:gd name="T37" fmla="*/ 0 h 719"/>
                <a:gd name="T38" fmla="*/ 247 w 371"/>
                <a:gd name="T39" fmla="*/ 0 h 719"/>
                <a:gd name="T40" fmla="*/ 212 w 371"/>
                <a:gd name="T41" fmla="*/ 0 h 719"/>
                <a:gd name="T42" fmla="*/ 162 w 371"/>
                <a:gd name="T43" fmla="*/ 0 h 719"/>
                <a:gd name="T44" fmla="*/ 95 w 371"/>
                <a:gd name="T45" fmla="*/ 0 h 719"/>
                <a:gd name="T46" fmla="*/ 0 w 371"/>
                <a:gd name="T47" fmla="*/ 0 h 719"/>
                <a:gd name="T48" fmla="*/ 0 w 371"/>
                <a:gd name="T49" fmla="*/ 0 h 719"/>
                <a:gd name="T50" fmla="*/ 0 w 371"/>
                <a:gd name="T51" fmla="*/ 132 h 719"/>
                <a:gd name="T52" fmla="*/ 0 w 371"/>
                <a:gd name="T53" fmla="*/ 237 h 719"/>
                <a:gd name="T54" fmla="*/ 0 w 371"/>
                <a:gd name="T55" fmla="*/ 402 h 719"/>
                <a:gd name="T56" fmla="*/ 0 w 371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0" y="718"/>
                  </a:ln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5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2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2" y="0"/>
                  </a:lnTo>
                  <a:lnTo>
                    <a:pt x="162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54" name="Freeform 42"/>
            <p:cNvSpPr>
              <a:spLocks/>
            </p:cNvSpPr>
            <p:nvPr/>
          </p:nvSpPr>
          <p:spPr bwMode="auto">
            <a:xfrm>
              <a:off x="34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40 w 371"/>
                <a:gd name="T3" fmla="*/ 718 h 719"/>
                <a:gd name="T4" fmla="*/ 70 w 371"/>
                <a:gd name="T5" fmla="*/ 718 h 719"/>
                <a:gd name="T6" fmla="*/ 95 w 371"/>
                <a:gd name="T7" fmla="*/ 718 h 719"/>
                <a:gd name="T8" fmla="*/ 122 w 371"/>
                <a:gd name="T9" fmla="*/ 718 h 719"/>
                <a:gd name="T10" fmla="*/ 160 w 371"/>
                <a:gd name="T11" fmla="*/ 718 h 719"/>
                <a:gd name="T12" fmla="*/ 207 w 371"/>
                <a:gd name="T13" fmla="*/ 718 h 719"/>
                <a:gd name="T14" fmla="*/ 277 w 371"/>
                <a:gd name="T15" fmla="*/ 718 h 719"/>
                <a:gd name="T16" fmla="*/ 370 w 371"/>
                <a:gd name="T17" fmla="*/ 718 h 719"/>
                <a:gd name="T18" fmla="*/ 370 w 371"/>
                <a:gd name="T19" fmla="*/ 585 h 719"/>
                <a:gd name="T20" fmla="*/ 370 w 371"/>
                <a:gd name="T21" fmla="*/ 477 h 719"/>
                <a:gd name="T22" fmla="*/ 370 w 371"/>
                <a:gd name="T23" fmla="*/ 312 h 719"/>
                <a:gd name="T24" fmla="*/ 370 w 371"/>
                <a:gd name="T25" fmla="*/ 0 h 719"/>
                <a:gd name="T26" fmla="*/ 330 w 371"/>
                <a:gd name="T27" fmla="*/ 0 h 719"/>
                <a:gd name="T28" fmla="*/ 300 w 371"/>
                <a:gd name="T29" fmla="*/ 0 h 719"/>
                <a:gd name="T30" fmla="*/ 275 w 371"/>
                <a:gd name="T31" fmla="*/ 0 h 719"/>
                <a:gd name="T32" fmla="*/ 247 w 371"/>
                <a:gd name="T33" fmla="*/ 0 h 719"/>
                <a:gd name="T34" fmla="*/ 210 w 371"/>
                <a:gd name="T35" fmla="*/ 0 h 719"/>
                <a:gd name="T36" fmla="*/ 162 w 371"/>
                <a:gd name="T37" fmla="*/ 0 h 719"/>
                <a:gd name="T38" fmla="*/ 92 w 371"/>
                <a:gd name="T39" fmla="*/ 0 h 719"/>
                <a:gd name="T40" fmla="*/ 0 w 371"/>
                <a:gd name="T41" fmla="*/ 0 h 719"/>
                <a:gd name="T42" fmla="*/ 0 w 371"/>
                <a:gd name="T43" fmla="*/ 132 h 719"/>
                <a:gd name="T44" fmla="*/ 0 w 371"/>
                <a:gd name="T45" fmla="*/ 237 h 719"/>
                <a:gd name="T46" fmla="*/ 0 w 371"/>
                <a:gd name="T47" fmla="*/ 402 h 719"/>
                <a:gd name="T48" fmla="*/ 0 w 371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55" name="Freeform 43"/>
            <p:cNvSpPr>
              <a:spLocks/>
            </p:cNvSpPr>
            <p:nvPr/>
          </p:nvSpPr>
          <p:spPr bwMode="auto">
            <a:xfrm>
              <a:off x="34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0 w 371"/>
                <a:gd name="T3" fmla="*/ 718 h 719"/>
                <a:gd name="T4" fmla="*/ 40 w 371"/>
                <a:gd name="T5" fmla="*/ 718 h 719"/>
                <a:gd name="T6" fmla="*/ 70 w 371"/>
                <a:gd name="T7" fmla="*/ 718 h 719"/>
                <a:gd name="T8" fmla="*/ 95 w 371"/>
                <a:gd name="T9" fmla="*/ 718 h 719"/>
                <a:gd name="T10" fmla="*/ 122 w 371"/>
                <a:gd name="T11" fmla="*/ 718 h 719"/>
                <a:gd name="T12" fmla="*/ 160 w 371"/>
                <a:gd name="T13" fmla="*/ 718 h 719"/>
                <a:gd name="T14" fmla="*/ 207 w 371"/>
                <a:gd name="T15" fmla="*/ 718 h 719"/>
                <a:gd name="T16" fmla="*/ 277 w 371"/>
                <a:gd name="T17" fmla="*/ 718 h 719"/>
                <a:gd name="T18" fmla="*/ 370 w 371"/>
                <a:gd name="T19" fmla="*/ 718 h 719"/>
                <a:gd name="T20" fmla="*/ 370 w 371"/>
                <a:gd name="T21" fmla="*/ 718 h 719"/>
                <a:gd name="T22" fmla="*/ 370 w 371"/>
                <a:gd name="T23" fmla="*/ 585 h 719"/>
                <a:gd name="T24" fmla="*/ 370 w 371"/>
                <a:gd name="T25" fmla="*/ 477 h 719"/>
                <a:gd name="T26" fmla="*/ 370 w 371"/>
                <a:gd name="T27" fmla="*/ 312 h 719"/>
                <a:gd name="T28" fmla="*/ 370 w 371"/>
                <a:gd name="T29" fmla="*/ 0 h 719"/>
                <a:gd name="T30" fmla="*/ 370 w 371"/>
                <a:gd name="T31" fmla="*/ 0 h 719"/>
                <a:gd name="T32" fmla="*/ 330 w 371"/>
                <a:gd name="T33" fmla="*/ 0 h 719"/>
                <a:gd name="T34" fmla="*/ 300 w 371"/>
                <a:gd name="T35" fmla="*/ 0 h 719"/>
                <a:gd name="T36" fmla="*/ 275 w 371"/>
                <a:gd name="T37" fmla="*/ 0 h 719"/>
                <a:gd name="T38" fmla="*/ 247 w 371"/>
                <a:gd name="T39" fmla="*/ 0 h 719"/>
                <a:gd name="T40" fmla="*/ 210 w 371"/>
                <a:gd name="T41" fmla="*/ 0 h 719"/>
                <a:gd name="T42" fmla="*/ 162 w 371"/>
                <a:gd name="T43" fmla="*/ 0 h 719"/>
                <a:gd name="T44" fmla="*/ 92 w 371"/>
                <a:gd name="T45" fmla="*/ 0 h 719"/>
                <a:gd name="T46" fmla="*/ 0 w 371"/>
                <a:gd name="T47" fmla="*/ 0 h 719"/>
                <a:gd name="T48" fmla="*/ 0 w 371"/>
                <a:gd name="T49" fmla="*/ 0 h 719"/>
                <a:gd name="T50" fmla="*/ 0 w 371"/>
                <a:gd name="T51" fmla="*/ 132 h 719"/>
                <a:gd name="T52" fmla="*/ 0 w 371"/>
                <a:gd name="T53" fmla="*/ 237 h 719"/>
                <a:gd name="T54" fmla="*/ 0 w 371"/>
                <a:gd name="T55" fmla="*/ 402 h 719"/>
                <a:gd name="T56" fmla="*/ 0 w 371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0" y="718"/>
                  </a:ln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56" name="Freeform 44"/>
            <p:cNvSpPr>
              <a:spLocks/>
            </p:cNvSpPr>
            <p:nvPr/>
          </p:nvSpPr>
          <p:spPr bwMode="auto">
            <a:xfrm>
              <a:off x="3825" y="615"/>
              <a:ext cx="369" cy="719"/>
            </a:xfrm>
            <a:custGeom>
              <a:avLst/>
              <a:gdLst>
                <a:gd name="T0" fmla="*/ 0 w 369"/>
                <a:gd name="T1" fmla="*/ 718 h 719"/>
                <a:gd name="T2" fmla="*/ 368 w 369"/>
                <a:gd name="T3" fmla="*/ 718 h 719"/>
                <a:gd name="T4" fmla="*/ 368 w 369"/>
                <a:gd name="T5" fmla="*/ 0 h 719"/>
                <a:gd name="T6" fmla="*/ 0 w 369"/>
                <a:gd name="T7" fmla="*/ 0 h 719"/>
                <a:gd name="T8" fmla="*/ 0 w 369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719">
                  <a:moveTo>
                    <a:pt x="0" y="718"/>
                  </a:moveTo>
                  <a:lnTo>
                    <a:pt x="368" y="718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57" name="Freeform 45"/>
            <p:cNvSpPr>
              <a:spLocks/>
            </p:cNvSpPr>
            <p:nvPr/>
          </p:nvSpPr>
          <p:spPr bwMode="auto">
            <a:xfrm>
              <a:off x="3825" y="615"/>
              <a:ext cx="369" cy="719"/>
            </a:xfrm>
            <a:custGeom>
              <a:avLst/>
              <a:gdLst>
                <a:gd name="T0" fmla="*/ 0 w 369"/>
                <a:gd name="T1" fmla="*/ 718 h 719"/>
                <a:gd name="T2" fmla="*/ 368 w 369"/>
                <a:gd name="T3" fmla="*/ 718 h 719"/>
                <a:gd name="T4" fmla="*/ 368 w 369"/>
                <a:gd name="T5" fmla="*/ 0 h 719"/>
                <a:gd name="T6" fmla="*/ 0 w 369"/>
                <a:gd name="T7" fmla="*/ 0 h 719"/>
                <a:gd name="T8" fmla="*/ 0 w 369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719">
                  <a:moveTo>
                    <a:pt x="0" y="718"/>
                  </a:moveTo>
                  <a:lnTo>
                    <a:pt x="368" y="718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58" name="Freeform 46"/>
            <p:cNvSpPr>
              <a:spLocks/>
            </p:cNvSpPr>
            <p:nvPr/>
          </p:nvSpPr>
          <p:spPr bwMode="auto">
            <a:xfrm>
              <a:off x="3495" y="930"/>
              <a:ext cx="244" cy="284"/>
            </a:xfrm>
            <a:custGeom>
              <a:avLst/>
              <a:gdLst>
                <a:gd name="T0" fmla="*/ 147 w 244"/>
                <a:gd name="T1" fmla="*/ 77 h 284"/>
                <a:gd name="T2" fmla="*/ 130 w 244"/>
                <a:gd name="T3" fmla="*/ 67 h 284"/>
                <a:gd name="T4" fmla="*/ 105 w 244"/>
                <a:gd name="T5" fmla="*/ 65 h 284"/>
                <a:gd name="T6" fmla="*/ 92 w 244"/>
                <a:gd name="T7" fmla="*/ 72 h 284"/>
                <a:gd name="T8" fmla="*/ 90 w 244"/>
                <a:gd name="T9" fmla="*/ 80 h 284"/>
                <a:gd name="T10" fmla="*/ 92 w 244"/>
                <a:gd name="T11" fmla="*/ 87 h 284"/>
                <a:gd name="T12" fmla="*/ 97 w 244"/>
                <a:gd name="T13" fmla="*/ 92 h 284"/>
                <a:gd name="T14" fmla="*/ 105 w 244"/>
                <a:gd name="T15" fmla="*/ 95 h 284"/>
                <a:gd name="T16" fmla="*/ 115 w 244"/>
                <a:gd name="T17" fmla="*/ 100 h 284"/>
                <a:gd name="T18" fmla="*/ 125 w 244"/>
                <a:gd name="T19" fmla="*/ 102 h 284"/>
                <a:gd name="T20" fmla="*/ 135 w 244"/>
                <a:gd name="T21" fmla="*/ 105 h 284"/>
                <a:gd name="T22" fmla="*/ 145 w 244"/>
                <a:gd name="T23" fmla="*/ 107 h 284"/>
                <a:gd name="T24" fmla="*/ 165 w 244"/>
                <a:gd name="T25" fmla="*/ 112 h 284"/>
                <a:gd name="T26" fmla="*/ 190 w 244"/>
                <a:gd name="T27" fmla="*/ 120 h 284"/>
                <a:gd name="T28" fmla="*/ 210 w 244"/>
                <a:gd name="T29" fmla="*/ 130 h 284"/>
                <a:gd name="T30" fmla="*/ 227 w 244"/>
                <a:gd name="T31" fmla="*/ 145 h 284"/>
                <a:gd name="T32" fmla="*/ 235 w 244"/>
                <a:gd name="T33" fmla="*/ 160 h 284"/>
                <a:gd name="T34" fmla="*/ 243 w 244"/>
                <a:gd name="T35" fmla="*/ 180 h 284"/>
                <a:gd name="T36" fmla="*/ 240 w 244"/>
                <a:gd name="T37" fmla="*/ 205 h 284"/>
                <a:gd name="T38" fmla="*/ 232 w 244"/>
                <a:gd name="T39" fmla="*/ 235 h 284"/>
                <a:gd name="T40" fmla="*/ 215 w 244"/>
                <a:gd name="T41" fmla="*/ 255 h 284"/>
                <a:gd name="T42" fmla="*/ 192 w 244"/>
                <a:gd name="T43" fmla="*/ 270 h 284"/>
                <a:gd name="T44" fmla="*/ 165 w 244"/>
                <a:gd name="T45" fmla="*/ 277 h 284"/>
                <a:gd name="T46" fmla="*/ 135 w 244"/>
                <a:gd name="T47" fmla="*/ 283 h 284"/>
                <a:gd name="T48" fmla="*/ 102 w 244"/>
                <a:gd name="T49" fmla="*/ 283 h 284"/>
                <a:gd name="T50" fmla="*/ 72 w 244"/>
                <a:gd name="T51" fmla="*/ 277 h 284"/>
                <a:gd name="T52" fmla="*/ 47 w 244"/>
                <a:gd name="T53" fmla="*/ 265 h 284"/>
                <a:gd name="T54" fmla="*/ 25 w 244"/>
                <a:gd name="T55" fmla="*/ 250 h 284"/>
                <a:gd name="T56" fmla="*/ 10 w 244"/>
                <a:gd name="T57" fmla="*/ 227 h 284"/>
                <a:gd name="T58" fmla="*/ 0 w 244"/>
                <a:gd name="T59" fmla="*/ 202 h 284"/>
                <a:gd name="T60" fmla="*/ 85 w 244"/>
                <a:gd name="T61" fmla="*/ 190 h 284"/>
                <a:gd name="T62" fmla="*/ 90 w 244"/>
                <a:gd name="T63" fmla="*/ 202 h 284"/>
                <a:gd name="T64" fmla="*/ 100 w 244"/>
                <a:gd name="T65" fmla="*/ 212 h 284"/>
                <a:gd name="T66" fmla="*/ 112 w 244"/>
                <a:gd name="T67" fmla="*/ 215 h 284"/>
                <a:gd name="T68" fmla="*/ 125 w 244"/>
                <a:gd name="T69" fmla="*/ 217 h 284"/>
                <a:gd name="T70" fmla="*/ 147 w 244"/>
                <a:gd name="T71" fmla="*/ 212 h 284"/>
                <a:gd name="T72" fmla="*/ 155 w 244"/>
                <a:gd name="T73" fmla="*/ 200 h 284"/>
                <a:gd name="T74" fmla="*/ 152 w 244"/>
                <a:gd name="T75" fmla="*/ 190 h 284"/>
                <a:gd name="T76" fmla="*/ 145 w 244"/>
                <a:gd name="T77" fmla="*/ 182 h 284"/>
                <a:gd name="T78" fmla="*/ 130 w 244"/>
                <a:gd name="T79" fmla="*/ 177 h 284"/>
                <a:gd name="T80" fmla="*/ 107 w 244"/>
                <a:gd name="T81" fmla="*/ 170 h 284"/>
                <a:gd name="T82" fmla="*/ 82 w 244"/>
                <a:gd name="T83" fmla="*/ 162 h 284"/>
                <a:gd name="T84" fmla="*/ 65 w 244"/>
                <a:gd name="T85" fmla="*/ 157 h 284"/>
                <a:gd name="T86" fmla="*/ 47 w 244"/>
                <a:gd name="T87" fmla="*/ 152 h 284"/>
                <a:gd name="T88" fmla="*/ 35 w 244"/>
                <a:gd name="T89" fmla="*/ 142 h 284"/>
                <a:gd name="T90" fmla="*/ 22 w 244"/>
                <a:gd name="T91" fmla="*/ 132 h 284"/>
                <a:gd name="T92" fmla="*/ 12 w 244"/>
                <a:gd name="T93" fmla="*/ 117 h 284"/>
                <a:gd name="T94" fmla="*/ 7 w 244"/>
                <a:gd name="T95" fmla="*/ 100 h 284"/>
                <a:gd name="T96" fmla="*/ 5 w 244"/>
                <a:gd name="T97" fmla="*/ 80 h 284"/>
                <a:gd name="T98" fmla="*/ 7 w 244"/>
                <a:gd name="T99" fmla="*/ 60 h 284"/>
                <a:gd name="T100" fmla="*/ 17 w 244"/>
                <a:gd name="T101" fmla="*/ 40 h 284"/>
                <a:gd name="T102" fmla="*/ 35 w 244"/>
                <a:gd name="T103" fmla="*/ 22 h 284"/>
                <a:gd name="T104" fmla="*/ 60 w 244"/>
                <a:gd name="T105" fmla="*/ 12 h 284"/>
                <a:gd name="T106" fmla="*/ 87 w 244"/>
                <a:gd name="T107" fmla="*/ 2 h 284"/>
                <a:gd name="T108" fmla="*/ 120 w 244"/>
                <a:gd name="T109" fmla="*/ 0 h 284"/>
                <a:gd name="T110" fmla="*/ 140 w 244"/>
                <a:gd name="T111" fmla="*/ 2 h 284"/>
                <a:gd name="T112" fmla="*/ 160 w 244"/>
                <a:gd name="T113" fmla="*/ 5 h 284"/>
                <a:gd name="T114" fmla="*/ 177 w 244"/>
                <a:gd name="T115" fmla="*/ 10 h 284"/>
                <a:gd name="T116" fmla="*/ 195 w 244"/>
                <a:gd name="T117" fmla="*/ 20 h 284"/>
                <a:gd name="T118" fmla="*/ 207 w 244"/>
                <a:gd name="T119" fmla="*/ 32 h 284"/>
                <a:gd name="T120" fmla="*/ 220 w 244"/>
                <a:gd name="T121" fmla="*/ 47 h 284"/>
                <a:gd name="T122" fmla="*/ 230 w 244"/>
                <a:gd name="T123" fmla="*/ 65 h 284"/>
                <a:gd name="T124" fmla="*/ 235 w 244"/>
                <a:gd name="T125" fmla="*/ 8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284">
                  <a:moveTo>
                    <a:pt x="150" y="87"/>
                  </a:moveTo>
                  <a:lnTo>
                    <a:pt x="147" y="77"/>
                  </a:lnTo>
                  <a:lnTo>
                    <a:pt x="140" y="70"/>
                  </a:lnTo>
                  <a:lnTo>
                    <a:pt x="130" y="67"/>
                  </a:lnTo>
                  <a:lnTo>
                    <a:pt x="115" y="65"/>
                  </a:lnTo>
                  <a:lnTo>
                    <a:pt x="105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90" y="77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5" y="90"/>
                  </a:lnTo>
                  <a:lnTo>
                    <a:pt x="97" y="92"/>
                  </a:lnTo>
                  <a:lnTo>
                    <a:pt x="102" y="92"/>
                  </a:lnTo>
                  <a:lnTo>
                    <a:pt x="105" y="95"/>
                  </a:lnTo>
                  <a:lnTo>
                    <a:pt x="110" y="97"/>
                  </a:lnTo>
                  <a:lnTo>
                    <a:pt x="115" y="100"/>
                  </a:lnTo>
                  <a:lnTo>
                    <a:pt x="120" y="100"/>
                  </a:lnTo>
                  <a:lnTo>
                    <a:pt x="125" y="102"/>
                  </a:lnTo>
                  <a:lnTo>
                    <a:pt x="130" y="102"/>
                  </a:lnTo>
                  <a:lnTo>
                    <a:pt x="135" y="105"/>
                  </a:lnTo>
                  <a:lnTo>
                    <a:pt x="140" y="105"/>
                  </a:lnTo>
                  <a:lnTo>
                    <a:pt x="145" y="107"/>
                  </a:lnTo>
                  <a:lnTo>
                    <a:pt x="150" y="107"/>
                  </a:lnTo>
                  <a:lnTo>
                    <a:pt x="165" y="112"/>
                  </a:lnTo>
                  <a:lnTo>
                    <a:pt x="177" y="115"/>
                  </a:lnTo>
                  <a:lnTo>
                    <a:pt x="190" y="120"/>
                  </a:lnTo>
                  <a:lnTo>
                    <a:pt x="200" y="125"/>
                  </a:lnTo>
                  <a:lnTo>
                    <a:pt x="210" y="130"/>
                  </a:lnTo>
                  <a:lnTo>
                    <a:pt x="220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5" y="160"/>
                  </a:lnTo>
                  <a:lnTo>
                    <a:pt x="240" y="170"/>
                  </a:lnTo>
                  <a:lnTo>
                    <a:pt x="243" y="180"/>
                  </a:lnTo>
                  <a:lnTo>
                    <a:pt x="243" y="190"/>
                  </a:lnTo>
                  <a:lnTo>
                    <a:pt x="240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5" y="245"/>
                  </a:lnTo>
                  <a:lnTo>
                    <a:pt x="215" y="255"/>
                  </a:lnTo>
                  <a:lnTo>
                    <a:pt x="205" y="262"/>
                  </a:lnTo>
                  <a:lnTo>
                    <a:pt x="192" y="270"/>
                  </a:lnTo>
                  <a:lnTo>
                    <a:pt x="177" y="275"/>
                  </a:lnTo>
                  <a:lnTo>
                    <a:pt x="165" y="277"/>
                  </a:lnTo>
                  <a:lnTo>
                    <a:pt x="150" y="280"/>
                  </a:lnTo>
                  <a:lnTo>
                    <a:pt x="135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60" y="272"/>
                  </a:lnTo>
                  <a:lnTo>
                    <a:pt x="47" y="265"/>
                  </a:lnTo>
                  <a:lnTo>
                    <a:pt x="35" y="257"/>
                  </a:lnTo>
                  <a:lnTo>
                    <a:pt x="25" y="250"/>
                  </a:lnTo>
                  <a:lnTo>
                    <a:pt x="17" y="240"/>
                  </a:lnTo>
                  <a:lnTo>
                    <a:pt x="10" y="227"/>
                  </a:lnTo>
                  <a:lnTo>
                    <a:pt x="5" y="215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85" y="190"/>
                  </a:lnTo>
                  <a:lnTo>
                    <a:pt x="87" y="197"/>
                  </a:lnTo>
                  <a:lnTo>
                    <a:pt x="90" y="202"/>
                  </a:lnTo>
                  <a:lnTo>
                    <a:pt x="95" y="207"/>
                  </a:lnTo>
                  <a:lnTo>
                    <a:pt x="100" y="212"/>
                  </a:lnTo>
                  <a:lnTo>
                    <a:pt x="105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5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2" y="207"/>
                  </a:lnTo>
                  <a:lnTo>
                    <a:pt x="155" y="200"/>
                  </a:lnTo>
                  <a:lnTo>
                    <a:pt x="155" y="195"/>
                  </a:lnTo>
                  <a:lnTo>
                    <a:pt x="152" y="190"/>
                  </a:lnTo>
                  <a:lnTo>
                    <a:pt x="150" y="187"/>
                  </a:lnTo>
                  <a:lnTo>
                    <a:pt x="145" y="182"/>
                  </a:lnTo>
                  <a:lnTo>
                    <a:pt x="137" y="180"/>
                  </a:lnTo>
                  <a:lnTo>
                    <a:pt x="130" y="177"/>
                  </a:lnTo>
                  <a:lnTo>
                    <a:pt x="120" y="172"/>
                  </a:lnTo>
                  <a:lnTo>
                    <a:pt x="107" y="170"/>
                  </a:lnTo>
                  <a:lnTo>
                    <a:pt x="95" y="167"/>
                  </a:lnTo>
                  <a:lnTo>
                    <a:pt x="82" y="162"/>
                  </a:lnTo>
                  <a:lnTo>
                    <a:pt x="72" y="160"/>
                  </a:lnTo>
                  <a:lnTo>
                    <a:pt x="65" y="157"/>
                  </a:lnTo>
                  <a:lnTo>
                    <a:pt x="55" y="155"/>
                  </a:lnTo>
                  <a:lnTo>
                    <a:pt x="47" y="152"/>
                  </a:lnTo>
                  <a:lnTo>
                    <a:pt x="40" y="147"/>
                  </a:lnTo>
                  <a:lnTo>
                    <a:pt x="35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10" y="110"/>
                  </a:lnTo>
                  <a:lnTo>
                    <a:pt x="7" y="100"/>
                  </a:lnTo>
                  <a:lnTo>
                    <a:pt x="5" y="90"/>
                  </a:lnTo>
                  <a:lnTo>
                    <a:pt x="5" y="80"/>
                  </a:lnTo>
                  <a:lnTo>
                    <a:pt x="5" y="70"/>
                  </a:lnTo>
                  <a:lnTo>
                    <a:pt x="7" y="60"/>
                  </a:lnTo>
                  <a:lnTo>
                    <a:pt x="12" y="50"/>
                  </a:lnTo>
                  <a:lnTo>
                    <a:pt x="17" y="40"/>
                  </a:lnTo>
                  <a:lnTo>
                    <a:pt x="25" y="30"/>
                  </a:lnTo>
                  <a:lnTo>
                    <a:pt x="35" y="22"/>
                  </a:lnTo>
                  <a:lnTo>
                    <a:pt x="47" y="17"/>
                  </a:lnTo>
                  <a:lnTo>
                    <a:pt x="60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50" y="2"/>
                  </a:lnTo>
                  <a:lnTo>
                    <a:pt x="160" y="5"/>
                  </a:lnTo>
                  <a:lnTo>
                    <a:pt x="170" y="7"/>
                  </a:lnTo>
                  <a:lnTo>
                    <a:pt x="177" y="10"/>
                  </a:lnTo>
                  <a:lnTo>
                    <a:pt x="187" y="15"/>
                  </a:lnTo>
                  <a:lnTo>
                    <a:pt x="195" y="20"/>
                  </a:lnTo>
                  <a:lnTo>
                    <a:pt x="202" y="25"/>
                  </a:lnTo>
                  <a:lnTo>
                    <a:pt x="207" y="32"/>
                  </a:lnTo>
                  <a:lnTo>
                    <a:pt x="215" y="40"/>
                  </a:lnTo>
                  <a:lnTo>
                    <a:pt x="220" y="47"/>
                  </a:lnTo>
                  <a:lnTo>
                    <a:pt x="225" y="55"/>
                  </a:lnTo>
                  <a:lnTo>
                    <a:pt x="230" y="65"/>
                  </a:lnTo>
                  <a:lnTo>
                    <a:pt x="232" y="75"/>
                  </a:lnTo>
                  <a:lnTo>
                    <a:pt x="235" y="87"/>
                  </a:lnTo>
                  <a:lnTo>
                    <a:pt x="150" y="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59" name="Freeform 47"/>
            <p:cNvSpPr>
              <a:spLocks/>
            </p:cNvSpPr>
            <p:nvPr/>
          </p:nvSpPr>
          <p:spPr bwMode="auto">
            <a:xfrm>
              <a:off x="3495" y="930"/>
              <a:ext cx="244" cy="284"/>
            </a:xfrm>
            <a:custGeom>
              <a:avLst/>
              <a:gdLst>
                <a:gd name="T0" fmla="*/ 147 w 244"/>
                <a:gd name="T1" fmla="*/ 77 h 284"/>
                <a:gd name="T2" fmla="*/ 115 w 244"/>
                <a:gd name="T3" fmla="*/ 65 h 284"/>
                <a:gd name="T4" fmla="*/ 97 w 244"/>
                <a:gd name="T5" fmla="*/ 67 h 284"/>
                <a:gd name="T6" fmla="*/ 90 w 244"/>
                <a:gd name="T7" fmla="*/ 77 h 284"/>
                <a:gd name="T8" fmla="*/ 92 w 244"/>
                <a:gd name="T9" fmla="*/ 87 h 284"/>
                <a:gd name="T10" fmla="*/ 97 w 244"/>
                <a:gd name="T11" fmla="*/ 92 h 284"/>
                <a:gd name="T12" fmla="*/ 110 w 244"/>
                <a:gd name="T13" fmla="*/ 97 h 284"/>
                <a:gd name="T14" fmla="*/ 120 w 244"/>
                <a:gd name="T15" fmla="*/ 100 h 284"/>
                <a:gd name="T16" fmla="*/ 130 w 244"/>
                <a:gd name="T17" fmla="*/ 102 h 284"/>
                <a:gd name="T18" fmla="*/ 145 w 244"/>
                <a:gd name="T19" fmla="*/ 107 h 284"/>
                <a:gd name="T20" fmla="*/ 165 w 244"/>
                <a:gd name="T21" fmla="*/ 112 h 284"/>
                <a:gd name="T22" fmla="*/ 200 w 244"/>
                <a:gd name="T23" fmla="*/ 125 h 284"/>
                <a:gd name="T24" fmla="*/ 220 w 244"/>
                <a:gd name="T25" fmla="*/ 137 h 284"/>
                <a:gd name="T26" fmla="*/ 232 w 244"/>
                <a:gd name="T27" fmla="*/ 152 h 284"/>
                <a:gd name="T28" fmla="*/ 243 w 244"/>
                <a:gd name="T29" fmla="*/ 180 h 284"/>
                <a:gd name="T30" fmla="*/ 240 w 244"/>
                <a:gd name="T31" fmla="*/ 205 h 284"/>
                <a:gd name="T32" fmla="*/ 225 w 244"/>
                <a:gd name="T33" fmla="*/ 245 h 284"/>
                <a:gd name="T34" fmla="*/ 205 w 244"/>
                <a:gd name="T35" fmla="*/ 262 h 284"/>
                <a:gd name="T36" fmla="*/ 177 w 244"/>
                <a:gd name="T37" fmla="*/ 275 h 284"/>
                <a:gd name="T38" fmla="*/ 135 w 244"/>
                <a:gd name="T39" fmla="*/ 283 h 284"/>
                <a:gd name="T40" fmla="*/ 102 w 244"/>
                <a:gd name="T41" fmla="*/ 283 h 284"/>
                <a:gd name="T42" fmla="*/ 60 w 244"/>
                <a:gd name="T43" fmla="*/ 272 h 284"/>
                <a:gd name="T44" fmla="*/ 35 w 244"/>
                <a:gd name="T45" fmla="*/ 257 h 284"/>
                <a:gd name="T46" fmla="*/ 17 w 244"/>
                <a:gd name="T47" fmla="*/ 240 h 284"/>
                <a:gd name="T48" fmla="*/ 0 w 244"/>
                <a:gd name="T49" fmla="*/ 202 h 284"/>
                <a:gd name="T50" fmla="*/ 85 w 244"/>
                <a:gd name="T51" fmla="*/ 190 h 284"/>
                <a:gd name="T52" fmla="*/ 95 w 244"/>
                <a:gd name="T53" fmla="*/ 207 h 284"/>
                <a:gd name="T54" fmla="*/ 105 w 244"/>
                <a:gd name="T55" fmla="*/ 215 h 284"/>
                <a:gd name="T56" fmla="*/ 125 w 244"/>
                <a:gd name="T57" fmla="*/ 217 h 284"/>
                <a:gd name="T58" fmla="*/ 147 w 244"/>
                <a:gd name="T59" fmla="*/ 212 h 284"/>
                <a:gd name="T60" fmla="*/ 155 w 244"/>
                <a:gd name="T61" fmla="*/ 200 h 284"/>
                <a:gd name="T62" fmla="*/ 150 w 244"/>
                <a:gd name="T63" fmla="*/ 187 h 284"/>
                <a:gd name="T64" fmla="*/ 137 w 244"/>
                <a:gd name="T65" fmla="*/ 180 h 284"/>
                <a:gd name="T66" fmla="*/ 107 w 244"/>
                <a:gd name="T67" fmla="*/ 170 h 284"/>
                <a:gd name="T68" fmla="*/ 82 w 244"/>
                <a:gd name="T69" fmla="*/ 162 h 284"/>
                <a:gd name="T70" fmla="*/ 65 w 244"/>
                <a:gd name="T71" fmla="*/ 157 h 284"/>
                <a:gd name="T72" fmla="*/ 40 w 244"/>
                <a:gd name="T73" fmla="*/ 147 h 284"/>
                <a:gd name="T74" fmla="*/ 27 w 244"/>
                <a:gd name="T75" fmla="*/ 137 h 284"/>
                <a:gd name="T76" fmla="*/ 12 w 244"/>
                <a:gd name="T77" fmla="*/ 117 h 284"/>
                <a:gd name="T78" fmla="*/ 7 w 244"/>
                <a:gd name="T79" fmla="*/ 100 h 284"/>
                <a:gd name="T80" fmla="*/ 5 w 244"/>
                <a:gd name="T81" fmla="*/ 80 h 284"/>
                <a:gd name="T82" fmla="*/ 12 w 244"/>
                <a:gd name="T83" fmla="*/ 50 h 284"/>
                <a:gd name="T84" fmla="*/ 25 w 244"/>
                <a:gd name="T85" fmla="*/ 30 h 284"/>
                <a:gd name="T86" fmla="*/ 60 w 244"/>
                <a:gd name="T87" fmla="*/ 12 h 284"/>
                <a:gd name="T88" fmla="*/ 87 w 244"/>
                <a:gd name="T89" fmla="*/ 2 h 284"/>
                <a:gd name="T90" fmla="*/ 120 w 244"/>
                <a:gd name="T91" fmla="*/ 0 h 284"/>
                <a:gd name="T92" fmla="*/ 150 w 244"/>
                <a:gd name="T93" fmla="*/ 2 h 284"/>
                <a:gd name="T94" fmla="*/ 170 w 244"/>
                <a:gd name="T95" fmla="*/ 7 h 284"/>
                <a:gd name="T96" fmla="*/ 195 w 244"/>
                <a:gd name="T97" fmla="*/ 20 h 284"/>
                <a:gd name="T98" fmla="*/ 207 w 244"/>
                <a:gd name="T99" fmla="*/ 32 h 284"/>
                <a:gd name="T100" fmla="*/ 220 w 244"/>
                <a:gd name="T101" fmla="*/ 47 h 284"/>
                <a:gd name="T102" fmla="*/ 232 w 244"/>
                <a:gd name="T103" fmla="*/ 7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4" h="284">
                  <a:moveTo>
                    <a:pt x="150" y="87"/>
                  </a:moveTo>
                  <a:lnTo>
                    <a:pt x="150" y="87"/>
                  </a:lnTo>
                  <a:lnTo>
                    <a:pt x="147" y="77"/>
                  </a:lnTo>
                  <a:lnTo>
                    <a:pt x="140" y="70"/>
                  </a:lnTo>
                  <a:lnTo>
                    <a:pt x="130" y="67"/>
                  </a:lnTo>
                  <a:lnTo>
                    <a:pt x="115" y="65"/>
                  </a:lnTo>
                  <a:lnTo>
                    <a:pt x="115" y="65"/>
                  </a:lnTo>
                  <a:lnTo>
                    <a:pt x="105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7" y="92"/>
                  </a:lnTo>
                  <a:lnTo>
                    <a:pt x="102" y="92"/>
                  </a:lnTo>
                  <a:lnTo>
                    <a:pt x="105" y="95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15" y="100"/>
                  </a:lnTo>
                  <a:lnTo>
                    <a:pt x="120" y="100"/>
                  </a:lnTo>
                  <a:lnTo>
                    <a:pt x="125" y="102"/>
                  </a:lnTo>
                  <a:lnTo>
                    <a:pt x="130" y="102"/>
                  </a:lnTo>
                  <a:lnTo>
                    <a:pt x="130" y="102"/>
                  </a:lnTo>
                  <a:lnTo>
                    <a:pt x="135" y="105"/>
                  </a:lnTo>
                  <a:lnTo>
                    <a:pt x="140" y="105"/>
                  </a:lnTo>
                  <a:lnTo>
                    <a:pt x="145" y="107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65" y="112"/>
                  </a:lnTo>
                  <a:lnTo>
                    <a:pt x="177" y="115"/>
                  </a:lnTo>
                  <a:lnTo>
                    <a:pt x="190" y="120"/>
                  </a:lnTo>
                  <a:lnTo>
                    <a:pt x="200" y="125"/>
                  </a:lnTo>
                  <a:lnTo>
                    <a:pt x="200" y="125"/>
                  </a:lnTo>
                  <a:lnTo>
                    <a:pt x="210" y="130"/>
                  </a:lnTo>
                  <a:lnTo>
                    <a:pt x="220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2" y="152"/>
                  </a:lnTo>
                  <a:lnTo>
                    <a:pt x="235" y="160"/>
                  </a:lnTo>
                  <a:lnTo>
                    <a:pt x="240" y="170"/>
                  </a:lnTo>
                  <a:lnTo>
                    <a:pt x="243" y="180"/>
                  </a:lnTo>
                  <a:lnTo>
                    <a:pt x="243" y="190"/>
                  </a:lnTo>
                  <a:lnTo>
                    <a:pt x="243" y="190"/>
                  </a:lnTo>
                  <a:lnTo>
                    <a:pt x="240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5" y="245"/>
                  </a:lnTo>
                  <a:lnTo>
                    <a:pt x="225" y="245"/>
                  </a:lnTo>
                  <a:lnTo>
                    <a:pt x="215" y="255"/>
                  </a:lnTo>
                  <a:lnTo>
                    <a:pt x="205" y="262"/>
                  </a:lnTo>
                  <a:lnTo>
                    <a:pt x="192" y="270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65" y="277"/>
                  </a:lnTo>
                  <a:lnTo>
                    <a:pt x="150" y="280"/>
                  </a:lnTo>
                  <a:lnTo>
                    <a:pt x="135" y="283"/>
                  </a:lnTo>
                  <a:lnTo>
                    <a:pt x="117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60" y="272"/>
                  </a:lnTo>
                  <a:lnTo>
                    <a:pt x="60" y="272"/>
                  </a:lnTo>
                  <a:lnTo>
                    <a:pt x="47" y="265"/>
                  </a:lnTo>
                  <a:lnTo>
                    <a:pt x="35" y="257"/>
                  </a:lnTo>
                  <a:lnTo>
                    <a:pt x="25" y="250"/>
                  </a:lnTo>
                  <a:lnTo>
                    <a:pt x="17" y="240"/>
                  </a:lnTo>
                  <a:lnTo>
                    <a:pt x="17" y="240"/>
                  </a:lnTo>
                  <a:lnTo>
                    <a:pt x="10" y="227"/>
                  </a:lnTo>
                  <a:lnTo>
                    <a:pt x="5" y="215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7" y="197"/>
                  </a:lnTo>
                  <a:lnTo>
                    <a:pt x="90" y="202"/>
                  </a:lnTo>
                  <a:lnTo>
                    <a:pt x="95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5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5" y="217"/>
                  </a:lnTo>
                  <a:lnTo>
                    <a:pt x="125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2" y="207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195"/>
                  </a:lnTo>
                  <a:lnTo>
                    <a:pt x="152" y="190"/>
                  </a:lnTo>
                  <a:lnTo>
                    <a:pt x="150" y="187"/>
                  </a:lnTo>
                  <a:lnTo>
                    <a:pt x="145" y="182"/>
                  </a:lnTo>
                  <a:lnTo>
                    <a:pt x="145" y="182"/>
                  </a:lnTo>
                  <a:lnTo>
                    <a:pt x="137" y="180"/>
                  </a:lnTo>
                  <a:lnTo>
                    <a:pt x="130" y="177"/>
                  </a:lnTo>
                  <a:lnTo>
                    <a:pt x="120" y="172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95" y="167"/>
                  </a:lnTo>
                  <a:lnTo>
                    <a:pt x="82" y="162"/>
                  </a:lnTo>
                  <a:lnTo>
                    <a:pt x="72" y="160"/>
                  </a:lnTo>
                  <a:lnTo>
                    <a:pt x="65" y="157"/>
                  </a:lnTo>
                  <a:lnTo>
                    <a:pt x="65" y="157"/>
                  </a:lnTo>
                  <a:lnTo>
                    <a:pt x="55" y="155"/>
                  </a:lnTo>
                  <a:lnTo>
                    <a:pt x="47" y="152"/>
                  </a:lnTo>
                  <a:lnTo>
                    <a:pt x="40" y="147"/>
                  </a:lnTo>
                  <a:lnTo>
                    <a:pt x="35" y="142"/>
                  </a:lnTo>
                  <a:lnTo>
                    <a:pt x="35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0" y="110"/>
                  </a:lnTo>
                  <a:lnTo>
                    <a:pt x="7" y="100"/>
                  </a:lnTo>
                  <a:lnTo>
                    <a:pt x="5" y="9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70"/>
                  </a:lnTo>
                  <a:lnTo>
                    <a:pt x="7" y="60"/>
                  </a:lnTo>
                  <a:lnTo>
                    <a:pt x="12" y="5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25" y="30"/>
                  </a:lnTo>
                  <a:lnTo>
                    <a:pt x="35" y="22"/>
                  </a:lnTo>
                  <a:lnTo>
                    <a:pt x="47" y="17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50" y="2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70" y="7"/>
                  </a:lnTo>
                  <a:lnTo>
                    <a:pt x="177" y="10"/>
                  </a:lnTo>
                  <a:lnTo>
                    <a:pt x="187" y="15"/>
                  </a:lnTo>
                  <a:lnTo>
                    <a:pt x="195" y="20"/>
                  </a:lnTo>
                  <a:lnTo>
                    <a:pt x="195" y="20"/>
                  </a:lnTo>
                  <a:lnTo>
                    <a:pt x="202" y="25"/>
                  </a:lnTo>
                  <a:lnTo>
                    <a:pt x="207" y="32"/>
                  </a:lnTo>
                  <a:lnTo>
                    <a:pt x="215" y="40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5" y="55"/>
                  </a:lnTo>
                  <a:lnTo>
                    <a:pt x="230" y="65"/>
                  </a:lnTo>
                  <a:lnTo>
                    <a:pt x="232" y="75"/>
                  </a:lnTo>
                  <a:lnTo>
                    <a:pt x="235" y="87"/>
                  </a:lnTo>
                  <a:lnTo>
                    <a:pt x="150" y="8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60" name="Freeform 48"/>
            <p:cNvSpPr>
              <a:spLocks/>
            </p:cNvSpPr>
            <p:nvPr/>
          </p:nvSpPr>
          <p:spPr bwMode="auto">
            <a:xfrm>
              <a:off x="3093" y="930"/>
              <a:ext cx="243" cy="284"/>
            </a:xfrm>
            <a:custGeom>
              <a:avLst/>
              <a:gdLst>
                <a:gd name="T0" fmla="*/ 147 w 243"/>
                <a:gd name="T1" fmla="*/ 77 h 284"/>
                <a:gd name="T2" fmla="*/ 129 w 243"/>
                <a:gd name="T3" fmla="*/ 67 h 284"/>
                <a:gd name="T4" fmla="*/ 104 w 243"/>
                <a:gd name="T5" fmla="*/ 65 h 284"/>
                <a:gd name="T6" fmla="*/ 92 w 243"/>
                <a:gd name="T7" fmla="*/ 72 h 284"/>
                <a:gd name="T8" fmla="*/ 89 w 243"/>
                <a:gd name="T9" fmla="*/ 80 h 284"/>
                <a:gd name="T10" fmla="*/ 92 w 243"/>
                <a:gd name="T11" fmla="*/ 87 h 284"/>
                <a:gd name="T12" fmla="*/ 99 w 243"/>
                <a:gd name="T13" fmla="*/ 92 h 284"/>
                <a:gd name="T14" fmla="*/ 107 w 243"/>
                <a:gd name="T15" fmla="*/ 95 h 284"/>
                <a:gd name="T16" fmla="*/ 114 w 243"/>
                <a:gd name="T17" fmla="*/ 100 h 284"/>
                <a:gd name="T18" fmla="*/ 124 w 243"/>
                <a:gd name="T19" fmla="*/ 102 h 284"/>
                <a:gd name="T20" fmla="*/ 134 w 243"/>
                <a:gd name="T21" fmla="*/ 105 h 284"/>
                <a:gd name="T22" fmla="*/ 144 w 243"/>
                <a:gd name="T23" fmla="*/ 107 h 284"/>
                <a:gd name="T24" fmla="*/ 164 w 243"/>
                <a:gd name="T25" fmla="*/ 112 h 284"/>
                <a:gd name="T26" fmla="*/ 189 w 243"/>
                <a:gd name="T27" fmla="*/ 120 h 284"/>
                <a:gd name="T28" fmla="*/ 209 w 243"/>
                <a:gd name="T29" fmla="*/ 130 h 284"/>
                <a:gd name="T30" fmla="*/ 227 w 243"/>
                <a:gd name="T31" fmla="*/ 145 h 284"/>
                <a:gd name="T32" fmla="*/ 237 w 243"/>
                <a:gd name="T33" fmla="*/ 160 h 284"/>
                <a:gd name="T34" fmla="*/ 242 w 243"/>
                <a:gd name="T35" fmla="*/ 180 h 284"/>
                <a:gd name="T36" fmla="*/ 242 w 243"/>
                <a:gd name="T37" fmla="*/ 205 h 284"/>
                <a:gd name="T38" fmla="*/ 232 w 243"/>
                <a:gd name="T39" fmla="*/ 235 h 284"/>
                <a:gd name="T40" fmla="*/ 214 w 243"/>
                <a:gd name="T41" fmla="*/ 255 h 284"/>
                <a:gd name="T42" fmla="*/ 192 w 243"/>
                <a:gd name="T43" fmla="*/ 270 h 284"/>
                <a:gd name="T44" fmla="*/ 164 w 243"/>
                <a:gd name="T45" fmla="*/ 277 h 284"/>
                <a:gd name="T46" fmla="*/ 134 w 243"/>
                <a:gd name="T47" fmla="*/ 283 h 284"/>
                <a:gd name="T48" fmla="*/ 102 w 243"/>
                <a:gd name="T49" fmla="*/ 283 h 284"/>
                <a:gd name="T50" fmla="*/ 72 w 243"/>
                <a:gd name="T51" fmla="*/ 277 h 284"/>
                <a:gd name="T52" fmla="*/ 47 w 243"/>
                <a:gd name="T53" fmla="*/ 265 h 284"/>
                <a:gd name="T54" fmla="*/ 24 w 243"/>
                <a:gd name="T55" fmla="*/ 250 h 284"/>
                <a:gd name="T56" fmla="*/ 9 w 243"/>
                <a:gd name="T57" fmla="*/ 227 h 284"/>
                <a:gd name="T58" fmla="*/ 2 w 243"/>
                <a:gd name="T59" fmla="*/ 202 h 284"/>
                <a:gd name="T60" fmla="*/ 84 w 243"/>
                <a:gd name="T61" fmla="*/ 190 h 284"/>
                <a:gd name="T62" fmla="*/ 89 w 243"/>
                <a:gd name="T63" fmla="*/ 202 h 284"/>
                <a:gd name="T64" fmla="*/ 99 w 243"/>
                <a:gd name="T65" fmla="*/ 212 h 284"/>
                <a:gd name="T66" fmla="*/ 112 w 243"/>
                <a:gd name="T67" fmla="*/ 215 h 284"/>
                <a:gd name="T68" fmla="*/ 124 w 243"/>
                <a:gd name="T69" fmla="*/ 217 h 284"/>
                <a:gd name="T70" fmla="*/ 147 w 243"/>
                <a:gd name="T71" fmla="*/ 212 h 284"/>
                <a:gd name="T72" fmla="*/ 157 w 243"/>
                <a:gd name="T73" fmla="*/ 200 h 284"/>
                <a:gd name="T74" fmla="*/ 154 w 243"/>
                <a:gd name="T75" fmla="*/ 190 h 284"/>
                <a:gd name="T76" fmla="*/ 144 w 243"/>
                <a:gd name="T77" fmla="*/ 182 h 284"/>
                <a:gd name="T78" fmla="*/ 129 w 243"/>
                <a:gd name="T79" fmla="*/ 177 h 284"/>
                <a:gd name="T80" fmla="*/ 107 w 243"/>
                <a:gd name="T81" fmla="*/ 170 h 284"/>
                <a:gd name="T82" fmla="*/ 84 w 243"/>
                <a:gd name="T83" fmla="*/ 162 h 284"/>
                <a:gd name="T84" fmla="*/ 64 w 243"/>
                <a:gd name="T85" fmla="*/ 157 h 284"/>
                <a:gd name="T86" fmla="*/ 49 w 243"/>
                <a:gd name="T87" fmla="*/ 152 h 284"/>
                <a:gd name="T88" fmla="*/ 34 w 243"/>
                <a:gd name="T89" fmla="*/ 142 h 284"/>
                <a:gd name="T90" fmla="*/ 22 w 243"/>
                <a:gd name="T91" fmla="*/ 132 h 284"/>
                <a:gd name="T92" fmla="*/ 12 w 243"/>
                <a:gd name="T93" fmla="*/ 117 h 284"/>
                <a:gd name="T94" fmla="*/ 7 w 243"/>
                <a:gd name="T95" fmla="*/ 100 h 284"/>
                <a:gd name="T96" fmla="*/ 4 w 243"/>
                <a:gd name="T97" fmla="*/ 80 h 284"/>
                <a:gd name="T98" fmla="*/ 9 w 243"/>
                <a:gd name="T99" fmla="*/ 60 h 284"/>
                <a:gd name="T100" fmla="*/ 19 w 243"/>
                <a:gd name="T101" fmla="*/ 40 h 284"/>
                <a:gd name="T102" fmla="*/ 37 w 243"/>
                <a:gd name="T103" fmla="*/ 22 h 284"/>
                <a:gd name="T104" fmla="*/ 59 w 243"/>
                <a:gd name="T105" fmla="*/ 12 h 284"/>
                <a:gd name="T106" fmla="*/ 87 w 243"/>
                <a:gd name="T107" fmla="*/ 2 h 284"/>
                <a:gd name="T108" fmla="*/ 122 w 243"/>
                <a:gd name="T109" fmla="*/ 0 h 284"/>
                <a:gd name="T110" fmla="*/ 142 w 243"/>
                <a:gd name="T111" fmla="*/ 2 h 284"/>
                <a:gd name="T112" fmla="*/ 162 w 243"/>
                <a:gd name="T113" fmla="*/ 5 h 284"/>
                <a:gd name="T114" fmla="*/ 179 w 243"/>
                <a:gd name="T115" fmla="*/ 10 h 284"/>
                <a:gd name="T116" fmla="*/ 194 w 243"/>
                <a:gd name="T117" fmla="*/ 20 h 284"/>
                <a:gd name="T118" fmla="*/ 209 w 243"/>
                <a:gd name="T119" fmla="*/ 32 h 284"/>
                <a:gd name="T120" fmla="*/ 222 w 243"/>
                <a:gd name="T121" fmla="*/ 47 h 284"/>
                <a:gd name="T122" fmla="*/ 229 w 243"/>
                <a:gd name="T123" fmla="*/ 65 h 284"/>
                <a:gd name="T124" fmla="*/ 234 w 243"/>
                <a:gd name="T125" fmla="*/ 8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284">
                  <a:moveTo>
                    <a:pt x="149" y="87"/>
                  </a:moveTo>
                  <a:lnTo>
                    <a:pt x="147" y="77"/>
                  </a:lnTo>
                  <a:lnTo>
                    <a:pt x="139" y="70"/>
                  </a:lnTo>
                  <a:lnTo>
                    <a:pt x="129" y="67"/>
                  </a:lnTo>
                  <a:lnTo>
                    <a:pt x="117" y="65"/>
                  </a:lnTo>
                  <a:lnTo>
                    <a:pt x="104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89" y="77"/>
                  </a:lnTo>
                  <a:lnTo>
                    <a:pt x="89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4" y="90"/>
                  </a:lnTo>
                  <a:lnTo>
                    <a:pt x="99" y="92"/>
                  </a:lnTo>
                  <a:lnTo>
                    <a:pt x="102" y="92"/>
                  </a:lnTo>
                  <a:lnTo>
                    <a:pt x="107" y="95"/>
                  </a:lnTo>
                  <a:lnTo>
                    <a:pt x="109" y="97"/>
                  </a:lnTo>
                  <a:lnTo>
                    <a:pt x="114" y="100"/>
                  </a:lnTo>
                  <a:lnTo>
                    <a:pt x="119" y="100"/>
                  </a:lnTo>
                  <a:lnTo>
                    <a:pt x="124" y="102"/>
                  </a:lnTo>
                  <a:lnTo>
                    <a:pt x="129" y="102"/>
                  </a:lnTo>
                  <a:lnTo>
                    <a:pt x="134" y="105"/>
                  </a:lnTo>
                  <a:lnTo>
                    <a:pt x="139" y="105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64" y="112"/>
                  </a:lnTo>
                  <a:lnTo>
                    <a:pt x="177" y="115"/>
                  </a:lnTo>
                  <a:lnTo>
                    <a:pt x="189" y="120"/>
                  </a:lnTo>
                  <a:lnTo>
                    <a:pt x="199" y="125"/>
                  </a:lnTo>
                  <a:lnTo>
                    <a:pt x="209" y="130"/>
                  </a:lnTo>
                  <a:lnTo>
                    <a:pt x="219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7" y="160"/>
                  </a:lnTo>
                  <a:lnTo>
                    <a:pt x="239" y="170"/>
                  </a:lnTo>
                  <a:lnTo>
                    <a:pt x="242" y="180"/>
                  </a:lnTo>
                  <a:lnTo>
                    <a:pt x="242" y="190"/>
                  </a:lnTo>
                  <a:lnTo>
                    <a:pt x="242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4" y="245"/>
                  </a:lnTo>
                  <a:lnTo>
                    <a:pt x="214" y="255"/>
                  </a:lnTo>
                  <a:lnTo>
                    <a:pt x="204" y="262"/>
                  </a:lnTo>
                  <a:lnTo>
                    <a:pt x="192" y="270"/>
                  </a:lnTo>
                  <a:lnTo>
                    <a:pt x="179" y="275"/>
                  </a:lnTo>
                  <a:lnTo>
                    <a:pt x="164" y="277"/>
                  </a:lnTo>
                  <a:lnTo>
                    <a:pt x="149" y="280"/>
                  </a:lnTo>
                  <a:lnTo>
                    <a:pt x="134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59" y="272"/>
                  </a:lnTo>
                  <a:lnTo>
                    <a:pt x="47" y="265"/>
                  </a:lnTo>
                  <a:lnTo>
                    <a:pt x="34" y="257"/>
                  </a:lnTo>
                  <a:lnTo>
                    <a:pt x="24" y="250"/>
                  </a:lnTo>
                  <a:lnTo>
                    <a:pt x="17" y="240"/>
                  </a:lnTo>
                  <a:lnTo>
                    <a:pt x="9" y="227"/>
                  </a:lnTo>
                  <a:lnTo>
                    <a:pt x="4" y="215"/>
                  </a:lnTo>
                  <a:lnTo>
                    <a:pt x="2" y="202"/>
                  </a:lnTo>
                  <a:lnTo>
                    <a:pt x="0" y="190"/>
                  </a:lnTo>
                  <a:lnTo>
                    <a:pt x="84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4" y="207"/>
                  </a:lnTo>
                  <a:lnTo>
                    <a:pt x="99" y="212"/>
                  </a:lnTo>
                  <a:lnTo>
                    <a:pt x="104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4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4" y="207"/>
                  </a:lnTo>
                  <a:lnTo>
                    <a:pt x="157" y="200"/>
                  </a:lnTo>
                  <a:lnTo>
                    <a:pt x="157" y="195"/>
                  </a:lnTo>
                  <a:lnTo>
                    <a:pt x="154" y="190"/>
                  </a:lnTo>
                  <a:lnTo>
                    <a:pt x="149" y="187"/>
                  </a:lnTo>
                  <a:lnTo>
                    <a:pt x="144" y="182"/>
                  </a:lnTo>
                  <a:lnTo>
                    <a:pt x="137" y="180"/>
                  </a:lnTo>
                  <a:lnTo>
                    <a:pt x="129" y="177"/>
                  </a:lnTo>
                  <a:lnTo>
                    <a:pt x="119" y="172"/>
                  </a:lnTo>
                  <a:lnTo>
                    <a:pt x="107" y="170"/>
                  </a:lnTo>
                  <a:lnTo>
                    <a:pt x="94" y="167"/>
                  </a:lnTo>
                  <a:lnTo>
                    <a:pt x="84" y="162"/>
                  </a:lnTo>
                  <a:lnTo>
                    <a:pt x="74" y="160"/>
                  </a:lnTo>
                  <a:lnTo>
                    <a:pt x="64" y="157"/>
                  </a:lnTo>
                  <a:lnTo>
                    <a:pt x="57" y="155"/>
                  </a:lnTo>
                  <a:lnTo>
                    <a:pt x="49" y="152"/>
                  </a:lnTo>
                  <a:lnTo>
                    <a:pt x="42" y="147"/>
                  </a:lnTo>
                  <a:lnTo>
                    <a:pt x="34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9" y="110"/>
                  </a:lnTo>
                  <a:lnTo>
                    <a:pt x="7" y="100"/>
                  </a:lnTo>
                  <a:lnTo>
                    <a:pt x="4" y="90"/>
                  </a:lnTo>
                  <a:lnTo>
                    <a:pt x="4" y="80"/>
                  </a:lnTo>
                  <a:lnTo>
                    <a:pt x="4" y="70"/>
                  </a:lnTo>
                  <a:lnTo>
                    <a:pt x="9" y="60"/>
                  </a:lnTo>
                  <a:lnTo>
                    <a:pt x="12" y="50"/>
                  </a:lnTo>
                  <a:lnTo>
                    <a:pt x="19" y="40"/>
                  </a:lnTo>
                  <a:lnTo>
                    <a:pt x="27" y="30"/>
                  </a:lnTo>
                  <a:lnTo>
                    <a:pt x="37" y="22"/>
                  </a:lnTo>
                  <a:lnTo>
                    <a:pt x="47" y="17"/>
                  </a:lnTo>
                  <a:lnTo>
                    <a:pt x="59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2" y="2"/>
                  </a:lnTo>
                  <a:lnTo>
                    <a:pt x="162" y="5"/>
                  </a:lnTo>
                  <a:lnTo>
                    <a:pt x="172" y="7"/>
                  </a:lnTo>
                  <a:lnTo>
                    <a:pt x="179" y="10"/>
                  </a:lnTo>
                  <a:lnTo>
                    <a:pt x="187" y="15"/>
                  </a:lnTo>
                  <a:lnTo>
                    <a:pt x="194" y="20"/>
                  </a:lnTo>
                  <a:lnTo>
                    <a:pt x="202" y="25"/>
                  </a:lnTo>
                  <a:lnTo>
                    <a:pt x="209" y="32"/>
                  </a:lnTo>
                  <a:lnTo>
                    <a:pt x="217" y="40"/>
                  </a:lnTo>
                  <a:lnTo>
                    <a:pt x="222" y="47"/>
                  </a:lnTo>
                  <a:lnTo>
                    <a:pt x="224" y="55"/>
                  </a:lnTo>
                  <a:lnTo>
                    <a:pt x="229" y="65"/>
                  </a:lnTo>
                  <a:lnTo>
                    <a:pt x="232" y="75"/>
                  </a:lnTo>
                  <a:lnTo>
                    <a:pt x="234" y="87"/>
                  </a:lnTo>
                  <a:lnTo>
                    <a:pt x="149" y="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61" name="Freeform 49"/>
            <p:cNvSpPr>
              <a:spLocks/>
            </p:cNvSpPr>
            <p:nvPr/>
          </p:nvSpPr>
          <p:spPr bwMode="auto">
            <a:xfrm>
              <a:off x="3093" y="930"/>
              <a:ext cx="243" cy="284"/>
            </a:xfrm>
            <a:custGeom>
              <a:avLst/>
              <a:gdLst>
                <a:gd name="T0" fmla="*/ 147 w 243"/>
                <a:gd name="T1" fmla="*/ 77 h 284"/>
                <a:gd name="T2" fmla="*/ 117 w 243"/>
                <a:gd name="T3" fmla="*/ 65 h 284"/>
                <a:gd name="T4" fmla="*/ 97 w 243"/>
                <a:gd name="T5" fmla="*/ 67 h 284"/>
                <a:gd name="T6" fmla="*/ 89 w 243"/>
                <a:gd name="T7" fmla="*/ 77 h 284"/>
                <a:gd name="T8" fmla="*/ 92 w 243"/>
                <a:gd name="T9" fmla="*/ 87 h 284"/>
                <a:gd name="T10" fmla="*/ 99 w 243"/>
                <a:gd name="T11" fmla="*/ 92 h 284"/>
                <a:gd name="T12" fmla="*/ 109 w 243"/>
                <a:gd name="T13" fmla="*/ 97 h 284"/>
                <a:gd name="T14" fmla="*/ 119 w 243"/>
                <a:gd name="T15" fmla="*/ 100 h 284"/>
                <a:gd name="T16" fmla="*/ 129 w 243"/>
                <a:gd name="T17" fmla="*/ 102 h 284"/>
                <a:gd name="T18" fmla="*/ 144 w 243"/>
                <a:gd name="T19" fmla="*/ 107 h 284"/>
                <a:gd name="T20" fmla="*/ 164 w 243"/>
                <a:gd name="T21" fmla="*/ 112 h 284"/>
                <a:gd name="T22" fmla="*/ 199 w 243"/>
                <a:gd name="T23" fmla="*/ 125 h 284"/>
                <a:gd name="T24" fmla="*/ 219 w 243"/>
                <a:gd name="T25" fmla="*/ 137 h 284"/>
                <a:gd name="T26" fmla="*/ 232 w 243"/>
                <a:gd name="T27" fmla="*/ 152 h 284"/>
                <a:gd name="T28" fmla="*/ 242 w 243"/>
                <a:gd name="T29" fmla="*/ 180 h 284"/>
                <a:gd name="T30" fmla="*/ 242 w 243"/>
                <a:gd name="T31" fmla="*/ 205 h 284"/>
                <a:gd name="T32" fmla="*/ 224 w 243"/>
                <a:gd name="T33" fmla="*/ 245 h 284"/>
                <a:gd name="T34" fmla="*/ 204 w 243"/>
                <a:gd name="T35" fmla="*/ 262 h 284"/>
                <a:gd name="T36" fmla="*/ 179 w 243"/>
                <a:gd name="T37" fmla="*/ 275 h 284"/>
                <a:gd name="T38" fmla="*/ 134 w 243"/>
                <a:gd name="T39" fmla="*/ 283 h 284"/>
                <a:gd name="T40" fmla="*/ 102 w 243"/>
                <a:gd name="T41" fmla="*/ 283 h 284"/>
                <a:gd name="T42" fmla="*/ 59 w 243"/>
                <a:gd name="T43" fmla="*/ 272 h 284"/>
                <a:gd name="T44" fmla="*/ 34 w 243"/>
                <a:gd name="T45" fmla="*/ 257 h 284"/>
                <a:gd name="T46" fmla="*/ 17 w 243"/>
                <a:gd name="T47" fmla="*/ 240 h 284"/>
                <a:gd name="T48" fmla="*/ 2 w 243"/>
                <a:gd name="T49" fmla="*/ 202 h 284"/>
                <a:gd name="T50" fmla="*/ 84 w 243"/>
                <a:gd name="T51" fmla="*/ 190 h 284"/>
                <a:gd name="T52" fmla="*/ 94 w 243"/>
                <a:gd name="T53" fmla="*/ 207 h 284"/>
                <a:gd name="T54" fmla="*/ 104 w 243"/>
                <a:gd name="T55" fmla="*/ 215 h 284"/>
                <a:gd name="T56" fmla="*/ 124 w 243"/>
                <a:gd name="T57" fmla="*/ 217 h 284"/>
                <a:gd name="T58" fmla="*/ 147 w 243"/>
                <a:gd name="T59" fmla="*/ 212 h 284"/>
                <a:gd name="T60" fmla="*/ 157 w 243"/>
                <a:gd name="T61" fmla="*/ 200 h 284"/>
                <a:gd name="T62" fmla="*/ 149 w 243"/>
                <a:gd name="T63" fmla="*/ 187 h 284"/>
                <a:gd name="T64" fmla="*/ 137 w 243"/>
                <a:gd name="T65" fmla="*/ 180 h 284"/>
                <a:gd name="T66" fmla="*/ 107 w 243"/>
                <a:gd name="T67" fmla="*/ 170 h 284"/>
                <a:gd name="T68" fmla="*/ 84 w 243"/>
                <a:gd name="T69" fmla="*/ 162 h 284"/>
                <a:gd name="T70" fmla="*/ 64 w 243"/>
                <a:gd name="T71" fmla="*/ 157 h 284"/>
                <a:gd name="T72" fmla="*/ 42 w 243"/>
                <a:gd name="T73" fmla="*/ 147 h 284"/>
                <a:gd name="T74" fmla="*/ 27 w 243"/>
                <a:gd name="T75" fmla="*/ 137 h 284"/>
                <a:gd name="T76" fmla="*/ 12 w 243"/>
                <a:gd name="T77" fmla="*/ 117 h 284"/>
                <a:gd name="T78" fmla="*/ 7 w 243"/>
                <a:gd name="T79" fmla="*/ 100 h 284"/>
                <a:gd name="T80" fmla="*/ 4 w 243"/>
                <a:gd name="T81" fmla="*/ 80 h 284"/>
                <a:gd name="T82" fmla="*/ 12 w 243"/>
                <a:gd name="T83" fmla="*/ 50 h 284"/>
                <a:gd name="T84" fmla="*/ 27 w 243"/>
                <a:gd name="T85" fmla="*/ 30 h 284"/>
                <a:gd name="T86" fmla="*/ 59 w 243"/>
                <a:gd name="T87" fmla="*/ 12 h 284"/>
                <a:gd name="T88" fmla="*/ 87 w 243"/>
                <a:gd name="T89" fmla="*/ 2 h 284"/>
                <a:gd name="T90" fmla="*/ 122 w 243"/>
                <a:gd name="T91" fmla="*/ 0 h 284"/>
                <a:gd name="T92" fmla="*/ 152 w 243"/>
                <a:gd name="T93" fmla="*/ 2 h 284"/>
                <a:gd name="T94" fmla="*/ 172 w 243"/>
                <a:gd name="T95" fmla="*/ 7 h 284"/>
                <a:gd name="T96" fmla="*/ 194 w 243"/>
                <a:gd name="T97" fmla="*/ 20 h 284"/>
                <a:gd name="T98" fmla="*/ 209 w 243"/>
                <a:gd name="T99" fmla="*/ 32 h 284"/>
                <a:gd name="T100" fmla="*/ 222 w 243"/>
                <a:gd name="T101" fmla="*/ 47 h 284"/>
                <a:gd name="T102" fmla="*/ 232 w 243"/>
                <a:gd name="T103" fmla="*/ 7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3" h="284">
                  <a:moveTo>
                    <a:pt x="149" y="87"/>
                  </a:moveTo>
                  <a:lnTo>
                    <a:pt x="149" y="87"/>
                  </a:lnTo>
                  <a:lnTo>
                    <a:pt x="147" y="77"/>
                  </a:lnTo>
                  <a:lnTo>
                    <a:pt x="139" y="70"/>
                  </a:lnTo>
                  <a:lnTo>
                    <a:pt x="129" y="67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04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89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9" y="92"/>
                  </a:lnTo>
                  <a:lnTo>
                    <a:pt x="102" y="92"/>
                  </a:lnTo>
                  <a:lnTo>
                    <a:pt x="107" y="95"/>
                  </a:lnTo>
                  <a:lnTo>
                    <a:pt x="109" y="97"/>
                  </a:lnTo>
                  <a:lnTo>
                    <a:pt x="109" y="97"/>
                  </a:lnTo>
                  <a:lnTo>
                    <a:pt x="114" y="100"/>
                  </a:lnTo>
                  <a:lnTo>
                    <a:pt x="119" y="100"/>
                  </a:lnTo>
                  <a:lnTo>
                    <a:pt x="124" y="102"/>
                  </a:lnTo>
                  <a:lnTo>
                    <a:pt x="129" y="102"/>
                  </a:lnTo>
                  <a:lnTo>
                    <a:pt x="129" y="102"/>
                  </a:lnTo>
                  <a:lnTo>
                    <a:pt x="134" y="105"/>
                  </a:lnTo>
                  <a:lnTo>
                    <a:pt x="139" y="105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64" y="112"/>
                  </a:lnTo>
                  <a:lnTo>
                    <a:pt x="177" y="115"/>
                  </a:lnTo>
                  <a:lnTo>
                    <a:pt x="189" y="120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209" y="130"/>
                  </a:lnTo>
                  <a:lnTo>
                    <a:pt x="219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2" y="152"/>
                  </a:lnTo>
                  <a:lnTo>
                    <a:pt x="237" y="160"/>
                  </a:lnTo>
                  <a:lnTo>
                    <a:pt x="239" y="170"/>
                  </a:lnTo>
                  <a:lnTo>
                    <a:pt x="242" y="180"/>
                  </a:lnTo>
                  <a:lnTo>
                    <a:pt x="242" y="190"/>
                  </a:lnTo>
                  <a:lnTo>
                    <a:pt x="242" y="190"/>
                  </a:lnTo>
                  <a:lnTo>
                    <a:pt x="242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4" y="245"/>
                  </a:lnTo>
                  <a:lnTo>
                    <a:pt x="224" y="245"/>
                  </a:lnTo>
                  <a:lnTo>
                    <a:pt x="214" y="255"/>
                  </a:lnTo>
                  <a:lnTo>
                    <a:pt x="204" y="262"/>
                  </a:lnTo>
                  <a:lnTo>
                    <a:pt x="192" y="270"/>
                  </a:lnTo>
                  <a:lnTo>
                    <a:pt x="179" y="275"/>
                  </a:lnTo>
                  <a:lnTo>
                    <a:pt x="179" y="275"/>
                  </a:lnTo>
                  <a:lnTo>
                    <a:pt x="164" y="277"/>
                  </a:lnTo>
                  <a:lnTo>
                    <a:pt x="149" y="280"/>
                  </a:lnTo>
                  <a:lnTo>
                    <a:pt x="134" y="283"/>
                  </a:lnTo>
                  <a:lnTo>
                    <a:pt x="117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47" y="265"/>
                  </a:lnTo>
                  <a:lnTo>
                    <a:pt x="34" y="257"/>
                  </a:lnTo>
                  <a:lnTo>
                    <a:pt x="24" y="250"/>
                  </a:lnTo>
                  <a:lnTo>
                    <a:pt x="17" y="240"/>
                  </a:lnTo>
                  <a:lnTo>
                    <a:pt x="17" y="240"/>
                  </a:lnTo>
                  <a:lnTo>
                    <a:pt x="9" y="227"/>
                  </a:lnTo>
                  <a:lnTo>
                    <a:pt x="4" y="215"/>
                  </a:lnTo>
                  <a:lnTo>
                    <a:pt x="2" y="202"/>
                  </a:lnTo>
                  <a:lnTo>
                    <a:pt x="0" y="190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4" y="207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104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4" y="207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195"/>
                  </a:lnTo>
                  <a:lnTo>
                    <a:pt x="154" y="190"/>
                  </a:lnTo>
                  <a:lnTo>
                    <a:pt x="149" y="187"/>
                  </a:lnTo>
                  <a:lnTo>
                    <a:pt x="144" y="182"/>
                  </a:lnTo>
                  <a:lnTo>
                    <a:pt x="144" y="182"/>
                  </a:lnTo>
                  <a:lnTo>
                    <a:pt x="137" y="180"/>
                  </a:lnTo>
                  <a:lnTo>
                    <a:pt x="129" y="177"/>
                  </a:lnTo>
                  <a:lnTo>
                    <a:pt x="119" y="172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94" y="167"/>
                  </a:lnTo>
                  <a:lnTo>
                    <a:pt x="84" y="162"/>
                  </a:lnTo>
                  <a:lnTo>
                    <a:pt x="74" y="160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57" y="155"/>
                  </a:lnTo>
                  <a:lnTo>
                    <a:pt x="49" y="152"/>
                  </a:lnTo>
                  <a:lnTo>
                    <a:pt x="42" y="147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9" y="110"/>
                  </a:lnTo>
                  <a:lnTo>
                    <a:pt x="7" y="100"/>
                  </a:lnTo>
                  <a:lnTo>
                    <a:pt x="4" y="9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70"/>
                  </a:lnTo>
                  <a:lnTo>
                    <a:pt x="9" y="60"/>
                  </a:lnTo>
                  <a:lnTo>
                    <a:pt x="12" y="5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7" y="30"/>
                  </a:lnTo>
                  <a:lnTo>
                    <a:pt x="37" y="22"/>
                  </a:lnTo>
                  <a:lnTo>
                    <a:pt x="47" y="17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2" y="2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72" y="7"/>
                  </a:lnTo>
                  <a:lnTo>
                    <a:pt x="179" y="10"/>
                  </a:lnTo>
                  <a:lnTo>
                    <a:pt x="187" y="15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202" y="25"/>
                  </a:lnTo>
                  <a:lnTo>
                    <a:pt x="209" y="32"/>
                  </a:lnTo>
                  <a:lnTo>
                    <a:pt x="217" y="40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4" y="55"/>
                  </a:lnTo>
                  <a:lnTo>
                    <a:pt x="229" y="65"/>
                  </a:lnTo>
                  <a:lnTo>
                    <a:pt x="232" y="75"/>
                  </a:lnTo>
                  <a:lnTo>
                    <a:pt x="234" y="87"/>
                  </a:lnTo>
                  <a:lnTo>
                    <a:pt x="149" y="8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62" name="Freeform 50"/>
            <p:cNvSpPr>
              <a:spLocks/>
            </p:cNvSpPr>
            <p:nvPr/>
          </p:nvSpPr>
          <p:spPr bwMode="auto">
            <a:xfrm>
              <a:off x="1902" y="946"/>
              <a:ext cx="241" cy="267"/>
            </a:xfrm>
            <a:custGeom>
              <a:avLst/>
              <a:gdLst>
                <a:gd name="T0" fmla="*/ 0 w 241"/>
                <a:gd name="T1" fmla="*/ 0 h 267"/>
                <a:gd name="T2" fmla="*/ 127 w 241"/>
                <a:gd name="T3" fmla="*/ 0 h 267"/>
                <a:gd name="T4" fmla="*/ 140 w 241"/>
                <a:gd name="T5" fmla="*/ 0 h 267"/>
                <a:gd name="T6" fmla="*/ 152 w 241"/>
                <a:gd name="T7" fmla="*/ 2 h 267"/>
                <a:gd name="T8" fmla="*/ 165 w 241"/>
                <a:gd name="T9" fmla="*/ 5 h 267"/>
                <a:gd name="T10" fmla="*/ 177 w 241"/>
                <a:gd name="T11" fmla="*/ 7 h 267"/>
                <a:gd name="T12" fmla="*/ 187 w 241"/>
                <a:gd name="T13" fmla="*/ 10 h 267"/>
                <a:gd name="T14" fmla="*/ 195 w 241"/>
                <a:gd name="T15" fmla="*/ 15 h 267"/>
                <a:gd name="T16" fmla="*/ 205 w 241"/>
                <a:gd name="T17" fmla="*/ 20 h 267"/>
                <a:gd name="T18" fmla="*/ 212 w 241"/>
                <a:gd name="T19" fmla="*/ 25 h 267"/>
                <a:gd name="T20" fmla="*/ 220 w 241"/>
                <a:gd name="T21" fmla="*/ 30 h 267"/>
                <a:gd name="T22" fmla="*/ 225 w 241"/>
                <a:gd name="T23" fmla="*/ 37 h 267"/>
                <a:gd name="T24" fmla="*/ 227 w 241"/>
                <a:gd name="T25" fmla="*/ 45 h 267"/>
                <a:gd name="T26" fmla="*/ 232 w 241"/>
                <a:gd name="T27" fmla="*/ 52 h 267"/>
                <a:gd name="T28" fmla="*/ 235 w 241"/>
                <a:gd name="T29" fmla="*/ 62 h 267"/>
                <a:gd name="T30" fmla="*/ 237 w 241"/>
                <a:gd name="T31" fmla="*/ 72 h 267"/>
                <a:gd name="T32" fmla="*/ 240 w 241"/>
                <a:gd name="T33" fmla="*/ 82 h 267"/>
                <a:gd name="T34" fmla="*/ 240 w 241"/>
                <a:gd name="T35" fmla="*/ 92 h 267"/>
                <a:gd name="T36" fmla="*/ 240 w 241"/>
                <a:gd name="T37" fmla="*/ 102 h 267"/>
                <a:gd name="T38" fmla="*/ 237 w 241"/>
                <a:gd name="T39" fmla="*/ 110 h 267"/>
                <a:gd name="T40" fmla="*/ 237 w 241"/>
                <a:gd name="T41" fmla="*/ 117 h 267"/>
                <a:gd name="T42" fmla="*/ 235 w 241"/>
                <a:gd name="T43" fmla="*/ 125 h 267"/>
                <a:gd name="T44" fmla="*/ 230 w 241"/>
                <a:gd name="T45" fmla="*/ 133 h 267"/>
                <a:gd name="T46" fmla="*/ 227 w 241"/>
                <a:gd name="T47" fmla="*/ 140 h 267"/>
                <a:gd name="T48" fmla="*/ 222 w 241"/>
                <a:gd name="T49" fmla="*/ 148 h 267"/>
                <a:gd name="T50" fmla="*/ 217 w 241"/>
                <a:gd name="T51" fmla="*/ 153 h 267"/>
                <a:gd name="T52" fmla="*/ 210 w 241"/>
                <a:gd name="T53" fmla="*/ 160 h 267"/>
                <a:gd name="T54" fmla="*/ 202 w 241"/>
                <a:gd name="T55" fmla="*/ 165 h 267"/>
                <a:gd name="T56" fmla="*/ 192 w 241"/>
                <a:gd name="T57" fmla="*/ 168 h 267"/>
                <a:gd name="T58" fmla="*/ 182 w 241"/>
                <a:gd name="T59" fmla="*/ 173 h 267"/>
                <a:gd name="T60" fmla="*/ 172 w 241"/>
                <a:gd name="T61" fmla="*/ 175 h 267"/>
                <a:gd name="T62" fmla="*/ 160 w 241"/>
                <a:gd name="T63" fmla="*/ 178 h 267"/>
                <a:gd name="T64" fmla="*/ 147 w 241"/>
                <a:gd name="T65" fmla="*/ 180 h 267"/>
                <a:gd name="T66" fmla="*/ 132 w 241"/>
                <a:gd name="T67" fmla="*/ 180 h 267"/>
                <a:gd name="T68" fmla="*/ 87 w 241"/>
                <a:gd name="T69" fmla="*/ 180 h 267"/>
                <a:gd name="T70" fmla="*/ 87 w 241"/>
                <a:gd name="T71" fmla="*/ 266 h 267"/>
                <a:gd name="T72" fmla="*/ 0 w 241"/>
                <a:gd name="T73" fmla="*/ 266 h 267"/>
                <a:gd name="T74" fmla="*/ 0 w 241"/>
                <a:gd name="T75" fmla="*/ 0 h 267"/>
                <a:gd name="T76" fmla="*/ 87 w 241"/>
                <a:gd name="T77" fmla="*/ 62 h 267"/>
                <a:gd name="T78" fmla="*/ 87 w 241"/>
                <a:gd name="T79" fmla="*/ 117 h 267"/>
                <a:gd name="T80" fmla="*/ 125 w 241"/>
                <a:gd name="T81" fmla="*/ 117 h 267"/>
                <a:gd name="T82" fmla="*/ 132 w 241"/>
                <a:gd name="T83" fmla="*/ 117 h 267"/>
                <a:gd name="T84" fmla="*/ 137 w 241"/>
                <a:gd name="T85" fmla="*/ 115 h 267"/>
                <a:gd name="T86" fmla="*/ 142 w 241"/>
                <a:gd name="T87" fmla="*/ 112 h 267"/>
                <a:gd name="T88" fmla="*/ 147 w 241"/>
                <a:gd name="T89" fmla="*/ 110 h 267"/>
                <a:gd name="T90" fmla="*/ 152 w 241"/>
                <a:gd name="T91" fmla="*/ 107 h 267"/>
                <a:gd name="T92" fmla="*/ 155 w 241"/>
                <a:gd name="T93" fmla="*/ 102 h 267"/>
                <a:gd name="T94" fmla="*/ 157 w 241"/>
                <a:gd name="T95" fmla="*/ 97 h 267"/>
                <a:gd name="T96" fmla="*/ 157 w 241"/>
                <a:gd name="T97" fmla="*/ 90 h 267"/>
                <a:gd name="T98" fmla="*/ 155 w 241"/>
                <a:gd name="T99" fmla="*/ 77 h 267"/>
                <a:gd name="T100" fmla="*/ 147 w 241"/>
                <a:gd name="T101" fmla="*/ 70 h 267"/>
                <a:gd name="T102" fmla="*/ 132 w 241"/>
                <a:gd name="T103" fmla="*/ 65 h 267"/>
                <a:gd name="T104" fmla="*/ 112 w 241"/>
                <a:gd name="T105" fmla="*/ 62 h 267"/>
                <a:gd name="T106" fmla="*/ 87 w 241"/>
                <a:gd name="T107" fmla="*/ 62 h 267"/>
                <a:gd name="T108" fmla="*/ 0 w 241"/>
                <a:gd name="T10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1" h="267">
                  <a:moveTo>
                    <a:pt x="0" y="0"/>
                  </a:move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5" y="5"/>
                  </a:lnTo>
                  <a:lnTo>
                    <a:pt x="177" y="7"/>
                  </a:lnTo>
                  <a:lnTo>
                    <a:pt x="187" y="10"/>
                  </a:lnTo>
                  <a:lnTo>
                    <a:pt x="195" y="15"/>
                  </a:lnTo>
                  <a:lnTo>
                    <a:pt x="205" y="20"/>
                  </a:lnTo>
                  <a:lnTo>
                    <a:pt x="212" y="25"/>
                  </a:lnTo>
                  <a:lnTo>
                    <a:pt x="220" y="30"/>
                  </a:lnTo>
                  <a:lnTo>
                    <a:pt x="225" y="37"/>
                  </a:lnTo>
                  <a:lnTo>
                    <a:pt x="227" y="45"/>
                  </a:lnTo>
                  <a:lnTo>
                    <a:pt x="232" y="52"/>
                  </a:lnTo>
                  <a:lnTo>
                    <a:pt x="235" y="62"/>
                  </a:lnTo>
                  <a:lnTo>
                    <a:pt x="237" y="72"/>
                  </a:lnTo>
                  <a:lnTo>
                    <a:pt x="240" y="82"/>
                  </a:lnTo>
                  <a:lnTo>
                    <a:pt x="240" y="92"/>
                  </a:lnTo>
                  <a:lnTo>
                    <a:pt x="240" y="102"/>
                  </a:lnTo>
                  <a:lnTo>
                    <a:pt x="237" y="110"/>
                  </a:lnTo>
                  <a:lnTo>
                    <a:pt x="237" y="117"/>
                  </a:lnTo>
                  <a:lnTo>
                    <a:pt x="235" y="125"/>
                  </a:lnTo>
                  <a:lnTo>
                    <a:pt x="230" y="133"/>
                  </a:lnTo>
                  <a:lnTo>
                    <a:pt x="227" y="140"/>
                  </a:lnTo>
                  <a:lnTo>
                    <a:pt x="222" y="148"/>
                  </a:lnTo>
                  <a:lnTo>
                    <a:pt x="217" y="153"/>
                  </a:lnTo>
                  <a:lnTo>
                    <a:pt x="210" y="160"/>
                  </a:lnTo>
                  <a:lnTo>
                    <a:pt x="202" y="165"/>
                  </a:lnTo>
                  <a:lnTo>
                    <a:pt x="192" y="168"/>
                  </a:lnTo>
                  <a:lnTo>
                    <a:pt x="182" y="173"/>
                  </a:lnTo>
                  <a:lnTo>
                    <a:pt x="172" y="175"/>
                  </a:lnTo>
                  <a:lnTo>
                    <a:pt x="160" y="178"/>
                  </a:lnTo>
                  <a:lnTo>
                    <a:pt x="147" y="180"/>
                  </a:lnTo>
                  <a:lnTo>
                    <a:pt x="132" y="180"/>
                  </a:lnTo>
                  <a:lnTo>
                    <a:pt x="87" y="180"/>
                  </a:lnTo>
                  <a:lnTo>
                    <a:pt x="87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87" y="62"/>
                  </a:lnTo>
                  <a:lnTo>
                    <a:pt x="87" y="117"/>
                  </a:lnTo>
                  <a:lnTo>
                    <a:pt x="125" y="117"/>
                  </a:lnTo>
                  <a:lnTo>
                    <a:pt x="132" y="117"/>
                  </a:lnTo>
                  <a:lnTo>
                    <a:pt x="137" y="115"/>
                  </a:lnTo>
                  <a:lnTo>
                    <a:pt x="142" y="112"/>
                  </a:lnTo>
                  <a:lnTo>
                    <a:pt x="147" y="110"/>
                  </a:lnTo>
                  <a:lnTo>
                    <a:pt x="152" y="107"/>
                  </a:lnTo>
                  <a:lnTo>
                    <a:pt x="155" y="102"/>
                  </a:lnTo>
                  <a:lnTo>
                    <a:pt x="157" y="97"/>
                  </a:lnTo>
                  <a:lnTo>
                    <a:pt x="157" y="90"/>
                  </a:lnTo>
                  <a:lnTo>
                    <a:pt x="155" y="77"/>
                  </a:lnTo>
                  <a:lnTo>
                    <a:pt x="147" y="70"/>
                  </a:lnTo>
                  <a:lnTo>
                    <a:pt x="132" y="65"/>
                  </a:lnTo>
                  <a:lnTo>
                    <a:pt x="112" y="62"/>
                  </a:lnTo>
                  <a:lnTo>
                    <a:pt x="87" y="6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63" name="Freeform 51"/>
            <p:cNvSpPr>
              <a:spLocks/>
            </p:cNvSpPr>
            <p:nvPr/>
          </p:nvSpPr>
          <p:spPr bwMode="auto">
            <a:xfrm>
              <a:off x="1902" y="946"/>
              <a:ext cx="241" cy="267"/>
            </a:xfrm>
            <a:custGeom>
              <a:avLst/>
              <a:gdLst>
                <a:gd name="T0" fmla="*/ 0 w 241"/>
                <a:gd name="T1" fmla="*/ 0 h 267"/>
                <a:gd name="T2" fmla="*/ 127 w 241"/>
                <a:gd name="T3" fmla="*/ 0 h 267"/>
                <a:gd name="T4" fmla="*/ 127 w 241"/>
                <a:gd name="T5" fmla="*/ 0 h 267"/>
                <a:gd name="T6" fmla="*/ 140 w 241"/>
                <a:gd name="T7" fmla="*/ 0 h 267"/>
                <a:gd name="T8" fmla="*/ 152 w 241"/>
                <a:gd name="T9" fmla="*/ 2 h 267"/>
                <a:gd name="T10" fmla="*/ 165 w 241"/>
                <a:gd name="T11" fmla="*/ 5 h 267"/>
                <a:gd name="T12" fmla="*/ 177 w 241"/>
                <a:gd name="T13" fmla="*/ 7 h 267"/>
                <a:gd name="T14" fmla="*/ 177 w 241"/>
                <a:gd name="T15" fmla="*/ 7 h 267"/>
                <a:gd name="T16" fmla="*/ 187 w 241"/>
                <a:gd name="T17" fmla="*/ 10 h 267"/>
                <a:gd name="T18" fmla="*/ 195 w 241"/>
                <a:gd name="T19" fmla="*/ 15 h 267"/>
                <a:gd name="T20" fmla="*/ 205 w 241"/>
                <a:gd name="T21" fmla="*/ 20 h 267"/>
                <a:gd name="T22" fmla="*/ 212 w 241"/>
                <a:gd name="T23" fmla="*/ 25 h 267"/>
                <a:gd name="T24" fmla="*/ 212 w 241"/>
                <a:gd name="T25" fmla="*/ 25 h 267"/>
                <a:gd name="T26" fmla="*/ 220 w 241"/>
                <a:gd name="T27" fmla="*/ 30 h 267"/>
                <a:gd name="T28" fmla="*/ 225 w 241"/>
                <a:gd name="T29" fmla="*/ 37 h 267"/>
                <a:gd name="T30" fmla="*/ 227 w 241"/>
                <a:gd name="T31" fmla="*/ 45 h 267"/>
                <a:gd name="T32" fmla="*/ 232 w 241"/>
                <a:gd name="T33" fmla="*/ 52 h 267"/>
                <a:gd name="T34" fmla="*/ 232 w 241"/>
                <a:gd name="T35" fmla="*/ 52 h 267"/>
                <a:gd name="T36" fmla="*/ 235 w 241"/>
                <a:gd name="T37" fmla="*/ 62 h 267"/>
                <a:gd name="T38" fmla="*/ 237 w 241"/>
                <a:gd name="T39" fmla="*/ 72 h 267"/>
                <a:gd name="T40" fmla="*/ 240 w 241"/>
                <a:gd name="T41" fmla="*/ 82 h 267"/>
                <a:gd name="T42" fmla="*/ 240 w 241"/>
                <a:gd name="T43" fmla="*/ 92 h 267"/>
                <a:gd name="T44" fmla="*/ 240 w 241"/>
                <a:gd name="T45" fmla="*/ 92 h 267"/>
                <a:gd name="T46" fmla="*/ 240 w 241"/>
                <a:gd name="T47" fmla="*/ 102 h 267"/>
                <a:gd name="T48" fmla="*/ 237 w 241"/>
                <a:gd name="T49" fmla="*/ 110 h 267"/>
                <a:gd name="T50" fmla="*/ 237 w 241"/>
                <a:gd name="T51" fmla="*/ 117 h 267"/>
                <a:gd name="T52" fmla="*/ 235 w 241"/>
                <a:gd name="T53" fmla="*/ 125 h 267"/>
                <a:gd name="T54" fmla="*/ 235 w 241"/>
                <a:gd name="T55" fmla="*/ 125 h 267"/>
                <a:gd name="T56" fmla="*/ 230 w 241"/>
                <a:gd name="T57" fmla="*/ 133 h 267"/>
                <a:gd name="T58" fmla="*/ 227 w 241"/>
                <a:gd name="T59" fmla="*/ 140 h 267"/>
                <a:gd name="T60" fmla="*/ 222 w 241"/>
                <a:gd name="T61" fmla="*/ 148 h 267"/>
                <a:gd name="T62" fmla="*/ 217 w 241"/>
                <a:gd name="T63" fmla="*/ 153 h 267"/>
                <a:gd name="T64" fmla="*/ 217 w 241"/>
                <a:gd name="T65" fmla="*/ 153 h 267"/>
                <a:gd name="T66" fmla="*/ 210 w 241"/>
                <a:gd name="T67" fmla="*/ 160 h 267"/>
                <a:gd name="T68" fmla="*/ 202 w 241"/>
                <a:gd name="T69" fmla="*/ 165 h 267"/>
                <a:gd name="T70" fmla="*/ 192 w 241"/>
                <a:gd name="T71" fmla="*/ 168 h 267"/>
                <a:gd name="T72" fmla="*/ 182 w 241"/>
                <a:gd name="T73" fmla="*/ 173 h 267"/>
                <a:gd name="T74" fmla="*/ 182 w 241"/>
                <a:gd name="T75" fmla="*/ 173 h 267"/>
                <a:gd name="T76" fmla="*/ 172 w 241"/>
                <a:gd name="T77" fmla="*/ 175 h 267"/>
                <a:gd name="T78" fmla="*/ 160 w 241"/>
                <a:gd name="T79" fmla="*/ 178 h 267"/>
                <a:gd name="T80" fmla="*/ 147 w 241"/>
                <a:gd name="T81" fmla="*/ 180 h 267"/>
                <a:gd name="T82" fmla="*/ 132 w 241"/>
                <a:gd name="T83" fmla="*/ 180 h 267"/>
                <a:gd name="T84" fmla="*/ 87 w 241"/>
                <a:gd name="T85" fmla="*/ 180 h 267"/>
                <a:gd name="T86" fmla="*/ 87 w 241"/>
                <a:gd name="T87" fmla="*/ 266 h 267"/>
                <a:gd name="T88" fmla="*/ 0 w 241"/>
                <a:gd name="T89" fmla="*/ 266 h 267"/>
                <a:gd name="T90" fmla="*/ 0 w 241"/>
                <a:gd name="T9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1" h="267">
                  <a:moveTo>
                    <a:pt x="0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5" y="5"/>
                  </a:lnTo>
                  <a:lnTo>
                    <a:pt x="177" y="7"/>
                  </a:lnTo>
                  <a:lnTo>
                    <a:pt x="177" y="7"/>
                  </a:lnTo>
                  <a:lnTo>
                    <a:pt x="187" y="10"/>
                  </a:lnTo>
                  <a:lnTo>
                    <a:pt x="195" y="15"/>
                  </a:lnTo>
                  <a:lnTo>
                    <a:pt x="205" y="20"/>
                  </a:lnTo>
                  <a:lnTo>
                    <a:pt x="212" y="25"/>
                  </a:lnTo>
                  <a:lnTo>
                    <a:pt x="212" y="25"/>
                  </a:lnTo>
                  <a:lnTo>
                    <a:pt x="220" y="30"/>
                  </a:lnTo>
                  <a:lnTo>
                    <a:pt x="225" y="37"/>
                  </a:lnTo>
                  <a:lnTo>
                    <a:pt x="227" y="45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5" y="62"/>
                  </a:lnTo>
                  <a:lnTo>
                    <a:pt x="237" y="72"/>
                  </a:lnTo>
                  <a:lnTo>
                    <a:pt x="240" y="82"/>
                  </a:lnTo>
                  <a:lnTo>
                    <a:pt x="240" y="92"/>
                  </a:lnTo>
                  <a:lnTo>
                    <a:pt x="240" y="92"/>
                  </a:lnTo>
                  <a:lnTo>
                    <a:pt x="240" y="102"/>
                  </a:lnTo>
                  <a:lnTo>
                    <a:pt x="237" y="110"/>
                  </a:lnTo>
                  <a:lnTo>
                    <a:pt x="237" y="117"/>
                  </a:lnTo>
                  <a:lnTo>
                    <a:pt x="235" y="125"/>
                  </a:lnTo>
                  <a:lnTo>
                    <a:pt x="235" y="125"/>
                  </a:lnTo>
                  <a:lnTo>
                    <a:pt x="230" y="133"/>
                  </a:lnTo>
                  <a:lnTo>
                    <a:pt x="227" y="140"/>
                  </a:lnTo>
                  <a:lnTo>
                    <a:pt x="222" y="148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0" y="160"/>
                  </a:lnTo>
                  <a:lnTo>
                    <a:pt x="202" y="165"/>
                  </a:lnTo>
                  <a:lnTo>
                    <a:pt x="192" y="168"/>
                  </a:lnTo>
                  <a:lnTo>
                    <a:pt x="182" y="173"/>
                  </a:lnTo>
                  <a:lnTo>
                    <a:pt x="182" y="173"/>
                  </a:lnTo>
                  <a:lnTo>
                    <a:pt x="172" y="175"/>
                  </a:lnTo>
                  <a:lnTo>
                    <a:pt x="160" y="178"/>
                  </a:lnTo>
                  <a:lnTo>
                    <a:pt x="147" y="180"/>
                  </a:lnTo>
                  <a:lnTo>
                    <a:pt x="132" y="180"/>
                  </a:lnTo>
                  <a:lnTo>
                    <a:pt x="87" y="180"/>
                  </a:lnTo>
                  <a:lnTo>
                    <a:pt x="87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64" name="Freeform 52"/>
            <p:cNvSpPr>
              <a:spLocks/>
            </p:cNvSpPr>
            <p:nvPr/>
          </p:nvSpPr>
          <p:spPr bwMode="auto">
            <a:xfrm>
              <a:off x="1989" y="1008"/>
              <a:ext cx="71" cy="56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55 h 56"/>
                <a:gd name="T4" fmla="*/ 37 w 71"/>
                <a:gd name="T5" fmla="*/ 55 h 56"/>
                <a:gd name="T6" fmla="*/ 37 w 71"/>
                <a:gd name="T7" fmla="*/ 55 h 56"/>
                <a:gd name="T8" fmla="*/ 45 w 71"/>
                <a:gd name="T9" fmla="*/ 55 h 56"/>
                <a:gd name="T10" fmla="*/ 50 w 71"/>
                <a:gd name="T11" fmla="*/ 52 h 56"/>
                <a:gd name="T12" fmla="*/ 55 w 71"/>
                <a:gd name="T13" fmla="*/ 50 h 56"/>
                <a:gd name="T14" fmla="*/ 60 w 71"/>
                <a:gd name="T15" fmla="*/ 47 h 56"/>
                <a:gd name="T16" fmla="*/ 60 w 71"/>
                <a:gd name="T17" fmla="*/ 47 h 56"/>
                <a:gd name="T18" fmla="*/ 65 w 71"/>
                <a:gd name="T19" fmla="*/ 45 h 56"/>
                <a:gd name="T20" fmla="*/ 67 w 71"/>
                <a:gd name="T21" fmla="*/ 40 h 56"/>
                <a:gd name="T22" fmla="*/ 70 w 71"/>
                <a:gd name="T23" fmla="*/ 35 h 56"/>
                <a:gd name="T24" fmla="*/ 70 w 71"/>
                <a:gd name="T25" fmla="*/ 27 h 56"/>
                <a:gd name="T26" fmla="*/ 70 w 71"/>
                <a:gd name="T27" fmla="*/ 27 h 56"/>
                <a:gd name="T28" fmla="*/ 67 w 71"/>
                <a:gd name="T29" fmla="*/ 15 h 56"/>
                <a:gd name="T30" fmla="*/ 60 w 71"/>
                <a:gd name="T31" fmla="*/ 7 h 56"/>
                <a:gd name="T32" fmla="*/ 45 w 71"/>
                <a:gd name="T33" fmla="*/ 2 h 56"/>
                <a:gd name="T34" fmla="*/ 25 w 71"/>
                <a:gd name="T35" fmla="*/ 0 h 56"/>
                <a:gd name="T36" fmla="*/ 0 w 71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5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45" y="55"/>
                  </a:lnTo>
                  <a:lnTo>
                    <a:pt x="50" y="52"/>
                  </a:lnTo>
                  <a:lnTo>
                    <a:pt x="55" y="50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5" y="45"/>
                  </a:lnTo>
                  <a:lnTo>
                    <a:pt x="67" y="40"/>
                  </a:lnTo>
                  <a:lnTo>
                    <a:pt x="70" y="35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7" y="15"/>
                  </a:lnTo>
                  <a:lnTo>
                    <a:pt x="60" y="7"/>
                  </a:lnTo>
                  <a:lnTo>
                    <a:pt x="45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65" name="Freeform 53"/>
            <p:cNvSpPr>
              <a:spLocks/>
            </p:cNvSpPr>
            <p:nvPr/>
          </p:nvSpPr>
          <p:spPr bwMode="auto">
            <a:xfrm>
              <a:off x="2283" y="930"/>
              <a:ext cx="278" cy="284"/>
            </a:xfrm>
            <a:custGeom>
              <a:avLst/>
              <a:gdLst>
                <a:gd name="T0" fmla="*/ 147 w 278"/>
                <a:gd name="T1" fmla="*/ 0 h 284"/>
                <a:gd name="T2" fmla="*/ 169 w 278"/>
                <a:gd name="T3" fmla="*/ 2 h 284"/>
                <a:gd name="T4" fmla="*/ 189 w 278"/>
                <a:gd name="T5" fmla="*/ 7 h 284"/>
                <a:gd name="T6" fmla="*/ 207 w 278"/>
                <a:gd name="T7" fmla="*/ 15 h 284"/>
                <a:gd name="T8" fmla="*/ 229 w 278"/>
                <a:gd name="T9" fmla="*/ 30 h 284"/>
                <a:gd name="T10" fmla="*/ 252 w 278"/>
                <a:gd name="T11" fmla="*/ 55 h 284"/>
                <a:gd name="T12" fmla="*/ 269 w 278"/>
                <a:gd name="T13" fmla="*/ 85 h 284"/>
                <a:gd name="T14" fmla="*/ 277 w 278"/>
                <a:gd name="T15" fmla="*/ 120 h 284"/>
                <a:gd name="T16" fmla="*/ 277 w 278"/>
                <a:gd name="T17" fmla="*/ 152 h 284"/>
                <a:gd name="T18" fmla="*/ 272 w 278"/>
                <a:gd name="T19" fmla="*/ 180 h 284"/>
                <a:gd name="T20" fmla="*/ 262 w 278"/>
                <a:gd name="T21" fmla="*/ 205 h 284"/>
                <a:gd name="T22" fmla="*/ 249 w 278"/>
                <a:gd name="T23" fmla="*/ 230 h 284"/>
                <a:gd name="T24" fmla="*/ 232 w 278"/>
                <a:gd name="T25" fmla="*/ 250 h 284"/>
                <a:gd name="T26" fmla="*/ 209 w 278"/>
                <a:gd name="T27" fmla="*/ 267 h 284"/>
                <a:gd name="T28" fmla="*/ 184 w 278"/>
                <a:gd name="T29" fmla="*/ 277 h 284"/>
                <a:gd name="T30" fmla="*/ 154 w 278"/>
                <a:gd name="T31" fmla="*/ 283 h 284"/>
                <a:gd name="T32" fmla="*/ 127 w 278"/>
                <a:gd name="T33" fmla="*/ 283 h 284"/>
                <a:gd name="T34" fmla="*/ 104 w 278"/>
                <a:gd name="T35" fmla="*/ 280 h 284"/>
                <a:gd name="T36" fmla="*/ 84 w 278"/>
                <a:gd name="T37" fmla="*/ 275 h 284"/>
                <a:gd name="T38" fmla="*/ 67 w 278"/>
                <a:gd name="T39" fmla="*/ 267 h 284"/>
                <a:gd name="T40" fmla="*/ 44 w 278"/>
                <a:gd name="T41" fmla="*/ 252 h 284"/>
                <a:gd name="T42" fmla="*/ 22 w 278"/>
                <a:gd name="T43" fmla="*/ 225 h 284"/>
                <a:gd name="T44" fmla="*/ 7 w 278"/>
                <a:gd name="T45" fmla="*/ 190 h 284"/>
                <a:gd name="T46" fmla="*/ 0 w 278"/>
                <a:gd name="T47" fmla="*/ 155 h 284"/>
                <a:gd name="T48" fmla="*/ 0 w 278"/>
                <a:gd name="T49" fmla="*/ 125 h 284"/>
                <a:gd name="T50" fmla="*/ 4 w 278"/>
                <a:gd name="T51" fmla="*/ 97 h 284"/>
                <a:gd name="T52" fmla="*/ 14 w 278"/>
                <a:gd name="T53" fmla="*/ 75 h 284"/>
                <a:gd name="T54" fmla="*/ 27 w 278"/>
                <a:gd name="T55" fmla="*/ 52 h 284"/>
                <a:gd name="T56" fmla="*/ 44 w 278"/>
                <a:gd name="T57" fmla="*/ 32 h 284"/>
                <a:gd name="T58" fmla="*/ 64 w 278"/>
                <a:gd name="T59" fmla="*/ 17 h 284"/>
                <a:gd name="T60" fmla="*/ 89 w 278"/>
                <a:gd name="T61" fmla="*/ 7 h 284"/>
                <a:gd name="T62" fmla="*/ 119 w 278"/>
                <a:gd name="T63" fmla="*/ 2 h 284"/>
                <a:gd name="T64" fmla="*/ 137 w 278"/>
                <a:gd name="T65" fmla="*/ 67 h 284"/>
                <a:gd name="T66" fmla="*/ 124 w 278"/>
                <a:gd name="T67" fmla="*/ 70 h 284"/>
                <a:gd name="T68" fmla="*/ 112 w 278"/>
                <a:gd name="T69" fmla="*/ 75 h 284"/>
                <a:gd name="T70" fmla="*/ 102 w 278"/>
                <a:gd name="T71" fmla="*/ 85 h 284"/>
                <a:gd name="T72" fmla="*/ 94 w 278"/>
                <a:gd name="T73" fmla="*/ 100 h 284"/>
                <a:gd name="T74" fmla="*/ 89 w 278"/>
                <a:gd name="T75" fmla="*/ 117 h 284"/>
                <a:gd name="T76" fmla="*/ 89 w 278"/>
                <a:gd name="T77" fmla="*/ 140 h 284"/>
                <a:gd name="T78" fmla="*/ 92 w 278"/>
                <a:gd name="T79" fmla="*/ 172 h 284"/>
                <a:gd name="T80" fmla="*/ 102 w 278"/>
                <a:gd name="T81" fmla="*/ 195 h 284"/>
                <a:gd name="T82" fmla="*/ 117 w 278"/>
                <a:gd name="T83" fmla="*/ 210 h 284"/>
                <a:gd name="T84" fmla="*/ 139 w 278"/>
                <a:gd name="T85" fmla="*/ 215 h 284"/>
                <a:gd name="T86" fmla="*/ 162 w 278"/>
                <a:gd name="T87" fmla="*/ 210 h 284"/>
                <a:gd name="T88" fmla="*/ 177 w 278"/>
                <a:gd name="T89" fmla="*/ 195 h 284"/>
                <a:gd name="T90" fmla="*/ 184 w 278"/>
                <a:gd name="T91" fmla="*/ 172 h 284"/>
                <a:gd name="T92" fmla="*/ 189 w 278"/>
                <a:gd name="T93" fmla="*/ 145 h 284"/>
                <a:gd name="T94" fmla="*/ 187 w 278"/>
                <a:gd name="T95" fmla="*/ 112 h 284"/>
                <a:gd name="T96" fmla="*/ 177 w 278"/>
                <a:gd name="T97" fmla="*/ 87 h 284"/>
                <a:gd name="T98" fmla="*/ 159 w 278"/>
                <a:gd name="T99" fmla="*/ 72 h 284"/>
                <a:gd name="T100" fmla="*/ 137 w 278"/>
                <a:gd name="T101" fmla="*/ 6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8" h="284">
                  <a:moveTo>
                    <a:pt x="137" y="0"/>
                  </a:moveTo>
                  <a:lnTo>
                    <a:pt x="147" y="0"/>
                  </a:lnTo>
                  <a:lnTo>
                    <a:pt x="159" y="2"/>
                  </a:lnTo>
                  <a:lnTo>
                    <a:pt x="169" y="2"/>
                  </a:lnTo>
                  <a:lnTo>
                    <a:pt x="179" y="5"/>
                  </a:lnTo>
                  <a:lnTo>
                    <a:pt x="189" y="7"/>
                  </a:lnTo>
                  <a:lnTo>
                    <a:pt x="197" y="12"/>
                  </a:lnTo>
                  <a:lnTo>
                    <a:pt x="207" y="15"/>
                  </a:lnTo>
                  <a:lnTo>
                    <a:pt x="214" y="20"/>
                  </a:lnTo>
                  <a:lnTo>
                    <a:pt x="229" y="30"/>
                  </a:lnTo>
                  <a:lnTo>
                    <a:pt x="242" y="42"/>
                  </a:lnTo>
                  <a:lnTo>
                    <a:pt x="252" y="55"/>
                  </a:lnTo>
                  <a:lnTo>
                    <a:pt x="262" y="70"/>
                  </a:lnTo>
                  <a:lnTo>
                    <a:pt x="269" y="85"/>
                  </a:lnTo>
                  <a:lnTo>
                    <a:pt x="274" y="102"/>
                  </a:lnTo>
                  <a:lnTo>
                    <a:pt x="277" y="120"/>
                  </a:lnTo>
                  <a:lnTo>
                    <a:pt x="277" y="137"/>
                  </a:lnTo>
                  <a:lnTo>
                    <a:pt x="277" y="152"/>
                  </a:lnTo>
                  <a:lnTo>
                    <a:pt x="274" y="165"/>
                  </a:lnTo>
                  <a:lnTo>
                    <a:pt x="272" y="180"/>
                  </a:lnTo>
                  <a:lnTo>
                    <a:pt x="267" y="192"/>
                  </a:lnTo>
                  <a:lnTo>
                    <a:pt x="262" y="205"/>
                  </a:lnTo>
                  <a:lnTo>
                    <a:pt x="257" y="217"/>
                  </a:lnTo>
                  <a:lnTo>
                    <a:pt x="249" y="230"/>
                  </a:lnTo>
                  <a:lnTo>
                    <a:pt x="242" y="240"/>
                  </a:lnTo>
                  <a:lnTo>
                    <a:pt x="232" y="250"/>
                  </a:lnTo>
                  <a:lnTo>
                    <a:pt x="222" y="260"/>
                  </a:lnTo>
                  <a:lnTo>
                    <a:pt x="209" y="267"/>
                  </a:lnTo>
                  <a:lnTo>
                    <a:pt x="197" y="272"/>
                  </a:lnTo>
                  <a:lnTo>
                    <a:pt x="184" y="277"/>
                  </a:lnTo>
                  <a:lnTo>
                    <a:pt x="169" y="280"/>
                  </a:lnTo>
                  <a:lnTo>
                    <a:pt x="154" y="283"/>
                  </a:lnTo>
                  <a:lnTo>
                    <a:pt x="139" y="283"/>
                  </a:lnTo>
                  <a:lnTo>
                    <a:pt x="127" y="283"/>
                  </a:lnTo>
                  <a:lnTo>
                    <a:pt x="117" y="280"/>
                  </a:lnTo>
                  <a:lnTo>
                    <a:pt x="104" y="280"/>
                  </a:lnTo>
                  <a:lnTo>
                    <a:pt x="94" y="277"/>
                  </a:lnTo>
                  <a:lnTo>
                    <a:pt x="84" y="275"/>
                  </a:lnTo>
                  <a:lnTo>
                    <a:pt x="77" y="270"/>
                  </a:lnTo>
                  <a:lnTo>
                    <a:pt x="67" y="267"/>
                  </a:lnTo>
                  <a:lnTo>
                    <a:pt x="59" y="262"/>
                  </a:lnTo>
                  <a:lnTo>
                    <a:pt x="44" y="252"/>
                  </a:lnTo>
                  <a:lnTo>
                    <a:pt x="34" y="240"/>
                  </a:lnTo>
                  <a:lnTo>
                    <a:pt x="22" y="225"/>
                  </a:lnTo>
                  <a:lnTo>
                    <a:pt x="14" y="207"/>
                  </a:lnTo>
                  <a:lnTo>
                    <a:pt x="7" y="19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0" y="137"/>
                  </a:lnTo>
                  <a:lnTo>
                    <a:pt x="0" y="125"/>
                  </a:lnTo>
                  <a:lnTo>
                    <a:pt x="2" y="110"/>
                  </a:lnTo>
                  <a:lnTo>
                    <a:pt x="4" y="97"/>
                  </a:lnTo>
                  <a:lnTo>
                    <a:pt x="9" y="85"/>
                  </a:lnTo>
                  <a:lnTo>
                    <a:pt x="14" y="75"/>
                  </a:lnTo>
                  <a:lnTo>
                    <a:pt x="19" y="62"/>
                  </a:lnTo>
                  <a:lnTo>
                    <a:pt x="27" y="52"/>
                  </a:lnTo>
                  <a:lnTo>
                    <a:pt x="34" y="42"/>
                  </a:lnTo>
                  <a:lnTo>
                    <a:pt x="44" y="32"/>
                  </a:lnTo>
                  <a:lnTo>
                    <a:pt x="54" y="25"/>
                  </a:lnTo>
                  <a:lnTo>
                    <a:pt x="64" y="17"/>
                  </a:lnTo>
                  <a:lnTo>
                    <a:pt x="77" y="12"/>
                  </a:lnTo>
                  <a:lnTo>
                    <a:pt x="89" y="7"/>
                  </a:lnTo>
                  <a:lnTo>
                    <a:pt x="104" y="5"/>
                  </a:lnTo>
                  <a:lnTo>
                    <a:pt x="119" y="2"/>
                  </a:lnTo>
                  <a:lnTo>
                    <a:pt x="137" y="0"/>
                  </a:lnTo>
                  <a:lnTo>
                    <a:pt x="137" y="67"/>
                  </a:lnTo>
                  <a:lnTo>
                    <a:pt x="132" y="67"/>
                  </a:lnTo>
                  <a:lnTo>
                    <a:pt x="124" y="70"/>
                  </a:lnTo>
                  <a:lnTo>
                    <a:pt x="117" y="72"/>
                  </a:lnTo>
                  <a:lnTo>
                    <a:pt x="112" y="75"/>
                  </a:lnTo>
                  <a:lnTo>
                    <a:pt x="107" y="80"/>
                  </a:lnTo>
                  <a:lnTo>
                    <a:pt x="102" y="85"/>
                  </a:lnTo>
                  <a:lnTo>
                    <a:pt x="99" y="92"/>
                  </a:lnTo>
                  <a:lnTo>
                    <a:pt x="94" y="100"/>
                  </a:lnTo>
                  <a:lnTo>
                    <a:pt x="92" y="107"/>
                  </a:lnTo>
                  <a:lnTo>
                    <a:pt x="89" y="117"/>
                  </a:lnTo>
                  <a:lnTo>
                    <a:pt x="89" y="130"/>
                  </a:lnTo>
                  <a:lnTo>
                    <a:pt x="89" y="140"/>
                  </a:lnTo>
                  <a:lnTo>
                    <a:pt x="89" y="157"/>
                  </a:lnTo>
                  <a:lnTo>
                    <a:pt x="92" y="172"/>
                  </a:lnTo>
                  <a:lnTo>
                    <a:pt x="97" y="185"/>
                  </a:lnTo>
                  <a:lnTo>
                    <a:pt x="102" y="195"/>
                  </a:lnTo>
                  <a:lnTo>
                    <a:pt x="109" y="205"/>
                  </a:lnTo>
                  <a:lnTo>
                    <a:pt x="117" y="210"/>
                  </a:lnTo>
                  <a:lnTo>
                    <a:pt x="127" y="215"/>
                  </a:lnTo>
                  <a:lnTo>
                    <a:pt x="139" y="215"/>
                  </a:lnTo>
                  <a:lnTo>
                    <a:pt x="152" y="212"/>
                  </a:lnTo>
                  <a:lnTo>
                    <a:pt x="162" y="210"/>
                  </a:lnTo>
                  <a:lnTo>
                    <a:pt x="169" y="202"/>
                  </a:lnTo>
                  <a:lnTo>
                    <a:pt x="177" y="195"/>
                  </a:lnTo>
                  <a:lnTo>
                    <a:pt x="182" y="185"/>
                  </a:lnTo>
                  <a:lnTo>
                    <a:pt x="184" y="172"/>
                  </a:lnTo>
                  <a:lnTo>
                    <a:pt x="187" y="160"/>
                  </a:lnTo>
                  <a:lnTo>
                    <a:pt x="189" y="145"/>
                  </a:lnTo>
                  <a:lnTo>
                    <a:pt x="189" y="127"/>
                  </a:lnTo>
                  <a:lnTo>
                    <a:pt x="187" y="112"/>
                  </a:lnTo>
                  <a:lnTo>
                    <a:pt x="182" y="100"/>
                  </a:lnTo>
                  <a:lnTo>
                    <a:pt x="177" y="87"/>
                  </a:lnTo>
                  <a:lnTo>
                    <a:pt x="169" y="80"/>
                  </a:lnTo>
                  <a:lnTo>
                    <a:pt x="159" y="72"/>
                  </a:lnTo>
                  <a:lnTo>
                    <a:pt x="149" y="70"/>
                  </a:lnTo>
                  <a:lnTo>
                    <a:pt x="137" y="67"/>
                  </a:lnTo>
                  <a:lnTo>
                    <a:pt x="13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66" name="Freeform 54"/>
            <p:cNvSpPr>
              <a:spLocks/>
            </p:cNvSpPr>
            <p:nvPr/>
          </p:nvSpPr>
          <p:spPr bwMode="auto">
            <a:xfrm>
              <a:off x="2283" y="930"/>
              <a:ext cx="278" cy="284"/>
            </a:xfrm>
            <a:custGeom>
              <a:avLst/>
              <a:gdLst>
                <a:gd name="T0" fmla="*/ 137 w 278"/>
                <a:gd name="T1" fmla="*/ 0 h 284"/>
                <a:gd name="T2" fmla="*/ 159 w 278"/>
                <a:gd name="T3" fmla="*/ 2 h 284"/>
                <a:gd name="T4" fmla="*/ 179 w 278"/>
                <a:gd name="T5" fmla="*/ 5 h 284"/>
                <a:gd name="T6" fmla="*/ 197 w 278"/>
                <a:gd name="T7" fmla="*/ 12 h 284"/>
                <a:gd name="T8" fmla="*/ 214 w 278"/>
                <a:gd name="T9" fmla="*/ 20 h 284"/>
                <a:gd name="T10" fmla="*/ 229 w 278"/>
                <a:gd name="T11" fmla="*/ 30 h 284"/>
                <a:gd name="T12" fmla="*/ 252 w 278"/>
                <a:gd name="T13" fmla="*/ 55 h 284"/>
                <a:gd name="T14" fmla="*/ 262 w 278"/>
                <a:gd name="T15" fmla="*/ 70 h 284"/>
                <a:gd name="T16" fmla="*/ 274 w 278"/>
                <a:gd name="T17" fmla="*/ 102 h 284"/>
                <a:gd name="T18" fmla="*/ 277 w 278"/>
                <a:gd name="T19" fmla="*/ 137 h 284"/>
                <a:gd name="T20" fmla="*/ 277 w 278"/>
                <a:gd name="T21" fmla="*/ 152 h 284"/>
                <a:gd name="T22" fmla="*/ 272 w 278"/>
                <a:gd name="T23" fmla="*/ 180 h 284"/>
                <a:gd name="T24" fmla="*/ 267 w 278"/>
                <a:gd name="T25" fmla="*/ 192 h 284"/>
                <a:gd name="T26" fmla="*/ 257 w 278"/>
                <a:gd name="T27" fmla="*/ 217 h 284"/>
                <a:gd name="T28" fmla="*/ 242 w 278"/>
                <a:gd name="T29" fmla="*/ 240 h 284"/>
                <a:gd name="T30" fmla="*/ 232 w 278"/>
                <a:gd name="T31" fmla="*/ 250 h 284"/>
                <a:gd name="T32" fmla="*/ 209 w 278"/>
                <a:gd name="T33" fmla="*/ 267 h 284"/>
                <a:gd name="T34" fmla="*/ 197 w 278"/>
                <a:gd name="T35" fmla="*/ 272 h 284"/>
                <a:gd name="T36" fmla="*/ 169 w 278"/>
                <a:gd name="T37" fmla="*/ 280 h 284"/>
                <a:gd name="T38" fmla="*/ 139 w 278"/>
                <a:gd name="T39" fmla="*/ 283 h 284"/>
                <a:gd name="T40" fmla="*/ 127 w 278"/>
                <a:gd name="T41" fmla="*/ 283 h 284"/>
                <a:gd name="T42" fmla="*/ 104 w 278"/>
                <a:gd name="T43" fmla="*/ 280 h 284"/>
                <a:gd name="T44" fmla="*/ 84 w 278"/>
                <a:gd name="T45" fmla="*/ 275 h 284"/>
                <a:gd name="T46" fmla="*/ 67 w 278"/>
                <a:gd name="T47" fmla="*/ 267 h 284"/>
                <a:gd name="T48" fmla="*/ 59 w 278"/>
                <a:gd name="T49" fmla="*/ 262 h 284"/>
                <a:gd name="T50" fmla="*/ 34 w 278"/>
                <a:gd name="T51" fmla="*/ 240 h 284"/>
                <a:gd name="T52" fmla="*/ 14 w 278"/>
                <a:gd name="T53" fmla="*/ 207 h 284"/>
                <a:gd name="T54" fmla="*/ 7 w 278"/>
                <a:gd name="T55" fmla="*/ 190 h 284"/>
                <a:gd name="T56" fmla="*/ 0 w 278"/>
                <a:gd name="T57" fmla="*/ 155 h 284"/>
                <a:gd name="T58" fmla="*/ 0 w 278"/>
                <a:gd name="T59" fmla="*/ 137 h 284"/>
                <a:gd name="T60" fmla="*/ 2 w 278"/>
                <a:gd name="T61" fmla="*/ 110 h 284"/>
                <a:gd name="T62" fmla="*/ 9 w 278"/>
                <a:gd name="T63" fmla="*/ 85 h 284"/>
                <a:gd name="T64" fmla="*/ 14 w 278"/>
                <a:gd name="T65" fmla="*/ 75 h 284"/>
                <a:gd name="T66" fmla="*/ 27 w 278"/>
                <a:gd name="T67" fmla="*/ 52 h 284"/>
                <a:gd name="T68" fmla="*/ 34 w 278"/>
                <a:gd name="T69" fmla="*/ 42 h 284"/>
                <a:gd name="T70" fmla="*/ 54 w 278"/>
                <a:gd name="T71" fmla="*/ 25 h 284"/>
                <a:gd name="T72" fmla="*/ 77 w 278"/>
                <a:gd name="T73" fmla="*/ 12 h 284"/>
                <a:gd name="T74" fmla="*/ 89 w 278"/>
                <a:gd name="T75" fmla="*/ 7 h 284"/>
                <a:gd name="T76" fmla="*/ 119 w 278"/>
                <a:gd name="T77" fmla="*/ 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8" h="284">
                  <a:moveTo>
                    <a:pt x="137" y="0"/>
                  </a:moveTo>
                  <a:lnTo>
                    <a:pt x="137" y="0"/>
                  </a:lnTo>
                  <a:lnTo>
                    <a:pt x="147" y="0"/>
                  </a:lnTo>
                  <a:lnTo>
                    <a:pt x="159" y="2"/>
                  </a:lnTo>
                  <a:lnTo>
                    <a:pt x="169" y="2"/>
                  </a:lnTo>
                  <a:lnTo>
                    <a:pt x="179" y="5"/>
                  </a:lnTo>
                  <a:lnTo>
                    <a:pt x="189" y="7"/>
                  </a:lnTo>
                  <a:lnTo>
                    <a:pt x="197" y="12"/>
                  </a:lnTo>
                  <a:lnTo>
                    <a:pt x="207" y="15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29" y="30"/>
                  </a:lnTo>
                  <a:lnTo>
                    <a:pt x="242" y="42"/>
                  </a:lnTo>
                  <a:lnTo>
                    <a:pt x="252" y="55"/>
                  </a:lnTo>
                  <a:lnTo>
                    <a:pt x="262" y="70"/>
                  </a:lnTo>
                  <a:lnTo>
                    <a:pt x="262" y="70"/>
                  </a:lnTo>
                  <a:lnTo>
                    <a:pt x="269" y="85"/>
                  </a:lnTo>
                  <a:lnTo>
                    <a:pt x="274" y="102"/>
                  </a:lnTo>
                  <a:lnTo>
                    <a:pt x="277" y="120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7" y="152"/>
                  </a:lnTo>
                  <a:lnTo>
                    <a:pt x="274" y="165"/>
                  </a:lnTo>
                  <a:lnTo>
                    <a:pt x="272" y="180"/>
                  </a:lnTo>
                  <a:lnTo>
                    <a:pt x="267" y="192"/>
                  </a:lnTo>
                  <a:lnTo>
                    <a:pt x="267" y="192"/>
                  </a:lnTo>
                  <a:lnTo>
                    <a:pt x="262" y="205"/>
                  </a:lnTo>
                  <a:lnTo>
                    <a:pt x="257" y="217"/>
                  </a:lnTo>
                  <a:lnTo>
                    <a:pt x="249" y="230"/>
                  </a:lnTo>
                  <a:lnTo>
                    <a:pt x="242" y="240"/>
                  </a:lnTo>
                  <a:lnTo>
                    <a:pt x="242" y="240"/>
                  </a:lnTo>
                  <a:lnTo>
                    <a:pt x="232" y="250"/>
                  </a:lnTo>
                  <a:lnTo>
                    <a:pt x="222" y="260"/>
                  </a:lnTo>
                  <a:lnTo>
                    <a:pt x="209" y="267"/>
                  </a:lnTo>
                  <a:lnTo>
                    <a:pt x="197" y="272"/>
                  </a:lnTo>
                  <a:lnTo>
                    <a:pt x="197" y="272"/>
                  </a:lnTo>
                  <a:lnTo>
                    <a:pt x="184" y="277"/>
                  </a:lnTo>
                  <a:lnTo>
                    <a:pt x="169" y="280"/>
                  </a:lnTo>
                  <a:lnTo>
                    <a:pt x="154" y="283"/>
                  </a:lnTo>
                  <a:lnTo>
                    <a:pt x="139" y="283"/>
                  </a:lnTo>
                  <a:lnTo>
                    <a:pt x="139" y="283"/>
                  </a:lnTo>
                  <a:lnTo>
                    <a:pt x="127" y="283"/>
                  </a:lnTo>
                  <a:lnTo>
                    <a:pt x="117" y="280"/>
                  </a:lnTo>
                  <a:lnTo>
                    <a:pt x="104" y="280"/>
                  </a:lnTo>
                  <a:lnTo>
                    <a:pt x="94" y="277"/>
                  </a:lnTo>
                  <a:lnTo>
                    <a:pt x="84" y="275"/>
                  </a:lnTo>
                  <a:lnTo>
                    <a:pt x="77" y="270"/>
                  </a:lnTo>
                  <a:lnTo>
                    <a:pt x="67" y="267"/>
                  </a:lnTo>
                  <a:lnTo>
                    <a:pt x="59" y="262"/>
                  </a:lnTo>
                  <a:lnTo>
                    <a:pt x="59" y="262"/>
                  </a:lnTo>
                  <a:lnTo>
                    <a:pt x="44" y="252"/>
                  </a:lnTo>
                  <a:lnTo>
                    <a:pt x="34" y="240"/>
                  </a:lnTo>
                  <a:lnTo>
                    <a:pt x="22" y="225"/>
                  </a:lnTo>
                  <a:lnTo>
                    <a:pt x="14" y="207"/>
                  </a:lnTo>
                  <a:lnTo>
                    <a:pt x="14" y="207"/>
                  </a:lnTo>
                  <a:lnTo>
                    <a:pt x="7" y="19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25"/>
                  </a:lnTo>
                  <a:lnTo>
                    <a:pt x="2" y="110"/>
                  </a:lnTo>
                  <a:lnTo>
                    <a:pt x="4" y="9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4" y="75"/>
                  </a:lnTo>
                  <a:lnTo>
                    <a:pt x="19" y="62"/>
                  </a:lnTo>
                  <a:lnTo>
                    <a:pt x="27" y="5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4" y="32"/>
                  </a:lnTo>
                  <a:lnTo>
                    <a:pt x="54" y="25"/>
                  </a:lnTo>
                  <a:lnTo>
                    <a:pt x="64" y="17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89" y="7"/>
                  </a:lnTo>
                  <a:lnTo>
                    <a:pt x="104" y="5"/>
                  </a:lnTo>
                  <a:lnTo>
                    <a:pt x="119" y="2"/>
                  </a:lnTo>
                  <a:lnTo>
                    <a:pt x="1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67" name="Freeform 55"/>
            <p:cNvSpPr>
              <a:spLocks/>
            </p:cNvSpPr>
            <p:nvPr/>
          </p:nvSpPr>
          <p:spPr bwMode="auto">
            <a:xfrm>
              <a:off x="2372" y="998"/>
              <a:ext cx="101" cy="148"/>
            </a:xfrm>
            <a:custGeom>
              <a:avLst/>
              <a:gdLst>
                <a:gd name="T0" fmla="*/ 47 w 101"/>
                <a:gd name="T1" fmla="*/ 0 h 148"/>
                <a:gd name="T2" fmla="*/ 47 w 101"/>
                <a:gd name="T3" fmla="*/ 0 h 148"/>
                <a:gd name="T4" fmla="*/ 42 w 101"/>
                <a:gd name="T5" fmla="*/ 0 h 148"/>
                <a:gd name="T6" fmla="*/ 35 w 101"/>
                <a:gd name="T7" fmla="*/ 2 h 148"/>
                <a:gd name="T8" fmla="*/ 27 w 101"/>
                <a:gd name="T9" fmla="*/ 4 h 148"/>
                <a:gd name="T10" fmla="*/ 22 w 101"/>
                <a:gd name="T11" fmla="*/ 7 h 148"/>
                <a:gd name="T12" fmla="*/ 22 w 101"/>
                <a:gd name="T13" fmla="*/ 7 h 148"/>
                <a:gd name="T14" fmla="*/ 17 w 101"/>
                <a:gd name="T15" fmla="*/ 12 h 148"/>
                <a:gd name="T16" fmla="*/ 12 w 101"/>
                <a:gd name="T17" fmla="*/ 17 h 148"/>
                <a:gd name="T18" fmla="*/ 10 w 101"/>
                <a:gd name="T19" fmla="*/ 24 h 148"/>
                <a:gd name="T20" fmla="*/ 5 w 101"/>
                <a:gd name="T21" fmla="*/ 32 h 148"/>
                <a:gd name="T22" fmla="*/ 5 w 101"/>
                <a:gd name="T23" fmla="*/ 32 h 148"/>
                <a:gd name="T24" fmla="*/ 2 w 101"/>
                <a:gd name="T25" fmla="*/ 39 h 148"/>
                <a:gd name="T26" fmla="*/ 0 w 101"/>
                <a:gd name="T27" fmla="*/ 49 h 148"/>
                <a:gd name="T28" fmla="*/ 0 w 101"/>
                <a:gd name="T29" fmla="*/ 62 h 148"/>
                <a:gd name="T30" fmla="*/ 0 w 101"/>
                <a:gd name="T31" fmla="*/ 72 h 148"/>
                <a:gd name="T32" fmla="*/ 0 w 101"/>
                <a:gd name="T33" fmla="*/ 72 h 148"/>
                <a:gd name="T34" fmla="*/ 0 w 101"/>
                <a:gd name="T35" fmla="*/ 89 h 148"/>
                <a:gd name="T36" fmla="*/ 2 w 101"/>
                <a:gd name="T37" fmla="*/ 104 h 148"/>
                <a:gd name="T38" fmla="*/ 7 w 101"/>
                <a:gd name="T39" fmla="*/ 117 h 148"/>
                <a:gd name="T40" fmla="*/ 12 w 101"/>
                <a:gd name="T41" fmla="*/ 127 h 148"/>
                <a:gd name="T42" fmla="*/ 12 w 101"/>
                <a:gd name="T43" fmla="*/ 127 h 148"/>
                <a:gd name="T44" fmla="*/ 20 w 101"/>
                <a:gd name="T45" fmla="*/ 137 h 148"/>
                <a:gd name="T46" fmla="*/ 27 w 101"/>
                <a:gd name="T47" fmla="*/ 142 h 148"/>
                <a:gd name="T48" fmla="*/ 37 w 101"/>
                <a:gd name="T49" fmla="*/ 147 h 148"/>
                <a:gd name="T50" fmla="*/ 50 w 101"/>
                <a:gd name="T51" fmla="*/ 147 h 148"/>
                <a:gd name="T52" fmla="*/ 50 w 101"/>
                <a:gd name="T53" fmla="*/ 147 h 148"/>
                <a:gd name="T54" fmla="*/ 62 w 101"/>
                <a:gd name="T55" fmla="*/ 144 h 148"/>
                <a:gd name="T56" fmla="*/ 72 w 101"/>
                <a:gd name="T57" fmla="*/ 142 h 148"/>
                <a:gd name="T58" fmla="*/ 80 w 101"/>
                <a:gd name="T59" fmla="*/ 134 h 148"/>
                <a:gd name="T60" fmla="*/ 87 w 101"/>
                <a:gd name="T61" fmla="*/ 127 h 148"/>
                <a:gd name="T62" fmla="*/ 87 w 101"/>
                <a:gd name="T63" fmla="*/ 127 h 148"/>
                <a:gd name="T64" fmla="*/ 92 w 101"/>
                <a:gd name="T65" fmla="*/ 117 h 148"/>
                <a:gd name="T66" fmla="*/ 95 w 101"/>
                <a:gd name="T67" fmla="*/ 104 h 148"/>
                <a:gd name="T68" fmla="*/ 97 w 101"/>
                <a:gd name="T69" fmla="*/ 92 h 148"/>
                <a:gd name="T70" fmla="*/ 100 w 101"/>
                <a:gd name="T71" fmla="*/ 77 h 148"/>
                <a:gd name="T72" fmla="*/ 100 w 101"/>
                <a:gd name="T73" fmla="*/ 77 h 148"/>
                <a:gd name="T74" fmla="*/ 100 w 101"/>
                <a:gd name="T75" fmla="*/ 59 h 148"/>
                <a:gd name="T76" fmla="*/ 97 w 101"/>
                <a:gd name="T77" fmla="*/ 44 h 148"/>
                <a:gd name="T78" fmla="*/ 92 w 101"/>
                <a:gd name="T79" fmla="*/ 32 h 148"/>
                <a:gd name="T80" fmla="*/ 87 w 101"/>
                <a:gd name="T81" fmla="*/ 19 h 148"/>
                <a:gd name="T82" fmla="*/ 87 w 101"/>
                <a:gd name="T83" fmla="*/ 19 h 148"/>
                <a:gd name="T84" fmla="*/ 80 w 101"/>
                <a:gd name="T85" fmla="*/ 12 h 148"/>
                <a:gd name="T86" fmla="*/ 70 w 101"/>
                <a:gd name="T87" fmla="*/ 4 h 148"/>
                <a:gd name="T88" fmla="*/ 60 w 101"/>
                <a:gd name="T89" fmla="*/ 2 h 148"/>
                <a:gd name="T90" fmla="*/ 47 w 101"/>
                <a:gd name="T9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48">
                  <a:moveTo>
                    <a:pt x="47" y="0"/>
                  </a:moveTo>
                  <a:lnTo>
                    <a:pt x="47" y="0"/>
                  </a:lnTo>
                  <a:lnTo>
                    <a:pt x="42" y="0"/>
                  </a:lnTo>
                  <a:lnTo>
                    <a:pt x="35" y="2"/>
                  </a:lnTo>
                  <a:lnTo>
                    <a:pt x="27" y="4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7" y="12"/>
                  </a:lnTo>
                  <a:lnTo>
                    <a:pt x="12" y="17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9"/>
                  </a:lnTo>
                  <a:lnTo>
                    <a:pt x="0" y="49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89"/>
                  </a:lnTo>
                  <a:lnTo>
                    <a:pt x="2" y="104"/>
                  </a:lnTo>
                  <a:lnTo>
                    <a:pt x="7" y="117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20" y="137"/>
                  </a:lnTo>
                  <a:lnTo>
                    <a:pt x="27" y="142"/>
                  </a:lnTo>
                  <a:lnTo>
                    <a:pt x="37" y="147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62" y="144"/>
                  </a:lnTo>
                  <a:lnTo>
                    <a:pt x="72" y="142"/>
                  </a:lnTo>
                  <a:lnTo>
                    <a:pt x="80" y="134"/>
                  </a:lnTo>
                  <a:lnTo>
                    <a:pt x="87" y="127"/>
                  </a:lnTo>
                  <a:lnTo>
                    <a:pt x="87" y="127"/>
                  </a:lnTo>
                  <a:lnTo>
                    <a:pt x="92" y="117"/>
                  </a:lnTo>
                  <a:lnTo>
                    <a:pt x="95" y="104"/>
                  </a:lnTo>
                  <a:lnTo>
                    <a:pt x="97" y="92"/>
                  </a:lnTo>
                  <a:lnTo>
                    <a:pt x="100" y="77"/>
                  </a:lnTo>
                  <a:lnTo>
                    <a:pt x="100" y="77"/>
                  </a:lnTo>
                  <a:lnTo>
                    <a:pt x="100" y="59"/>
                  </a:lnTo>
                  <a:lnTo>
                    <a:pt x="97" y="44"/>
                  </a:lnTo>
                  <a:lnTo>
                    <a:pt x="92" y="32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0" y="12"/>
                  </a:lnTo>
                  <a:lnTo>
                    <a:pt x="70" y="4"/>
                  </a:lnTo>
                  <a:lnTo>
                    <a:pt x="60" y="2"/>
                  </a:lnTo>
                  <a:lnTo>
                    <a:pt x="4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68" name="Freeform 56"/>
            <p:cNvSpPr>
              <a:spLocks/>
            </p:cNvSpPr>
            <p:nvPr/>
          </p:nvSpPr>
          <p:spPr bwMode="auto">
            <a:xfrm>
              <a:off x="2693" y="946"/>
              <a:ext cx="256" cy="267"/>
            </a:xfrm>
            <a:custGeom>
              <a:avLst/>
              <a:gdLst>
                <a:gd name="T0" fmla="*/ 0 w 256"/>
                <a:gd name="T1" fmla="*/ 0 h 267"/>
                <a:gd name="T2" fmla="*/ 82 w 256"/>
                <a:gd name="T3" fmla="*/ 0 h 267"/>
                <a:gd name="T4" fmla="*/ 177 w 256"/>
                <a:gd name="T5" fmla="*/ 143 h 267"/>
                <a:gd name="T6" fmla="*/ 172 w 256"/>
                <a:gd name="T7" fmla="*/ 85 h 267"/>
                <a:gd name="T8" fmla="*/ 172 w 256"/>
                <a:gd name="T9" fmla="*/ 0 h 267"/>
                <a:gd name="T10" fmla="*/ 255 w 256"/>
                <a:gd name="T11" fmla="*/ 0 h 267"/>
                <a:gd name="T12" fmla="*/ 255 w 256"/>
                <a:gd name="T13" fmla="*/ 266 h 267"/>
                <a:gd name="T14" fmla="*/ 175 w 256"/>
                <a:gd name="T15" fmla="*/ 266 h 267"/>
                <a:gd name="T16" fmla="*/ 82 w 256"/>
                <a:gd name="T17" fmla="*/ 120 h 267"/>
                <a:gd name="T18" fmla="*/ 85 w 256"/>
                <a:gd name="T19" fmla="*/ 180 h 267"/>
                <a:gd name="T20" fmla="*/ 85 w 256"/>
                <a:gd name="T21" fmla="*/ 266 h 267"/>
                <a:gd name="T22" fmla="*/ 0 w 256"/>
                <a:gd name="T23" fmla="*/ 266 h 267"/>
                <a:gd name="T24" fmla="*/ 0 w 256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67">
                  <a:moveTo>
                    <a:pt x="0" y="0"/>
                  </a:moveTo>
                  <a:lnTo>
                    <a:pt x="82" y="0"/>
                  </a:lnTo>
                  <a:lnTo>
                    <a:pt x="177" y="143"/>
                  </a:lnTo>
                  <a:lnTo>
                    <a:pt x="172" y="85"/>
                  </a:lnTo>
                  <a:lnTo>
                    <a:pt x="172" y="0"/>
                  </a:lnTo>
                  <a:lnTo>
                    <a:pt x="255" y="0"/>
                  </a:lnTo>
                  <a:lnTo>
                    <a:pt x="255" y="266"/>
                  </a:lnTo>
                  <a:lnTo>
                    <a:pt x="175" y="266"/>
                  </a:lnTo>
                  <a:lnTo>
                    <a:pt x="82" y="120"/>
                  </a:lnTo>
                  <a:lnTo>
                    <a:pt x="85" y="180"/>
                  </a:lnTo>
                  <a:lnTo>
                    <a:pt x="85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69" name="Freeform 57"/>
            <p:cNvSpPr>
              <a:spLocks/>
            </p:cNvSpPr>
            <p:nvPr/>
          </p:nvSpPr>
          <p:spPr bwMode="auto">
            <a:xfrm>
              <a:off x="2693" y="946"/>
              <a:ext cx="256" cy="267"/>
            </a:xfrm>
            <a:custGeom>
              <a:avLst/>
              <a:gdLst>
                <a:gd name="T0" fmla="*/ 0 w 256"/>
                <a:gd name="T1" fmla="*/ 0 h 267"/>
                <a:gd name="T2" fmla="*/ 82 w 256"/>
                <a:gd name="T3" fmla="*/ 0 h 267"/>
                <a:gd name="T4" fmla="*/ 177 w 256"/>
                <a:gd name="T5" fmla="*/ 143 h 267"/>
                <a:gd name="T6" fmla="*/ 172 w 256"/>
                <a:gd name="T7" fmla="*/ 85 h 267"/>
                <a:gd name="T8" fmla="*/ 172 w 256"/>
                <a:gd name="T9" fmla="*/ 0 h 267"/>
                <a:gd name="T10" fmla="*/ 255 w 256"/>
                <a:gd name="T11" fmla="*/ 0 h 267"/>
                <a:gd name="T12" fmla="*/ 255 w 256"/>
                <a:gd name="T13" fmla="*/ 266 h 267"/>
                <a:gd name="T14" fmla="*/ 175 w 256"/>
                <a:gd name="T15" fmla="*/ 266 h 267"/>
                <a:gd name="T16" fmla="*/ 82 w 256"/>
                <a:gd name="T17" fmla="*/ 120 h 267"/>
                <a:gd name="T18" fmla="*/ 85 w 256"/>
                <a:gd name="T19" fmla="*/ 180 h 267"/>
                <a:gd name="T20" fmla="*/ 85 w 256"/>
                <a:gd name="T21" fmla="*/ 266 h 267"/>
                <a:gd name="T22" fmla="*/ 0 w 256"/>
                <a:gd name="T23" fmla="*/ 266 h 267"/>
                <a:gd name="T24" fmla="*/ 0 w 256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67">
                  <a:moveTo>
                    <a:pt x="0" y="0"/>
                  </a:moveTo>
                  <a:lnTo>
                    <a:pt x="82" y="0"/>
                  </a:lnTo>
                  <a:lnTo>
                    <a:pt x="177" y="143"/>
                  </a:lnTo>
                  <a:lnTo>
                    <a:pt x="172" y="85"/>
                  </a:lnTo>
                  <a:lnTo>
                    <a:pt x="172" y="0"/>
                  </a:lnTo>
                  <a:lnTo>
                    <a:pt x="255" y="0"/>
                  </a:lnTo>
                  <a:lnTo>
                    <a:pt x="255" y="266"/>
                  </a:lnTo>
                  <a:lnTo>
                    <a:pt x="175" y="266"/>
                  </a:lnTo>
                  <a:lnTo>
                    <a:pt x="82" y="120"/>
                  </a:lnTo>
                  <a:lnTo>
                    <a:pt x="85" y="180"/>
                  </a:lnTo>
                  <a:lnTo>
                    <a:pt x="85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70" name="Freeform 58"/>
            <p:cNvSpPr>
              <a:spLocks/>
            </p:cNvSpPr>
            <p:nvPr/>
          </p:nvSpPr>
          <p:spPr bwMode="auto">
            <a:xfrm>
              <a:off x="3905" y="938"/>
              <a:ext cx="224" cy="267"/>
            </a:xfrm>
            <a:custGeom>
              <a:avLst/>
              <a:gdLst>
                <a:gd name="T0" fmla="*/ 0 w 224"/>
                <a:gd name="T1" fmla="*/ 0 h 267"/>
                <a:gd name="T2" fmla="*/ 217 w 224"/>
                <a:gd name="T3" fmla="*/ 0 h 267"/>
                <a:gd name="T4" fmla="*/ 217 w 224"/>
                <a:gd name="T5" fmla="*/ 62 h 267"/>
                <a:gd name="T6" fmla="*/ 90 w 224"/>
                <a:gd name="T7" fmla="*/ 62 h 267"/>
                <a:gd name="T8" fmla="*/ 90 w 224"/>
                <a:gd name="T9" fmla="*/ 97 h 267"/>
                <a:gd name="T10" fmla="*/ 197 w 224"/>
                <a:gd name="T11" fmla="*/ 97 h 267"/>
                <a:gd name="T12" fmla="*/ 197 w 224"/>
                <a:gd name="T13" fmla="*/ 160 h 267"/>
                <a:gd name="T14" fmla="*/ 90 w 224"/>
                <a:gd name="T15" fmla="*/ 160 h 267"/>
                <a:gd name="T16" fmla="*/ 90 w 224"/>
                <a:gd name="T17" fmla="*/ 200 h 267"/>
                <a:gd name="T18" fmla="*/ 223 w 224"/>
                <a:gd name="T19" fmla="*/ 200 h 267"/>
                <a:gd name="T20" fmla="*/ 223 w 224"/>
                <a:gd name="T21" fmla="*/ 266 h 267"/>
                <a:gd name="T22" fmla="*/ 0 w 224"/>
                <a:gd name="T23" fmla="*/ 266 h 267"/>
                <a:gd name="T24" fmla="*/ 0 w 224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7">
                  <a:moveTo>
                    <a:pt x="0" y="0"/>
                  </a:moveTo>
                  <a:lnTo>
                    <a:pt x="217" y="0"/>
                  </a:lnTo>
                  <a:lnTo>
                    <a:pt x="217" y="62"/>
                  </a:lnTo>
                  <a:lnTo>
                    <a:pt x="90" y="62"/>
                  </a:lnTo>
                  <a:lnTo>
                    <a:pt x="90" y="97"/>
                  </a:lnTo>
                  <a:lnTo>
                    <a:pt x="197" y="97"/>
                  </a:lnTo>
                  <a:lnTo>
                    <a:pt x="197" y="160"/>
                  </a:lnTo>
                  <a:lnTo>
                    <a:pt x="90" y="160"/>
                  </a:lnTo>
                  <a:lnTo>
                    <a:pt x="90" y="200"/>
                  </a:lnTo>
                  <a:lnTo>
                    <a:pt x="223" y="200"/>
                  </a:lnTo>
                  <a:lnTo>
                    <a:pt x="223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8171" name="Freeform 59"/>
            <p:cNvSpPr>
              <a:spLocks/>
            </p:cNvSpPr>
            <p:nvPr/>
          </p:nvSpPr>
          <p:spPr bwMode="auto">
            <a:xfrm>
              <a:off x="3905" y="938"/>
              <a:ext cx="224" cy="267"/>
            </a:xfrm>
            <a:custGeom>
              <a:avLst/>
              <a:gdLst>
                <a:gd name="T0" fmla="*/ 0 w 224"/>
                <a:gd name="T1" fmla="*/ 0 h 267"/>
                <a:gd name="T2" fmla="*/ 217 w 224"/>
                <a:gd name="T3" fmla="*/ 0 h 267"/>
                <a:gd name="T4" fmla="*/ 217 w 224"/>
                <a:gd name="T5" fmla="*/ 62 h 267"/>
                <a:gd name="T6" fmla="*/ 90 w 224"/>
                <a:gd name="T7" fmla="*/ 62 h 267"/>
                <a:gd name="T8" fmla="*/ 90 w 224"/>
                <a:gd name="T9" fmla="*/ 97 h 267"/>
                <a:gd name="T10" fmla="*/ 197 w 224"/>
                <a:gd name="T11" fmla="*/ 97 h 267"/>
                <a:gd name="T12" fmla="*/ 197 w 224"/>
                <a:gd name="T13" fmla="*/ 160 h 267"/>
                <a:gd name="T14" fmla="*/ 90 w 224"/>
                <a:gd name="T15" fmla="*/ 160 h 267"/>
                <a:gd name="T16" fmla="*/ 90 w 224"/>
                <a:gd name="T17" fmla="*/ 200 h 267"/>
                <a:gd name="T18" fmla="*/ 223 w 224"/>
                <a:gd name="T19" fmla="*/ 200 h 267"/>
                <a:gd name="T20" fmla="*/ 223 w 224"/>
                <a:gd name="T21" fmla="*/ 266 h 267"/>
                <a:gd name="T22" fmla="*/ 0 w 224"/>
                <a:gd name="T23" fmla="*/ 266 h 267"/>
                <a:gd name="T24" fmla="*/ 0 w 224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7">
                  <a:moveTo>
                    <a:pt x="0" y="0"/>
                  </a:moveTo>
                  <a:lnTo>
                    <a:pt x="217" y="0"/>
                  </a:lnTo>
                  <a:lnTo>
                    <a:pt x="217" y="62"/>
                  </a:lnTo>
                  <a:lnTo>
                    <a:pt x="90" y="62"/>
                  </a:lnTo>
                  <a:lnTo>
                    <a:pt x="90" y="97"/>
                  </a:lnTo>
                  <a:lnTo>
                    <a:pt x="197" y="97"/>
                  </a:lnTo>
                  <a:lnTo>
                    <a:pt x="197" y="160"/>
                  </a:lnTo>
                  <a:lnTo>
                    <a:pt x="90" y="160"/>
                  </a:lnTo>
                  <a:lnTo>
                    <a:pt x="90" y="200"/>
                  </a:lnTo>
                  <a:lnTo>
                    <a:pt x="223" y="200"/>
                  </a:lnTo>
                  <a:lnTo>
                    <a:pt x="223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8172" name="Rectangle 60"/>
          <p:cNvSpPr>
            <a:spLocks noChangeArrowheads="1"/>
          </p:cNvSpPr>
          <p:nvPr/>
        </p:nvSpPr>
        <p:spPr bwMode="auto">
          <a:xfrm>
            <a:off x="1066800" y="2895600"/>
            <a:ext cx="7848600" cy="1676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>
            <a:lvl1pPr marL="285750" indent="-285750">
              <a:lnSpc>
                <a:spcPct val="90000"/>
              </a:lnSpc>
              <a:spcBef>
                <a:spcPct val="30000"/>
              </a:spcBef>
              <a:defRPr sz="2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GB" altLang="en-US" sz="5400">
                <a:solidFill>
                  <a:schemeClr val="accent1"/>
                </a:solidFill>
                <a:latin typeface="SwitzerlandBlack" pitchFamily="34" charset="0"/>
              </a:rPr>
              <a:t>Some research results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19139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40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41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42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43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44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45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46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47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48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49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50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51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52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53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54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55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56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57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58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59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60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61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62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63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64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65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9166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9167" name="Rectangle 31"/>
          <p:cNvSpPr>
            <a:spLocks noChangeArrowheads="1"/>
          </p:cNvSpPr>
          <p:nvPr/>
        </p:nvSpPr>
        <p:spPr bwMode="auto">
          <a:xfrm>
            <a:off x="2879725" y="6278563"/>
            <a:ext cx="3446463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19168" name="Text Box 32"/>
          <p:cNvSpPr txBox="1">
            <a:spLocks noChangeArrowheads="1"/>
          </p:cNvSpPr>
          <p:nvPr/>
        </p:nvSpPr>
        <p:spPr bwMode="auto">
          <a:xfrm>
            <a:off x="381000" y="609600"/>
            <a:ext cx="9144000" cy="4908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" pitchFamily="34" charset="0"/>
              </a:rPr>
              <a:t>We are better off, says </a:t>
            </a:r>
          </a:p>
          <a:p>
            <a:pPr algn="ctr">
              <a:defRPr/>
            </a:pPr>
            <a:r>
              <a:rPr lang="en-GB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" pitchFamily="34" charset="0"/>
              </a:rPr>
              <a:t>research &amp; tests</a:t>
            </a:r>
            <a:endParaRPr lang="en-GB" altLang="en-US" sz="28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witzerland" pitchFamily="34" charset="0"/>
            </a:endParaRPr>
          </a:p>
          <a:p>
            <a:pPr>
              <a:defRPr/>
            </a:pPr>
            <a:endParaRPr lang="en-GB" altLang="en-US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witzerland" pitchFamily="34" charset="0"/>
            </a:endParaRP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Degree of distribution </a:t>
            </a:r>
          </a:p>
          <a:p>
            <a:pPr lvl="1">
              <a:buFontTx/>
              <a:buChar char="•"/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 Length distribution 		 &gt; 97 %	(=97 logs of 100 as ordered) </a:t>
            </a:r>
          </a:p>
          <a:p>
            <a:pPr lvl="1"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 </a:t>
            </a:r>
          </a:p>
          <a:p>
            <a:pPr lvl="1">
              <a:buFontTx/>
              <a:buChar char="•"/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Length &amp; diameter distribution  	 &gt; 90 %</a:t>
            </a:r>
          </a:p>
          <a:p>
            <a:pPr lvl="1">
              <a:defRPr/>
            </a:pPr>
            <a:endParaRPr lang="en-GB" altLang="en-US">
              <a:solidFill>
                <a:schemeClr val="accent1"/>
              </a:solidFill>
              <a:latin typeface="Switzerland" pitchFamily="34" charset="0"/>
            </a:endParaRP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How precisely timber section of stem is utilised</a:t>
            </a:r>
          </a:p>
          <a:p>
            <a:pPr lvl="1">
              <a:buFontTx/>
              <a:buChar char="•"/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 better as traditional 		   10 %</a:t>
            </a:r>
          </a:p>
          <a:p>
            <a:pPr lvl="1">
              <a:buFontTx/>
              <a:buChar char="•"/>
              <a:defRPr/>
            </a:pPr>
            <a:endParaRPr lang="en-GB" altLang="en-US">
              <a:solidFill>
                <a:schemeClr val="accent1"/>
              </a:solidFill>
              <a:latin typeface="Switzerland" pitchFamily="34" charset="0"/>
            </a:endParaRP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Productivity of logging</a:t>
            </a:r>
          </a:p>
          <a:p>
            <a:pPr lvl="1">
              <a:buFontTx/>
              <a:buChar char="•"/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 Spruce  				 + 22 %</a:t>
            </a:r>
          </a:p>
          <a:p>
            <a:pPr lvl="1">
              <a:buFontTx/>
              <a:buChar char="•"/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 Pine 		  		   + 7 %</a:t>
            </a:r>
          </a:p>
        </p:txBody>
      </p:sp>
      <p:grpSp>
        <p:nvGrpSpPr>
          <p:cNvPr id="18438" name="Group 33"/>
          <p:cNvGrpSpPr>
            <a:grpSpLocks/>
          </p:cNvGrpSpPr>
          <p:nvPr/>
        </p:nvGrpSpPr>
        <p:grpSpPr bwMode="auto">
          <a:xfrm>
            <a:off x="7696200" y="304800"/>
            <a:ext cx="1844675" cy="534988"/>
            <a:chOff x="481" y="3834"/>
            <a:chExt cx="1162" cy="337"/>
          </a:xfrm>
        </p:grpSpPr>
        <p:sp useBgFill="1">
          <p:nvSpPr>
            <p:cNvPr id="219170" name="AutoShape 34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71" name="Freeform 3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72" name="Freeform 36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73" name="Freeform 3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74" name="Freeform 38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75" name="Freeform 3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76" name="Freeform 40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77" name="Freeform 4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78" name="Freeform 42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79" name="Freeform 4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80" name="Freeform 44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81" name="Freeform 4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82" name="Freeform 46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83" name="Freeform 4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84" name="Freeform 48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85" name="Freeform 4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86" name="Freeform 50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87" name="Freeform 5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88" name="Freeform 52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89" name="Freeform 53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90" name="Freeform 5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91" name="Freeform 55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92" name="Freeform 56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93" name="Freeform 5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94" name="Freeform 58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95" name="Freeform 5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9196" name="Freeform 60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20163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64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65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66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67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68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69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70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71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72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73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74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75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76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77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78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79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80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81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82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83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84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85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86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87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88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0189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0190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191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20192" name="Rectangle 32"/>
          <p:cNvSpPr>
            <a:spLocks noChangeArrowheads="1"/>
          </p:cNvSpPr>
          <p:nvPr/>
        </p:nvSpPr>
        <p:spPr bwMode="auto">
          <a:xfrm>
            <a:off x="838200" y="228600"/>
            <a:ext cx="815340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en-US" sz="36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Length distribution for diameter classes</a:t>
            </a:r>
          </a:p>
        </p:txBody>
      </p:sp>
      <p:sp>
        <p:nvSpPr>
          <p:cNvPr id="19462" name="Rectangle 33"/>
          <p:cNvSpPr>
            <a:spLocks noChangeArrowheads="1"/>
          </p:cNvSpPr>
          <p:nvPr/>
        </p:nvSpPr>
        <p:spPr bwMode="auto">
          <a:xfrm>
            <a:off x="685800" y="1676400"/>
            <a:ext cx="89677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Norway Spruce, two log products</a:t>
            </a:r>
          </a:p>
          <a:p>
            <a:pPr lvl="1"/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- Aure log and Lapua log</a:t>
            </a:r>
          </a:p>
          <a:p>
            <a:pPr lvl="1"/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- length distribution by diameter classes for each product</a:t>
            </a:r>
          </a:p>
          <a:p>
            <a:pPr lvl="1"/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pPr lvl="1"/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Material: 7 stands</a:t>
            </a:r>
          </a:p>
          <a:p>
            <a:pPr lvl="1"/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- 4580 pcs of Aure logs and </a:t>
            </a:r>
          </a:p>
          <a:p>
            <a:pPr lvl="1"/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  3310 pcs of Lapua logs</a:t>
            </a:r>
          </a:p>
          <a:p>
            <a:pPr lvl="1"/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- total volume of logs about 1600 m</a:t>
            </a:r>
            <a:r>
              <a:rPr lang="en-GB" altLang="en-US" sz="2400" baseline="30000">
                <a:solidFill>
                  <a:schemeClr val="accent1"/>
                </a:solidFill>
                <a:latin typeface="Switzerland" pitchFamily="34" charset="0"/>
              </a:rPr>
              <a:t>3</a:t>
            </a:r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pPr lvl="1"/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- logging was done in August 1999</a:t>
            </a:r>
          </a:p>
        </p:txBody>
      </p:sp>
      <p:sp>
        <p:nvSpPr>
          <p:cNvPr id="19463" name="Rectangle 34"/>
          <p:cNvSpPr>
            <a:spLocks noChangeArrowheads="1"/>
          </p:cNvSpPr>
          <p:nvPr/>
        </p:nvSpPr>
        <p:spPr bwMode="auto">
          <a:xfrm>
            <a:off x="7010400" y="5486400"/>
            <a:ext cx="21986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altLang="en-US" sz="1600" b="0">
                <a:solidFill>
                  <a:schemeClr val="accent1"/>
                </a:solidFill>
                <a:latin typeface="Switzerland" pitchFamily="34" charset="0"/>
              </a:rPr>
              <a:t>Data Metsäteho -99</a:t>
            </a:r>
          </a:p>
        </p:txBody>
      </p:sp>
      <p:pic>
        <p:nvPicPr>
          <p:cNvPr id="19464" name="Picture 35"/>
          <p:cNvPicPr>
            <a:picLocks noChangeAspect="1" noChangeArrowheads="1"/>
          </p:cNvPicPr>
          <p:nvPr/>
        </p:nvPicPr>
        <p:blipFill>
          <a:blip r:embed="rId2" cstate="print"/>
          <a:srcRect l="18896" t="18993" r="18896" b="9497"/>
          <a:stretch>
            <a:fillRect/>
          </a:stretch>
        </p:blipFill>
        <p:spPr bwMode="auto">
          <a:xfrm>
            <a:off x="6934200" y="3276600"/>
            <a:ext cx="2463800" cy="1878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21187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188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189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190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191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192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193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194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195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196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197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198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199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00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01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02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03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04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05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06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07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08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09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10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11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12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213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1214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215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0485" name="Rectangle 32"/>
          <p:cNvSpPr>
            <a:spLocks noChangeArrowheads="1"/>
          </p:cNvSpPr>
          <p:nvPr/>
        </p:nvSpPr>
        <p:spPr bwMode="auto">
          <a:xfrm>
            <a:off x="2667000" y="152400"/>
            <a:ext cx="452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altLang="en-US" sz="3600" b="0">
                <a:solidFill>
                  <a:schemeClr val="accent1"/>
                </a:solidFill>
                <a:latin typeface="SwitzerlandBlack" pitchFamily="34" charset="0"/>
              </a:rPr>
              <a:t>Case: Aureskoski</a:t>
            </a:r>
          </a:p>
        </p:txBody>
      </p:sp>
      <p:grpSp>
        <p:nvGrpSpPr>
          <p:cNvPr id="20486" name="Group 33"/>
          <p:cNvGrpSpPr>
            <a:grpSpLocks/>
          </p:cNvGrpSpPr>
          <p:nvPr/>
        </p:nvGrpSpPr>
        <p:grpSpPr bwMode="auto">
          <a:xfrm>
            <a:off x="838200" y="838200"/>
            <a:ext cx="8382000" cy="5410200"/>
            <a:chOff x="528" y="528"/>
            <a:chExt cx="5280" cy="3408"/>
          </a:xfrm>
        </p:grpSpPr>
        <p:pic>
          <p:nvPicPr>
            <p:cNvPr id="20487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576"/>
              <a:ext cx="5280" cy="32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0488" name="Rectangle 35"/>
            <p:cNvSpPr>
              <a:spLocks noChangeArrowheads="1"/>
            </p:cNvSpPr>
            <p:nvPr/>
          </p:nvSpPr>
          <p:spPr bwMode="auto">
            <a:xfrm>
              <a:off x="2592" y="3744"/>
              <a:ext cx="905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Diameter class</a:t>
              </a:r>
            </a:p>
          </p:txBody>
        </p:sp>
        <p:sp>
          <p:nvSpPr>
            <p:cNvPr id="20489" name="Rectangle 36"/>
            <p:cNvSpPr>
              <a:spLocks noChangeArrowheads="1"/>
            </p:cNvSpPr>
            <p:nvPr/>
          </p:nvSpPr>
          <p:spPr bwMode="auto">
            <a:xfrm>
              <a:off x="864" y="528"/>
              <a:ext cx="144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en-US" sz="1600">
                  <a:solidFill>
                    <a:schemeClr val="bg2"/>
                  </a:solidFill>
                  <a:latin typeface="Arial" charset="0"/>
                </a:rPr>
                <a:t>Degree of distribution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763588" y="6086475"/>
            <a:ext cx="1843087" cy="534988"/>
            <a:chOff x="481" y="3834"/>
            <a:chExt cx="1161" cy="337"/>
          </a:xfrm>
        </p:grpSpPr>
        <p:sp useBgFill="1">
          <p:nvSpPr>
            <p:cNvPr id="285699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1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00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01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02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03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04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05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06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07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08" name="Freeform 12"/>
            <p:cNvSpPr>
              <a:spLocks/>
            </p:cNvSpPr>
            <p:nvPr/>
          </p:nvSpPr>
          <p:spPr bwMode="auto">
            <a:xfrm>
              <a:off x="1252" y="3834"/>
              <a:ext cx="180" cy="337"/>
            </a:xfrm>
            <a:custGeom>
              <a:avLst/>
              <a:gdLst>
                <a:gd name="T0" fmla="*/ 0 w 180"/>
                <a:gd name="T1" fmla="*/ 336 h 337"/>
                <a:gd name="T2" fmla="*/ 19 w 180"/>
                <a:gd name="T3" fmla="*/ 336 h 337"/>
                <a:gd name="T4" fmla="*/ 33 w 180"/>
                <a:gd name="T5" fmla="*/ 336 h 337"/>
                <a:gd name="T6" fmla="*/ 45 w 180"/>
                <a:gd name="T7" fmla="*/ 336 h 337"/>
                <a:gd name="T8" fmla="*/ 59 w 180"/>
                <a:gd name="T9" fmla="*/ 336 h 337"/>
                <a:gd name="T10" fmla="*/ 77 w 180"/>
                <a:gd name="T11" fmla="*/ 336 h 337"/>
                <a:gd name="T12" fmla="*/ 100 w 180"/>
                <a:gd name="T13" fmla="*/ 336 h 337"/>
                <a:gd name="T14" fmla="*/ 134 w 180"/>
                <a:gd name="T15" fmla="*/ 336 h 337"/>
                <a:gd name="T16" fmla="*/ 179 w 180"/>
                <a:gd name="T17" fmla="*/ 336 h 337"/>
                <a:gd name="T18" fmla="*/ 179 w 180"/>
                <a:gd name="T19" fmla="*/ 273 h 337"/>
                <a:gd name="T20" fmla="*/ 179 w 180"/>
                <a:gd name="T21" fmla="*/ 223 h 337"/>
                <a:gd name="T22" fmla="*/ 179 w 180"/>
                <a:gd name="T23" fmla="*/ 146 h 337"/>
                <a:gd name="T24" fmla="*/ 179 w 180"/>
                <a:gd name="T25" fmla="*/ 0 h 337"/>
                <a:gd name="T26" fmla="*/ 159 w 180"/>
                <a:gd name="T27" fmla="*/ 0 h 337"/>
                <a:gd name="T28" fmla="*/ 145 w 180"/>
                <a:gd name="T29" fmla="*/ 0 h 337"/>
                <a:gd name="T30" fmla="*/ 133 w 180"/>
                <a:gd name="T31" fmla="*/ 0 h 337"/>
                <a:gd name="T32" fmla="*/ 119 w 180"/>
                <a:gd name="T33" fmla="*/ 0 h 337"/>
                <a:gd name="T34" fmla="*/ 101 w 180"/>
                <a:gd name="T35" fmla="*/ 0 h 337"/>
                <a:gd name="T36" fmla="*/ 78 w 180"/>
                <a:gd name="T37" fmla="*/ 0 h 337"/>
                <a:gd name="T38" fmla="*/ 44 w 180"/>
                <a:gd name="T39" fmla="*/ 0 h 337"/>
                <a:gd name="T40" fmla="*/ 0 w 180"/>
                <a:gd name="T41" fmla="*/ 0 h 337"/>
                <a:gd name="T42" fmla="*/ 0 w 180"/>
                <a:gd name="T43" fmla="*/ 62 h 337"/>
                <a:gd name="T44" fmla="*/ 0 w 180"/>
                <a:gd name="T45" fmla="*/ 111 h 337"/>
                <a:gd name="T46" fmla="*/ 0 w 180"/>
                <a:gd name="T47" fmla="*/ 188 h 337"/>
                <a:gd name="T48" fmla="*/ 0 w 180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0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7" y="336"/>
                  </a:lnTo>
                  <a:lnTo>
                    <a:pt x="100" y="336"/>
                  </a:lnTo>
                  <a:lnTo>
                    <a:pt x="134" y="336"/>
                  </a:lnTo>
                  <a:lnTo>
                    <a:pt x="179" y="336"/>
                  </a:lnTo>
                  <a:lnTo>
                    <a:pt x="179" y="273"/>
                  </a:lnTo>
                  <a:lnTo>
                    <a:pt x="179" y="223"/>
                  </a:lnTo>
                  <a:lnTo>
                    <a:pt x="179" y="146"/>
                  </a:lnTo>
                  <a:lnTo>
                    <a:pt x="179" y="0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133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09" name="Freeform 13"/>
            <p:cNvSpPr>
              <a:spLocks/>
            </p:cNvSpPr>
            <p:nvPr/>
          </p:nvSpPr>
          <p:spPr bwMode="auto">
            <a:xfrm>
              <a:off x="1252" y="3834"/>
              <a:ext cx="180" cy="337"/>
            </a:xfrm>
            <a:custGeom>
              <a:avLst/>
              <a:gdLst>
                <a:gd name="T0" fmla="*/ 0 w 180"/>
                <a:gd name="T1" fmla="*/ 336 h 337"/>
                <a:gd name="T2" fmla="*/ 0 w 180"/>
                <a:gd name="T3" fmla="*/ 336 h 337"/>
                <a:gd name="T4" fmla="*/ 19 w 180"/>
                <a:gd name="T5" fmla="*/ 336 h 337"/>
                <a:gd name="T6" fmla="*/ 33 w 180"/>
                <a:gd name="T7" fmla="*/ 336 h 337"/>
                <a:gd name="T8" fmla="*/ 45 w 180"/>
                <a:gd name="T9" fmla="*/ 336 h 337"/>
                <a:gd name="T10" fmla="*/ 59 w 180"/>
                <a:gd name="T11" fmla="*/ 336 h 337"/>
                <a:gd name="T12" fmla="*/ 77 w 180"/>
                <a:gd name="T13" fmla="*/ 336 h 337"/>
                <a:gd name="T14" fmla="*/ 100 w 180"/>
                <a:gd name="T15" fmla="*/ 336 h 337"/>
                <a:gd name="T16" fmla="*/ 134 w 180"/>
                <a:gd name="T17" fmla="*/ 336 h 337"/>
                <a:gd name="T18" fmla="*/ 179 w 180"/>
                <a:gd name="T19" fmla="*/ 336 h 337"/>
                <a:gd name="T20" fmla="*/ 179 w 180"/>
                <a:gd name="T21" fmla="*/ 336 h 337"/>
                <a:gd name="T22" fmla="*/ 179 w 180"/>
                <a:gd name="T23" fmla="*/ 273 h 337"/>
                <a:gd name="T24" fmla="*/ 179 w 180"/>
                <a:gd name="T25" fmla="*/ 223 h 337"/>
                <a:gd name="T26" fmla="*/ 179 w 180"/>
                <a:gd name="T27" fmla="*/ 146 h 337"/>
                <a:gd name="T28" fmla="*/ 179 w 180"/>
                <a:gd name="T29" fmla="*/ 0 h 337"/>
                <a:gd name="T30" fmla="*/ 179 w 180"/>
                <a:gd name="T31" fmla="*/ 0 h 337"/>
                <a:gd name="T32" fmla="*/ 159 w 180"/>
                <a:gd name="T33" fmla="*/ 0 h 337"/>
                <a:gd name="T34" fmla="*/ 145 w 180"/>
                <a:gd name="T35" fmla="*/ 0 h 337"/>
                <a:gd name="T36" fmla="*/ 133 w 180"/>
                <a:gd name="T37" fmla="*/ 0 h 337"/>
                <a:gd name="T38" fmla="*/ 119 w 180"/>
                <a:gd name="T39" fmla="*/ 0 h 337"/>
                <a:gd name="T40" fmla="*/ 101 w 180"/>
                <a:gd name="T41" fmla="*/ 0 h 337"/>
                <a:gd name="T42" fmla="*/ 78 w 180"/>
                <a:gd name="T43" fmla="*/ 0 h 337"/>
                <a:gd name="T44" fmla="*/ 44 w 180"/>
                <a:gd name="T45" fmla="*/ 0 h 337"/>
                <a:gd name="T46" fmla="*/ 0 w 180"/>
                <a:gd name="T47" fmla="*/ 0 h 337"/>
                <a:gd name="T48" fmla="*/ 0 w 180"/>
                <a:gd name="T49" fmla="*/ 0 h 337"/>
                <a:gd name="T50" fmla="*/ 0 w 180"/>
                <a:gd name="T51" fmla="*/ 62 h 337"/>
                <a:gd name="T52" fmla="*/ 0 w 180"/>
                <a:gd name="T53" fmla="*/ 111 h 337"/>
                <a:gd name="T54" fmla="*/ 0 w 180"/>
                <a:gd name="T55" fmla="*/ 188 h 337"/>
                <a:gd name="T56" fmla="*/ 0 w 180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0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7" y="336"/>
                  </a:lnTo>
                  <a:lnTo>
                    <a:pt x="100" y="336"/>
                  </a:lnTo>
                  <a:lnTo>
                    <a:pt x="134" y="336"/>
                  </a:lnTo>
                  <a:lnTo>
                    <a:pt x="179" y="336"/>
                  </a:lnTo>
                  <a:lnTo>
                    <a:pt x="179" y="336"/>
                  </a:lnTo>
                  <a:lnTo>
                    <a:pt x="179" y="273"/>
                  </a:lnTo>
                  <a:lnTo>
                    <a:pt x="179" y="223"/>
                  </a:lnTo>
                  <a:lnTo>
                    <a:pt x="179" y="146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133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10" name="Freeform 14"/>
            <p:cNvSpPr>
              <a:spLocks/>
            </p:cNvSpPr>
            <p:nvPr/>
          </p:nvSpPr>
          <p:spPr bwMode="auto">
            <a:xfrm>
              <a:off x="1444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78 w 179"/>
                <a:gd name="T3" fmla="*/ 336 h 337"/>
                <a:gd name="T4" fmla="*/ 178 w 179"/>
                <a:gd name="T5" fmla="*/ 0 h 337"/>
                <a:gd name="T6" fmla="*/ 0 w 179"/>
                <a:gd name="T7" fmla="*/ 0 h 337"/>
                <a:gd name="T8" fmla="*/ 0 w 179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78" y="336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11" name="Freeform 15"/>
            <p:cNvSpPr>
              <a:spLocks/>
            </p:cNvSpPr>
            <p:nvPr/>
          </p:nvSpPr>
          <p:spPr bwMode="auto">
            <a:xfrm>
              <a:off x="1444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78 w 179"/>
                <a:gd name="T3" fmla="*/ 336 h 337"/>
                <a:gd name="T4" fmla="*/ 178 w 179"/>
                <a:gd name="T5" fmla="*/ 0 h 337"/>
                <a:gd name="T6" fmla="*/ 0 w 179"/>
                <a:gd name="T7" fmla="*/ 0 h 337"/>
                <a:gd name="T8" fmla="*/ 0 w 179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78" y="336"/>
                  </a:lnTo>
                  <a:lnTo>
                    <a:pt x="178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12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13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14" name="Freeform 18"/>
            <p:cNvSpPr>
              <a:spLocks/>
            </p:cNvSpPr>
            <p:nvPr/>
          </p:nvSpPr>
          <p:spPr bwMode="auto">
            <a:xfrm>
              <a:off x="1093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8 w 118"/>
                <a:gd name="T13" fmla="*/ 43 h 133"/>
                <a:gd name="T14" fmla="*/ 51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4 w 118"/>
                <a:gd name="T33" fmla="*/ 74 h 133"/>
                <a:gd name="T34" fmla="*/ 117 w 118"/>
                <a:gd name="T35" fmla="*/ 84 h 133"/>
                <a:gd name="T36" fmla="*/ 117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1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5 w 118"/>
                <a:gd name="T73" fmla="*/ 93 h 133"/>
                <a:gd name="T74" fmla="*/ 74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41 w 118"/>
                <a:gd name="T83" fmla="*/ 75 h 133"/>
                <a:gd name="T84" fmla="*/ 31 w 118"/>
                <a:gd name="T85" fmla="*/ 73 h 133"/>
                <a:gd name="T86" fmla="*/ 24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4 w 118"/>
                <a:gd name="T99" fmla="*/ 28 h 133"/>
                <a:gd name="T100" fmla="*/ 9 w 118"/>
                <a:gd name="T101" fmla="*/ 18 h 133"/>
                <a:gd name="T102" fmla="*/ 18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9 w 118"/>
                <a:gd name="T109" fmla="*/ 0 h 133"/>
                <a:gd name="T110" fmla="*/ 68 w 118"/>
                <a:gd name="T111" fmla="*/ 1 h 133"/>
                <a:gd name="T112" fmla="*/ 78 w 118"/>
                <a:gd name="T113" fmla="*/ 2 h 133"/>
                <a:gd name="T114" fmla="*/ 86 w 118"/>
                <a:gd name="T115" fmla="*/ 4 h 133"/>
                <a:gd name="T116" fmla="*/ 94 w 118"/>
                <a:gd name="T117" fmla="*/ 9 h 133"/>
                <a:gd name="T118" fmla="*/ 101 w 118"/>
                <a:gd name="T119" fmla="*/ 15 h 133"/>
                <a:gd name="T120" fmla="*/ 107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4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1" y="75"/>
                  </a:lnTo>
                  <a:lnTo>
                    <a:pt x="36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4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1"/>
                  </a:lnTo>
                  <a:lnTo>
                    <a:pt x="78" y="2"/>
                  </a:lnTo>
                  <a:lnTo>
                    <a:pt x="83" y="3"/>
                  </a:lnTo>
                  <a:lnTo>
                    <a:pt x="86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1" y="15"/>
                  </a:lnTo>
                  <a:lnTo>
                    <a:pt x="104" y="18"/>
                  </a:lnTo>
                  <a:lnTo>
                    <a:pt x="107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15" name="Freeform 19"/>
            <p:cNvSpPr>
              <a:spLocks/>
            </p:cNvSpPr>
            <p:nvPr/>
          </p:nvSpPr>
          <p:spPr bwMode="auto">
            <a:xfrm>
              <a:off x="1093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6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8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7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6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1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5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41 w 118"/>
                <a:gd name="T69" fmla="*/ 75 h 133"/>
                <a:gd name="T70" fmla="*/ 31 w 118"/>
                <a:gd name="T71" fmla="*/ 73 h 133"/>
                <a:gd name="T72" fmla="*/ 20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3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9 w 118"/>
                <a:gd name="T91" fmla="*/ 0 h 133"/>
                <a:gd name="T92" fmla="*/ 73 w 118"/>
                <a:gd name="T93" fmla="*/ 1 h 133"/>
                <a:gd name="T94" fmla="*/ 83 w 118"/>
                <a:gd name="T95" fmla="*/ 3 h 133"/>
                <a:gd name="T96" fmla="*/ 94 w 118"/>
                <a:gd name="T97" fmla="*/ 9 h 133"/>
                <a:gd name="T98" fmla="*/ 101 w 118"/>
                <a:gd name="T99" fmla="*/ 15 h 133"/>
                <a:gd name="T100" fmla="*/ 107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4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7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1" y="75"/>
                  </a:lnTo>
                  <a:lnTo>
                    <a:pt x="36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4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6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1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3" y="3"/>
                  </a:lnTo>
                  <a:lnTo>
                    <a:pt x="86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1" y="15"/>
                  </a:lnTo>
                  <a:lnTo>
                    <a:pt x="104" y="18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16" name="Freeform 20"/>
            <p:cNvSpPr>
              <a:spLocks/>
            </p:cNvSpPr>
            <p:nvPr/>
          </p:nvSpPr>
          <p:spPr bwMode="auto">
            <a:xfrm>
              <a:off x="523" y="3989"/>
              <a:ext cx="116" cy="125"/>
            </a:xfrm>
            <a:custGeom>
              <a:avLst/>
              <a:gdLst>
                <a:gd name="T0" fmla="*/ 0 w 116"/>
                <a:gd name="T1" fmla="*/ 0 h 125"/>
                <a:gd name="T2" fmla="*/ 61 w 116"/>
                <a:gd name="T3" fmla="*/ 0 h 125"/>
                <a:gd name="T4" fmla="*/ 67 w 116"/>
                <a:gd name="T5" fmla="*/ 0 h 125"/>
                <a:gd name="T6" fmla="*/ 73 w 116"/>
                <a:gd name="T7" fmla="*/ 1 h 125"/>
                <a:gd name="T8" fmla="*/ 79 w 116"/>
                <a:gd name="T9" fmla="*/ 2 h 125"/>
                <a:gd name="T10" fmla="*/ 85 w 116"/>
                <a:gd name="T11" fmla="*/ 3 h 125"/>
                <a:gd name="T12" fmla="*/ 89 w 116"/>
                <a:gd name="T13" fmla="*/ 4 h 125"/>
                <a:gd name="T14" fmla="*/ 93 w 116"/>
                <a:gd name="T15" fmla="*/ 7 h 125"/>
                <a:gd name="T16" fmla="*/ 98 w 116"/>
                <a:gd name="T17" fmla="*/ 9 h 125"/>
                <a:gd name="T18" fmla="*/ 101 w 116"/>
                <a:gd name="T19" fmla="*/ 11 h 125"/>
                <a:gd name="T20" fmla="*/ 105 w 116"/>
                <a:gd name="T21" fmla="*/ 14 h 125"/>
                <a:gd name="T22" fmla="*/ 107 w 116"/>
                <a:gd name="T23" fmla="*/ 17 h 125"/>
                <a:gd name="T24" fmla="*/ 109 w 116"/>
                <a:gd name="T25" fmla="*/ 21 h 125"/>
                <a:gd name="T26" fmla="*/ 111 w 116"/>
                <a:gd name="T27" fmla="*/ 24 h 125"/>
                <a:gd name="T28" fmla="*/ 112 w 116"/>
                <a:gd name="T29" fmla="*/ 29 h 125"/>
                <a:gd name="T30" fmla="*/ 113 w 116"/>
                <a:gd name="T31" fmla="*/ 33 h 125"/>
                <a:gd name="T32" fmla="*/ 115 w 116"/>
                <a:gd name="T33" fmla="*/ 38 h 125"/>
                <a:gd name="T34" fmla="*/ 115 w 116"/>
                <a:gd name="T35" fmla="*/ 43 h 125"/>
                <a:gd name="T36" fmla="*/ 115 w 116"/>
                <a:gd name="T37" fmla="*/ 47 h 125"/>
                <a:gd name="T38" fmla="*/ 113 w 116"/>
                <a:gd name="T39" fmla="*/ 51 h 125"/>
                <a:gd name="T40" fmla="*/ 113 w 116"/>
                <a:gd name="T41" fmla="*/ 54 h 125"/>
                <a:gd name="T42" fmla="*/ 112 w 116"/>
                <a:gd name="T43" fmla="*/ 58 h 125"/>
                <a:gd name="T44" fmla="*/ 110 w 116"/>
                <a:gd name="T45" fmla="*/ 62 h 125"/>
                <a:gd name="T46" fmla="*/ 109 w 116"/>
                <a:gd name="T47" fmla="*/ 65 h 125"/>
                <a:gd name="T48" fmla="*/ 106 w 116"/>
                <a:gd name="T49" fmla="*/ 69 h 125"/>
                <a:gd name="T50" fmla="*/ 104 w 116"/>
                <a:gd name="T51" fmla="*/ 71 h 125"/>
                <a:gd name="T52" fmla="*/ 100 w 116"/>
                <a:gd name="T53" fmla="*/ 74 h 125"/>
                <a:gd name="T54" fmla="*/ 97 w 116"/>
                <a:gd name="T55" fmla="*/ 77 h 125"/>
                <a:gd name="T56" fmla="*/ 92 w 116"/>
                <a:gd name="T57" fmla="*/ 78 h 125"/>
                <a:gd name="T58" fmla="*/ 87 w 116"/>
                <a:gd name="T59" fmla="*/ 80 h 125"/>
                <a:gd name="T60" fmla="*/ 82 w 116"/>
                <a:gd name="T61" fmla="*/ 81 h 125"/>
                <a:gd name="T62" fmla="*/ 76 w 116"/>
                <a:gd name="T63" fmla="*/ 83 h 125"/>
                <a:gd name="T64" fmla="*/ 70 w 116"/>
                <a:gd name="T65" fmla="*/ 84 h 125"/>
                <a:gd name="T66" fmla="*/ 63 w 116"/>
                <a:gd name="T67" fmla="*/ 84 h 125"/>
                <a:gd name="T68" fmla="*/ 41 w 116"/>
                <a:gd name="T69" fmla="*/ 84 h 125"/>
                <a:gd name="T70" fmla="*/ 41 w 116"/>
                <a:gd name="T71" fmla="*/ 124 h 125"/>
                <a:gd name="T72" fmla="*/ 0 w 116"/>
                <a:gd name="T73" fmla="*/ 124 h 125"/>
                <a:gd name="T74" fmla="*/ 0 w 116"/>
                <a:gd name="T75" fmla="*/ 0 h 125"/>
                <a:gd name="T76" fmla="*/ 41 w 116"/>
                <a:gd name="T77" fmla="*/ 29 h 125"/>
                <a:gd name="T78" fmla="*/ 41 w 116"/>
                <a:gd name="T79" fmla="*/ 54 h 125"/>
                <a:gd name="T80" fmla="*/ 59 w 116"/>
                <a:gd name="T81" fmla="*/ 54 h 125"/>
                <a:gd name="T82" fmla="*/ 63 w 116"/>
                <a:gd name="T83" fmla="*/ 54 h 125"/>
                <a:gd name="T84" fmla="*/ 65 w 116"/>
                <a:gd name="T85" fmla="*/ 53 h 125"/>
                <a:gd name="T86" fmla="*/ 68 w 116"/>
                <a:gd name="T87" fmla="*/ 52 h 125"/>
                <a:gd name="T88" fmla="*/ 70 w 116"/>
                <a:gd name="T89" fmla="*/ 51 h 125"/>
                <a:gd name="T90" fmla="*/ 73 w 116"/>
                <a:gd name="T91" fmla="*/ 50 h 125"/>
                <a:gd name="T92" fmla="*/ 74 w 116"/>
                <a:gd name="T93" fmla="*/ 47 h 125"/>
                <a:gd name="T94" fmla="*/ 75 w 116"/>
                <a:gd name="T95" fmla="*/ 45 h 125"/>
                <a:gd name="T96" fmla="*/ 75 w 116"/>
                <a:gd name="T97" fmla="*/ 42 h 125"/>
                <a:gd name="T98" fmla="*/ 74 w 116"/>
                <a:gd name="T99" fmla="*/ 36 h 125"/>
                <a:gd name="T100" fmla="*/ 70 w 116"/>
                <a:gd name="T101" fmla="*/ 32 h 125"/>
                <a:gd name="T102" fmla="*/ 63 w 116"/>
                <a:gd name="T103" fmla="*/ 30 h 125"/>
                <a:gd name="T104" fmla="*/ 53 w 116"/>
                <a:gd name="T105" fmla="*/ 29 h 125"/>
                <a:gd name="T106" fmla="*/ 41 w 116"/>
                <a:gd name="T107" fmla="*/ 29 h 125"/>
                <a:gd name="T108" fmla="*/ 0 w 116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4"/>
                  </a:lnTo>
                  <a:lnTo>
                    <a:pt x="93" y="7"/>
                  </a:lnTo>
                  <a:lnTo>
                    <a:pt x="98" y="9"/>
                  </a:lnTo>
                  <a:lnTo>
                    <a:pt x="101" y="11"/>
                  </a:lnTo>
                  <a:lnTo>
                    <a:pt x="105" y="14"/>
                  </a:lnTo>
                  <a:lnTo>
                    <a:pt x="107" y="17"/>
                  </a:lnTo>
                  <a:lnTo>
                    <a:pt x="109" y="21"/>
                  </a:lnTo>
                  <a:lnTo>
                    <a:pt x="111" y="24"/>
                  </a:lnTo>
                  <a:lnTo>
                    <a:pt x="112" y="29"/>
                  </a:lnTo>
                  <a:lnTo>
                    <a:pt x="113" y="33"/>
                  </a:lnTo>
                  <a:lnTo>
                    <a:pt x="115" y="38"/>
                  </a:lnTo>
                  <a:lnTo>
                    <a:pt x="115" y="43"/>
                  </a:lnTo>
                  <a:lnTo>
                    <a:pt x="115" y="47"/>
                  </a:lnTo>
                  <a:lnTo>
                    <a:pt x="113" y="51"/>
                  </a:lnTo>
                  <a:lnTo>
                    <a:pt x="113" y="54"/>
                  </a:lnTo>
                  <a:lnTo>
                    <a:pt x="112" y="58"/>
                  </a:lnTo>
                  <a:lnTo>
                    <a:pt x="110" y="62"/>
                  </a:lnTo>
                  <a:lnTo>
                    <a:pt x="109" y="65"/>
                  </a:lnTo>
                  <a:lnTo>
                    <a:pt x="106" y="69"/>
                  </a:lnTo>
                  <a:lnTo>
                    <a:pt x="104" y="71"/>
                  </a:lnTo>
                  <a:lnTo>
                    <a:pt x="100" y="74"/>
                  </a:lnTo>
                  <a:lnTo>
                    <a:pt x="97" y="77"/>
                  </a:lnTo>
                  <a:lnTo>
                    <a:pt x="92" y="78"/>
                  </a:lnTo>
                  <a:lnTo>
                    <a:pt x="87" y="80"/>
                  </a:lnTo>
                  <a:lnTo>
                    <a:pt x="82" y="81"/>
                  </a:lnTo>
                  <a:lnTo>
                    <a:pt x="76" y="83"/>
                  </a:lnTo>
                  <a:lnTo>
                    <a:pt x="70" y="84"/>
                  </a:lnTo>
                  <a:lnTo>
                    <a:pt x="63" y="84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1" y="29"/>
                  </a:lnTo>
                  <a:lnTo>
                    <a:pt x="41" y="54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5" y="53"/>
                  </a:lnTo>
                  <a:lnTo>
                    <a:pt x="68" y="52"/>
                  </a:lnTo>
                  <a:lnTo>
                    <a:pt x="70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5" y="45"/>
                  </a:lnTo>
                  <a:lnTo>
                    <a:pt x="75" y="42"/>
                  </a:lnTo>
                  <a:lnTo>
                    <a:pt x="74" y="36"/>
                  </a:lnTo>
                  <a:lnTo>
                    <a:pt x="70" y="32"/>
                  </a:lnTo>
                  <a:lnTo>
                    <a:pt x="63" y="30"/>
                  </a:lnTo>
                  <a:lnTo>
                    <a:pt x="53" y="29"/>
                  </a:lnTo>
                  <a:lnTo>
                    <a:pt x="41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17" name="Freeform 21"/>
            <p:cNvSpPr>
              <a:spLocks/>
            </p:cNvSpPr>
            <p:nvPr/>
          </p:nvSpPr>
          <p:spPr bwMode="auto">
            <a:xfrm>
              <a:off x="523" y="3989"/>
              <a:ext cx="116" cy="125"/>
            </a:xfrm>
            <a:custGeom>
              <a:avLst/>
              <a:gdLst>
                <a:gd name="T0" fmla="*/ 0 w 116"/>
                <a:gd name="T1" fmla="*/ 0 h 125"/>
                <a:gd name="T2" fmla="*/ 61 w 116"/>
                <a:gd name="T3" fmla="*/ 0 h 125"/>
                <a:gd name="T4" fmla="*/ 61 w 116"/>
                <a:gd name="T5" fmla="*/ 0 h 125"/>
                <a:gd name="T6" fmla="*/ 67 w 116"/>
                <a:gd name="T7" fmla="*/ 0 h 125"/>
                <a:gd name="T8" fmla="*/ 73 w 116"/>
                <a:gd name="T9" fmla="*/ 1 h 125"/>
                <a:gd name="T10" fmla="*/ 79 w 116"/>
                <a:gd name="T11" fmla="*/ 2 h 125"/>
                <a:gd name="T12" fmla="*/ 85 w 116"/>
                <a:gd name="T13" fmla="*/ 3 h 125"/>
                <a:gd name="T14" fmla="*/ 85 w 116"/>
                <a:gd name="T15" fmla="*/ 3 h 125"/>
                <a:gd name="T16" fmla="*/ 89 w 116"/>
                <a:gd name="T17" fmla="*/ 4 h 125"/>
                <a:gd name="T18" fmla="*/ 93 w 116"/>
                <a:gd name="T19" fmla="*/ 7 h 125"/>
                <a:gd name="T20" fmla="*/ 98 w 116"/>
                <a:gd name="T21" fmla="*/ 9 h 125"/>
                <a:gd name="T22" fmla="*/ 101 w 116"/>
                <a:gd name="T23" fmla="*/ 11 h 125"/>
                <a:gd name="T24" fmla="*/ 101 w 116"/>
                <a:gd name="T25" fmla="*/ 11 h 125"/>
                <a:gd name="T26" fmla="*/ 105 w 116"/>
                <a:gd name="T27" fmla="*/ 14 h 125"/>
                <a:gd name="T28" fmla="*/ 107 w 116"/>
                <a:gd name="T29" fmla="*/ 17 h 125"/>
                <a:gd name="T30" fmla="*/ 109 w 116"/>
                <a:gd name="T31" fmla="*/ 21 h 125"/>
                <a:gd name="T32" fmla="*/ 111 w 116"/>
                <a:gd name="T33" fmla="*/ 24 h 125"/>
                <a:gd name="T34" fmla="*/ 111 w 116"/>
                <a:gd name="T35" fmla="*/ 24 h 125"/>
                <a:gd name="T36" fmla="*/ 112 w 116"/>
                <a:gd name="T37" fmla="*/ 29 h 125"/>
                <a:gd name="T38" fmla="*/ 113 w 116"/>
                <a:gd name="T39" fmla="*/ 33 h 125"/>
                <a:gd name="T40" fmla="*/ 115 w 116"/>
                <a:gd name="T41" fmla="*/ 38 h 125"/>
                <a:gd name="T42" fmla="*/ 115 w 116"/>
                <a:gd name="T43" fmla="*/ 43 h 125"/>
                <a:gd name="T44" fmla="*/ 115 w 116"/>
                <a:gd name="T45" fmla="*/ 43 h 125"/>
                <a:gd name="T46" fmla="*/ 115 w 116"/>
                <a:gd name="T47" fmla="*/ 47 h 125"/>
                <a:gd name="T48" fmla="*/ 113 w 116"/>
                <a:gd name="T49" fmla="*/ 51 h 125"/>
                <a:gd name="T50" fmla="*/ 113 w 116"/>
                <a:gd name="T51" fmla="*/ 54 h 125"/>
                <a:gd name="T52" fmla="*/ 112 w 116"/>
                <a:gd name="T53" fmla="*/ 58 h 125"/>
                <a:gd name="T54" fmla="*/ 112 w 116"/>
                <a:gd name="T55" fmla="*/ 58 h 125"/>
                <a:gd name="T56" fmla="*/ 110 w 116"/>
                <a:gd name="T57" fmla="*/ 62 h 125"/>
                <a:gd name="T58" fmla="*/ 109 w 116"/>
                <a:gd name="T59" fmla="*/ 65 h 125"/>
                <a:gd name="T60" fmla="*/ 106 w 116"/>
                <a:gd name="T61" fmla="*/ 69 h 125"/>
                <a:gd name="T62" fmla="*/ 104 w 116"/>
                <a:gd name="T63" fmla="*/ 71 h 125"/>
                <a:gd name="T64" fmla="*/ 104 w 116"/>
                <a:gd name="T65" fmla="*/ 71 h 125"/>
                <a:gd name="T66" fmla="*/ 100 w 116"/>
                <a:gd name="T67" fmla="*/ 74 h 125"/>
                <a:gd name="T68" fmla="*/ 97 w 116"/>
                <a:gd name="T69" fmla="*/ 77 h 125"/>
                <a:gd name="T70" fmla="*/ 92 w 116"/>
                <a:gd name="T71" fmla="*/ 78 h 125"/>
                <a:gd name="T72" fmla="*/ 87 w 116"/>
                <a:gd name="T73" fmla="*/ 80 h 125"/>
                <a:gd name="T74" fmla="*/ 87 w 116"/>
                <a:gd name="T75" fmla="*/ 80 h 125"/>
                <a:gd name="T76" fmla="*/ 82 w 116"/>
                <a:gd name="T77" fmla="*/ 81 h 125"/>
                <a:gd name="T78" fmla="*/ 76 w 116"/>
                <a:gd name="T79" fmla="*/ 83 h 125"/>
                <a:gd name="T80" fmla="*/ 70 w 116"/>
                <a:gd name="T81" fmla="*/ 84 h 125"/>
                <a:gd name="T82" fmla="*/ 63 w 116"/>
                <a:gd name="T83" fmla="*/ 84 h 125"/>
                <a:gd name="T84" fmla="*/ 41 w 116"/>
                <a:gd name="T85" fmla="*/ 84 h 125"/>
                <a:gd name="T86" fmla="*/ 41 w 116"/>
                <a:gd name="T87" fmla="*/ 124 h 125"/>
                <a:gd name="T88" fmla="*/ 0 w 116"/>
                <a:gd name="T89" fmla="*/ 124 h 125"/>
                <a:gd name="T90" fmla="*/ 0 w 116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6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9" y="4"/>
                  </a:lnTo>
                  <a:lnTo>
                    <a:pt x="93" y="7"/>
                  </a:lnTo>
                  <a:lnTo>
                    <a:pt x="98" y="9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5" y="14"/>
                  </a:lnTo>
                  <a:lnTo>
                    <a:pt x="107" y="17"/>
                  </a:lnTo>
                  <a:lnTo>
                    <a:pt x="109" y="21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2" y="29"/>
                  </a:lnTo>
                  <a:lnTo>
                    <a:pt x="113" y="33"/>
                  </a:lnTo>
                  <a:lnTo>
                    <a:pt x="115" y="38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5" y="47"/>
                  </a:lnTo>
                  <a:lnTo>
                    <a:pt x="113" y="51"/>
                  </a:lnTo>
                  <a:lnTo>
                    <a:pt x="113" y="54"/>
                  </a:lnTo>
                  <a:lnTo>
                    <a:pt x="112" y="58"/>
                  </a:lnTo>
                  <a:lnTo>
                    <a:pt x="112" y="58"/>
                  </a:lnTo>
                  <a:lnTo>
                    <a:pt x="110" y="62"/>
                  </a:lnTo>
                  <a:lnTo>
                    <a:pt x="109" y="65"/>
                  </a:lnTo>
                  <a:lnTo>
                    <a:pt x="106" y="69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0" y="74"/>
                  </a:lnTo>
                  <a:lnTo>
                    <a:pt x="97" y="77"/>
                  </a:lnTo>
                  <a:lnTo>
                    <a:pt x="92" y="78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82" y="81"/>
                  </a:lnTo>
                  <a:lnTo>
                    <a:pt x="76" y="83"/>
                  </a:lnTo>
                  <a:lnTo>
                    <a:pt x="70" y="84"/>
                  </a:lnTo>
                  <a:lnTo>
                    <a:pt x="63" y="84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18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19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20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21" name="Freeform 25"/>
            <p:cNvSpPr>
              <a:spLocks/>
            </p:cNvSpPr>
            <p:nvPr/>
          </p:nvSpPr>
          <p:spPr bwMode="auto">
            <a:xfrm>
              <a:off x="750" y="4014"/>
              <a:ext cx="48" cy="69"/>
            </a:xfrm>
            <a:custGeom>
              <a:avLst/>
              <a:gdLst>
                <a:gd name="T0" fmla="*/ 22 w 48"/>
                <a:gd name="T1" fmla="*/ 0 h 69"/>
                <a:gd name="T2" fmla="*/ 22 w 48"/>
                <a:gd name="T3" fmla="*/ 0 h 69"/>
                <a:gd name="T4" fmla="*/ 19 w 48"/>
                <a:gd name="T5" fmla="*/ 0 h 69"/>
                <a:gd name="T6" fmla="*/ 16 w 48"/>
                <a:gd name="T7" fmla="*/ 1 h 69"/>
                <a:gd name="T8" fmla="*/ 12 w 48"/>
                <a:gd name="T9" fmla="*/ 2 h 69"/>
                <a:gd name="T10" fmla="*/ 10 w 48"/>
                <a:gd name="T11" fmla="*/ 3 h 69"/>
                <a:gd name="T12" fmla="*/ 10 w 48"/>
                <a:gd name="T13" fmla="*/ 3 h 69"/>
                <a:gd name="T14" fmla="*/ 8 w 48"/>
                <a:gd name="T15" fmla="*/ 5 h 69"/>
                <a:gd name="T16" fmla="*/ 5 w 48"/>
                <a:gd name="T17" fmla="*/ 8 h 69"/>
                <a:gd name="T18" fmla="*/ 4 w 48"/>
                <a:gd name="T19" fmla="*/ 11 h 69"/>
                <a:gd name="T20" fmla="*/ 2 w 48"/>
                <a:gd name="T21" fmla="*/ 14 h 69"/>
                <a:gd name="T22" fmla="*/ 2 w 48"/>
                <a:gd name="T23" fmla="*/ 14 h 69"/>
                <a:gd name="T24" fmla="*/ 1 w 48"/>
                <a:gd name="T25" fmla="*/ 18 h 69"/>
                <a:gd name="T26" fmla="*/ 0 w 48"/>
                <a:gd name="T27" fmla="*/ 23 h 69"/>
                <a:gd name="T28" fmla="*/ 0 w 48"/>
                <a:gd name="T29" fmla="*/ 28 h 69"/>
                <a:gd name="T30" fmla="*/ 0 w 48"/>
                <a:gd name="T31" fmla="*/ 33 h 69"/>
                <a:gd name="T32" fmla="*/ 0 w 48"/>
                <a:gd name="T33" fmla="*/ 33 h 69"/>
                <a:gd name="T34" fmla="*/ 0 w 48"/>
                <a:gd name="T35" fmla="*/ 41 h 69"/>
                <a:gd name="T36" fmla="*/ 1 w 48"/>
                <a:gd name="T37" fmla="*/ 48 h 69"/>
                <a:gd name="T38" fmla="*/ 3 w 48"/>
                <a:gd name="T39" fmla="*/ 54 h 69"/>
                <a:gd name="T40" fmla="*/ 5 w 48"/>
                <a:gd name="T41" fmla="*/ 58 h 69"/>
                <a:gd name="T42" fmla="*/ 5 w 48"/>
                <a:gd name="T43" fmla="*/ 58 h 69"/>
                <a:gd name="T44" fmla="*/ 9 w 48"/>
                <a:gd name="T45" fmla="*/ 63 h 69"/>
                <a:gd name="T46" fmla="*/ 12 w 48"/>
                <a:gd name="T47" fmla="*/ 65 h 69"/>
                <a:gd name="T48" fmla="*/ 17 w 48"/>
                <a:gd name="T49" fmla="*/ 68 h 69"/>
                <a:gd name="T50" fmla="*/ 23 w 48"/>
                <a:gd name="T51" fmla="*/ 68 h 69"/>
                <a:gd name="T52" fmla="*/ 23 w 48"/>
                <a:gd name="T53" fmla="*/ 68 h 69"/>
                <a:gd name="T54" fmla="*/ 29 w 48"/>
                <a:gd name="T55" fmla="*/ 66 h 69"/>
                <a:gd name="T56" fmla="*/ 34 w 48"/>
                <a:gd name="T57" fmla="*/ 65 h 69"/>
                <a:gd name="T58" fmla="*/ 37 w 48"/>
                <a:gd name="T59" fmla="*/ 62 h 69"/>
                <a:gd name="T60" fmla="*/ 41 w 48"/>
                <a:gd name="T61" fmla="*/ 58 h 69"/>
                <a:gd name="T62" fmla="*/ 41 w 48"/>
                <a:gd name="T63" fmla="*/ 58 h 69"/>
                <a:gd name="T64" fmla="*/ 43 w 48"/>
                <a:gd name="T65" fmla="*/ 54 h 69"/>
                <a:gd name="T66" fmla="*/ 44 w 48"/>
                <a:gd name="T67" fmla="*/ 48 h 69"/>
                <a:gd name="T68" fmla="*/ 45 w 48"/>
                <a:gd name="T69" fmla="*/ 42 h 69"/>
                <a:gd name="T70" fmla="*/ 47 w 48"/>
                <a:gd name="T71" fmla="*/ 35 h 69"/>
                <a:gd name="T72" fmla="*/ 47 w 48"/>
                <a:gd name="T73" fmla="*/ 35 h 69"/>
                <a:gd name="T74" fmla="*/ 47 w 48"/>
                <a:gd name="T75" fmla="*/ 27 h 69"/>
                <a:gd name="T76" fmla="*/ 45 w 48"/>
                <a:gd name="T77" fmla="*/ 20 h 69"/>
                <a:gd name="T78" fmla="*/ 43 w 48"/>
                <a:gd name="T79" fmla="*/ 14 h 69"/>
                <a:gd name="T80" fmla="*/ 41 w 48"/>
                <a:gd name="T81" fmla="*/ 9 h 69"/>
                <a:gd name="T82" fmla="*/ 41 w 48"/>
                <a:gd name="T83" fmla="*/ 9 h 69"/>
                <a:gd name="T84" fmla="*/ 37 w 48"/>
                <a:gd name="T85" fmla="*/ 5 h 69"/>
                <a:gd name="T86" fmla="*/ 32 w 48"/>
                <a:gd name="T87" fmla="*/ 2 h 69"/>
                <a:gd name="T88" fmla="*/ 28 w 48"/>
                <a:gd name="T89" fmla="*/ 1 h 69"/>
                <a:gd name="T90" fmla="*/ 22 w 48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69">
                  <a:moveTo>
                    <a:pt x="22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5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9" y="63"/>
                  </a:lnTo>
                  <a:lnTo>
                    <a:pt x="12" y="65"/>
                  </a:lnTo>
                  <a:lnTo>
                    <a:pt x="17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9" y="66"/>
                  </a:lnTo>
                  <a:lnTo>
                    <a:pt x="34" y="65"/>
                  </a:lnTo>
                  <a:lnTo>
                    <a:pt x="37" y="62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4"/>
                  </a:lnTo>
                  <a:lnTo>
                    <a:pt x="44" y="48"/>
                  </a:lnTo>
                  <a:lnTo>
                    <a:pt x="45" y="42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47" y="27"/>
                  </a:lnTo>
                  <a:lnTo>
                    <a:pt x="45" y="20"/>
                  </a:lnTo>
                  <a:lnTo>
                    <a:pt x="43" y="14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7" y="5"/>
                  </a:lnTo>
                  <a:lnTo>
                    <a:pt x="32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22" name="Freeform 26"/>
            <p:cNvSpPr>
              <a:spLocks/>
            </p:cNvSpPr>
            <p:nvPr/>
          </p:nvSpPr>
          <p:spPr bwMode="auto">
            <a:xfrm>
              <a:off x="901" y="3989"/>
              <a:ext cx="126" cy="125"/>
            </a:xfrm>
            <a:custGeom>
              <a:avLst/>
              <a:gdLst>
                <a:gd name="T0" fmla="*/ 0 w 126"/>
                <a:gd name="T1" fmla="*/ 0 h 125"/>
                <a:gd name="T2" fmla="*/ 40 w 126"/>
                <a:gd name="T3" fmla="*/ 0 h 125"/>
                <a:gd name="T4" fmla="*/ 87 w 126"/>
                <a:gd name="T5" fmla="*/ 66 h 125"/>
                <a:gd name="T6" fmla="*/ 84 w 126"/>
                <a:gd name="T7" fmla="*/ 39 h 125"/>
                <a:gd name="T8" fmla="*/ 84 w 126"/>
                <a:gd name="T9" fmla="*/ 0 h 125"/>
                <a:gd name="T10" fmla="*/ 125 w 126"/>
                <a:gd name="T11" fmla="*/ 0 h 125"/>
                <a:gd name="T12" fmla="*/ 125 w 126"/>
                <a:gd name="T13" fmla="*/ 124 h 125"/>
                <a:gd name="T14" fmla="*/ 85 w 126"/>
                <a:gd name="T15" fmla="*/ 124 h 125"/>
                <a:gd name="T16" fmla="*/ 40 w 126"/>
                <a:gd name="T17" fmla="*/ 56 h 125"/>
                <a:gd name="T18" fmla="*/ 41 w 126"/>
                <a:gd name="T19" fmla="*/ 84 h 125"/>
                <a:gd name="T20" fmla="*/ 41 w 126"/>
                <a:gd name="T21" fmla="*/ 124 h 125"/>
                <a:gd name="T22" fmla="*/ 0 w 126"/>
                <a:gd name="T23" fmla="*/ 124 h 125"/>
                <a:gd name="T24" fmla="*/ 0 w 126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25">
                  <a:moveTo>
                    <a:pt x="0" y="0"/>
                  </a:moveTo>
                  <a:lnTo>
                    <a:pt x="40" y="0"/>
                  </a:lnTo>
                  <a:lnTo>
                    <a:pt x="87" y="66"/>
                  </a:lnTo>
                  <a:lnTo>
                    <a:pt x="84" y="39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5" y="124"/>
                  </a:lnTo>
                  <a:lnTo>
                    <a:pt x="85" y="124"/>
                  </a:lnTo>
                  <a:lnTo>
                    <a:pt x="40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23" name="Freeform 27"/>
            <p:cNvSpPr>
              <a:spLocks/>
            </p:cNvSpPr>
            <p:nvPr/>
          </p:nvSpPr>
          <p:spPr bwMode="auto">
            <a:xfrm>
              <a:off x="901" y="3989"/>
              <a:ext cx="126" cy="125"/>
            </a:xfrm>
            <a:custGeom>
              <a:avLst/>
              <a:gdLst>
                <a:gd name="T0" fmla="*/ 0 w 126"/>
                <a:gd name="T1" fmla="*/ 0 h 125"/>
                <a:gd name="T2" fmla="*/ 40 w 126"/>
                <a:gd name="T3" fmla="*/ 0 h 125"/>
                <a:gd name="T4" fmla="*/ 87 w 126"/>
                <a:gd name="T5" fmla="*/ 66 h 125"/>
                <a:gd name="T6" fmla="*/ 84 w 126"/>
                <a:gd name="T7" fmla="*/ 39 h 125"/>
                <a:gd name="T8" fmla="*/ 84 w 126"/>
                <a:gd name="T9" fmla="*/ 0 h 125"/>
                <a:gd name="T10" fmla="*/ 125 w 126"/>
                <a:gd name="T11" fmla="*/ 0 h 125"/>
                <a:gd name="T12" fmla="*/ 125 w 126"/>
                <a:gd name="T13" fmla="*/ 124 h 125"/>
                <a:gd name="T14" fmla="*/ 85 w 126"/>
                <a:gd name="T15" fmla="*/ 124 h 125"/>
                <a:gd name="T16" fmla="*/ 40 w 126"/>
                <a:gd name="T17" fmla="*/ 56 h 125"/>
                <a:gd name="T18" fmla="*/ 41 w 126"/>
                <a:gd name="T19" fmla="*/ 84 h 125"/>
                <a:gd name="T20" fmla="*/ 41 w 126"/>
                <a:gd name="T21" fmla="*/ 124 h 125"/>
                <a:gd name="T22" fmla="*/ 0 w 126"/>
                <a:gd name="T23" fmla="*/ 124 h 125"/>
                <a:gd name="T24" fmla="*/ 0 w 126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25">
                  <a:moveTo>
                    <a:pt x="0" y="0"/>
                  </a:moveTo>
                  <a:lnTo>
                    <a:pt x="40" y="0"/>
                  </a:lnTo>
                  <a:lnTo>
                    <a:pt x="87" y="66"/>
                  </a:lnTo>
                  <a:lnTo>
                    <a:pt x="84" y="39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5" y="124"/>
                  </a:lnTo>
                  <a:lnTo>
                    <a:pt x="85" y="124"/>
                  </a:lnTo>
                  <a:lnTo>
                    <a:pt x="40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24" name="Freeform 28"/>
            <p:cNvSpPr>
              <a:spLocks/>
            </p:cNvSpPr>
            <p:nvPr/>
          </p:nvSpPr>
          <p:spPr bwMode="auto">
            <a:xfrm>
              <a:off x="1483" y="3985"/>
              <a:ext cx="108" cy="125"/>
            </a:xfrm>
            <a:custGeom>
              <a:avLst/>
              <a:gdLst>
                <a:gd name="T0" fmla="*/ 0 w 108"/>
                <a:gd name="T1" fmla="*/ 0 h 125"/>
                <a:gd name="T2" fmla="*/ 104 w 108"/>
                <a:gd name="T3" fmla="*/ 0 h 125"/>
                <a:gd name="T4" fmla="*/ 104 w 108"/>
                <a:gd name="T5" fmla="*/ 29 h 125"/>
                <a:gd name="T6" fmla="*/ 43 w 108"/>
                <a:gd name="T7" fmla="*/ 29 h 125"/>
                <a:gd name="T8" fmla="*/ 43 w 108"/>
                <a:gd name="T9" fmla="*/ 45 h 125"/>
                <a:gd name="T10" fmla="*/ 94 w 108"/>
                <a:gd name="T11" fmla="*/ 45 h 125"/>
                <a:gd name="T12" fmla="*/ 94 w 108"/>
                <a:gd name="T13" fmla="*/ 74 h 125"/>
                <a:gd name="T14" fmla="*/ 43 w 108"/>
                <a:gd name="T15" fmla="*/ 74 h 125"/>
                <a:gd name="T16" fmla="*/ 43 w 108"/>
                <a:gd name="T17" fmla="*/ 93 h 125"/>
                <a:gd name="T18" fmla="*/ 107 w 108"/>
                <a:gd name="T19" fmla="*/ 93 h 125"/>
                <a:gd name="T20" fmla="*/ 107 w 108"/>
                <a:gd name="T21" fmla="*/ 124 h 125"/>
                <a:gd name="T22" fmla="*/ 0 w 108"/>
                <a:gd name="T23" fmla="*/ 124 h 125"/>
                <a:gd name="T24" fmla="*/ 0 w 108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25">
                  <a:moveTo>
                    <a:pt x="0" y="0"/>
                  </a:moveTo>
                  <a:lnTo>
                    <a:pt x="104" y="0"/>
                  </a:lnTo>
                  <a:lnTo>
                    <a:pt x="104" y="29"/>
                  </a:lnTo>
                  <a:lnTo>
                    <a:pt x="43" y="29"/>
                  </a:lnTo>
                  <a:lnTo>
                    <a:pt x="43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3" y="74"/>
                  </a:lnTo>
                  <a:lnTo>
                    <a:pt x="43" y="93"/>
                  </a:lnTo>
                  <a:lnTo>
                    <a:pt x="107" y="93"/>
                  </a:lnTo>
                  <a:lnTo>
                    <a:pt x="107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5725" name="Freeform 29"/>
            <p:cNvSpPr>
              <a:spLocks/>
            </p:cNvSpPr>
            <p:nvPr/>
          </p:nvSpPr>
          <p:spPr bwMode="auto">
            <a:xfrm>
              <a:off x="1483" y="3985"/>
              <a:ext cx="108" cy="125"/>
            </a:xfrm>
            <a:custGeom>
              <a:avLst/>
              <a:gdLst>
                <a:gd name="T0" fmla="*/ 0 w 108"/>
                <a:gd name="T1" fmla="*/ 0 h 125"/>
                <a:gd name="T2" fmla="*/ 104 w 108"/>
                <a:gd name="T3" fmla="*/ 0 h 125"/>
                <a:gd name="T4" fmla="*/ 104 w 108"/>
                <a:gd name="T5" fmla="*/ 29 h 125"/>
                <a:gd name="T6" fmla="*/ 43 w 108"/>
                <a:gd name="T7" fmla="*/ 29 h 125"/>
                <a:gd name="T8" fmla="*/ 43 w 108"/>
                <a:gd name="T9" fmla="*/ 45 h 125"/>
                <a:gd name="T10" fmla="*/ 94 w 108"/>
                <a:gd name="T11" fmla="*/ 45 h 125"/>
                <a:gd name="T12" fmla="*/ 94 w 108"/>
                <a:gd name="T13" fmla="*/ 74 h 125"/>
                <a:gd name="T14" fmla="*/ 43 w 108"/>
                <a:gd name="T15" fmla="*/ 74 h 125"/>
                <a:gd name="T16" fmla="*/ 43 w 108"/>
                <a:gd name="T17" fmla="*/ 93 h 125"/>
                <a:gd name="T18" fmla="*/ 107 w 108"/>
                <a:gd name="T19" fmla="*/ 93 h 125"/>
                <a:gd name="T20" fmla="*/ 107 w 108"/>
                <a:gd name="T21" fmla="*/ 124 h 125"/>
                <a:gd name="T22" fmla="*/ 0 w 108"/>
                <a:gd name="T23" fmla="*/ 124 h 125"/>
                <a:gd name="T24" fmla="*/ 0 w 108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25">
                  <a:moveTo>
                    <a:pt x="0" y="0"/>
                  </a:moveTo>
                  <a:lnTo>
                    <a:pt x="104" y="0"/>
                  </a:lnTo>
                  <a:lnTo>
                    <a:pt x="104" y="29"/>
                  </a:lnTo>
                  <a:lnTo>
                    <a:pt x="43" y="29"/>
                  </a:lnTo>
                  <a:lnTo>
                    <a:pt x="43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3" y="74"/>
                  </a:lnTo>
                  <a:lnTo>
                    <a:pt x="43" y="93"/>
                  </a:lnTo>
                  <a:lnTo>
                    <a:pt x="107" y="93"/>
                  </a:lnTo>
                  <a:lnTo>
                    <a:pt x="107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5726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727" name="Rectangle 31"/>
          <p:cNvSpPr>
            <a:spLocks noChangeArrowheads="1"/>
          </p:cNvSpPr>
          <p:nvPr/>
        </p:nvSpPr>
        <p:spPr bwMode="auto">
          <a:xfrm>
            <a:off x="2879725" y="6278563"/>
            <a:ext cx="309245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85728" name="Rectangle 32"/>
          <p:cNvSpPr>
            <a:spLocks noChangeArrowheads="1"/>
          </p:cNvSpPr>
          <p:nvPr/>
        </p:nvSpPr>
        <p:spPr bwMode="auto">
          <a:xfrm>
            <a:off x="228600" y="304800"/>
            <a:ext cx="9677400" cy="5395913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en-US" sz="28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BUCKING TO VALUE &amp; TO DISTRIBUTION</a:t>
            </a:r>
          </a:p>
          <a:p>
            <a:pPr algn="ctr">
              <a:defRPr/>
            </a:pPr>
            <a:r>
              <a:rPr lang="en-GB" altLang="en-US" sz="24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COMPARED TO TRADITIONAL BUCKING ON HARVESTER</a:t>
            </a:r>
            <a:endParaRPr lang="en-GB" altLang="en-US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witzerland" pitchFamily="34" charset="0"/>
            </a:endParaRPr>
          </a:p>
          <a:p>
            <a:pPr algn="ctr">
              <a:defRPr/>
            </a:pPr>
            <a:endParaRPr lang="en-GB" altLang="en-US" sz="1800" b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witzerland" pitchFamily="34" charset="0"/>
            </a:endParaRP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" pitchFamily="34" charset="0"/>
              </a:rPr>
              <a:t>	</a:t>
            </a: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MATERIAL</a:t>
            </a:r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: </a:t>
            </a:r>
          </a:p>
          <a:p>
            <a:pPr>
              <a:defRPr/>
            </a:pPr>
            <a:endParaRPr lang="en-GB" altLang="en-US" sz="1800">
              <a:solidFill>
                <a:schemeClr val="accent1"/>
              </a:solidFill>
              <a:latin typeface="Switzerland" pitchFamily="34" charset="0"/>
            </a:endParaRPr>
          </a:p>
          <a:p>
            <a:pPr>
              <a:defRPr/>
            </a:pPr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	</a:t>
            </a: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Finnish Forest &amp; Park Service - Western District</a:t>
            </a: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	* 2 stands of Norway Spruce</a:t>
            </a: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	- in Kivijärvi region average size of stems 0,3 m</a:t>
            </a:r>
            <a:r>
              <a:rPr lang="en-GB" altLang="en-US" baseline="30000">
                <a:solidFill>
                  <a:schemeClr val="accent1"/>
                </a:solidFill>
                <a:latin typeface="Switzerland" pitchFamily="34" charset="0"/>
              </a:rPr>
              <a:t>3</a:t>
            </a: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 &amp; in  Viitasaari 0,8 m</a:t>
            </a:r>
            <a:r>
              <a:rPr lang="en-GB" altLang="en-US" baseline="30000">
                <a:solidFill>
                  <a:schemeClr val="accent1"/>
                </a:solidFill>
                <a:latin typeface="Switzerland" pitchFamily="34" charset="0"/>
              </a:rPr>
              <a:t>3</a:t>
            </a:r>
            <a:endParaRPr lang="en-GB" altLang="en-US">
              <a:solidFill>
                <a:schemeClr val="accent1"/>
              </a:solidFill>
              <a:latin typeface="Switzerland" pitchFamily="34" charset="0"/>
            </a:endParaRP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	* 1 stand of Scots Pine</a:t>
            </a: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	- average size of stems 0,4 m</a:t>
            </a:r>
            <a:r>
              <a:rPr lang="en-GB" altLang="en-US" baseline="30000">
                <a:solidFill>
                  <a:schemeClr val="accent1"/>
                </a:solidFill>
                <a:latin typeface="Switzerland" pitchFamily="34" charset="0"/>
              </a:rPr>
              <a:t>3</a:t>
            </a:r>
            <a:endParaRPr lang="en-GB" altLang="en-US">
              <a:solidFill>
                <a:schemeClr val="accent1"/>
              </a:solidFill>
              <a:latin typeface="Switzerland" pitchFamily="34" charset="0"/>
            </a:endParaRPr>
          </a:p>
          <a:p>
            <a:pPr>
              <a:defRPr/>
            </a:pPr>
            <a:endParaRPr lang="en-GB" altLang="en-US">
              <a:solidFill>
                <a:schemeClr val="accent1"/>
              </a:solidFill>
              <a:latin typeface="Switzerland" pitchFamily="34" charset="0"/>
            </a:endParaRP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	- as homogenous parts as possible was selected from the stands, 	</a:t>
            </a: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	  total volume of the logs being over 500 m</a:t>
            </a:r>
            <a:r>
              <a:rPr lang="en-GB" altLang="en-US" baseline="30000">
                <a:solidFill>
                  <a:schemeClr val="accent1"/>
                </a:solidFill>
                <a:latin typeface="Switzerland" pitchFamily="34" charset="0"/>
              </a:rPr>
              <a:t>3</a:t>
            </a:r>
            <a:endParaRPr lang="en-GB" altLang="en-US">
              <a:solidFill>
                <a:schemeClr val="accent1"/>
              </a:solidFill>
              <a:latin typeface="Switzerland" pitchFamily="34" charset="0"/>
            </a:endParaRPr>
          </a:p>
          <a:p>
            <a:pPr>
              <a:defRPr/>
            </a:pPr>
            <a:endParaRPr lang="en-GB" altLang="en-US">
              <a:solidFill>
                <a:schemeClr val="accent1"/>
              </a:solidFill>
              <a:latin typeface="Switzerland" pitchFamily="34" charset="0"/>
            </a:endParaRP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	Dates of logging</a:t>
            </a: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	14.5 - 29.5.1997</a:t>
            </a:r>
          </a:p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" pitchFamily="34" charset="0"/>
              </a:rPr>
              <a:t>	17.7 - 22.7.1997</a:t>
            </a:r>
            <a:r>
              <a:rPr lang="en-GB" altLang="en-US" sz="1600">
                <a:solidFill>
                  <a:schemeClr val="accent1"/>
                </a:solidFill>
                <a:latin typeface="Switzerland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762000" y="6086475"/>
            <a:ext cx="1844675" cy="534988"/>
            <a:chOff x="481" y="3834"/>
            <a:chExt cx="1162" cy="337"/>
          </a:xfrm>
        </p:grpSpPr>
        <p:sp useBgFill="1">
          <p:nvSpPr>
            <p:cNvPr id="222211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12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13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14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15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16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17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18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19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20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21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22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23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24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25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26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27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28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29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30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31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32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33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34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35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36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2237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2238" name="Rectangle 30"/>
          <p:cNvSpPr>
            <a:spLocks noChangeArrowheads="1"/>
          </p:cNvSpPr>
          <p:nvPr/>
        </p:nvSpPr>
        <p:spPr bwMode="auto">
          <a:xfrm>
            <a:off x="2900363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2239" name="Rectangle 31"/>
          <p:cNvSpPr>
            <a:spLocks noChangeArrowheads="1"/>
          </p:cNvSpPr>
          <p:nvPr/>
        </p:nvSpPr>
        <p:spPr bwMode="auto">
          <a:xfrm>
            <a:off x="2878138" y="6278563"/>
            <a:ext cx="309245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22240" name="Rectangle 32"/>
          <p:cNvSpPr>
            <a:spLocks noChangeArrowheads="1"/>
          </p:cNvSpPr>
          <p:nvPr/>
        </p:nvSpPr>
        <p:spPr bwMode="auto">
          <a:xfrm>
            <a:off x="0" y="228600"/>
            <a:ext cx="9902825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lvl="1" algn="ctr">
              <a:defRPr/>
            </a:pPr>
            <a:r>
              <a:rPr lang="en-GB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Productivity gain while using </a:t>
            </a:r>
          </a:p>
          <a:p>
            <a:pPr lvl="1" algn="ctr">
              <a:defRPr/>
            </a:pPr>
            <a:r>
              <a:rPr lang="en-GB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bucking to value &amp; bucking to distribution</a:t>
            </a:r>
          </a:p>
        </p:txBody>
      </p:sp>
      <p:sp>
        <p:nvSpPr>
          <p:cNvPr id="22534" name="Rectangle 33"/>
          <p:cNvSpPr>
            <a:spLocks noChangeArrowheads="1"/>
          </p:cNvSpPr>
          <p:nvPr/>
        </p:nvSpPr>
        <p:spPr bwMode="auto">
          <a:xfrm>
            <a:off x="2895600" y="1219200"/>
            <a:ext cx="4105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Pine in average + 7,2 %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Spruce in average + 21,8 %</a:t>
            </a:r>
          </a:p>
        </p:txBody>
      </p:sp>
      <p:graphicFrame>
        <p:nvGraphicFramePr>
          <p:cNvPr id="22535" name="Object 34"/>
          <p:cNvGraphicFramePr>
            <a:graphicFrameLocks/>
          </p:cNvGraphicFramePr>
          <p:nvPr/>
        </p:nvGraphicFramePr>
        <p:xfrm>
          <a:off x="1600200" y="2133600"/>
          <a:ext cx="6972300" cy="3695700"/>
        </p:xfrm>
        <a:graphic>
          <a:graphicData uri="http://schemas.openxmlformats.org/presentationml/2006/ole">
            <p:oleObj spid="_x0000_s22535" name="Asiakirja" r:id="rId3" imgW="8313420" imgH="4402836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23235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36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37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38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39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40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41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42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43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44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45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46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47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48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49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50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51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52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53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54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55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56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57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58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59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60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61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3262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23263" name="Rectangle 31"/>
          <p:cNvSpPr>
            <a:spLocks noChangeArrowheads="1"/>
          </p:cNvSpPr>
          <p:nvPr/>
        </p:nvSpPr>
        <p:spPr bwMode="auto">
          <a:xfrm>
            <a:off x="762000" y="228600"/>
            <a:ext cx="83820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SwitzerlandBlack" pitchFamily="34" charset="0"/>
              </a:rPr>
              <a:t>Sawmill or plywood mill</a:t>
            </a:r>
          </a:p>
        </p:txBody>
      </p:sp>
      <p:grpSp>
        <p:nvGrpSpPr>
          <p:cNvPr id="23557" name="Group 32"/>
          <p:cNvGrpSpPr>
            <a:grpSpLocks/>
          </p:cNvGrpSpPr>
          <p:nvPr/>
        </p:nvGrpSpPr>
        <p:grpSpPr bwMode="auto">
          <a:xfrm>
            <a:off x="8001000" y="914400"/>
            <a:ext cx="762000" cy="762000"/>
            <a:chOff x="2352" y="2208"/>
            <a:chExt cx="1488" cy="1344"/>
          </a:xfrm>
        </p:grpSpPr>
        <p:graphicFrame>
          <p:nvGraphicFramePr>
            <p:cNvPr id="23643" name="Object 33"/>
            <p:cNvGraphicFramePr>
              <a:graphicFrameLocks/>
            </p:cNvGraphicFramePr>
            <p:nvPr/>
          </p:nvGraphicFramePr>
          <p:xfrm>
            <a:off x="2352" y="2304"/>
            <a:ext cx="1200" cy="1104"/>
          </p:xfrm>
          <a:graphic>
            <a:graphicData uri="http://schemas.openxmlformats.org/presentationml/2006/ole">
              <p:oleObj spid="_x0000_s23643" name="CorelDRAW" r:id="rId3" imgW="1250030" imgH="662519" progId="CorelDraw.Graphic.7">
                <p:embed/>
              </p:oleObj>
            </a:graphicData>
          </a:graphic>
        </p:graphicFrame>
        <p:graphicFrame>
          <p:nvGraphicFramePr>
            <p:cNvPr id="23644" name="Object 34"/>
            <p:cNvGraphicFramePr>
              <a:graphicFrameLocks/>
            </p:cNvGraphicFramePr>
            <p:nvPr/>
          </p:nvGraphicFramePr>
          <p:xfrm>
            <a:off x="2640" y="2352"/>
            <a:ext cx="1200" cy="1200"/>
          </p:xfrm>
          <a:graphic>
            <a:graphicData uri="http://schemas.openxmlformats.org/presentationml/2006/ole">
              <p:oleObj spid="_x0000_s23644" name="CorelDRAW" r:id="rId4" imgW="1250030" imgH="662519" progId="CorelDraw.Graphic.7">
                <p:embed/>
              </p:oleObj>
            </a:graphicData>
          </a:graphic>
        </p:graphicFrame>
        <p:graphicFrame>
          <p:nvGraphicFramePr>
            <p:cNvPr id="23645" name="Object 35"/>
            <p:cNvGraphicFramePr>
              <a:graphicFrameLocks/>
            </p:cNvGraphicFramePr>
            <p:nvPr/>
          </p:nvGraphicFramePr>
          <p:xfrm>
            <a:off x="2448" y="2208"/>
            <a:ext cx="1392" cy="768"/>
          </p:xfrm>
          <a:graphic>
            <a:graphicData uri="http://schemas.openxmlformats.org/presentationml/2006/ole">
              <p:oleObj spid="_x0000_s23645" name="CorelDRAW" r:id="rId5" imgW="1250030" imgH="662519" progId="CorelDraw.Graphic.7">
                <p:embed/>
              </p:oleObj>
            </a:graphicData>
          </a:graphic>
        </p:graphicFrame>
      </p:grpSp>
      <p:grpSp>
        <p:nvGrpSpPr>
          <p:cNvPr id="23558" name="Group 36"/>
          <p:cNvGrpSpPr>
            <a:grpSpLocks/>
          </p:cNvGrpSpPr>
          <p:nvPr/>
        </p:nvGrpSpPr>
        <p:grpSpPr bwMode="auto">
          <a:xfrm>
            <a:off x="381000" y="914400"/>
            <a:ext cx="919163" cy="795338"/>
            <a:chOff x="48" y="576"/>
            <a:chExt cx="579" cy="501"/>
          </a:xfrm>
        </p:grpSpPr>
        <p:grpSp>
          <p:nvGrpSpPr>
            <p:cNvPr id="23637" name="Group 37"/>
            <p:cNvGrpSpPr>
              <a:grpSpLocks/>
            </p:cNvGrpSpPr>
            <p:nvPr/>
          </p:nvGrpSpPr>
          <p:grpSpPr bwMode="auto">
            <a:xfrm>
              <a:off x="48" y="576"/>
              <a:ext cx="480" cy="480"/>
              <a:chOff x="48" y="576"/>
              <a:chExt cx="480" cy="480"/>
            </a:xfrm>
          </p:grpSpPr>
          <p:graphicFrame>
            <p:nvGraphicFramePr>
              <p:cNvPr id="23640" name="Object 38"/>
              <p:cNvGraphicFramePr>
                <a:graphicFrameLocks/>
              </p:cNvGraphicFramePr>
              <p:nvPr/>
            </p:nvGraphicFramePr>
            <p:xfrm>
              <a:off x="48" y="610"/>
              <a:ext cx="387" cy="395"/>
            </p:xfrm>
            <a:graphic>
              <a:graphicData uri="http://schemas.openxmlformats.org/presentationml/2006/ole">
                <p:oleObj spid="_x0000_s23640" name="CorelDRAW" r:id="rId6" imgW="1250030" imgH="662519" progId="CorelDraw.Graphic.7">
                  <p:embed/>
                </p:oleObj>
              </a:graphicData>
            </a:graphic>
          </p:graphicFrame>
          <p:graphicFrame>
            <p:nvGraphicFramePr>
              <p:cNvPr id="23641" name="Object 39"/>
              <p:cNvGraphicFramePr>
                <a:graphicFrameLocks/>
              </p:cNvGraphicFramePr>
              <p:nvPr/>
            </p:nvGraphicFramePr>
            <p:xfrm>
              <a:off x="141" y="627"/>
              <a:ext cx="387" cy="429"/>
            </p:xfrm>
            <a:graphic>
              <a:graphicData uri="http://schemas.openxmlformats.org/presentationml/2006/ole">
                <p:oleObj spid="_x0000_s23641" name="CorelDRAW" r:id="rId7" imgW="1250030" imgH="662519" progId="CorelDraw.Graphic.7">
                  <p:embed/>
                </p:oleObj>
              </a:graphicData>
            </a:graphic>
          </p:graphicFrame>
          <p:graphicFrame>
            <p:nvGraphicFramePr>
              <p:cNvPr id="23642" name="Object 40"/>
              <p:cNvGraphicFramePr>
                <a:graphicFrameLocks/>
              </p:cNvGraphicFramePr>
              <p:nvPr/>
            </p:nvGraphicFramePr>
            <p:xfrm>
              <a:off x="79" y="576"/>
              <a:ext cx="449" cy="274"/>
            </p:xfrm>
            <a:graphic>
              <a:graphicData uri="http://schemas.openxmlformats.org/presentationml/2006/ole">
                <p:oleObj spid="_x0000_s23642" name="CorelDRAW" r:id="rId8" imgW="1250030" imgH="662519" progId="CorelDraw.Graphic.7">
                  <p:embed/>
                </p:oleObj>
              </a:graphicData>
            </a:graphic>
          </p:graphicFrame>
        </p:grpSp>
        <p:graphicFrame>
          <p:nvGraphicFramePr>
            <p:cNvPr id="23638" name="Object 41"/>
            <p:cNvGraphicFramePr>
              <a:graphicFrameLocks/>
            </p:cNvGraphicFramePr>
            <p:nvPr/>
          </p:nvGraphicFramePr>
          <p:xfrm>
            <a:off x="192" y="576"/>
            <a:ext cx="432" cy="283"/>
          </p:xfrm>
          <a:graphic>
            <a:graphicData uri="http://schemas.openxmlformats.org/presentationml/2006/ole">
              <p:oleObj spid="_x0000_s23638" name="CorelDRAW" r:id="rId9" imgW="1250030" imgH="662519" progId="CorelDraw.Graphic.7">
                <p:embed/>
              </p:oleObj>
            </a:graphicData>
          </a:graphic>
        </p:graphicFrame>
        <p:graphicFrame>
          <p:nvGraphicFramePr>
            <p:cNvPr id="23639" name="Object 42"/>
            <p:cNvGraphicFramePr>
              <a:graphicFrameLocks/>
            </p:cNvGraphicFramePr>
            <p:nvPr/>
          </p:nvGraphicFramePr>
          <p:xfrm>
            <a:off x="240" y="648"/>
            <a:ext cx="387" cy="429"/>
          </p:xfrm>
          <a:graphic>
            <a:graphicData uri="http://schemas.openxmlformats.org/presentationml/2006/ole">
              <p:oleObj spid="_x0000_s23639" name="CorelDRAW" r:id="rId10" imgW="1250030" imgH="662519" progId="CorelDraw.Graphic.7">
                <p:embed/>
              </p:oleObj>
            </a:graphicData>
          </a:graphic>
        </p:graphicFrame>
      </p:grpSp>
      <p:grpSp>
        <p:nvGrpSpPr>
          <p:cNvPr id="23559" name="Group 43"/>
          <p:cNvGrpSpPr>
            <a:grpSpLocks/>
          </p:cNvGrpSpPr>
          <p:nvPr/>
        </p:nvGrpSpPr>
        <p:grpSpPr bwMode="auto">
          <a:xfrm>
            <a:off x="8001000" y="3581400"/>
            <a:ext cx="990600" cy="411163"/>
            <a:chOff x="1999" y="1312"/>
            <a:chExt cx="1628" cy="1123"/>
          </a:xfrm>
        </p:grpSpPr>
        <p:sp>
          <p:nvSpPr>
            <p:cNvPr id="223276" name="Freeform 44"/>
            <p:cNvSpPr>
              <a:spLocks/>
            </p:cNvSpPr>
            <p:nvPr/>
          </p:nvSpPr>
          <p:spPr bwMode="auto">
            <a:xfrm>
              <a:off x="3353" y="1442"/>
              <a:ext cx="274" cy="963"/>
            </a:xfrm>
            <a:custGeom>
              <a:avLst/>
              <a:gdLst>
                <a:gd name="T0" fmla="*/ 0 w 274"/>
                <a:gd name="T1" fmla="*/ 958 h 959"/>
                <a:gd name="T2" fmla="*/ 273 w 274"/>
                <a:gd name="T3" fmla="*/ 32 h 959"/>
                <a:gd name="T4" fmla="*/ 273 w 274"/>
                <a:gd name="T5" fmla="*/ 0 h 959"/>
                <a:gd name="T6" fmla="*/ 0 w 274"/>
                <a:gd name="T7" fmla="*/ 908 h 959"/>
                <a:gd name="T8" fmla="*/ 0 w 274"/>
                <a:gd name="T9" fmla="*/ 95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959">
                  <a:moveTo>
                    <a:pt x="0" y="958"/>
                  </a:moveTo>
                  <a:lnTo>
                    <a:pt x="273" y="32"/>
                  </a:lnTo>
                  <a:lnTo>
                    <a:pt x="273" y="0"/>
                  </a:lnTo>
                  <a:lnTo>
                    <a:pt x="0" y="908"/>
                  </a:lnTo>
                  <a:lnTo>
                    <a:pt x="0" y="958"/>
                  </a:lnTo>
                </a:path>
              </a:pathLst>
            </a:custGeom>
            <a:solidFill>
              <a:srgbClr val="FFFFCC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77" name="Freeform 45"/>
            <p:cNvSpPr>
              <a:spLocks/>
            </p:cNvSpPr>
            <p:nvPr/>
          </p:nvSpPr>
          <p:spPr bwMode="auto">
            <a:xfrm>
              <a:off x="3353" y="1442"/>
              <a:ext cx="274" cy="963"/>
            </a:xfrm>
            <a:custGeom>
              <a:avLst/>
              <a:gdLst>
                <a:gd name="T0" fmla="*/ 0 w 274"/>
                <a:gd name="T1" fmla="*/ 958 h 959"/>
                <a:gd name="T2" fmla="*/ 273 w 274"/>
                <a:gd name="T3" fmla="*/ 32 h 959"/>
                <a:gd name="T4" fmla="*/ 273 w 274"/>
                <a:gd name="T5" fmla="*/ 0 h 959"/>
                <a:gd name="T6" fmla="*/ 0 w 274"/>
                <a:gd name="T7" fmla="*/ 908 h 959"/>
                <a:gd name="T8" fmla="*/ 0 w 274"/>
                <a:gd name="T9" fmla="*/ 95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959">
                  <a:moveTo>
                    <a:pt x="0" y="958"/>
                  </a:moveTo>
                  <a:lnTo>
                    <a:pt x="273" y="32"/>
                  </a:lnTo>
                  <a:lnTo>
                    <a:pt x="273" y="0"/>
                  </a:lnTo>
                  <a:lnTo>
                    <a:pt x="0" y="908"/>
                  </a:lnTo>
                  <a:lnTo>
                    <a:pt x="0" y="9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78" name="Freeform 46"/>
            <p:cNvSpPr>
              <a:spLocks/>
            </p:cNvSpPr>
            <p:nvPr/>
          </p:nvSpPr>
          <p:spPr bwMode="auto">
            <a:xfrm>
              <a:off x="3103" y="1442"/>
              <a:ext cx="524" cy="911"/>
            </a:xfrm>
            <a:custGeom>
              <a:avLst/>
              <a:gdLst>
                <a:gd name="T0" fmla="*/ 250 w 524"/>
                <a:gd name="T1" fmla="*/ 907 h 908"/>
                <a:gd name="T2" fmla="*/ 523 w 524"/>
                <a:gd name="T3" fmla="*/ 0 h 908"/>
                <a:gd name="T4" fmla="*/ 361 w 524"/>
                <a:gd name="T5" fmla="*/ 0 h 908"/>
                <a:gd name="T6" fmla="*/ 0 w 524"/>
                <a:gd name="T7" fmla="*/ 907 h 908"/>
                <a:gd name="T8" fmla="*/ 250 w 524"/>
                <a:gd name="T9" fmla="*/ 9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908">
                  <a:moveTo>
                    <a:pt x="250" y="907"/>
                  </a:moveTo>
                  <a:lnTo>
                    <a:pt x="523" y="0"/>
                  </a:lnTo>
                  <a:lnTo>
                    <a:pt x="361" y="0"/>
                  </a:lnTo>
                  <a:lnTo>
                    <a:pt x="0" y="907"/>
                  </a:lnTo>
                  <a:lnTo>
                    <a:pt x="250" y="907"/>
                  </a:lnTo>
                </a:path>
              </a:pathLst>
            </a:custGeom>
            <a:solidFill>
              <a:srgbClr val="FFFFCC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79" name="Freeform 47"/>
            <p:cNvSpPr>
              <a:spLocks/>
            </p:cNvSpPr>
            <p:nvPr/>
          </p:nvSpPr>
          <p:spPr bwMode="auto">
            <a:xfrm>
              <a:off x="3103" y="1442"/>
              <a:ext cx="524" cy="911"/>
            </a:xfrm>
            <a:custGeom>
              <a:avLst/>
              <a:gdLst>
                <a:gd name="T0" fmla="*/ 250 w 524"/>
                <a:gd name="T1" fmla="*/ 907 h 908"/>
                <a:gd name="T2" fmla="*/ 523 w 524"/>
                <a:gd name="T3" fmla="*/ 0 h 908"/>
                <a:gd name="T4" fmla="*/ 361 w 524"/>
                <a:gd name="T5" fmla="*/ 0 h 908"/>
                <a:gd name="T6" fmla="*/ 0 w 524"/>
                <a:gd name="T7" fmla="*/ 907 h 908"/>
                <a:gd name="T8" fmla="*/ 250 w 524"/>
                <a:gd name="T9" fmla="*/ 9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908">
                  <a:moveTo>
                    <a:pt x="250" y="907"/>
                  </a:moveTo>
                  <a:lnTo>
                    <a:pt x="523" y="0"/>
                  </a:lnTo>
                  <a:lnTo>
                    <a:pt x="361" y="0"/>
                  </a:lnTo>
                  <a:lnTo>
                    <a:pt x="0" y="907"/>
                  </a:lnTo>
                  <a:lnTo>
                    <a:pt x="250" y="90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80" name="Rectangle 48"/>
            <p:cNvSpPr>
              <a:spLocks noChangeArrowheads="1"/>
            </p:cNvSpPr>
            <p:nvPr/>
          </p:nvSpPr>
          <p:spPr bwMode="auto">
            <a:xfrm>
              <a:off x="3103" y="2353"/>
              <a:ext cx="250" cy="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81" name="Rectangle 49"/>
            <p:cNvSpPr>
              <a:spLocks noChangeArrowheads="1"/>
            </p:cNvSpPr>
            <p:nvPr/>
          </p:nvSpPr>
          <p:spPr bwMode="auto">
            <a:xfrm>
              <a:off x="3108" y="2357"/>
              <a:ext cx="240" cy="3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82" name="Freeform 50"/>
            <p:cNvSpPr>
              <a:spLocks/>
            </p:cNvSpPr>
            <p:nvPr/>
          </p:nvSpPr>
          <p:spPr bwMode="auto">
            <a:xfrm>
              <a:off x="3019" y="1455"/>
              <a:ext cx="339" cy="963"/>
            </a:xfrm>
            <a:custGeom>
              <a:avLst/>
              <a:gdLst>
                <a:gd name="T0" fmla="*/ 0 w 341"/>
                <a:gd name="T1" fmla="*/ 958 h 959"/>
                <a:gd name="T2" fmla="*/ 340 w 341"/>
                <a:gd name="T3" fmla="*/ 32 h 959"/>
                <a:gd name="T4" fmla="*/ 340 w 341"/>
                <a:gd name="T5" fmla="*/ 0 h 959"/>
                <a:gd name="T6" fmla="*/ 0 w 341"/>
                <a:gd name="T7" fmla="*/ 908 h 959"/>
                <a:gd name="T8" fmla="*/ 0 w 341"/>
                <a:gd name="T9" fmla="*/ 95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959">
                  <a:moveTo>
                    <a:pt x="0" y="958"/>
                  </a:moveTo>
                  <a:lnTo>
                    <a:pt x="340" y="32"/>
                  </a:lnTo>
                  <a:lnTo>
                    <a:pt x="340" y="0"/>
                  </a:lnTo>
                  <a:lnTo>
                    <a:pt x="0" y="908"/>
                  </a:lnTo>
                  <a:lnTo>
                    <a:pt x="0" y="958"/>
                  </a:lnTo>
                </a:path>
              </a:pathLst>
            </a:custGeom>
            <a:solidFill>
              <a:srgbClr val="FFFFCC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83" name="Freeform 51"/>
            <p:cNvSpPr>
              <a:spLocks/>
            </p:cNvSpPr>
            <p:nvPr/>
          </p:nvSpPr>
          <p:spPr bwMode="auto">
            <a:xfrm>
              <a:off x="3019" y="1455"/>
              <a:ext cx="339" cy="963"/>
            </a:xfrm>
            <a:custGeom>
              <a:avLst/>
              <a:gdLst>
                <a:gd name="T0" fmla="*/ 0 w 341"/>
                <a:gd name="T1" fmla="*/ 958 h 959"/>
                <a:gd name="T2" fmla="*/ 340 w 341"/>
                <a:gd name="T3" fmla="*/ 32 h 959"/>
                <a:gd name="T4" fmla="*/ 340 w 341"/>
                <a:gd name="T5" fmla="*/ 0 h 959"/>
                <a:gd name="T6" fmla="*/ 0 w 341"/>
                <a:gd name="T7" fmla="*/ 908 h 959"/>
                <a:gd name="T8" fmla="*/ 0 w 341"/>
                <a:gd name="T9" fmla="*/ 958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959">
                  <a:moveTo>
                    <a:pt x="0" y="958"/>
                  </a:moveTo>
                  <a:lnTo>
                    <a:pt x="340" y="32"/>
                  </a:lnTo>
                  <a:lnTo>
                    <a:pt x="340" y="0"/>
                  </a:lnTo>
                  <a:lnTo>
                    <a:pt x="0" y="908"/>
                  </a:lnTo>
                  <a:lnTo>
                    <a:pt x="0" y="9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84" name="Freeform 52"/>
            <p:cNvSpPr>
              <a:spLocks/>
            </p:cNvSpPr>
            <p:nvPr/>
          </p:nvSpPr>
          <p:spPr bwMode="auto">
            <a:xfrm>
              <a:off x="2769" y="1455"/>
              <a:ext cx="590" cy="911"/>
            </a:xfrm>
            <a:custGeom>
              <a:avLst/>
              <a:gdLst>
                <a:gd name="T0" fmla="*/ 250 w 591"/>
                <a:gd name="T1" fmla="*/ 907 h 908"/>
                <a:gd name="T2" fmla="*/ 590 w 591"/>
                <a:gd name="T3" fmla="*/ 0 h 908"/>
                <a:gd name="T4" fmla="*/ 428 w 591"/>
                <a:gd name="T5" fmla="*/ 0 h 908"/>
                <a:gd name="T6" fmla="*/ 0 w 591"/>
                <a:gd name="T7" fmla="*/ 907 h 908"/>
                <a:gd name="T8" fmla="*/ 250 w 591"/>
                <a:gd name="T9" fmla="*/ 9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908">
                  <a:moveTo>
                    <a:pt x="250" y="907"/>
                  </a:moveTo>
                  <a:lnTo>
                    <a:pt x="590" y="0"/>
                  </a:lnTo>
                  <a:lnTo>
                    <a:pt x="428" y="0"/>
                  </a:lnTo>
                  <a:lnTo>
                    <a:pt x="0" y="907"/>
                  </a:lnTo>
                  <a:lnTo>
                    <a:pt x="250" y="907"/>
                  </a:lnTo>
                </a:path>
              </a:pathLst>
            </a:custGeom>
            <a:solidFill>
              <a:srgbClr val="FFFFCC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85" name="Freeform 53"/>
            <p:cNvSpPr>
              <a:spLocks/>
            </p:cNvSpPr>
            <p:nvPr/>
          </p:nvSpPr>
          <p:spPr bwMode="auto">
            <a:xfrm>
              <a:off x="2769" y="1455"/>
              <a:ext cx="590" cy="911"/>
            </a:xfrm>
            <a:custGeom>
              <a:avLst/>
              <a:gdLst>
                <a:gd name="T0" fmla="*/ 250 w 591"/>
                <a:gd name="T1" fmla="*/ 907 h 908"/>
                <a:gd name="T2" fmla="*/ 590 w 591"/>
                <a:gd name="T3" fmla="*/ 0 h 908"/>
                <a:gd name="T4" fmla="*/ 428 w 591"/>
                <a:gd name="T5" fmla="*/ 0 h 908"/>
                <a:gd name="T6" fmla="*/ 0 w 591"/>
                <a:gd name="T7" fmla="*/ 907 h 908"/>
                <a:gd name="T8" fmla="*/ 250 w 591"/>
                <a:gd name="T9" fmla="*/ 907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908">
                  <a:moveTo>
                    <a:pt x="250" y="907"/>
                  </a:moveTo>
                  <a:lnTo>
                    <a:pt x="590" y="0"/>
                  </a:lnTo>
                  <a:lnTo>
                    <a:pt x="428" y="0"/>
                  </a:lnTo>
                  <a:lnTo>
                    <a:pt x="0" y="907"/>
                  </a:lnTo>
                  <a:lnTo>
                    <a:pt x="250" y="90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86" name="Rectangle 54"/>
            <p:cNvSpPr>
              <a:spLocks noChangeArrowheads="1"/>
            </p:cNvSpPr>
            <p:nvPr/>
          </p:nvSpPr>
          <p:spPr bwMode="auto">
            <a:xfrm>
              <a:off x="2769" y="2366"/>
              <a:ext cx="250" cy="4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87" name="Rectangle 55"/>
            <p:cNvSpPr>
              <a:spLocks noChangeArrowheads="1"/>
            </p:cNvSpPr>
            <p:nvPr/>
          </p:nvSpPr>
          <p:spPr bwMode="auto">
            <a:xfrm>
              <a:off x="2771" y="2370"/>
              <a:ext cx="243" cy="3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88" name="Freeform 56"/>
            <p:cNvSpPr>
              <a:spLocks/>
            </p:cNvSpPr>
            <p:nvPr/>
          </p:nvSpPr>
          <p:spPr bwMode="auto">
            <a:xfrm>
              <a:off x="1999" y="1329"/>
              <a:ext cx="605" cy="854"/>
            </a:xfrm>
            <a:custGeom>
              <a:avLst/>
              <a:gdLst>
                <a:gd name="T0" fmla="*/ 50 w 606"/>
                <a:gd name="T1" fmla="*/ 853 h 854"/>
                <a:gd name="T2" fmla="*/ 605 w 606"/>
                <a:gd name="T3" fmla="*/ 0 h 854"/>
                <a:gd name="T4" fmla="*/ 573 w 606"/>
                <a:gd name="T5" fmla="*/ 0 h 854"/>
                <a:gd name="T6" fmla="*/ 0 w 606"/>
                <a:gd name="T7" fmla="*/ 853 h 854"/>
                <a:gd name="T8" fmla="*/ 50 w 606"/>
                <a:gd name="T9" fmla="*/ 85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854">
                  <a:moveTo>
                    <a:pt x="50" y="853"/>
                  </a:moveTo>
                  <a:lnTo>
                    <a:pt x="605" y="0"/>
                  </a:lnTo>
                  <a:lnTo>
                    <a:pt x="573" y="0"/>
                  </a:lnTo>
                  <a:lnTo>
                    <a:pt x="0" y="853"/>
                  </a:lnTo>
                  <a:lnTo>
                    <a:pt x="50" y="853"/>
                  </a:lnTo>
                </a:path>
              </a:pathLst>
            </a:custGeom>
            <a:solidFill>
              <a:srgbClr val="FFFFCC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89" name="Freeform 57"/>
            <p:cNvSpPr>
              <a:spLocks/>
            </p:cNvSpPr>
            <p:nvPr/>
          </p:nvSpPr>
          <p:spPr bwMode="auto">
            <a:xfrm>
              <a:off x="1999" y="1329"/>
              <a:ext cx="605" cy="854"/>
            </a:xfrm>
            <a:custGeom>
              <a:avLst/>
              <a:gdLst>
                <a:gd name="T0" fmla="*/ 50 w 606"/>
                <a:gd name="T1" fmla="*/ 853 h 854"/>
                <a:gd name="T2" fmla="*/ 605 w 606"/>
                <a:gd name="T3" fmla="*/ 0 h 854"/>
                <a:gd name="T4" fmla="*/ 573 w 606"/>
                <a:gd name="T5" fmla="*/ 0 h 854"/>
                <a:gd name="T6" fmla="*/ 0 w 606"/>
                <a:gd name="T7" fmla="*/ 853 h 854"/>
                <a:gd name="T8" fmla="*/ 50 w 606"/>
                <a:gd name="T9" fmla="*/ 85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6" h="854">
                  <a:moveTo>
                    <a:pt x="50" y="853"/>
                  </a:moveTo>
                  <a:lnTo>
                    <a:pt x="605" y="0"/>
                  </a:lnTo>
                  <a:lnTo>
                    <a:pt x="573" y="0"/>
                  </a:lnTo>
                  <a:lnTo>
                    <a:pt x="0" y="853"/>
                  </a:lnTo>
                  <a:lnTo>
                    <a:pt x="50" y="85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90" name="Freeform 58"/>
            <p:cNvSpPr>
              <a:spLocks/>
            </p:cNvSpPr>
            <p:nvPr/>
          </p:nvSpPr>
          <p:spPr bwMode="auto">
            <a:xfrm>
              <a:off x="2049" y="1329"/>
              <a:ext cx="556" cy="1106"/>
            </a:xfrm>
            <a:custGeom>
              <a:avLst/>
              <a:gdLst>
                <a:gd name="T0" fmla="*/ 0 w 556"/>
                <a:gd name="T1" fmla="*/ 1103 h 1104"/>
                <a:gd name="T2" fmla="*/ 555 w 556"/>
                <a:gd name="T3" fmla="*/ 161 h 1104"/>
                <a:gd name="T4" fmla="*/ 555 w 556"/>
                <a:gd name="T5" fmla="*/ 0 h 1104"/>
                <a:gd name="T6" fmla="*/ 0 w 556"/>
                <a:gd name="T7" fmla="*/ 853 h 1104"/>
                <a:gd name="T8" fmla="*/ 0 w 556"/>
                <a:gd name="T9" fmla="*/ 110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1104">
                  <a:moveTo>
                    <a:pt x="0" y="1103"/>
                  </a:moveTo>
                  <a:lnTo>
                    <a:pt x="555" y="161"/>
                  </a:lnTo>
                  <a:lnTo>
                    <a:pt x="555" y="0"/>
                  </a:lnTo>
                  <a:lnTo>
                    <a:pt x="0" y="853"/>
                  </a:lnTo>
                  <a:lnTo>
                    <a:pt x="0" y="1103"/>
                  </a:lnTo>
                </a:path>
              </a:pathLst>
            </a:custGeom>
            <a:solidFill>
              <a:srgbClr val="FFFFCC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91" name="Freeform 59"/>
            <p:cNvSpPr>
              <a:spLocks/>
            </p:cNvSpPr>
            <p:nvPr/>
          </p:nvSpPr>
          <p:spPr bwMode="auto">
            <a:xfrm>
              <a:off x="2049" y="1329"/>
              <a:ext cx="556" cy="1106"/>
            </a:xfrm>
            <a:custGeom>
              <a:avLst/>
              <a:gdLst>
                <a:gd name="T0" fmla="*/ 0 w 556"/>
                <a:gd name="T1" fmla="*/ 1103 h 1104"/>
                <a:gd name="T2" fmla="*/ 555 w 556"/>
                <a:gd name="T3" fmla="*/ 161 h 1104"/>
                <a:gd name="T4" fmla="*/ 555 w 556"/>
                <a:gd name="T5" fmla="*/ 0 h 1104"/>
                <a:gd name="T6" fmla="*/ 0 w 556"/>
                <a:gd name="T7" fmla="*/ 853 h 1104"/>
                <a:gd name="T8" fmla="*/ 0 w 556"/>
                <a:gd name="T9" fmla="*/ 110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1104">
                  <a:moveTo>
                    <a:pt x="0" y="1103"/>
                  </a:moveTo>
                  <a:lnTo>
                    <a:pt x="555" y="161"/>
                  </a:lnTo>
                  <a:lnTo>
                    <a:pt x="555" y="0"/>
                  </a:lnTo>
                  <a:lnTo>
                    <a:pt x="0" y="853"/>
                  </a:lnTo>
                  <a:lnTo>
                    <a:pt x="0" y="110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92" name="Rectangle 60"/>
            <p:cNvSpPr>
              <a:spLocks noChangeArrowheads="1"/>
            </p:cNvSpPr>
            <p:nvPr/>
          </p:nvSpPr>
          <p:spPr bwMode="auto">
            <a:xfrm>
              <a:off x="1999" y="2184"/>
              <a:ext cx="50" cy="25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93" name="Rectangle 61"/>
            <p:cNvSpPr>
              <a:spLocks noChangeArrowheads="1"/>
            </p:cNvSpPr>
            <p:nvPr/>
          </p:nvSpPr>
          <p:spPr bwMode="auto">
            <a:xfrm>
              <a:off x="2004" y="2188"/>
              <a:ext cx="42" cy="2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94" name="Freeform 62"/>
            <p:cNvSpPr>
              <a:spLocks/>
            </p:cNvSpPr>
            <p:nvPr/>
          </p:nvSpPr>
          <p:spPr bwMode="auto">
            <a:xfrm>
              <a:off x="2489" y="1355"/>
              <a:ext cx="574" cy="815"/>
            </a:xfrm>
            <a:custGeom>
              <a:avLst/>
              <a:gdLst>
                <a:gd name="T0" fmla="*/ 0 w 574"/>
                <a:gd name="T1" fmla="*/ 817 h 818"/>
                <a:gd name="T2" fmla="*/ 465 w 574"/>
                <a:gd name="T3" fmla="*/ 0 h 818"/>
                <a:gd name="T4" fmla="*/ 573 w 574"/>
                <a:gd name="T5" fmla="*/ 0 h 818"/>
                <a:gd name="T6" fmla="*/ 170 w 574"/>
                <a:gd name="T7" fmla="*/ 817 h 818"/>
                <a:gd name="T8" fmla="*/ 0 w 574"/>
                <a:gd name="T9" fmla="*/ 817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8">
                  <a:moveTo>
                    <a:pt x="0" y="817"/>
                  </a:moveTo>
                  <a:lnTo>
                    <a:pt x="465" y="0"/>
                  </a:lnTo>
                  <a:lnTo>
                    <a:pt x="573" y="0"/>
                  </a:lnTo>
                  <a:lnTo>
                    <a:pt x="170" y="817"/>
                  </a:lnTo>
                  <a:lnTo>
                    <a:pt x="0" y="817"/>
                  </a:lnTo>
                </a:path>
              </a:pathLst>
            </a:custGeom>
            <a:solidFill>
              <a:srgbClr val="FFFFCC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95" name="Freeform 63"/>
            <p:cNvSpPr>
              <a:spLocks/>
            </p:cNvSpPr>
            <p:nvPr/>
          </p:nvSpPr>
          <p:spPr bwMode="auto">
            <a:xfrm>
              <a:off x="2489" y="1355"/>
              <a:ext cx="574" cy="815"/>
            </a:xfrm>
            <a:custGeom>
              <a:avLst/>
              <a:gdLst>
                <a:gd name="T0" fmla="*/ 0 w 574"/>
                <a:gd name="T1" fmla="*/ 817 h 818"/>
                <a:gd name="T2" fmla="*/ 465 w 574"/>
                <a:gd name="T3" fmla="*/ 0 h 818"/>
                <a:gd name="T4" fmla="*/ 573 w 574"/>
                <a:gd name="T5" fmla="*/ 0 h 818"/>
                <a:gd name="T6" fmla="*/ 170 w 574"/>
                <a:gd name="T7" fmla="*/ 817 h 818"/>
                <a:gd name="T8" fmla="*/ 0 w 574"/>
                <a:gd name="T9" fmla="*/ 817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818">
                  <a:moveTo>
                    <a:pt x="0" y="817"/>
                  </a:moveTo>
                  <a:lnTo>
                    <a:pt x="465" y="0"/>
                  </a:lnTo>
                  <a:lnTo>
                    <a:pt x="573" y="0"/>
                  </a:lnTo>
                  <a:lnTo>
                    <a:pt x="170" y="817"/>
                  </a:lnTo>
                  <a:lnTo>
                    <a:pt x="0" y="8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96" name="Freeform 64"/>
            <p:cNvSpPr>
              <a:spLocks/>
            </p:cNvSpPr>
            <p:nvPr/>
          </p:nvSpPr>
          <p:spPr bwMode="auto">
            <a:xfrm>
              <a:off x="2659" y="1355"/>
              <a:ext cx="404" cy="1067"/>
            </a:xfrm>
            <a:custGeom>
              <a:avLst/>
              <a:gdLst>
                <a:gd name="T0" fmla="*/ 0 w 404"/>
                <a:gd name="T1" fmla="*/ 817 h 1068"/>
                <a:gd name="T2" fmla="*/ 403 w 404"/>
                <a:gd name="T3" fmla="*/ 0 h 1068"/>
                <a:gd name="T4" fmla="*/ 403 w 404"/>
                <a:gd name="T5" fmla="*/ 162 h 1068"/>
                <a:gd name="T6" fmla="*/ 0 w 404"/>
                <a:gd name="T7" fmla="*/ 1067 h 1068"/>
                <a:gd name="T8" fmla="*/ 0 w 404"/>
                <a:gd name="T9" fmla="*/ 81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068">
                  <a:moveTo>
                    <a:pt x="0" y="817"/>
                  </a:moveTo>
                  <a:lnTo>
                    <a:pt x="403" y="0"/>
                  </a:lnTo>
                  <a:lnTo>
                    <a:pt x="403" y="162"/>
                  </a:lnTo>
                  <a:lnTo>
                    <a:pt x="0" y="1067"/>
                  </a:lnTo>
                  <a:lnTo>
                    <a:pt x="0" y="817"/>
                  </a:lnTo>
                </a:path>
              </a:pathLst>
            </a:custGeom>
            <a:solidFill>
              <a:srgbClr val="FFFFCC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97" name="Freeform 65"/>
            <p:cNvSpPr>
              <a:spLocks/>
            </p:cNvSpPr>
            <p:nvPr/>
          </p:nvSpPr>
          <p:spPr bwMode="auto">
            <a:xfrm>
              <a:off x="2659" y="1355"/>
              <a:ext cx="404" cy="1067"/>
            </a:xfrm>
            <a:custGeom>
              <a:avLst/>
              <a:gdLst>
                <a:gd name="T0" fmla="*/ 0 w 404"/>
                <a:gd name="T1" fmla="*/ 817 h 1068"/>
                <a:gd name="T2" fmla="*/ 403 w 404"/>
                <a:gd name="T3" fmla="*/ 0 h 1068"/>
                <a:gd name="T4" fmla="*/ 403 w 404"/>
                <a:gd name="T5" fmla="*/ 162 h 1068"/>
                <a:gd name="T6" fmla="*/ 0 w 404"/>
                <a:gd name="T7" fmla="*/ 1067 h 1068"/>
                <a:gd name="T8" fmla="*/ 0 w 404"/>
                <a:gd name="T9" fmla="*/ 817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068">
                  <a:moveTo>
                    <a:pt x="0" y="817"/>
                  </a:moveTo>
                  <a:lnTo>
                    <a:pt x="403" y="0"/>
                  </a:lnTo>
                  <a:lnTo>
                    <a:pt x="403" y="162"/>
                  </a:lnTo>
                  <a:lnTo>
                    <a:pt x="0" y="1067"/>
                  </a:lnTo>
                  <a:lnTo>
                    <a:pt x="0" y="81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98" name="Rectangle 66"/>
            <p:cNvSpPr>
              <a:spLocks noChangeArrowheads="1"/>
            </p:cNvSpPr>
            <p:nvPr/>
          </p:nvSpPr>
          <p:spPr bwMode="auto">
            <a:xfrm>
              <a:off x="2489" y="2171"/>
              <a:ext cx="170" cy="25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299" name="Rectangle 67"/>
            <p:cNvSpPr>
              <a:spLocks noChangeArrowheads="1"/>
            </p:cNvSpPr>
            <p:nvPr/>
          </p:nvSpPr>
          <p:spPr bwMode="auto">
            <a:xfrm>
              <a:off x="2495" y="2175"/>
              <a:ext cx="162" cy="2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00" name="Freeform 68"/>
            <p:cNvSpPr>
              <a:spLocks/>
            </p:cNvSpPr>
            <p:nvPr/>
          </p:nvSpPr>
          <p:spPr bwMode="auto">
            <a:xfrm>
              <a:off x="2169" y="1312"/>
              <a:ext cx="639" cy="850"/>
            </a:xfrm>
            <a:custGeom>
              <a:avLst/>
              <a:gdLst>
                <a:gd name="T0" fmla="*/ 0 w 638"/>
                <a:gd name="T1" fmla="*/ 851 h 852"/>
                <a:gd name="T2" fmla="*/ 539 w 638"/>
                <a:gd name="T3" fmla="*/ 0 h 852"/>
                <a:gd name="T4" fmla="*/ 637 w 638"/>
                <a:gd name="T5" fmla="*/ 0 h 852"/>
                <a:gd name="T6" fmla="*/ 151 w 638"/>
                <a:gd name="T7" fmla="*/ 851 h 852"/>
                <a:gd name="T8" fmla="*/ 0 w 638"/>
                <a:gd name="T9" fmla="*/ 851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852">
                  <a:moveTo>
                    <a:pt x="0" y="851"/>
                  </a:moveTo>
                  <a:lnTo>
                    <a:pt x="539" y="0"/>
                  </a:lnTo>
                  <a:lnTo>
                    <a:pt x="637" y="0"/>
                  </a:lnTo>
                  <a:lnTo>
                    <a:pt x="151" y="851"/>
                  </a:lnTo>
                  <a:lnTo>
                    <a:pt x="0" y="851"/>
                  </a:lnTo>
                </a:path>
              </a:pathLst>
            </a:custGeom>
            <a:solidFill>
              <a:srgbClr val="FFFFCC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01" name="Freeform 69"/>
            <p:cNvSpPr>
              <a:spLocks/>
            </p:cNvSpPr>
            <p:nvPr/>
          </p:nvSpPr>
          <p:spPr bwMode="auto">
            <a:xfrm>
              <a:off x="2169" y="1312"/>
              <a:ext cx="639" cy="850"/>
            </a:xfrm>
            <a:custGeom>
              <a:avLst/>
              <a:gdLst>
                <a:gd name="T0" fmla="*/ 0 w 638"/>
                <a:gd name="T1" fmla="*/ 851 h 852"/>
                <a:gd name="T2" fmla="*/ 539 w 638"/>
                <a:gd name="T3" fmla="*/ 0 h 852"/>
                <a:gd name="T4" fmla="*/ 637 w 638"/>
                <a:gd name="T5" fmla="*/ 0 h 852"/>
                <a:gd name="T6" fmla="*/ 151 w 638"/>
                <a:gd name="T7" fmla="*/ 851 h 852"/>
                <a:gd name="T8" fmla="*/ 0 w 638"/>
                <a:gd name="T9" fmla="*/ 851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852">
                  <a:moveTo>
                    <a:pt x="0" y="851"/>
                  </a:moveTo>
                  <a:lnTo>
                    <a:pt x="539" y="0"/>
                  </a:lnTo>
                  <a:lnTo>
                    <a:pt x="637" y="0"/>
                  </a:lnTo>
                  <a:lnTo>
                    <a:pt x="151" y="851"/>
                  </a:lnTo>
                  <a:lnTo>
                    <a:pt x="0" y="8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02" name="Freeform 70"/>
            <p:cNvSpPr>
              <a:spLocks/>
            </p:cNvSpPr>
            <p:nvPr/>
          </p:nvSpPr>
          <p:spPr bwMode="auto">
            <a:xfrm>
              <a:off x="2320" y="1312"/>
              <a:ext cx="488" cy="1101"/>
            </a:xfrm>
            <a:custGeom>
              <a:avLst/>
              <a:gdLst>
                <a:gd name="T0" fmla="*/ 0 w 487"/>
                <a:gd name="T1" fmla="*/ 851 h 1101"/>
                <a:gd name="T2" fmla="*/ 486 w 487"/>
                <a:gd name="T3" fmla="*/ 0 h 1101"/>
                <a:gd name="T4" fmla="*/ 486 w 487"/>
                <a:gd name="T5" fmla="*/ 162 h 1101"/>
                <a:gd name="T6" fmla="*/ 0 w 487"/>
                <a:gd name="T7" fmla="*/ 1100 h 1101"/>
                <a:gd name="T8" fmla="*/ 0 w 487"/>
                <a:gd name="T9" fmla="*/ 85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101">
                  <a:moveTo>
                    <a:pt x="0" y="851"/>
                  </a:moveTo>
                  <a:lnTo>
                    <a:pt x="486" y="0"/>
                  </a:lnTo>
                  <a:lnTo>
                    <a:pt x="486" y="162"/>
                  </a:lnTo>
                  <a:lnTo>
                    <a:pt x="0" y="1100"/>
                  </a:lnTo>
                  <a:lnTo>
                    <a:pt x="0" y="851"/>
                  </a:lnTo>
                </a:path>
              </a:pathLst>
            </a:custGeom>
            <a:solidFill>
              <a:srgbClr val="FFFFCC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03" name="Freeform 71"/>
            <p:cNvSpPr>
              <a:spLocks/>
            </p:cNvSpPr>
            <p:nvPr/>
          </p:nvSpPr>
          <p:spPr bwMode="auto">
            <a:xfrm>
              <a:off x="2320" y="1312"/>
              <a:ext cx="488" cy="1101"/>
            </a:xfrm>
            <a:custGeom>
              <a:avLst/>
              <a:gdLst>
                <a:gd name="T0" fmla="*/ 0 w 487"/>
                <a:gd name="T1" fmla="*/ 851 h 1101"/>
                <a:gd name="T2" fmla="*/ 486 w 487"/>
                <a:gd name="T3" fmla="*/ 0 h 1101"/>
                <a:gd name="T4" fmla="*/ 486 w 487"/>
                <a:gd name="T5" fmla="*/ 162 h 1101"/>
                <a:gd name="T6" fmla="*/ 0 w 487"/>
                <a:gd name="T7" fmla="*/ 1100 h 1101"/>
                <a:gd name="T8" fmla="*/ 0 w 487"/>
                <a:gd name="T9" fmla="*/ 851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101">
                  <a:moveTo>
                    <a:pt x="0" y="851"/>
                  </a:moveTo>
                  <a:lnTo>
                    <a:pt x="486" y="0"/>
                  </a:lnTo>
                  <a:lnTo>
                    <a:pt x="486" y="162"/>
                  </a:lnTo>
                  <a:lnTo>
                    <a:pt x="0" y="1100"/>
                  </a:lnTo>
                  <a:lnTo>
                    <a:pt x="0" y="8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04" name="Rectangle 72"/>
            <p:cNvSpPr>
              <a:spLocks noChangeArrowheads="1"/>
            </p:cNvSpPr>
            <p:nvPr/>
          </p:nvSpPr>
          <p:spPr bwMode="auto">
            <a:xfrm>
              <a:off x="2169" y="2162"/>
              <a:ext cx="151" cy="25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05" name="Rectangle 73"/>
            <p:cNvSpPr>
              <a:spLocks noChangeArrowheads="1"/>
            </p:cNvSpPr>
            <p:nvPr/>
          </p:nvSpPr>
          <p:spPr bwMode="auto">
            <a:xfrm>
              <a:off x="2174" y="2166"/>
              <a:ext cx="143" cy="24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06" name="Freeform 74"/>
            <p:cNvSpPr>
              <a:spLocks/>
            </p:cNvSpPr>
            <p:nvPr/>
          </p:nvSpPr>
          <p:spPr bwMode="auto">
            <a:xfrm>
              <a:off x="2756" y="1455"/>
              <a:ext cx="10" cy="30"/>
            </a:xfrm>
            <a:custGeom>
              <a:avLst/>
              <a:gdLst>
                <a:gd name="T0" fmla="*/ 5 w 12"/>
                <a:gd name="T1" fmla="*/ 0 h 28"/>
                <a:gd name="T2" fmla="*/ 5 w 12"/>
                <a:gd name="T3" fmla="*/ 3 h 28"/>
                <a:gd name="T4" fmla="*/ 3 w 12"/>
                <a:gd name="T5" fmla="*/ 3 h 28"/>
                <a:gd name="T6" fmla="*/ 3 w 12"/>
                <a:gd name="T7" fmla="*/ 6 h 28"/>
                <a:gd name="T8" fmla="*/ 3 w 12"/>
                <a:gd name="T9" fmla="*/ 9 h 28"/>
                <a:gd name="T10" fmla="*/ 3 w 12"/>
                <a:gd name="T11" fmla="*/ 11 h 28"/>
                <a:gd name="T12" fmla="*/ 0 w 12"/>
                <a:gd name="T13" fmla="*/ 11 h 28"/>
                <a:gd name="T14" fmla="*/ 0 w 12"/>
                <a:gd name="T15" fmla="*/ 14 h 28"/>
                <a:gd name="T16" fmla="*/ 0 w 12"/>
                <a:gd name="T17" fmla="*/ 17 h 28"/>
                <a:gd name="T18" fmla="*/ 0 w 12"/>
                <a:gd name="T19" fmla="*/ 19 h 28"/>
                <a:gd name="T20" fmla="*/ 3 w 12"/>
                <a:gd name="T21" fmla="*/ 19 h 28"/>
                <a:gd name="T22" fmla="*/ 3 w 12"/>
                <a:gd name="T23" fmla="*/ 22 h 28"/>
                <a:gd name="T24" fmla="*/ 3 w 12"/>
                <a:gd name="T25" fmla="*/ 24 h 28"/>
                <a:gd name="T26" fmla="*/ 3 w 12"/>
                <a:gd name="T27" fmla="*/ 27 h 28"/>
                <a:gd name="T28" fmla="*/ 5 w 12"/>
                <a:gd name="T29" fmla="*/ 27 h 28"/>
                <a:gd name="T30" fmla="*/ 8 w 12"/>
                <a:gd name="T31" fmla="*/ 27 h 28"/>
                <a:gd name="T32" fmla="*/ 8 w 12"/>
                <a:gd name="T33" fmla="*/ 24 h 28"/>
                <a:gd name="T34" fmla="*/ 8 w 12"/>
                <a:gd name="T35" fmla="*/ 22 h 28"/>
                <a:gd name="T36" fmla="*/ 11 w 12"/>
                <a:gd name="T37" fmla="*/ 22 h 28"/>
                <a:gd name="T38" fmla="*/ 11 w 12"/>
                <a:gd name="T39" fmla="*/ 19 h 28"/>
                <a:gd name="T40" fmla="*/ 11 w 12"/>
                <a:gd name="T41" fmla="*/ 17 h 28"/>
                <a:gd name="T42" fmla="*/ 11 w 12"/>
                <a:gd name="T43" fmla="*/ 14 h 28"/>
                <a:gd name="T44" fmla="*/ 11 w 12"/>
                <a:gd name="T45" fmla="*/ 11 h 28"/>
                <a:gd name="T46" fmla="*/ 11 w 12"/>
                <a:gd name="T47" fmla="*/ 9 h 28"/>
                <a:gd name="T48" fmla="*/ 8 w 12"/>
                <a:gd name="T49" fmla="*/ 9 h 28"/>
                <a:gd name="T50" fmla="*/ 8 w 12"/>
                <a:gd name="T51" fmla="*/ 6 h 28"/>
                <a:gd name="T52" fmla="*/ 8 w 12"/>
                <a:gd name="T53" fmla="*/ 3 h 28"/>
                <a:gd name="T54" fmla="*/ 5 w 12"/>
                <a:gd name="T55" fmla="*/ 3 h 28"/>
                <a:gd name="T56" fmla="*/ 5 w 12"/>
                <a:gd name="T5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28">
                  <a:moveTo>
                    <a:pt x="5" y="0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07" name="Freeform 75"/>
            <p:cNvSpPr>
              <a:spLocks/>
            </p:cNvSpPr>
            <p:nvPr/>
          </p:nvSpPr>
          <p:spPr bwMode="auto">
            <a:xfrm>
              <a:off x="2756" y="1455"/>
              <a:ext cx="10" cy="30"/>
            </a:xfrm>
            <a:custGeom>
              <a:avLst/>
              <a:gdLst>
                <a:gd name="T0" fmla="*/ 5 w 12"/>
                <a:gd name="T1" fmla="*/ 0 h 28"/>
                <a:gd name="T2" fmla="*/ 5 w 12"/>
                <a:gd name="T3" fmla="*/ 3 h 28"/>
                <a:gd name="T4" fmla="*/ 3 w 12"/>
                <a:gd name="T5" fmla="*/ 3 h 28"/>
                <a:gd name="T6" fmla="*/ 3 w 12"/>
                <a:gd name="T7" fmla="*/ 6 h 28"/>
                <a:gd name="T8" fmla="*/ 3 w 12"/>
                <a:gd name="T9" fmla="*/ 9 h 28"/>
                <a:gd name="T10" fmla="*/ 3 w 12"/>
                <a:gd name="T11" fmla="*/ 11 h 28"/>
                <a:gd name="T12" fmla="*/ 0 w 12"/>
                <a:gd name="T13" fmla="*/ 11 h 28"/>
                <a:gd name="T14" fmla="*/ 0 w 12"/>
                <a:gd name="T15" fmla="*/ 14 h 28"/>
                <a:gd name="T16" fmla="*/ 0 w 12"/>
                <a:gd name="T17" fmla="*/ 17 h 28"/>
                <a:gd name="T18" fmla="*/ 0 w 12"/>
                <a:gd name="T19" fmla="*/ 19 h 28"/>
                <a:gd name="T20" fmla="*/ 3 w 12"/>
                <a:gd name="T21" fmla="*/ 19 h 28"/>
                <a:gd name="T22" fmla="*/ 3 w 12"/>
                <a:gd name="T23" fmla="*/ 22 h 28"/>
                <a:gd name="T24" fmla="*/ 3 w 12"/>
                <a:gd name="T25" fmla="*/ 24 h 28"/>
                <a:gd name="T26" fmla="*/ 3 w 12"/>
                <a:gd name="T27" fmla="*/ 27 h 28"/>
                <a:gd name="T28" fmla="*/ 5 w 12"/>
                <a:gd name="T29" fmla="*/ 27 h 28"/>
                <a:gd name="T30" fmla="*/ 8 w 12"/>
                <a:gd name="T31" fmla="*/ 27 h 28"/>
                <a:gd name="T32" fmla="*/ 8 w 12"/>
                <a:gd name="T33" fmla="*/ 24 h 28"/>
                <a:gd name="T34" fmla="*/ 8 w 12"/>
                <a:gd name="T35" fmla="*/ 22 h 28"/>
                <a:gd name="T36" fmla="*/ 11 w 12"/>
                <a:gd name="T37" fmla="*/ 22 h 28"/>
                <a:gd name="T38" fmla="*/ 11 w 12"/>
                <a:gd name="T39" fmla="*/ 19 h 28"/>
                <a:gd name="T40" fmla="*/ 11 w 12"/>
                <a:gd name="T41" fmla="*/ 17 h 28"/>
                <a:gd name="T42" fmla="*/ 11 w 12"/>
                <a:gd name="T43" fmla="*/ 14 h 28"/>
                <a:gd name="T44" fmla="*/ 11 w 12"/>
                <a:gd name="T45" fmla="*/ 11 h 28"/>
                <a:gd name="T46" fmla="*/ 11 w 12"/>
                <a:gd name="T47" fmla="*/ 9 h 28"/>
                <a:gd name="T48" fmla="*/ 8 w 12"/>
                <a:gd name="T49" fmla="*/ 9 h 28"/>
                <a:gd name="T50" fmla="*/ 8 w 12"/>
                <a:gd name="T51" fmla="*/ 6 h 28"/>
                <a:gd name="T52" fmla="*/ 8 w 12"/>
                <a:gd name="T53" fmla="*/ 3 h 28"/>
                <a:gd name="T54" fmla="*/ 5 w 12"/>
                <a:gd name="T55" fmla="*/ 3 h 28"/>
                <a:gd name="T56" fmla="*/ 5 w 12"/>
                <a:gd name="T5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28">
                  <a:moveTo>
                    <a:pt x="5" y="0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08" name="Freeform 76"/>
            <p:cNvSpPr>
              <a:spLocks/>
            </p:cNvSpPr>
            <p:nvPr/>
          </p:nvSpPr>
          <p:spPr bwMode="auto">
            <a:xfrm>
              <a:off x="2539" y="1945"/>
              <a:ext cx="18" cy="30"/>
            </a:xfrm>
            <a:custGeom>
              <a:avLst/>
              <a:gdLst>
                <a:gd name="T0" fmla="*/ 10 w 20"/>
                <a:gd name="T1" fmla="*/ 30 h 31"/>
                <a:gd name="T2" fmla="*/ 13 w 20"/>
                <a:gd name="T3" fmla="*/ 30 h 31"/>
                <a:gd name="T4" fmla="*/ 13 w 20"/>
                <a:gd name="T5" fmla="*/ 27 h 31"/>
                <a:gd name="T6" fmla="*/ 16 w 20"/>
                <a:gd name="T7" fmla="*/ 27 h 31"/>
                <a:gd name="T8" fmla="*/ 16 w 20"/>
                <a:gd name="T9" fmla="*/ 25 h 31"/>
                <a:gd name="T10" fmla="*/ 16 w 20"/>
                <a:gd name="T11" fmla="*/ 22 h 31"/>
                <a:gd name="T12" fmla="*/ 19 w 20"/>
                <a:gd name="T13" fmla="*/ 22 h 31"/>
                <a:gd name="T14" fmla="*/ 19 w 20"/>
                <a:gd name="T15" fmla="*/ 19 h 31"/>
                <a:gd name="T16" fmla="*/ 19 w 20"/>
                <a:gd name="T17" fmla="*/ 17 h 31"/>
                <a:gd name="T18" fmla="*/ 19 w 20"/>
                <a:gd name="T19" fmla="*/ 13 h 31"/>
                <a:gd name="T20" fmla="*/ 19 w 20"/>
                <a:gd name="T21" fmla="*/ 11 h 31"/>
                <a:gd name="T22" fmla="*/ 19 w 20"/>
                <a:gd name="T23" fmla="*/ 8 h 31"/>
                <a:gd name="T24" fmla="*/ 19 w 20"/>
                <a:gd name="T25" fmla="*/ 5 h 31"/>
                <a:gd name="T26" fmla="*/ 16 w 20"/>
                <a:gd name="T27" fmla="*/ 5 h 31"/>
                <a:gd name="T28" fmla="*/ 16 w 20"/>
                <a:gd name="T29" fmla="*/ 3 h 31"/>
                <a:gd name="T30" fmla="*/ 13 w 20"/>
                <a:gd name="T31" fmla="*/ 3 h 31"/>
                <a:gd name="T32" fmla="*/ 13 w 20"/>
                <a:gd name="T33" fmla="*/ 0 h 31"/>
                <a:gd name="T34" fmla="*/ 10 w 20"/>
                <a:gd name="T35" fmla="*/ 0 h 31"/>
                <a:gd name="T36" fmla="*/ 8 w 20"/>
                <a:gd name="T37" fmla="*/ 0 h 31"/>
                <a:gd name="T38" fmla="*/ 5 w 20"/>
                <a:gd name="T39" fmla="*/ 0 h 31"/>
                <a:gd name="T40" fmla="*/ 5 w 20"/>
                <a:gd name="T41" fmla="*/ 3 h 31"/>
                <a:gd name="T42" fmla="*/ 3 w 20"/>
                <a:gd name="T43" fmla="*/ 3 h 31"/>
                <a:gd name="T44" fmla="*/ 3 w 20"/>
                <a:gd name="T45" fmla="*/ 5 h 31"/>
                <a:gd name="T46" fmla="*/ 3 w 20"/>
                <a:gd name="T47" fmla="*/ 8 h 31"/>
                <a:gd name="T48" fmla="*/ 3 w 20"/>
                <a:gd name="T49" fmla="*/ 11 h 31"/>
                <a:gd name="T50" fmla="*/ 0 w 20"/>
                <a:gd name="T51" fmla="*/ 11 h 31"/>
                <a:gd name="T52" fmla="*/ 0 w 20"/>
                <a:gd name="T53" fmla="*/ 13 h 31"/>
                <a:gd name="T54" fmla="*/ 0 w 20"/>
                <a:gd name="T55" fmla="*/ 17 h 31"/>
                <a:gd name="T56" fmla="*/ 3 w 20"/>
                <a:gd name="T57" fmla="*/ 19 h 31"/>
                <a:gd name="T58" fmla="*/ 3 w 20"/>
                <a:gd name="T59" fmla="*/ 22 h 31"/>
                <a:gd name="T60" fmla="*/ 3 w 20"/>
                <a:gd name="T61" fmla="*/ 25 h 31"/>
                <a:gd name="T62" fmla="*/ 5 w 20"/>
                <a:gd name="T63" fmla="*/ 27 h 31"/>
                <a:gd name="T64" fmla="*/ 8 w 20"/>
                <a:gd name="T65" fmla="*/ 27 h 31"/>
                <a:gd name="T66" fmla="*/ 8 w 20"/>
                <a:gd name="T67" fmla="*/ 30 h 31"/>
                <a:gd name="T68" fmla="*/ 10 w 20"/>
                <a:gd name="T6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31">
                  <a:moveTo>
                    <a:pt x="10" y="30"/>
                  </a:moveTo>
                  <a:lnTo>
                    <a:pt x="13" y="30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10" y="3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09" name="Freeform 77"/>
            <p:cNvSpPr>
              <a:spLocks/>
            </p:cNvSpPr>
            <p:nvPr/>
          </p:nvSpPr>
          <p:spPr bwMode="auto">
            <a:xfrm>
              <a:off x="2539" y="1945"/>
              <a:ext cx="18" cy="30"/>
            </a:xfrm>
            <a:custGeom>
              <a:avLst/>
              <a:gdLst>
                <a:gd name="T0" fmla="*/ 10 w 20"/>
                <a:gd name="T1" fmla="*/ 30 h 31"/>
                <a:gd name="T2" fmla="*/ 13 w 20"/>
                <a:gd name="T3" fmla="*/ 30 h 31"/>
                <a:gd name="T4" fmla="*/ 13 w 20"/>
                <a:gd name="T5" fmla="*/ 27 h 31"/>
                <a:gd name="T6" fmla="*/ 16 w 20"/>
                <a:gd name="T7" fmla="*/ 27 h 31"/>
                <a:gd name="T8" fmla="*/ 16 w 20"/>
                <a:gd name="T9" fmla="*/ 25 h 31"/>
                <a:gd name="T10" fmla="*/ 16 w 20"/>
                <a:gd name="T11" fmla="*/ 22 h 31"/>
                <a:gd name="T12" fmla="*/ 19 w 20"/>
                <a:gd name="T13" fmla="*/ 22 h 31"/>
                <a:gd name="T14" fmla="*/ 19 w 20"/>
                <a:gd name="T15" fmla="*/ 19 h 31"/>
                <a:gd name="T16" fmla="*/ 19 w 20"/>
                <a:gd name="T17" fmla="*/ 17 h 31"/>
                <a:gd name="T18" fmla="*/ 19 w 20"/>
                <a:gd name="T19" fmla="*/ 13 h 31"/>
                <a:gd name="T20" fmla="*/ 19 w 20"/>
                <a:gd name="T21" fmla="*/ 11 h 31"/>
                <a:gd name="T22" fmla="*/ 19 w 20"/>
                <a:gd name="T23" fmla="*/ 8 h 31"/>
                <a:gd name="T24" fmla="*/ 19 w 20"/>
                <a:gd name="T25" fmla="*/ 5 h 31"/>
                <a:gd name="T26" fmla="*/ 16 w 20"/>
                <a:gd name="T27" fmla="*/ 5 h 31"/>
                <a:gd name="T28" fmla="*/ 16 w 20"/>
                <a:gd name="T29" fmla="*/ 3 h 31"/>
                <a:gd name="T30" fmla="*/ 13 w 20"/>
                <a:gd name="T31" fmla="*/ 3 h 31"/>
                <a:gd name="T32" fmla="*/ 13 w 20"/>
                <a:gd name="T33" fmla="*/ 0 h 31"/>
                <a:gd name="T34" fmla="*/ 10 w 20"/>
                <a:gd name="T35" fmla="*/ 0 h 31"/>
                <a:gd name="T36" fmla="*/ 8 w 20"/>
                <a:gd name="T37" fmla="*/ 0 h 31"/>
                <a:gd name="T38" fmla="*/ 5 w 20"/>
                <a:gd name="T39" fmla="*/ 0 h 31"/>
                <a:gd name="T40" fmla="*/ 5 w 20"/>
                <a:gd name="T41" fmla="*/ 3 h 31"/>
                <a:gd name="T42" fmla="*/ 3 w 20"/>
                <a:gd name="T43" fmla="*/ 3 h 31"/>
                <a:gd name="T44" fmla="*/ 3 w 20"/>
                <a:gd name="T45" fmla="*/ 5 h 31"/>
                <a:gd name="T46" fmla="*/ 3 w 20"/>
                <a:gd name="T47" fmla="*/ 8 h 31"/>
                <a:gd name="T48" fmla="*/ 3 w 20"/>
                <a:gd name="T49" fmla="*/ 11 h 31"/>
                <a:gd name="T50" fmla="*/ 0 w 20"/>
                <a:gd name="T51" fmla="*/ 11 h 31"/>
                <a:gd name="T52" fmla="*/ 0 w 20"/>
                <a:gd name="T53" fmla="*/ 13 h 31"/>
                <a:gd name="T54" fmla="*/ 0 w 20"/>
                <a:gd name="T55" fmla="*/ 17 h 31"/>
                <a:gd name="T56" fmla="*/ 3 w 20"/>
                <a:gd name="T57" fmla="*/ 19 h 31"/>
                <a:gd name="T58" fmla="*/ 3 w 20"/>
                <a:gd name="T59" fmla="*/ 22 h 31"/>
                <a:gd name="T60" fmla="*/ 3 w 20"/>
                <a:gd name="T61" fmla="*/ 25 h 31"/>
                <a:gd name="T62" fmla="*/ 5 w 20"/>
                <a:gd name="T63" fmla="*/ 27 h 31"/>
                <a:gd name="T64" fmla="*/ 8 w 20"/>
                <a:gd name="T65" fmla="*/ 27 h 31"/>
                <a:gd name="T66" fmla="*/ 8 w 20"/>
                <a:gd name="T67" fmla="*/ 30 h 31"/>
                <a:gd name="T68" fmla="*/ 10 w 20"/>
                <a:gd name="T6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31">
                  <a:moveTo>
                    <a:pt x="10" y="30"/>
                  </a:moveTo>
                  <a:lnTo>
                    <a:pt x="13" y="30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7"/>
                  </a:lnTo>
                  <a:lnTo>
                    <a:pt x="8" y="30"/>
                  </a:lnTo>
                  <a:lnTo>
                    <a:pt x="10" y="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10" name="Freeform 78"/>
            <p:cNvSpPr>
              <a:spLocks/>
            </p:cNvSpPr>
            <p:nvPr/>
          </p:nvSpPr>
          <p:spPr bwMode="auto">
            <a:xfrm>
              <a:off x="2273" y="1997"/>
              <a:ext cx="13" cy="39"/>
            </a:xfrm>
            <a:custGeom>
              <a:avLst/>
              <a:gdLst>
                <a:gd name="T0" fmla="*/ 8 w 14"/>
                <a:gd name="T1" fmla="*/ 0 h 36"/>
                <a:gd name="T2" fmla="*/ 5 w 14"/>
                <a:gd name="T3" fmla="*/ 0 h 36"/>
                <a:gd name="T4" fmla="*/ 3 w 14"/>
                <a:gd name="T5" fmla="*/ 0 h 36"/>
                <a:gd name="T6" fmla="*/ 3 w 14"/>
                <a:gd name="T7" fmla="*/ 3 h 36"/>
                <a:gd name="T8" fmla="*/ 3 w 14"/>
                <a:gd name="T9" fmla="*/ 5 h 36"/>
                <a:gd name="T10" fmla="*/ 0 w 14"/>
                <a:gd name="T11" fmla="*/ 5 h 36"/>
                <a:gd name="T12" fmla="*/ 0 w 14"/>
                <a:gd name="T13" fmla="*/ 8 h 36"/>
                <a:gd name="T14" fmla="*/ 0 w 14"/>
                <a:gd name="T15" fmla="*/ 11 h 36"/>
                <a:gd name="T16" fmla="*/ 0 w 14"/>
                <a:gd name="T17" fmla="*/ 14 h 36"/>
                <a:gd name="T18" fmla="*/ 0 w 14"/>
                <a:gd name="T19" fmla="*/ 17 h 36"/>
                <a:gd name="T20" fmla="*/ 0 w 14"/>
                <a:gd name="T21" fmla="*/ 19 h 36"/>
                <a:gd name="T22" fmla="*/ 0 w 14"/>
                <a:gd name="T23" fmla="*/ 22 h 36"/>
                <a:gd name="T24" fmla="*/ 0 w 14"/>
                <a:gd name="T25" fmla="*/ 24 h 36"/>
                <a:gd name="T26" fmla="*/ 0 w 14"/>
                <a:gd name="T27" fmla="*/ 27 h 36"/>
                <a:gd name="T28" fmla="*/ 3 w 14"/>
                <a:gd name="T29" fmla="*/ 30 h 36"/>
                <a:gd name="T30" fmla="*/ 3 w 14"/>
                <a:gd name="T31" fmla="*/ 32 h 36"/>
                <a:gd name="T32" fmla="*/ 5 w 14"/>
                <a:gd name="T33" fmla="*/ 32 h 36"/>
                <a:gd name="T34" fmla="*/ 5 w 14"/>
                <a:gd name="T35" fmla="*/ 35 h 36"/>
                <a:gd name="T36" fmla="*/ 8 w 14"/>
                <a:gd name="T37" fmla="*/ 35 h 36"/>
                <a:gd name="T38" fmla="*/ 8 w 14"/>
                <a:gd name="T39" fmla="*/ 32 h 36"/>
                <a:gd name="T40" fmla="*/ 10 w 14"/>
                <a:gd name="T41" fmla="*/ 32 h 36"/>
                <a:gd name="T42" fmla="*/ 10 w 14"/>
                <a:gd name="T43" fmla="*/ 30 h 36"/>
                <a:gd name="T44" fmla="*/ 13 w 14"/>
                <a:gd name="T45" fmla="*/ 30 h 36"/>
                <a:gd name="T46" fmla="*/ 13 w 14"/>
                <a:gd name="T47" fmla="*/ 27 h 36"/>
                <a:gd name="T48" fmla="*/ 13 w 14"/>
                <a:gd name="T49" fmla="*/ 24 h 36"/>
                <a:gd name="T50" fmla="*/ 13 w 14"/>
                <a:gd name="T51" fmla="*/ 22 h 36"/>
                <a:gd name="T52" fmla="*/ 13 w 14"/>
                <a:gd name="T53" fmla="*/ 19 h 36"/>
                <a:gd name="T54" fmla="*/ 13 w 14"/>
                <a:gd name="T55" fmla="*/ 17 h 36"/>
                <a:gd name="T56" fmla="*/ 13 w 14"/>
                <a:gd name="T57" fmla="*/ 14 h 36"/>
                <a:gd name="T58" fmla="*/ 13 w 14"/>
                <a:gd name="T59" fmla="*/ 11 h 36"/>
                <a:gd name="T60" fmla="*/ 13 w 14"/>
                <a:gd name="T61" fmla="*/ 8 h 36"/>
                <a:gd name="T62" fmla="*/ 13 w 14"/>
                <a:gd name="T63" fmla="*/ 5 h 36"/>
                <a:gd name="T64" fmla="*/ 10 w 14"/>
                <a:gd name="T65" fmla="*/ 3 h 36"/>
                <a:gd name="T66" fmla="*/ 10 w 14"/>
                <a:gd name="T67" fmla="*/ 0 h 36"/>
                <a:gd name="T68" fmla="*/ 8 w 14"/>
                <a:gd name="T6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" h="36">
                  <a:moveTo>
                    <a:pt x="8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11" name="Freeform 79"/>
            <p:cNvSpPr>
              <a:spLocks/>
            </p:cNvSpPr>
            <p:nvPr/>
          </p:nvSpPr>
          <p:spPr bwMode="auto">
            <a:xfrm>
              <a:off x="2273" y="1997"/>
              <a:ext cx="13" cy="39"/>
            </a:xfrm>
            <a:custGeom>
              <a:avLst/>
              <a:gdLst>
                <a:gd name="T0" fmla="*/ 8 w 14"/>
                <a:gd name="T1" fmla="*/ 0 h 36"/>
                <a:gd name="T2" fmla="*/ 5 w 14"/>
                <a:gd name="T3" fmla="*/ 0 h 36"/>
                <a:gd name="T4" fmla="*/ 3 w 14"/>
                <a:gd name="T5" fmla="*/ 0 h 36"/>
                <a:gd name="T6" fmla="*/ 3 w 14"/>
                <a:gd name="T7" fmla="*/ 3 h 36"/>
                <a:gd name="T8" fmla="*/ 3 w 14"/>
                <a:gd name="T9" fmla="*/ 5 h 36"/>
                <a:gd name="T10" fmla="*/ 0 w 14"/>
                <a:gd name="T11" fmla="*/ 5 h 36"/>
                <a:gd name="T12" fmla="*/ 0 w 14"/>
                <a:gd name="T13" fmla="*/ 8 h 36"/>
                <a:gd name="T14" fmla="*/ 0 w 14"/>
                <a:gd name="T15" fmla="*/ 11 h 36"/>
                <a:gd name="T16" fmla="*/ 0 w 14"/>
                <a:gd name="T17" fmla="*/ 14 h 36"/>
                <a:gd name="T18" fmla="*/ 0 w 14"/>
                <a:gd name="T19" fmla="*/ 17 h 36"/>
                <a:gd name="T20" fmla="*/ 0 w 14"/>
                <a:gd name="T21" fmla="*/ 19 h 36"/>
                <a:gd name="T22" fmla="*/ 0 w 14"/>
                <a:gd name="T23" fmla="*/ 22 h 36"/>
                <a:gd name="T24" fmla="*/ 0 w 14"/>
                <a:gd name="T25" fmla="*/ 24 h 36"/>
                <a:gd name="T26" fmla="*/ 0 w 14"/>
                <a:gd name="T27" fmla="*/ 27 h 36"/>
                <a:gd name="T28" fmla="*/ 3 w 14"/>
                <a:gd name="T29" fmla="*/ 30 h 36"/>
                <a:gd name="T30" fmla="*/ 3 w 14"/>
                <a:gd name="T31" fmla="*/ 32 h 36"/>
                <a:gd name="T32" fmla="*/ 5 w 14"/>
                <a:gd name="T33" fmla="*/ 32 h 36"/>
                <a:gd name="T34" fmla="*/ 5 w 14"/>
                <a:gd name="T35" fmla="*/ 35 h 36"/>
                <a:gd name="T36" fmla="*/ 8 w 14"/>
                <a:gd name="T37" fmla="*/ 35 h 36"/>
                <a:gd name="T38" fmla="*/ 8 w 14"/>
                <a:gd name="T39" fmla="*/ 32 h 36"/>
                <a:gd name="T40" fmla="*/ 10 w 14"/>
                <a:gd name="T41" fmla="*/ 32 h 36"/>
                <a:gd name="T42" fmla="*/ 10 w 14"/>
                <a:gd name="T43" fmla="*/ 30 h 36"/>
                <a:gd name="T44" fmla="*/ 13 w 14"/>
                <a:gd name="T45" fmla="*/ 30 h 36"/>
                <a:gd name="T46" fmla="*/ 13 w 14"/>
                <a:gd name="T47" fmla="*/ 27 h 36"/>
                <a:gd name="T48" fmla="*/ 13 w 14"/>
                <a:gd name="T49" fmla="*/ 24 h 36"/>
                <a:gd name="T50" fmla="*/ 13 w 14"/>
                <a:gd name="T51" fmla="*/ 22 h 36"/>
                <a:gd name="T52" fmla="*/ 13 w 14"/>
                <a:gd name="T53" fmla="*/ 19 h 36"/>
                <a:gd name="T54" fmla="*/ 13 w 14"/>
                <a:gd name="T55" fmla="*/ 17 h 36"/>
                <a:gd name="T56" fmla="*/ 13 w 14"/>
                <a:gd name="T57" fmla="*/ 14 h 36"/>
                <a:gd name="T58" fmla="*/ 13 w 14"/>
                <a:gd name="T59" fmla="*/ 11 h 36"/>
                <a:gd name="T60" fmla="*/ 13 w 14"/>
                <a:gd name="T61" fmla="*/ 8 h 36"/>
                <a:gd name="T62" fmla="*/ 13 w 14"/>
                <a:gd name="T63" fmla="*/ 5 h 36"/>
                <a:gd name="T64" fmla="*/ 10 w 14"/>
                <a:gd name="T65" fmla="*/ 3 h 36"/>
                <a:gd name="T66" fmla="*/ 10 w 14"/>
                <a:gd name="T67" fmla="*/ 0 h 36"/>
                <a:gd name="T68" fmla="*/ 8 w 14"/>
                <a:gd name="T6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" h="36">
                  <a:moveTo>
                    <a:pt x="8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12" name="Freeform 80"/>
            <p:cNvSpPr>
              <a:spLocks/>
            </p:cNvSpPr>
            <p:nvPr/>
          </p:nvSpPr>
          <p:spPr bwMode="auto">
            <a:xfrm>
              <a:off x="2578" y="1655"/>
              <a:ext cx="13" cy="22"/>
            </a:xfrm>
            <a:custGeom>
              <a:avLst/>
              <a:gdLst>
                <a:gd name="T0" fmla="*/ 5 w 14"/>
                <a:gd name="T1" fmla="*/ 0 h 22"/>
                <a:gd name="T2" fmla="*/ 3 w 14"/>
                <a:gd name="T3" fmla="*/ 0 h 22"/>
                <a:gd name="T4" fmla="*/ 3 w 14"/>
                <a:gd name="T5" fmla="*/ 3 h 22"/>
                <a:gd name="T6" fmla="*/ 0 w 14"/>
                <a:gd name="T7" fmla="*/ 3 h 22"/>
                <a:gd name="T8" fmla="*/ 0 w 14"/>
                <a:gd name="T9" fmla="*/ 5 h 22"/>
                <a:gd name="T10" fmla="*/ 0 w 14"/>
                <a:gd name="T11" fmla="*/ 8 h 22"/>
                <a:gd name="T12" fmla="*/ 0 w 14"/>
                <a:gd name="T13" fmla="*/ 10 h 22"/>
                <a:gd name="T14" fmla="*/ 0 w 14"/>
                <a:gd name="T15" fmla="*/ 13 h 22"/>
                <a:gd name="T16" fmla="*/ 0 w 14"/>
                <a:gd name="T17" fmla="*/ 16 h 22"/>
                <a:gd name="T18" fmla="*/ 0 w 14"/>
                <a:gd name="T19" fmla="*/ 18 h 22"/>
                <a:gd name="T20" fmla="*/ 3 w 14"/>
                <a:gd name="T21" fmla="*/ 18 h 22"/>
                <a:gd name="T22" fmla="*/ 5 w 14"/>
                <a:gd name="T23" fmla="*/ 21 h 22"/>
                <a:gd name="T24" fmla="*/ 8 w 14"/>
                <a:gd name="T25" fmla="*/ 21 h 22"/>
                <a:gd name="T26" fmla="*/ 8 w 14"/>
                <a:gd name="T27" fmla="*/ 18 h 22"/>
                <a:gd name="T28" fmla="*/ 10 w 14"/>
                <a:gd name="T29" fmla="*/ 18 h 22"/>
                <a:gd name="T30" fmla="*/ 10 w 14"/>
                <a:gd name="T31" fmla="*/ 16 h 22"/>
                <a:gd name="T32" fmla="*/ 13 w 14"/>
                <a:gd name="T33" fmla="*/ 16 h 22"/>
                <a:gd name="T34" fmla="*/ 13 w 14"/>
                <a:gd name="T35" fmla="*/ 13 h 22"/>
                <a:gd name="T36" fmla="*/ 13 w 14"/>
                <a:gd name="T37" fmla="*/ 10 h 22"/>
                <a:gd name="T38" fmla="*/ 13 w 14"/>
                <a:gd name="T39" fmla="*/ 8 h 22"/>
                <a:gd name="T40" fmla="*/ 13 w 14"/>
                <a:gd name="T41" fmla="*/ 5 h 22"/>
                <a:gd name="T42" fmla="*/ 10 w 14"/>
                <a:gd name="T43" fmla="*/ 3 h 22"/>
                <a:gd name="T44" fmla="*/ 10 w 14"/>
                <a:gd name="T45" fmla="*/ 0 h 22"/>
                <a:gd name="T46" fmla="*/ 8 w 14"/>
                <a:gd name="T47" fmla="*/ 0 h 22"/>
                <a:gd name="T48" fmla="*/ 5 w 14"/>
                <a:gd name="T4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13" name="Freeform 81"/>
            <p:cNvSpPr>
              <a:spLocks/>
            </p:cNvSpPr>
            <p:nvPr/>
          </p:nvSpPr>
          <p:spPr bwMode="auto">
            <a:xfrm>
              <a:off x="2578" y="1655"/>
              <a:ext cx="13" cy="22"/>
            </a:xfrm>
            <a:custGeom>
              <a:avLst/>
              <a:gdLst>
                <a:gd name="T0" fmla="*/ 5 w 14"/>
                <a:gd name="T1" fmla="*/ 0 h 22"/>
                <a:gd name="T2" fmla="*/ 3 w 14"/>
                <a:gd name="T3" fmla="*/ 0 h 22"/>
                <a:gd name="T4" fmla="*/ 3 w 14"/>
                <a:gd name="T5" fmla="*/ 3 h 22"/>
                <a:gd name="T6" fmla="*/ 0 w 14"/>
                <a:gd name="T7" fmla="*/ 3 h 22"/>
                <a:gd name="T8" fmla="*/ 0 w 14"/>
                <a:gd name="T9" fmla="*/ 5 h 22"/>
                <a:gd name="T10" fmla="*/ 0 w 14"/>
                <a:gd name="T11" fmla="*/ 8 h 22"/>
                <a:gd name="T12" fmla="*/ 0 w 14"/>
                <a:gd name="T13" fmla="*/ 10 h 22"/>
                <a:gd name="T14" fmla="*/ 0 w 14"/>
                <a:gd name="T15" fmla="*/ 13 h 22"/>
                <a:gd name="T16" fmla="*/ 0 w 14"/>
                <a:gd name="T17" fmla="*/ 16 h 22"/>
                <a:gd name="T18" fmla="*/ 0 w 14"/>
                <a:gd name="T19" fmla="*/ 18 h 22"/>
                <a:gd name="T20" fmla="*/ 3 w 14"/>
                <a:gd name="T21" fmla="*/ 18 h 22"/>
                <a:gd name="T22" fmla="*/ 5 w 14"/>
                <a:gd name="T23" fmla="*/ 21 h 22"/>
                <a:gd name="T24" fmla="*/ 8 w 14"/>
                <a:gd name="T25" fmla="*/ 21 h 22"/>
                <a:gd name="T26" fmla="*/ 8 w 14"/>
                <a:gd name="T27" fmla="*/ 18 h 22"/>
                <a:gd name="T28" fmla="*/ 10 w 14"/>
                <a:gd name="T29" fmla="*/ 18 h 22"/>
                <a:gd name="T30" fmla="*/ 10 w 14"/>
                <a:gd name="T31" fmla="*/ 16 h 22"/>
                <a:gd name="T32" fmla="*/ 13 w 14"/>
                <a:gd name="T33" fmla="*/ 16 h 22"/>
                <a:gd name="T34" fmla="*/ 13 w 14"/>
                <a:gd name="T35" fmla="*/ 13 h 22"/>
                <a:gd name="T36" fmla="*/ 13 w 14"/>
                <a:gd name="T37" fmla="*/ 10 h 22"/>
                <a:gd name="T38" fmla="*/ 13 w 14"/>
                <a:gd name="T39" fmla="*/ 8 h 22"/>
                <a:gd name="T40" fmla="*/ 13 w 14"/>
                <a:gd name="T41" fmla="*/ 5 h 22"/>
                <a:gd name="T42" fmla="*/ 10 w 14"/>
                <a:gd name="T43" fmla="*/ 3 h 22"/>
                <a:gd name="T44" fmla="*/ 10 w 14"/>
                <a:gd name="T45" fmla="*/ 0 h 22"/>
                <a:gd name="T46" fmla="*/ 8 w 14"/>
                <a:gd name="T47" fmla="*/ 0 h 22"/>
                <a:gd name="T48" fmla="*/ 5 w 14"/>
                <a:gd name="T4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" h="22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18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14" name="Freeform 82"/>
            <p:cNvSpPr>
              <a:spLocks/>
            </p:cNvSpPr>
            <p:nvPr/>
          </p:nvSpPr>
          <p:spPr bwMode="auto">
            <a:xfrm>
              <a:off x="2599" y="1676"/>
              <a:ext cx="13" cy="22"/>
            </a:xfrm>
            <a:custGeom>
              <a:avLst/>
              <a:gdLst>
                <a:gd name="T0" fmla="*/ 5 w 12"/>
                <a:gd name="T1" fmla="*/ 0 h 21"/>
                <a:gd name="T2" fmla="*/ 3 w 12"/>
                <a:gd name="T3" fmla="*/ 0 h 21"/>
                <a:gd name="T4" fmla="*/ 3 w 12"/>
                <a:gd name="T5" fmla="*/ 3 h 21"/>
                <a:gd name="T6" fmla="*/ 3 w 12"/>
                <a:gd name="T7" fmla="*/ 5 h 21"/>
                <a:gd name="T8" fmla="*/ 0 w 12"/>
                <a:gd name="T9" fmla="*/ 5 h 21"/>
                <a:gd name="T10" fmla="*/ 0 w 12"/>
                <a:gd name="T11" fmla="*/ 8 h 21"/>
                <a:gd name="T12" fmla="*/ 0 w 12"/>
                <a:gd name="T13" fmla="*/ 12 h 21"/>
                <a:gd name="T14" fmla="*/ 0 w 12"/>
                <a:gd name="T15" fmla="*/ 15 h 21"/>
                <a:gd name="T16" fmla="*/ 3 w 12"/>
                <a:gd name="T17" fmla="*/ 15 h 21"/>
                <a:gd name="T18" fmla="*/ 3 w 12"/>
                <a:gd name="T19" fmla="*/ 17 h 21"/>
                <a:gd name="T20" fmla="*/ 3 w 12"/>
                <a:gd name="T21" fmla="*/ 20 h 21"/>
                <a:gd name="T22" fmla="*/ 5 w 12"/>
                <a:gd name="T23" fmla="*/ 20 h 21"/>
                <a:gd name="T24" fmla="*/ 8 w 12"/>
                <a:gd name="T25" fmla="*/ 20 h 21"/>
                <a:gd name="T26" fmla="*/ 8 w 12"/>
                <a:gd name="T27" fmla="*/ 17 h 21"/>
                <a:gd name="T28" fmla="*/ 8 w 12"/>
                <a:gd name="T29" fmla="*/ 15 h 21"/>
                <a:gd name="T30" fmla="*/ 11 w 12"/>
                <a:gd name="T31" fmla="*/ 15 h 21"/>
                <a:gd name="T32" fmla="*/ 11 w 12"/>
                <a:gd name="T33" fmla="*/ 12 h 21"/>
                <a:gd name="T34" fmla="*/ 11 w 12"/>
                <a:gd name="T35" fmla="*/ 8 h 21"/>
                <a:gd name="T36" fmla="*/ 11 w 12"/>
                <a:gd name="T37" fmla="*/ 5 h 21"/>
                <a:gd name="T38" fmla="*/ 8 w 12"/>
                <a:gd name="T39" fmla="*/ 5 h 21"/>
                <a:gd name="T40" fmla="*/ 8 w 12"/>
                <a:gd name="T41" fmla="*/ 3 h 21"/>
                <a:gd name="T42" fmla="*/ 8 w 12"/>
                <a:gd name="T43" fmla="*/ 0 h 21"/>
                <a:gd name="T44" fmla="*/ 5 w 12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21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15" name="Freeform 83"/>
            <p:cNvSpPr>
              <a:spLocks/>
            </p:cNvSpPr>
            <p:nvPr/>
          </p:nvSpPr>
          <p:spPr bwMode="auto">
            <a:xfrm>
              <a:off x="2599" y="1676"/>
              <a:ext cx="13" cy="22"/>
            </a:xfrm>
            <a:custGeom>
              <a:avLst/>
              <a:gdLst>
                <a:gd name="T0" fmla="*/ 5 w 12"/>
                <a:gd name="T1" fmla="*/ 0 h 21"/>
                <a:gd name="T2" fmla="*/ 3 w 12"/>
                <a:gd name="T3" fmla="*/ 0 h 21"/>
                <a:gd name="T4" fmla="*/ 3 w 12"/>
                <a:gd name="T5" fmla="*/ 3 h 21"/>
                <a:gd name="T6" fmla="*/ 3 w 12"/>
                <a:gd name="T7" fmla="*/ 5 h 21"/>
                <a:gd name="T8" fmla="*/ 0 w 12"/>
                <a:gd name="T9" fmla="*/ 5 h 21"/>
                <a:gd name="T10" fmla="*/ 0 w 12"/>
                <a:gd name="T11" fmla="*/ 8 h 21"/>
                <a:gd name="T12" fmla="*/ 0 w 12"/>
                <a:gd name="T13" fmla="*/ 12 h 21"/>
                <a:gd name="T14" fmla="*/ 0 w 12"/>
                <a:gd name="T15" fmla="*/ 15 h 21"/>
                <a:gd name="T16" fmla="*/ 3 w 12"/>
                <a:gd name="T17" fmla="*/ 15 h 21"/>
                <a:gd name="T18" fmla="*/ 3 w 12"/>
                <a:gd name="T19" fmla="*/ 17 h 21"/>
                <a:gd name="T20" fmla="*/ 3 w 12"/>
                <a:gd name="T21" fmla="*/ 20 h 21"/>
                <a:gd name="T22" fmla="*/ 5 w 12"/>
                <a:gd name="T23" fmla="*/ 20 h 21"/>
                <a:gd name="T24" fmla="*/ 8 w 12"/>
                <a:gd name="T25" fmla="*/ 20 h 21"/>
                <a:gd name="T26" fmla="*/ 8 w 12"/>
                <a:gd name="T27" fmla="*/ 17 h 21"/>
                <a:gd name="T28" fmla="*/ 8 w 12"/>
                <a:gd name="T29" fmla="*/ 15 h 21"/>
                <a:gd name="T30" fmla="*/ 11 w 12"/>
                <a:gd name="T31" fmla="*/ 15 h 21"/>
                <a:gd name="T32" fmla="*/ 11 w 12"/>
                <a:gd name="T33" fmla="*/ 12 h 21"/>
                <a:gd name="T34" fmla="*/ 11 w 12"/>
                <a:gd name="T35" fmla="*/ 8 h 21"/>
                <a:gd name="T36" fmla="*/ 11 w 12"/>
                <a:gd name="T37" fmla="*/ 5 h 21"/>
                <a:gd name="T38" fmla="*/ 8 w 12"/>
                <a:gd name="T39" fmla="*/ 5 h 21"/>
                <a:gd name="T40" fmla="*/ 8 w 12"/>
                <a:gd name="T41" fmla="*/ 3 h 21"/>
                <a:gd name="T42" fmla="*/ 8 w 12"/>
                <a:gd name="T43" fmla="*/ 0 h 21"/>
                <a:gd name="T44" fmla="*/ 5 w 12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21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16" name="Freeform 84"/>
            <p:cNvSpPr>
              <a:spLocks/>
            </p:cNvSpPr>
            <p:nvPr/>
          </p:nvSpPr>
          <p:spPr bwMode="auto">
            <a:xfrm>
              <a:off x="2683" y="1368"/>
              <a:ext cx="13" cy="17"/>
            </a:xfrm>
            <a:custGeom>
              <a:avLst/>
              <a:gdLst>
                <a:gd name="T0" fmla="*/ 6 w 13"/>
                <a:gd name="T1" fmla="*/ 0 h 20"/>
                <a:gd name="T2" fmla="*/ 6 w 13"/>
                <a:gd name="T3" fmla="*/ 3 h 20"/>
                <a:gd name="T4" fmla="*/ 4 w 13"/>
                <a:gd name="T5" fmla="*/ 3 h 20"/>
                <a:gd name="T6" fmla="*/ 4 w 13"/>
                <a:gd name="T7" fmla="*/ 6 h 20"/>
                <a:gd name="T8" fmla="*/ 0 w 13"/>
                <a:gd name="T9" fmla="*/ 6 h 20"/>
                <a:gd name="T10" fmla="*/ 0 w 13"/>
                <a:gd name="T11" fmla="*/ 9 h 20"/>
                <a:gd name="T12" fmla="*/ 0 w 13"/>
                <a:gd name="T13" fmla="*/ 11 h 20"/>
                <a:gd name="T14" fmla="*/ 0 w 13"/>
                <a:gd name="T15" fmla="*/ 14 h 20"/>
                <a:gd name="T16" fmla="*/ 0 w 13"/>
                <a:gd name="T17" fmla="*/ 16 h 20"/>
                <a:gd name="T18" fmla="*/ 4 w 13"/>
                <a:gd name="T19" fmla="*/ 16 h 20"/>
                <a:gd name="T20" fmla="*/ 4 w 13"/>
                <a:gd name="T21" fmla="*/ 19 h 20"/>
                <a:gd name="T22" fmla="*/ 6 w 13"/>
                <a:gd name="T23" fmla="*/ 19 h 20"/>
                <a:gd name="T24" fmla="*/ 9 w 13"/>
                <a:gd name="T25" fmla="*/ 19 h 20"/>
                <a:gd name="T26" fmla="*/ 9 w 13"/>
                <a:gd name="T27" fmla="*/ 16 h 20"/>
                <a:gd name="T28" fmla="*/ 12 w 13"/>
                <a:gd name="T29" fmla="*/ 16 h 20"/>
                <a:gd name="T30" fmla="*/ 12 w 13"/>
                <a:gd name="T31" fmla="*/ 14 h 20"/>
                <a:gd name="T32" fmla="*/ 12 w 13"/>
                <a:gd name="T33" fmla="*/ 11 h 20"/>
                <a:gd name="T34" fmla="*/ 12 w 13"/>
                <a:gd name="T35" fmla="*/ 9 h 20"/>
                <a:gd name="T36" fmla="*/ 12 w 13"/>
                <a:gd name="T37" fmla="*/ 6 h 20"/>
                <a:gd name="T38" fmla="*/ 12 w 13"/>
                <a:gd name="T39" fmla="*/ 3 h 20"/>
                <a:gd name="T40" fmla="*/ 9 w 13"/>
                <a:gd name="T41" fmla="*/ 3 h 20"/>
                <a:gd name="T42" fmla="*/ 9 w 13"/>
                <a:gd name="T43" fmla="*/ 0 h 20"/>
                <a:gd name="T44" fmla="*/ 6 w 13"/>
                <a:gd name="T4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0">
                  <a:moveTo>
                    <a:pt x="6" y="0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17" name="Freeform 85"/>
            <p:cNvSpPr>
              <a:spLocks/>
            </p:cNvSpPr>
            <p:nvPr/>
          </p:nvSpPr>
          <p:spPr bwMode="auto">
            <a:xfrm>
              <a:off x="2683" y="1368"/>
              <a:ext cx="13" cy="17"/>
            </a:xfrm>
            <a:custGeom>
              <a:avLst/>
              <a:gdLst>
                <a:gd name="T0" fmla="*/ 6 w 13"/>
                <a:gd name="T1" fmla="*/ 0 h 20"/>
                <a:gd name="T2" fmla="*/ 6 w 13"/>
                <a:gd name="T3" fmla="*/ 3 h 20"/>
                <a:gd name="T4" fmla="*/ 4 w 13"/>
                <a:gd name="T5" fmla="*/ 3 h 20"/>
                <a:gd name="T6" fmla="*/ 4 w 13"/>
                <a:gd name="T7" fmla="*/ 6 h 20"/>
                <a:gd name="T8" fmla="*/ 0 w 13"/>
                <a:gd name="T9" fmla="*/ 6 h 20"/>
                <a:gd name="T10" fmla="*/ 0 w 13"/>
                <a:gd name="T11" fmla="*/ 9 h 20"/>
                <a:gd name="T12" fmla="*/ 0 w 13"/>
                <a:gd name="T13" fmla="*/ 11 h 20"/>
                <a:gd name="T14" fmla="*/ 0 w 13"/>
                <a:gd name="T15" fmla="*/ 14 h 20"/>
                <a:gd name="T16" fmla="*/ 0 w 13"/>
                <a:gd name="T17" fmla="*/ 16 h 20"/>
                <a:gd name="T18" fmla="*/ 4 w 13"/>
                <a:gd name="T19" fmla="*/ 16 h 20"/>
                <a:gd name="T20" fmla="*/ 4 w 13"/>
                <a:gd name="T21" fmla="*/ 19 h 20"/>
                <a:gd name="T22" fmla="*/ 6 w 13"/>
                <a:gd name="T23" fmla="*/ 19 h 20"/>
                <a:gd name="T24" fmla="*/ 9 w 13"/>
                <a:gd name="T25" fmla="*/ 19 h 20"/>
                <a:gd name="T26" fmla="*/ 9 w 13"/>
                <a:gd name="T27" fmla="*/ 16 h 20"/>
                <a:gd name="T28" fmla="*/ 12 w 13"/>
                <a:gd name="T29" fmla="*/ 16 h 20"/>
                <a:gd name="T30" fmla="*/ 12 w 13"/>
                <a:gd name="T31" fmla="*/ 14 h 20"/>
                <a:gd name="T32" fmla="*/ 12 w 13"/>
                <a:gd name="T33" fmla="*/ 11 h 20"/>
                <a:gd name="T34" fmla="*/ 12 w 13"/>
                <a:gd name="T35" fmla="*/ 9 h 20"/>
                <a:gd name="T36" fmla="*/ 12 w 13"/>
                <a:gd name="T37" fmla="*/ 6 h 20"/>
                <a:gd name="T38" fmla="*/ 12 w 13"/>
                <a:gd name="T39" fmla="*/ 3 h 20"/>
                <a:gd name="T40" fmla="*/ 9 w 13"/>
                <a:gd name="T41" fmla="*/ 3 h 20"/>
                <a:gd name="T42" fmla="*/ 9 w 13"/>
                <a:gd name="T43" fmla="*/ 0 h 20"/>
                <a:gd name="T44" fmla="*/ 6 w 13"/>
                <a:gd name="T4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0">
                  <a:moveTo>
                    <a:pt x="6" y="0"/>
                  </a:moveTo>
                  <a:lnTo>
                    <a:pt x="6" y="3"/>
                  </a:lnTo>
                  <a:lnTo>
                    <a:pt x="4" y="3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18" name="Freeform 86"/>
            <p:cNvSpPr>
              <a:spLocks/>
            </p:cNvSpPr>
            <p:nvPr/>
          </p:nvSpPr>
          <p:spPr bwMode="auto">
            <a:xfrm>
              <a:off x="2369" y="2019"/>
              <a:ext cx="16" cy="22"/>
            </a:xfrm>
            <a:custGeom>
              <a:avLst/>
              <a:gdLst>
                <a:gd name="T0" fmla="*/ 9 w 15"/>
                <a:gd name="T1" fmla="*/ 0 h 25"/>
                <a:gd name="T2" fmla="*/ 5 w 15"/>
                <a:gd name="T3" fmla="*/ 0 h 25"/>
                <a:gd name="T4" fmla="*/ 5 w 15"/>
                <a:gd name="T5" fmla="*/ 3 h 25"/>
                <a:gd name="T6" fmla="*/ 3 w 15"/>
                <a:gd name="T7" fmla="*/ 3 h 25"/>
                <a:gd name="T8" fmla="*/ 3 w 15"/>
                <a:gd name="T9" fmla="*/ 5 h 25"/>
                <a:gd name="T10" fmla="*/ 0 w 15"/>
                <a:gd name="T11" fmla="*/ 5 h 25"/>
                <a:gd name="T12" fmla="*/ 0 w 15"/>
                <a:gd name="T13" fmla="*/ 8 h 25"/>
                <a:gd name="T14" fmla="*/ 0 w 15"/>
                <a:gd name="T15" fmla="*/ 11 h 25"/>
                <a:gd name="T16" fmla="*/ 0 w 15"/>
                <a:gd name="T17" fmla="*/ 13 h 25"/>
                <a:gd name="T18" fmla="*/ 0 w 15"/>
                <a:gd name="T19" fmla="*/ 16 h 25"/>
                <a:gd name="T20" fmla="*/ 0 w 15"/>
                <a:gd name="T21" fmla="*/ 19 h 25"/>
                <a:gd name="T22" fmla="*/ 3 w 15"/>
                <a:gd name="T23" fmla="*/ 19 h 25"/>
                <a:gd name="T24" fmla="*/ 3 w 15"/>
                <a:gd name="T25" fmla="*/ 21 h 25"/>
                <a:gd name="T26" fmla="*/ 5 w 15"/>
                <a:gd name="T27" fmla="*/ 24 h 25"/>
                <a:gd name="T28" fmla="*/ 9 w 15"/>
                <a:gd name="T29" fmla="*/ 24 h 25"/>
                <a:gd name="T30" fmla="*/ 11 w 15"/>
                <a:gd name="T31" fmla="*/ 24 h 25"/>
                <a:gd name="T32" fmla="*/ 11 w 15"/>
                <a:gd name="T33" fmla="*/ 21 h 25"/>
                <a:gd name="T34" fmla="*/ 14 w 15"/>
                <a:gd name="T35" fmla="*/ 21 h 25"/>
                <a:gd name="T36" fmla="*/ 14 w 15"/>
                <a:gd name="T37" fmla="*/ 19 h 25"/>
                <a:gd name="T38" fmla="*/ 14 w 15"/>
                <a:gd name="T39" fmla="*/ 16 h 25"/>
                <a:gd name="T40" fmla="*/ 14 w 15"/>
                <a:gd name="T41" fmla="*/ 13 h 25"/>
                <a:gd name="T42" fmla="*/ 14 w 15"/>
                <a:gd name="T43" fmla="*/ 11 h 25"/>
                <a:gd name="T44" fmla="*/ 14 w 15"/>
                <a:gd name="T45" fmla="*/ 8 h 25"/>
                <a:gd name="T46" fmla="*/ 14 w 15"/>
                <a:gd name="T47" fmla="*/ 5 h 25"/>
                <a:gd name="T48" fmla="*/ 14 w 15"/>
                <a:gd name="T49" fmla="*/ 3 h 25"/>
                <a:gd name="T50" fmla="*/ 11 w 15"/>
                <a:gd name="T51" fmla="*/ 3 h 25"/>
                <a:gd name="T52" fmla="*/ 11 w 15"/>
                <a:gd name="T53" fmla="*/ 0 h 25"/>
                <a:gd name="T54" fmla="*/ 9 w 15"/>
                <a:gd name="T5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" h="25">
                  <a:moveTo>
                    <a:pt x="9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19" name="Freeform 87"/>
            <p:cNvSpPr>
              <a:spLocks/>
            </p:cNvSpPr>
            <p:nvPr/>
          </p:nvSpPr>
          <p:spPr bwMode="auto">
            <a:xfrm>
              <a:off x="2369" y="2019"/>
              <a:ext cx="16" cy="22"/>
            </a:xfrm>
            <a:custGeom>
              <a:avLst/>
              <a:gdLst>
                <a:gd name="T0" fmla="*/ 9 w 15"/>
                <a:gd name="T1" fmla="*/ 0 h 25"/>
                <a:gd name="T2" fmla="*/ 5 w 15"/>
                <a:gd name="T3" fmla="*/ 0 h 25"/>
                <a:gd name="T4" fmla="*/ 5 w 15"/>
                <a:gd name="T5" fmla="*/ 3 h 25"/>
                <a:gd name="T6" fmla="*/ 3 w 15"/>
                <a:gd name="T7" fmla="*/ 3 h 25"/>
                <a:gd name="T8" fmla="*/ 3 w 15"/>
                <a:gd name="T9" fmla="*/ 5 h 25"/>
                <a:gd name="T10" fmla="*/ 0 w 15"/>
                <a:gd name="T11" fmla="*/ 5 h 25"/>
                <a:gd name="T12" fmla="*/ 0 w 15"/>
                <a:gd name="T13" fmla="*/ 8 h 25"/>
                <a:gd name="T14" fmla="*/ 0 w 15"/>
                <a:gd name="T15" fmla="*/ 11 h 25"/>
                <a:gd name="T16" fmla="*/ 0 w 15"/>
                <a:gd name="T17" fmla="*/ 13 h 25"/>
                <a:gd name="T18" fmla="*/ 0 w 15"/>
                <a:gd name="T19" fmla="*/ 16 h 25"/>
                <a:gd name="T20" fmla="*/ 0 w 15"/>
                <a:gd name="T21" fmla="*/ 19 h 25"/>
                <a:gd name="T22" fmla="*/ 3 w 15"/>
                <a:gd name="T23" fmla="*/ 19 h 25"/>
                <a:gd name="T24" fmla="*/ 3 w 15"/>
                <a:gd name="T25" fmla="*/ 21 h 25"/>
                <a:gd name="T26" fmla="*/ 5 w 15"/>
                <a:gd name="T27" fmla="*/ 24 h 25"/>
                <a:gd name="T28" fmla="*/ 9 w 15"/>
                <a:gd name="T29" fmla="*/ 24 h 25"/>
                <a:gd name="T30" fmla="*/ 11 w 15"/>
                <a:gd name="T31" fmla="*/ 24 h 25"/>
                <a:gd name="T32" fmla="*/ 11 w 15"/>
                <a:gd name="T33" fmla="*/ 21 h 25"/>
                <a:gd name="T34" fmla="*/ 14 w 15"/>
                <a:gd name="T35" fmla="*/ 21 h 25"/>
                <a:gd name="T36" fmla="*/ 14 w 15"/>
                <a:gd name="T37" fmla="*/ 19 h 25"/>
                <a:gd name="T38" fmla="*/ 14 w 15"/>
                <a:gd name="T39" fmla="*/ 16 h 25"/>
                <a:gd name="T40" fmla="*/ 14 w 15"/>
                <a:gd name="T41" fmla="*/ 13 h 25"/>
                <a:gd name="T42" fmla="*/ 14 w 15"/>
                <a:gd name="T43" fmla="*/ 11 h 25"/>
                <a:gd name="T44" fmla="*/ 14 w 15"/>
                <a:gd name="T45" fmla="*/ 8 h 25"/>
                <a:gd name="T46" fmla="*/ 14 w 15"/>
                <a:gd name="T47" fmla="*/ 5 h 25"/>
                <a:gd name="T48" fmla="*/ 14 w 15"/>
                <a:gd name="T49" fmla="*/ 3 h 25"/>
                <a:gd name="T50" fmla="*/ 11 w 15"/>
                <a:gd name="T51" fmla="*/ 3 h 25"/>
                <a:gd name="T52" fmla="*/ 11 w 15"/>
                <a:gd name="T53" fmla="*/ 0 h 25"/>
                <a:gd name="T54" fmla="*/ 9 w 15"/>
                <a:gd name="T5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" h="25">
                  <a:moveTo>
                    <a:pt x="9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20" name="Freeform 88"/>
            <p:cNvSpPr>
              <a:spLocks/>
            </p:cNvSpPr>
            <p:nvPr/>
          </p:nvSpPr>
          <p:spPr bwMode="auto">
            <a:xfrm>
              <a:off x="2826" y="1607"/>
              <a:ext cx="16" cy="30"/>
            </a:xfrm>
            <a:custGeom>
              <a:avLst/>
              <a:gdLst>
                <a:gd name="T0" fmla="*/ 7 w 16"/>
                <a:gd name="T1" fmla="*/ 0 h 30"/>
                <a:gd name="T2" fmla="*/ 5 w 16"/>
                <a:gd name="T3" fmla="*/ 3 h 30"/>
                <a:gd name="T4" fmla="*/ 2 w 16"/>
                <a:gd name="T5" fmla="*/ 3 h 30"/>
                <a:gd name="T6" fmla="*/ 2 w 16"/>
                <a:gd name="T7" fmla="*/ 5 h 30"/>
                <a:gd name="T8" fmla="*/ 0 w 16"/>
                <a:gd name="T9" fmla="*/ 5 h 30"/>
                <a:gd name="T10" fmla="*/ 0 w 16"/>
                <a:gd name="T11" fmla="*/ 8 h 30"/>
                <a:gd name="T12" fmla="*/ 0 w 16"/>
                <a:gd name="T13" fmla="*/ 11 h 30"/>
                <a:gd name="T14" fmla="*/ 0 w 16"/>
                <a:gd name="T15" fmla="*/ 13 h 30"/>
                <a:gd name="T16" fmla="*/ 0 w 16"/>
                <a:gd name="T17" fmla="*/ 16 h 30"/>
                <a:gd name="T18" fmla="*/ 0 w 16"/>
                <a:gd name="T19" fmla="*/ 18 h 30"/>
                <a:gd name="T20" fmla="*/ 0 w 16"/>
                <a:gd name="T21" fmla="*/ 21 h 30"/>
                <a:gd name="T22" fmla="*/ 0 w 16"/>
                <a:gd name="T23" fmla="*/ 24 h 30"/>
                <a:gd name="T24" fmla="*/ 0 w 16"/>
                <a:gd name="T25" fmla="*/ 26 h 30"/>
                <a:gd name="T26" fmla="*/ 2 w 16"/>
                <a:gd name="T27" fmla="*/ 26 h 30"/>
                <a:gd name="T28" fmla="*/ 2 w 16"/>
                <a:gd name="T29" fmla="*/ 29 h 30"/>
                <a:gd name="T30" fmla="*/ 5 w 16"/>
                <a:gd name="T31" fmla="*/ 29 h 30"/>
                <a:gd name="T32" fmla="*/ 7 w 16"/>
                <a:gd name="T33" fmla="*/ 29 h 30"/>
                <a:gd name="T34" fmla="*/ 10 w 16"/>
                <a:gd name="T35" fmla="*/ 29 h 30"/>
                <a:gd name="T36" fmla="*/ 12 w 16"/>
                <a:gd name="T37" fmla="*/ 29 h 30"/>
                <a:gd name="T38" fmla="*/ 12 w 16"/>
                <a:gd name="T39" fmla="*/ 26 h 30"/>
                <a:gd name="T40" fmla="*/ 12 w 16"/>
                <a:gd name="T41" fmla="*/ 24 h 30"/>
                <a:gd name="T42" fmla="*/ 15 w 16"/>
                <a:gd name="T43" fmla="*/ 24 h 30"/>
                <a:gd name="T44" fmla="*/ 15 w 16"/>
                <a:gd name="T45" fmla="*/ 21 h 30"/>
                <a:gd name="T46" fmla="*/ 15 w 16"/>
                <a:gd name="T47" fmla="*/ 18 h 30"/>
                <a:gd name="T48" fmla="*/ 15 w 16"/>
                <a:gd name="T49" fmla="*/ 16 h 30"/>
                <a:gd name="T50" fmla="*/ 15 w 16"/>
                <a:gd name="T51" fmla="*/ 13 h 30"/>
                <a:gd name="T52" fmla="*/ 15 w 16"/>
                <a:gd name="T53" fmla="*/ 11 h 30"/>
                <a:gd name="T54" fmla="*/ 15 w 16"/>
                <a:gd name="T55" fmla="*/ 8 h 30"/>
                <a:gd name="T56" fmla="*/ 12 w 16"/>
                <a:gd name="T57" fmla="*/ 8 h 30"/>
                <a:gd name="T58" fmla="*/ 12 w 16"/>
                <a:gd name="T59" fmla="*/ 5 h 30"/>
                <a:gd name="T60" fmla="*/ 12 w 16"/>
                <a:gd name="T61" fmla="*/ 3 h 30"/>
                <a:gd name="T62" fmla="*/ 10 w 16"/>
                <a:gd name="T63" fmla="*/ 3 h 30"/>
                <a:gd name="T64" fmla="*/ 7 w 16"/>
                <a:gd name="T65" fmla="*/ 3 h 30"/>
                <a:gd name="T66" fmla="*/ 7 w 16"/>
                <a:gd name="T6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30">
                  <a:moveTo>
                    <a:pt x="7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21" name="Freeform 89"/>
            <p:cNvSpPr>
              <a:spLocks/>
            </p:cNvSpPr>
            <p:nvPr/>
          </p:nvSpPr>
          <p:spPr bwMode="auto">
            <a:xfrm>
              <a:off x="2826" y="1607"/>
              <a:ext cx="16" cy="30"/>
            </a:xfrm>
            <a:custGeom>
              <a:avLst/>
              <a:gdLst>
                <a:gd name="T0" fmla="*/ 7 w 16"/>
                <a:gd name="T1" fmla="*/ 0 h 30"/>
                <a:gd name="T2" fmla="*/ 5 w 16"/>
                <a:gd name="T3" fmla="*/ 3 h 30"/>
                <a:gd name="T4" fmla="*/ 2 w 16"/>
                <a:gd name="T5" fmla="*/ 3 h 30"/>
                <a:gd name="T6" fmla="*/ 2 w 16"/>
                <a:gd name="T7" fmla="*/ 5 h 30"/>
                <a:gd name="T8" fmla="*/ 0 w 16"/>
                <a:gd name="T9" fmla="*/ 5 h 30"/>
                <a:gd name="T10" fmla="*/ 0 w 16"/>
                <a:gd name="T11" fmla="*/ 8 h 30"/>
                <a:gd name="T12" fmla="*/ 0 w 16"/>
                <a:gd name="T13" fmla="*/ 11 h 30"/>
                <a:gd name="T14" fmla="*/ 0 w 16"/>
                <a:gd name="T15" fmla="*/ 13 h 30"/>
                <a:gd name="T16" fmla="*/ 0 w 16"/>
                <a:gd name="T17" fmla="*/ 16 h 30"/>
                <a:gd name="T18" fmla="*/ 0 w 16"/>
                <a:gd name="T19" fmla="*/ 18 h 30"/>
                <a:gd name="T20" fmla="*/ 0 w 16"/>
                <a:gd name="T21" fmla="*/ 21 h 30"/>
                <a:gd name="T22" fmla="*/ 0 w 16"/>
                <a:gd name="T23" fmla="*/ 24 h 30"/>
                <a:gd name="T24" fmla="*/ 0 w 16"/>
                <a:gd name="T25" fmla="*/ 26 h 30"/>
                <a:gd name="T26" fmla="*/ 2 w 16"/>
                <a:gd name="T27" fmla="*/ 26 h 30"/>
                <a:gd name="T28" fmla="*/ 2 w 16"/>
                <a:gd name="T29" fmla="*/ 29 h 30"/>
                <a:gd name="T30" fmla="*/ 5 w 16"/>
                <a:gd name="T31" fmla="*/ 29 h 30"/>
                <a:gd name="T32" fmla="*/ 7 w 16"/>
                <a:gd name="T33" fmla="*/ 29 h 30"/>
                <a:gd name="T34" fmla="*/ 10 w 16"/>
                <a:gd name="T35" fmla="*/ 29 h 30"/>
                <a:gd name="T36" fmla="*/ 12 w 16"/>
                <a:gd name="T37" fmla="*/ 29 h 30"/>
                <a:gd name="T38" fmla="*/ 12 w 16"/>
                <a:gd name="T39" fmla="*/ 26 h 30"/>
                <a:gd name="T40" fmla="*/ 12 w 16"/>
                <a:gd name="T41" fmla="*/ 24 h 30"/>
                <a:gd name="T42" fmla="*/ 15 w 16"/>
                <a:gd name="T43" fmla="*/ 24 h 30"/>
                <a:gd name="T44" fmla="*/ 15 w 16"/>
                <a:gd name="T45" fmla="*/ 21 h 30"/>
                <a:gd name="T46" fmla="*/ 15 w 16"/>
                <a:gd name="T47" fmla="*/ 18 h 30"/>
                <a:gd name="T48" fmla="*/ 15 w 16"/>
                <a:gd name="T49" fmla="*/ 16 h 30"/>
                <a:gd name="T50" fmla="*/ 15 w 16"/>
                <a:gd name="T51" fmla="*/ 13 h 30"/>
                <a:gd name="T52" fmla="*/ 15 w 16"/>
                <a:gd name="T53" fmla="*/ 11 h 30"/>
                <a:gd name="T54" fmla="*/ 15 w 16"/>
                <a:gd name="T55" fmla="*/ 8 h 30"/>
                <a:gd name="T56" fmla="*/ 12 w 16"/>
                <a:gd name="T57" fmla="*/ 8 h 30"/>
                <a:gd name="T58" fmla="*/ 12 w 16"/>
                <a:gd name="T59" fmla="*/ 5 h 30"/>
                <a:gd name="T60" fmla="*/ 12 w 16"/>
                <a:gd name="T61" fmla="*/ 3 h 30"/>
                <a:gd name="T62" fmla="*/ 10 w 16"/>
                <a:gd name="T63" fmla="*/ 3 h 30"/>
                <a:gd name="T64" fmla="*/ 7 w 16"/>
                <a:gd name="T65" fmla="*/ 3 h 30"/>
                <a:gd name="T66" fmla="*/ 7 w 16"/>
                <a:gd name="T6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30">
                  <a:moveTo>
                    <a:pt x="7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22" name="Freeform 90"/>
            <p:cNvSpPr>
              <a:spLocks/>
            </p:cNvSpPr>
            <p:nvPr/>
          </p:nvSpPr>
          <p:spPr bwMode="auto">
            <a:xfrm>
              <a:off x="2878" y="1646"/>
              <a:ext cx="8" cy="30"/>
            </a:xfrm>
            <a:custGeom>
              <a:avLst/>
              <a:gdLst>
                <a:gd name="T0" fmla="*/ 2 w 8"/>
                <a:gd name="T1" fmla="*/ 0 h 30"/>
                <a:gd name="T2" fmla="*/ 2 w 8"/>
                <a:gd name="T3" fmla="*/ 3 h 30"/>
                <a:gd name="T4" fmla="*/ 2 w 8"/>
                <a:gd name="T5" fmla="*/ 5 h 30"/>
                <a:gd name="T6" fmla="*/ 0 w 8"/>
                <a:gd name="T7" fmla="*/ 8 h 30"/>
                <a:gd name="T8" fmla="*/ 0 w 8"/>
                <a:gd name="T9" fmla="*/ 11 h 30"/>
                <a:gd name="T10" fmla="*/ 0 w 8"/>
                <a:gd name="T11" fmla="*/ 13 h 30"/>
                <a:gd name="T12" fmla="*/ 0 w 8"/>
                <a:gd name="T13" fmla="*/ 16 h 30"/>
                <a:gd name="T14" fmla="*/ 0 w 8"/>
                <a:gd name="T15" fmla="*/ 18 h 30"/>
                <a:gd name="T16" fmla="*/ 0 w 8"/>
                <a:gd name="T17" fmla="*/ 21 h 30"/>
                <a:gd name="T18" fmla="*/ 2 w 8"/>
                <a:gd name="T19" fmla="*/ 21 h 30"/>
                <a:gd name="T20" fmla="*/ 2 w 8"/>
                <a:gd name="T21" fmla="*/ 24 h 30"/>
                <a:gd name="T22" fmla="*/ 2 w 8"/>
                <a:gd name="T23" fmla="*/ 26 h 30"/>
                <a:gd name="T24" fmla="*/ 2 w 8"/>
                <a:gd name="T25" fmla="*/ 29 h 30"/>
                <a:gd name="T26" fmla="*/ 5 w 8"/>
                <a:gd name="T27" fmla="*/ 29 h 30"/>
                <a:gd name="T28" fmla="*/ 5 w 8"/>
                <a:gd name="T29" fmla="*/ 26 h 30"/>
                <a:gd name="T30" fmla="*/ 5 w 8"/>
                <a:gd name="T31" fmla="*/ 24 h 30"/>
                <a:gd name="T32" fmla="*/ 5 w 8"/>
                <a:gd name="T33" fmla="*/ 21 h 30"/>
                <a:gd name="T34" fmla="*/ 5 w 8"/>
                <a:gd name="T35" fmla="*/ 18 h 30"/>
                <a:gd name="T36" fmla="*/ 7 w 8"/>
                <a:gd name="T37" fmla="*/ 16 h 30"/>
                <a:gd name="T38" fmla="*/ 7 w 8"/>
                <a:gd name="T39" fmla="*/ 13 h 30"/>
                <a:gd name="T40" fmla="*/ 7 w 8"/>
                <a:gd name="T41" fmla="*/ 11 h 30"/>
                <a:gd name="T42" fmla="*/ 5 w 8"/>
                <a:gd name="T43" fmla="*/ 11 h 30"/>
                <a:gd name="T44" fmla="*/ 5 w 8"/>
                <a:gd name="T45" fmla="*/ 8 h 30"/>
                <a:gd name="T46" fmla="*/ 5 w 8"/>
                <a:gd name="T47" fmla="*/ 5 h 30"/>
                <a:gd name="T48" fmla="*/ 5 w 8"/>
                <a:gd name="T49" fmla="*/ 3 h 30"/>
                <a:gd name="T50" fmla="*/ 5 w 8"/>
                <a:gd name="T51" fmla="*/ 0 h 30"/>
                <a:gd name="T52" fmla="*/ 2 w 8"/>
                <a:gd name="T5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" h="3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23" name="Freeform 91"/>
            <p:cNvSpPr>
              <a:spLocks/>
            </p:cNvSpPr>
            <p:nvPr/>
          </p:nvSpPr>
          <p:spPr bwMode="auto">
            <a:xfrm>
              <a:off x="2878" y="1646"/>
              <a:ext cx="8" cy="30"/>
            </a:xfrm>
            <a:custGeom>
              <a:avLst/>
              <a:gdLst>
                <a:gd name="T0" fmla="*/ 2 w 8"/>
                <a:gd name="T1" fmla="*/ 0 h 30"/>
                <a:gd name="T2" fmla="*/ 2 w 8"/>
                <a:gd name="T3" fmla="*/ 3 h 30"/>
                <a:gd name="T4" fmla="*/ 2 w 8"/>
                <a:gd name="T5" fmla="*/ 5 h 30"/>
                <a:gd name="T6" fmla="*/ 0 w 8"/>
                <a:gd name="T7" fmla="*/ 8 h 30"/>
                <a:gd name="T8" fmla="*/ 0 w 8"/>
                <a:gd name="T9" fmla="*/ 11 h 30"/>
                <a:gd name="T10" fmla="*/ 0 w 8"/>
                <a:gd name="T11" fmla="*/ 13 h 30"/>
                <a:gd name="T12" fmla="*/ 0 w 8"/>
                <a:gd name="T13" fmla="*/ 16 h 30"/>
                <a:gd name="T14" fmla="*/ 0 w 8"/>
                <a:gd name="T15" fmla="*/ 18 h 30"/>
                <a:gd name="T16" fmla="*/ 0 w 8"/>
                <a:gd name="T17" fmla="*/ 21 h 30"/>
                <a:gd name="T18" fmla="*/ 2 w 8"/>
                <a:gd name="T19" fmla="*/ 21 h 30"/>
                <a:gd name="T20" fmla="*/ 2 w 8"/>
                <a:gd name="T21" fmla="*/ 24 h 30"/>
                <a:gd name="T22" fmla="*/ 2 w 8"/>
                <a:gd name="T23" fmla="*/ 26 h 30"/>
                <a:gd name="T24" fmla="*/ 2 w 8"/>
                <a:gd name="T25" fmla="*/ 29 h 30"/>
                <a:gd name="T26" fmla="*/ 5 w 8"/>
                <a:gd name="T27" fmla="*/ 29 h 30"/>
                <a:gd name="T28" fmla="*/ 5 w 8"/>
                <a:gd name="T29" fmla="*/ 26 h 30"/>
                <a:gd name="T30" fmla="*/ 5 w 8"/>
                <a:gd name="T31" fmla="*/ 24 h 30"/>
                <a:gd name="T32" fmla="*/ 5 w 8"/>
                <a:gd name="T33" fmla="*/ 21 h 30"/>
                <a:gd name="T34" fmla="*/ 5 w 8"/>
                <a:gd name="T35" fmla="*/ 18 h 30"/>
                <a:gd name="T36" fmla="*/ 7 w 8"/>
                <a:gd name="T37" fmla="*/ 16 h 30"/>
                <a:gd name="T38" fmla="*/ 7 w 8"/>
                <a:gd name="T39" fmla="*/ 13 h 30"/>
                <a:gd name="T40" fmla="*/ 7 w 8"/>
                <a:gd name="T41" fmla="*/ 11 h 30"/>
                <a:gd name="T42" fmla="*/ 5 w 8"/>
                <a:gd name="T43" fmla="*/ 11 h 30"/>
                <a:gd name="T44" fmla="*/ 5 w 8"/>
                <a:gd name="T45" fmla="*/ 8 h 30"/>
                <a:gd name="T46" fmla="*/ 5 w 8"/>
                <a:gd name="T47" fmla="*/ 5 h 30"/>
                <a:gd name="T48" fmla="*/ 5 w 8"/>
                <a:gd name="T49" fmla="*/ 3 h 30"/>
                <a:gd name="T50" fmla="*/ 5 w 8"/>
                <a:gd name="T51" fmla="*/ 0 h 30"/>
                <a:gd name="T52" fmla="*/ 2 w 8"/>
                <a:gd name="T5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" h="30">
                  <a:moveTo>
                    <a:pt x="2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24" name="Freeform 92"/>
            <p:cNvSpPr>
              <a:spLocks/>
            </p:cNvSpPr>
            <p:nvPr/>
          </p:nvSpPr>
          <p:spPr bwMode="auto">
            <a:xfrm>
              <a:off x="2951" y="1698"/>
              <a:ext cx="10" cy="22"/>
            </a:xfrm>
            <a:custGeom>
              <a:avLst/>
              <a:gdLst>
                <a:gd name="T0" fmla="*/ 3 w 9"/>
                <a:gd name="T1" fmla="*/ 0 h 24"/>
                <a:gd name="T2" fmla="*/ 3 w 9"/>
                <a:gd name="T3" fmla="*/ 3 h 24"/>
                <a:gd name="T4" fmla="*/ 0 w 9"/>
                <a:gd name="T5" fmla="*/ 3 h 24"/>
                <a:gd name="T6" fmla="*/ 0 w 9"/>
                <a:gd name="T7" fmla="*/ 5 h 24"/>
                <a:gd name="T8" fmla="*/ 0 w 9"/>
                <a:gd name="T9" fmla="*/ 8 h 24"/>
                <a:gd name="T10" fmla="*/ 0 w 9"/>
                <a:gd name="T11" fmla="*/ 10 h 24"/>
                <a:gd name="T12" fmla="*/ 0 w 9"/>
                <a:gd name="T13" fmla="*/ 13 h 24"/>
                <a:gd name="T14" fmla="*/ 0 w 9"/>
                <a:gd name="T15" fmla="*/ 15 h 24"/>
                <a:gd name="T16" fmla="*/ 0 w 9"/>
                <a:gd name="T17" fmla="*/ 18 h 24"/>
                <a:gd name="T18" fmla="*/ 0 w 9"/>
                <a:gd name="T19" fmla="*/ 20 h 24"/>
                <a:gd name="T20" fmla="*/ 0 w 9"/>
                <a:gd name="T21" fmla="*/ 23 h 24"/>
                <a:gd name="T22" fmla="*/ 3 w 9"/>
                <a:gd name="T23" fmla="*/ 23 h 24"/>
                <a:gd name="T24" fmla="*/ 5 w 9"/>
                <a:gd name="T25" fmla="*/ 23 h 24"/>
                <a:gd name="T26" fmla="*/ 5 w 9"/>
                <a:gd name="T27" fmla="*/ 20 h 24"/>
                <a:gd name="T28" fmla="*/ 8 w 9"/>
                <a:gd name="T29" fmla="*/ 20 h 24"/>
                <a:gd name="T30" fmla="*/ 8 w 9"/>
                <a:gd name="T31" fmla="*/ 18 h 24"/>
                <a:gd name="T32" fmla="*/ 8 w 9"/>
                <a:gd name="T33" fmla="*/ 15 h 24"/>
                <a:gd name="T34" fmla="*/ 8 w 9"/>
                <a:gd name="T35" fmla="*/ 13 h 24"/>
                <a:gd name="T36" fmla="*/ 8 w 9"/>
                <a:gd name="T37" fmla="*/ 10 h 24"/>
                <a:gd name="T38" fmla="*/ 8 w 9"/>
                <a:gd name="T39" fmla="*/ 8 h 24"/>
                <a:gd name="T40" fmla="*/ 8 w 9"/>
                <a:gd name="T41" fmla="*/ 5 h 24"/>
                <a:gd name="T42" fmla="*/ 5 w 9"/>
                <a:gd name="T43" fmla="*/ 5 h 24"/>
                <a:gd name="T44" fmla="*/ 5 w 9"/>
                <a:gd name="T45" fmla="*/ 3 h 24"/>
                <a:gd name="T46" fmla="*/ 3 w 9"/>
                <a:gd name="T47" fmla="*/ 3 h 24"/>
                <a:gd name="T48" fmla="*/ 3 w 9"/>
                <a:gd name="T4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24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25" name="Freeform 93"/>
            <p:cNvSpPr>
              <a:spLocks/>
            </p:cNvSpPr>
            <p:nvPr/>
          </p:nvSpPr>
          <p:spPr bwMode="auto">
            <a:xfrm>
              <a:off x="2951" y="1698"/>
              <a:ext cx="10" cy="22"/>
            </a:xfrm>
            <a:custGeom>
              <a:avLst/>
              <a:gdLst>
                <a:gd name="T0" fmla="*/ 3 w 9"/>
                <a:gd name="T1" fmla="*/ 0 h 24"/>
                <a:gd name="T2" fmla="*/ 3 w 9"/>
                <a:gd name="T3" fmla="*/ 3 h 24"/>
                <a:gd name="T4" fmla="*/ 0 w 9"/>
                <a:gd name="T5" fmla="*/ 3 h 24"/>
                <a:gd name="T6" fmla="*/ 0 w 9"/>
                <a:gd name="T7" fmla="*/ 5 h 24"/>
                <a:gd name="T8" fmla="*/ 0 w 9"/>
                <a:gd name="T9" fmla="*/ 8 h 24"/>
                <a:gd name="T10" fmla="*/ 0 w 9"/>
                <a:gd name="T11" fmla="*/ 10 h 24"/>
                <a:gd name="T12" fmla="*/ 0 w 9"/>
                <a:gd name="T13" fmla="*/ 13 h 24"/>
                <a:gd name="T14" fmla="*/ 0 w 9"/>
                <a:gd name="T15" fmla="*/ 15 h 24"/>
                <a:gd name="T16" fmla="*/ 0 w 9"/>
                <a:gd name="T17" fmla="*/ 18 h 24"/>
                <a:gd name="T18" fmla="*/ 0 w 9"/>
                <a:gd name="T19" fmla="*/ 20 h 24"/>
                <a:gd name="T20" fmla="*/ 0 w 9"/>
                <a:gd name="T21" fmla="*/ 23 h 24"/>
                <a:gd name="T22" fmla="*/ 3 w 9"/>
                <a:gd name="T23" fmla="*/ 23 h 24"/>
                <a:gd name="T24" fmla="*/ 5 w 9"/>
                <a:gd name="T25" fmla="*/ 23 h 24"/>
                <a:gd name="T26" fmla="*/ 5 w 9"/>
                <a:gd name="T27" fmla="*/ 20 h 24"/>
                <a:gd name="T28" fmla="*/ 8 w 9"/>
                <a:gd name="T29" fmla="*/ 20 h 24"/>
                <a:gd name="T30" fmla="*/ 8 w 9"/>
                <a:gd name="T31" fmla="*/ 18 h 24"/>
                <a:gd name="T32" fmla="*/ 8 w 9"/>
                <a:gd name="T33" fmla="*/ 15 h 24"/>
                <a:gd name="T34" fmla="*/ 8 w 9"/>
                <a:gd name="T35" fmla="*/ 13 h 24"/>
                <a:gd name="T36" fmla="*/ 8 w 9"/>
                <a:gd name="T37" fmla="*/ 10 h 24"/>
                <a:gd name="T38" fmla="*/ 8 w 9"/>
                <a:gd name="T39" fmla="*/ 8 h 24"/>
                <a:gd name="T40" fmla="*/ 8 w 9"/>
                <a:gd name="T41" fmla="*/ 5 h 24"/>
                <a:gd name="T42" fmla="*/ 5 w 9"/>
                <a:gd name="T43" fmla="*/ 5 h 24"/>
                <a:gd name="T44" fmla="*/ 5 w 9"/>
                <a:gd name="T45" fmla="*/ 3 h 24"/>
                <a:gd name="T46" fmla="*/ 3 w 9"/>
                <a:gd name="T47" fmla="*/ 3 h 24"/>
                <a:gd name="T48" fmla="*/ 3 w 9"/>
                <a:gd name="T4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" h="24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26" name="Freeform 94"/>
            <p:cNvSpPr>
              <a:spLocks/>
            </p:cNvSpPr>
            <p:nvPr/>
          </p:nvSpPr>
          <p:spPr bwMode="auto">
            <a:xfrm>
              <a:off x="2732" y="2097"/>
              <a:ext cx="13" cy="39"/>
            </a:xfrm>
            <a:custGeom>
              <a:avLst/>
              <a:gdLst>
                <a:gd name="T0" fmla="*/ 5 w 14"/>
                <a:gd name="T1" fmla="*/ 0 h 39"/>
                <a:gd name="T2" fmla="*/ 3 w 14"/>
                <a:gd name="T3" fmla="*/ 0 h 39"/>
                <a:gd name="T4" fmla="*/ 3 w 14"/>
                <a:gd name="T5" fmla="*/ 4 h 39"/>
                <a:gd name="T6" fmla="*/ 3 w 14"/>
                <a:gd name="T7" fmla="*/ 6 h 39"/>
                <a:gd name="T8" fmla="*/ 0 w 14"/>
                <a:gd name="T9" fmla="*/ 6 h 39"/>
                <a:gd name="T10" fmla="*/ 0 w 14"/>
                <a:gd name="T11" fmla="*/ 9 h 39"/>
                <a:gd name="T12" fmla="*/ 0 w 14"/>
                <a:gd name="T13" fmla="*/ 11 h 39"/>
                <a:gd name="T14" fmla="*/ 0 w 14"/>
                <a:gd name="T15" fmla="*/ 14 h 39"/>
                <a:gd name="T16" fmla="*/ 0 w 14"/>
                <a:gd name="T17" fmla="*/ 17 h 39"/>
                <a:gd name="T18" fmla="*/ 0 w 14"/>
                <a:gd name="T19" fmla="*/ 19 h 39"/>
                <a:gd name="T20" fmla="*/ 0 w 14"/>
                <a:gd name="T21" fmla="*/ 22 h 39"/>
                <a:gd name="T22" fmla="*/ 0 w 14"/>
                <a:gd name="T23" fmla="*/ 25 h 39"/>
                <a:gd name="T24" fmla="*/ 0 w 14"/>
                <a:gd name="T25" fmla="*/ 27 h 39"/>
                <a:gd name="T26" fmla="*/ 0 w 14"/>
                <a:gd name="T27" fmla="*/ 30 h 39"/>
                <a:gd name="T28" fmla="*/ 0 w 14"/>
                <a:gd name="T29" fmla="*/ 33 h 39"/>
                <a:gd name="T30" fmla="*/ 3 w 14"/>
                <a:gd name="T31" fmla="*/ 35 h 39"/>
                <a:gd name="T32" fmla="*/ 3 w 14"/>
                <a:gd name="T33" fmla="*/ 38 h 39"/>
                <a:gd name="T34" fmla="*/ 5 w 14"/>
                <a:gd name="T35" fmla="*/ 38 h 39"/>
                <a:gd name="T36" fmla="*/ 8 w 14"/>
                <a:gd name="T37" fmla="*/ 38 h 39"/>
                <a:gd name="T38" fmla="*/ 8 w 14"/>
                <a:gd name="T39" fmla="*/ 35 h 39"/>
                <a:gd name="T40" fmla="*/ 10 w 14"/>
                <a:gd name="T41" fmla="*/ 35 h 39"/>
                <a:gd name="T42" fmla="*/ 10 w 14"/>
                <a:gd name="T43" fmla="*/ 33 h 39"/>
                <a:gd name="T44" fmla="*/ 13 w 14"/>
                <a:gd name="T45" fmla="*/ 30 h 39"/>
                <a:gd name="T46" fmla="*/ 13 w 14"/>
                <a:gd name="T47" fmla="*/ 27 h 39"/>
                <a:gd name="T48" fmla="*/ 13 w 14"/>
                <a:gd name="T49" fmla="*/ 25 h 39"/>
                <a:gd name="T50" fmla="*/ 13 w 14"/>
                <a:gd name="T51" fmla="*/ 22 h 39"/>
                <a:gd name="T52" fmla="*/ 13 w 14"/>
                <a:gd name="T53" fmla="*/ 19 h 39"/>
                <a:gd name="T54" fmla="*/ 13 w 14"/>
                <a:gd name="T55" fmla="*/ 17 h 39"/>
                <a:gd name="T56" fmla="*/ 13 w 14"/>
                <a:gd name="T57" fmla="*/ 14 h 39"/>
                <a:gd name="T58" fmla="*/ 13 w 14"/>
                <a:gd name="T59" fmla="*/ 11 h 39"/>
                <a:gd name="T60" fmla="*/ 13 w 14"/>
                <a:gd name="T61" fmla="*/ 9 h 39"/>
                <a:gd name="T62" fmla="*/ 10 w 14"/>
                <a:gd name="T63" fmla="*/ 6 h 39"/>
                <a:gd name="T64" fmla="*/ 10 w 14"/>
                <a:gd name="T65" fmla="*/ 4 h 39"/>
                <a:gd name="T66" fmla="*/ 8 w 14"/>
                <a:gd name="T67" fmla="*/ 4 h 39"/>
                <a:gd name="T68" fmla="*/ 8 w 14"/>
                <a:gd name="T69" fmla="*/ 0 h 39"/>
                <a:gd name="T70" fmla="*/ 5 w 14"/>
                <a:gd name="T7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9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27" name="Freeform 95"/>
            <p:cNvSpPr>
              <a:spLocks/>
            </p:cNvSpPr>
            <p:nvPr/>
          </p:nvSpPr>
          <p:spPr bwMode="auto">
            <a:xfrm>
              <a:off x="2732" y="2097"/>
              <a:ext cx="13" cy="39"/>
            </a:xfrm>
            <a:custGeom>
              <a:avLst/>
              <a:gdLst>
                <a:gd name="T0" fmla="*/ 5 w 14"/>
                <a:gd name="T1" fmla="*/ 0 h 39"/>
                <a:gd name="T2" fmla="*/ 3 w 14"/>
                <a:gd name="T3" fmla="*/ 0 h 39"/>
                <a:gd name="T4" fmla="*/ 3 w 14"/>
                <a:gd name="T5" fmla="*/ 4 h 39"/>
                <a:gd name="T6" fmla="*/ 3 w 14"/>
                <a:gd name="T7" fmla="*/ 6 h 39"/>
                <a:gd name="T8" fmla="*/ 0 w 14"/>
                <a:gd name="T9" fmla="*/ 6 h 39"/>
                <a:gd name="T10" fmla="*/ 0 w 14"/>
                <a:gd name="T11" fmla="*/ 9 h 39"/>
                <a:gd name="T12" fmla="*/ 0 w 14"/>
                <a:gd name="T13" fmla="*/ 11 h 39"/>
                <a:gd name="T14" fmla="*/ 0 w 14"/>
                <a:gd name="T15" fmla="*/ 14 h 39"/>
                <a:gd name="T16" fmla="*/ 0 w 14"/>
                <a:gd name="T17" fmla="*/ 17 h 39"/>
                <a:gd name="T18" fmla="*/ 0 w 14"/>
                <a:gd name="T19" fmla="*/ 19 h 39"/>
                <a:gd name="T20" fmla="*/ 0 w 14"/>
                <a:gd name="T21" fmla="*/ 22 h 39"/>
                <a:gd name="T22" fmla="*/ 0 w 14"/>
                <a:gd name="T23" fmla="*/ 25 h 39"/>
                <a:gd name="T24" fmla="*/ 0 w 14"/>
                <a:gd name="T25" fmla="*/ 27 h 39"/>
                <a:gd name="T26" fmla="*/ 0 w 14"/>
                <a:gd name="T27" fmla="*/ 30 h 39"/>
                <a:gd name="T28" fmla="*/ 0 w 14"/>
                <a:gd name="T29" fmla="*/ 33 h 39"/>
                <a:gd name="T30" fmla="*/ 3 w 14"/>
                <a:gd name="T31" fmla="*/ 35 h 39"/>
                <a:gd name="T32" fmla="*/ 3 w 14"/>
                <a:gd name="T33" fmla="*/ 38 h 39"/>
                <a:gd name="T34" fmla="*/ 5 w 14"/>
                <a:gd name="T35" fmla="*/ 38 h 39"/>
                <a:gd name="T36" fmla="*/ 8 w 14"/>
                <a:gd name="T37" fmla="*/ 38 h 39"/>
                <a:gd name="T38" fmla="*/ 8 w 14"/>
                <a:gd name="T39" fmla="*/ 35 h 39"/>
                <a:gd name="T40" fmla="*/ 10 w 14"/>
                <a:gd name="T41" fmla="*/ 35 h 39"/>
                <a:gd name="T42" fmla="*/ 10 w 14"/>
                <a:gd name="T43" fmla="*/ 33 h 39"/>
                <a:gd name="T44" fmla="*/ 13 w 14"/>
                <a:gd name="T45" fmla="*/ 30 h 39"/>
                <a:gd name="T46" fmla="*/ 13 w 14"/>
                <a:gd name="T47" fmla="*/ 27 h 39"/>
                <a:gd name="T48" fmla="*/ 13 w 14"/>
                <a:gd name="T49" fmla="*/ 25 h 39"/>
                <a:gd name="T50" fmla="*/ 13 w 14"/>
                <a:gd name="T51" fmla="*/ 22 h 39"/>
                <a:gd name="T52" fmla="*/ 13 w 14"/>
                <a:gd name="T53" fmla="*/ 19 h 39"/>
                <a:gd name="T54" fmla="*/ 13 w 14"/>
                <a:gd name="T55" fmla="*/ 17 h 39"/>
                <a:gd name="T56" fmla="*/ 13 w 14"/>
                <a:gd name="T57" fmla="*/ 14 h 39"/>
                <a:gd name="T58" fmla="*/ 13 w 14"/>
                <a:gd name="T59" fmla="*/ 11 h 39"/>
                <a:gd name="T60" fmla="*/ 13 w 14"/>
                <a:gd name="T61" fmla="*/ 9 h 39"/>
                <a:gd name="T62" fmla="*/ 10 w 14"/>
                <a:gd name="T63" fmla="*/ 6 h 39"/>
                <a:gd name="T64" fmla="*/ 10 w 14"/>
                <a:gd name="T65" fmla="*/ 4 h 39"/>
                <a:gd name="T66" fmla="*/ 8 w 14"/>
                <a:gd name="T67" fmla="*/ 4 h 39"/>
                <a:gd name="T68" fmla="*/ 8 w 14"/>
                <a:gd name="T69" fmla="*/ 0 h 39"/>
                <a:gd name="T70" fmla="*/ 5 w 14"/>
                <a:gd name="T7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9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3" y="14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28" name="Freeform 96"/>
            <p:cNvSpPr>
              <a:spLocks/>
            </p:cNvSpPr>
            <p:nvPr/>
          </p:nvSpPr>
          <p:spPr bwMode="auto">
            <a:xfrm>
              <a:off x="2656" y="2027"/>
              <a:ext cx="13" cy="13"/>
            </a:xfrm>
            <a:custGeom>
              <a:avLst/>
              <a:gdLst>
                <a:gd name="T0" fmla="*/ 5 w 12"/>
                <a:gd name="T1" fmla="*/ 0 h 14"/>
                <a:gd name="T2" fmla="*/ 8 w 12"/>
                <a:gd name="T3" fmla="*/ 0 h 14"/>
                <a:gd name="T4" fmla="*/ 8 w 12"/>
                <a:gd name="T5" fmla="*/ 3 h 14"/>
                <a:gd name="T6" fmla="*/ 8 w 12"/>
                <a:gd name="T7" fmla="*/ 5 h 14"/>
                <a:gd name="T8" fmla="*/ 11 w 12"/>
                <a:gd name="T9" fmla="*/ 5 h 14"/>
                <a:gd name="T10" fmla="*/ 11 w 12"/>
                <a:gd name="T11" fmla="*/ 8 h 14"/>
                <a:gd name="T12" fmla="*/ 8 w 12"/>
                <a:gd name="T13" fmla="*/ 8 h 14"/>
                <a:gd name="T14" fmla="*/ 8 w 12"/>
                <a:gd name="T15" fmla="*/ 10 h 14"/>
                <a:gd name="T16" fmla="*/ 8 w 12"/>
                <a:gd name="T17" fmla="*/ 13 h 14"/>
                <a:gd name="T18" fmla="*/ 5 w 12"/>
                <a:gd name="T19" fmla="*/ 13 h 14"/>
                <a:gd name="T20" fmla="*/ 3 w 12"/>
                <a:gd name="T21" fmla="*/ 13 h 14"/>
                <a:gd name="T22" fmla="*/ 3 w 12"/>
                <a:gd name="T23" fmla="*/ 10 h 14"/>
                <a:gd name="T24" fmla="*/ 0 w 12"/>
                <a:gd name="T25" fmla="*/ 10 h 14"/>
                <a:gd name="T26" fmla="*/ 0 w 12"/>
                <a:gd name="T27" fmla="*/ 8 h 14"/>
                <a:gd name="T28" fmla="*/ 0 w 12"/>
                <a:gd name="T29" fmla="*/ 5 h 14"/>
                <a:gd name="T30" fmla="*/ 0 w 12"/>
                <a:gd name="T31" fmla="*/ 3 h 14"/>
                <a:gd name="T32" fmla="*/ 3 w 12"/>
                <a:gd name="T33" fmla="*/ 3 h 14"/>
                <a:gd name="T34" fmla="*/ 3 w 12"/>
                <a:gd name="T35" fmla="*/ 0 h 14"/>
                <a:gd name="T36" fmla="*/ 5 w 12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4">
                  <a:moveTo>
                    <a:pt x="5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29" name="Freeform 97"/>
            <p:cNvSpPr>
              <a:spLocks/>
            </p:cNvSpPr>
            <p:nvPr/>
          </p:nvSpPr>
          <p:spPr bwMode="auto">
            <a:xfrm>
              <a:off x="2656" y="2027"/>
              <a:ext cx="13" cy="13"/>
            </a:xfrm>
            <a:custGeom>
              <a:avLst/>
              <a:gdLst>
                <a:gd name="T0" fmla="*/ 5 w 12"/>
                <a:gd name="T1" fmla="*/ 0 h 14"/>
                <a:gd name="T2" fmla="*/ 8 w 12"/>
                <a:gd name="T3" fmla="*/ 0 h 14"/>
                <a:gd name="T4" fmla="*/ 8 w 12"/>
                <a:gd name="T5" fmla="*/ 3 h 14"/>
                <a:gd name="T6" fmla="*/ 8 w 12"/>
                <a:gd name="T7" fmla="*/ 5 h 14"/>
                <a:gd name="T8" fmla="*/ 11 w 12"/>
                <a:gd name="T9" fmla="*/ 5 h 14"/>
                <a:gd name="T10" fmla="*/ 11 w 12"/>
                <a:gd name="T11" fmla="*/ 8 h 14"/>
                <a:gd name="T12" fmla="*/ 8 w 12"/>
                <a:gd name="T13" fmla="*/ 8 h 14"/>
                <a:gd name="T14" fmla="*/ 8 w 12"/>
                <a:gd name="T15" fmla="*/ 10 h 14"/>
                <a:gd name="T16" fmla="*/ 8 w 12"/>
                <a:gd name="T17" fmla="*/ 13 h 14"/>
                <a:gd name="T18" fmla="*/ 5 w 12"/>
                <a:gd name="T19" fmla="*/ 13 h 14"/>
                <a:gd name="T20" fmla="*/ 3 w 12"/>
                <a:gd name="T21" fmla="*/ 13 h 14"/>
                <a:gd name="T22" fmla="*/ 3 w 12"/>
                <a:gd name="T23" fmla="*/ 10 h 14"/>
                <a:gd name="T24" fmla="*/ 0 w 12"/>
                <a:gd name="T25" fmla="*/ 10 h 14"/>
                <a:gd name="T26" fmla="*/ 0 w 12"/>
                <a:gd name="T27" fmla="*/ 8 h 14"/>
                <a:gd name="T28" fmla="*/ 0 w 12"/>
                <a:gd name="T29" fmla="*/ 5 h 14"/>
                <a:gd name="T30" fmla="*/ 0 w 12"/>
                <a:gd name="T31" fmla="*/ 3 h 14"/>
                <a:gd name="T32" fmla="*/ 3 w 12"/>
                <a:gd name="T33" fmla="*/ 3 h 14"/>
                <a:gd name="T34" fmla="*/ 3 w 12"/>
                <a:gd name="T35" fmla="*/ 0 h 14"/>
                <a:gd name="T36" fmla="*/ 5 w 12"/>
                <a:gd name="T3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4">
                  <a:moveTo>
                    <a:pt x="5" y="0"/>
                  </a:moveTo>
                  <a:lnTo>
                    <a:pt x="8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30" name="Freeform 98"/>
            <p:cNvSpPr>
              <a:spLocks/>
            </p:cNvSpPr>
            <p:nvPr/>
          </p:nvSpPr>
          <p:spPr bwMode="auto">
            <a:xfrm>
              <a:off x="2983" y="2149"/>
              <a:ext cx="18" cy="22"/>
            </a:xfrm>
            <a:custGeom>
              <a:avLst/>
              <a:gdLst>
                <a:gd name="T0" fmla="*/ 9 w 18"/>
                <a:gd name="T1" fmla="*/ 0 h 19"/>
                <a:gd name="T2" fmla="*/ 5 w 18"/>
                <a:gd name="T3" fmla="*/ 0 h 19"/>
                <a:gd name="T4" fmla="*/ 3 w 18"/>
                <a:gd name="T5" fmla="*/ 0 h 19"/>
                <a:gd name="T6" fmla="*/ 3 w 18"/>
                <a:gd name="T7" fmla="*/ 3 h 19"/>
                <a:gd name="T8" fmla="*/ 0 w 18"/>
                <a:gd name="T9" fmla="*/ 3 h 19"/>
                <a:gd name="T10" fmla="*/ 0 w 18"/>
                <a:gd name="T11" fmla="*/ 5 h 19"/>
                <a:gd name="T12" fmla="*/ 0 w 18"/>
                <a:gd name="T13" fmla="*/ 8 h 19"/>
                <a:gd name="T14" fmla="*/ 0 w 18"/>
                <a:gd name="T15" fmla="*/ 10 h 19"/>
                <a:gd name="T16" fmla="*/ 0 w 18"/>
                <a:gd name="T17" fmla="*/ 13 h 19"/>
                <a:gd name="T18" fmla="*/ 0 w 18"/>
                <a:gd name="T19" fmla="*/ 15 h 19"/>
                <a:gd name="T20" fmla="*/ 3 w 18"/>
                <a:gd name="T21" fmla="*/ 15 h 19"/>
                <a:gd name="T22" fmla="*/ 3 w 18"/>
                <a:gd name="T23" fmla="*/ 18 h 19"/>
                <a:gd name="T24" fmla="*/ 5 w 18"/>
                <a:gd name="T25" fmla="*/ 18 h 19"/>
                <a:gd name="T26" fmla="*/ 9 w 18"/>
                <a:gd name="T27" fmla="*/ 18 h 19"/>
                <a:gd name="T28" fmla="*/ 12 w 18"/>
                <a:gd name="T29" fmla="*/ 18 h 19"/>
                <a:gd name="T30" fmla="*/ 14 w 18"/>
                <a:gd name="T31" fmla="*/ 18 h 19"/>
                <a:gd name="T32" fmla="*/ 14 w 18"/>
                <a:gd name="T33" fmla="*/ 15 h 19"/>
                <a:gd name="T34" fmla="*/ 17 w 18"/>
                <a:gd name="T35" fmla="*/ 15 h 19"/>
                <a:gd name="T36" fmla="*/ 17 w 18"/>
                <a:gd name="T37" fmla="*/ 13 h 19"/>
                <a:gd name="T38" fmla="*/ 17 w 18"/>
                <a:gd name="T39" fmla="*/ 10 h 19"/>
                <a:gd name="T40" fmla="*/ 17 w 18"/>
                <a:gd name="T41" fmla="*/ 8 h 19"/>
                <a:gd name="T42" fmla="*/ 17 w 18"/>
                <a:gd name="T43" fmla="*/ 5 h 19"/>
                <a:gd name="T44" fmla="*/ 17 w 18"/>
                <a:gd name="T45" fmla="*/ 3 h 19"/>
                <a:gd name="T46" fmla="*/ 14 w 18"/>
                <a:gd name="T47" fmla="*/ 3 h 19"/>
                <a:gd name="T48" fmla="*/ 14 w 18"/>
                <a:gd name="T49" fmla="*/ 0 h 19"/>
                <a:gd name="T50" fmla="*/ 12 w 18"/>
                <a:gd name="T51" fmla="*/ 0 h 19"/>
                <a:gd name="T52" fmla="*/ 9 w 18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5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31" name="Freeform 99"/>
            <p:cNvSpPr>
              <a:spLocks/>
            </p:cNvSpPr>
            <p:nvPr/>
          </p:nvSpPr>
          <p:spPr bwMode="auto">
            <a:xfrm>
              <a:off x="2983" y="2149"/>
              <a:ext cx="18" cy="22"/>
            </a:xfrm>
            <a:custGeom>
              <a:avLst/>
              <a:gdLst>
                <a:gd name="T0" fmla="*/ 9 w 18"/>
                <a:gd name="T1" fmla="*/ 0 h 19"/>
                <a:gd name="T2" fmla="*/ 5 w 18"/>
                <a:gd name="T3" fmla="*/ 0 h 19"/>
                <a:gd name="T4" fmla="*/ 3 w 18"/>
                <a:gd name="T5" fmla="*/ 0 h 19"/>
                <a:gd name="T6" fmla="*/ 3 w 18"/>
                <a:gd name="T7" fmla="*/ 3 h 19"/>
                <a:gd name="T8" fmla="*/ 0 w 18"/>
                <a:gd name="T9" fmla="*/ 3 h 19"/>
                <a:gd name="T10" fmla="*/ 0 w 18"/>
                <a:gd name="T11" fmla="*/ 5 h 19"/>
                <a:gd name="T12" fmla="*/ 0 w 18"/>
                <a:gd name="T13" fmla="*/ 8 h 19"/>
                <a:gd name="T14" fmla="*/ 0 w 18"/>
                <a:gd name="T15" fmla="*/ 10 h 19"/>
                <a:gd name="T16" fmla="*/ 0 w 18"/>
                <a:gd name="T17" fmla="*/ 13 h 19"/>
                <a:gd name="T18" fmla="*/ 0 w 18"/>
                <a:gd name="T19" fmla="*/ 15 h 19"/>
                <a:gd name="T20" fmla="*/ 3 w 18"/>
                <a:gd name="T21" fmla="*/ 15 h 19"/>
                <a:gd name="T22" fmla="*/ 3 w 18"/>
                <a:gd name="T23" fmla="*/ 18 h 19"/>
                <a:gd name="T24" fmla="*/ 5 w 18"/>
                <a:gd name="T25" fmla="*/ 18 h 19"/>
                <a:gd name="T26" fmla="*/ 9 w 18"/>
                <a:gd name="T27" fmla="*/ 18 h 19"/>
                <a:gd name="T28" fmla="*/ 12 w 18"/>
                <a:gd name="T29" fmla="*/ 18 h 19"/>
                <a:gd name="T30" fmla="*/ 14 w 18"/>
                <a:gd name="T31" fmla="*/ 18 h 19"/>
                <a:gd name="T32" fmla="*/ 14 w 18"/>
                <a:gd name="T33" fmla="*/ 15 h 19"/>
                <a:gd name="T34" fmla="*/ 17 w 18"/>
                <a:gd name="T35" fmla="*/ 15 h 19"/>
                <a:gd name="T36" fmla="*/ 17 w 18"/>
                <a:gd name="T37" fmla="*/ 13 h 19"/>
                <a:gd name="T38" fmla="*/ 17 w 18"/>
                <a:gd name="T39" fmla="*/ 10 h 19"/>
                <a:gd name="T40" fmla="*/ 17 w 18"/>
                <a:gd name="T41" fmla="*/ 8 h 19"/>
                <a:gd name="T42" fmla="*/ 17 w 18"/>
                <a:gd name="T43" fmla="*/ 5 h 19"/>
                <a:gd name="T44" fmla="*/ 17 w 18"/>
                <a:gd name="T45" fmla="*/ 3 h 19"/>
                <a:gd name="T46" fmla="*/ 14 w 18"/>
                <a:gd name="T47" fmla="*/ 3 h 19"/>
                <a:gd name="T48" fmla="*/ 14 w 18"/>
                <a:gd name="T49" fmla="*/ 0 h 19"/>
                <a:gd name="T50" fmla="*/ 12 w 18"/>
                <a:gd name="T51" fmla="*/ 0 h 19"/>
                <a:gd name="T52" fmla="*/ 9 w 18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5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32" name="Freeform 100"/>
            <p:cNvSpPr>
              <a:spLocks/>
            </p:cNvSpPr>
            <p:nvPr/>
          </p:nvSpPr>
          <p:spPr bwMode="auto">
            <a:xfrm>
              <a:off x="3246" y="1694"/>
              <a:ext cx="10" cy="30"/>
            </a:xfrm>
            <a:custGeom>
              <a:avLst/>
              <a:gdLst>
                <a:gd name="T0" fmla="*/ 5 w 10"/>
                <a:gd name="T1" fmla="*/ 0 h 32"/>
                <a:gd name="T2" fmla="*/ 5 w 10"/>
                <a:gd name="T3" fmla="*/ 3 h 32"/>
                <a:gd name="T4" fmla="*/ 9 w 10"/>
                <a:gd name="T5" fmla="*/ 3 h 32"/>
                <a:gd name="T6" fmla="*/ 9 w 10"/>
                <a:gd name="T7" fmla="*/ 5 h 32"/>
                <a:gd name="T8" fmla="*/ 9 w 10"/>
                <a:gd name="T9" fmla="*/ 8 h 32"/>
                <a:gd name="T10" fmla="*/ 9 w 10"/>
                <a:gd name="T11" fmla="*/ 10 h 32"/>
                <a:gd name="T12" fmla="*/ 9 w 10"/>
                <a:gd name="T13" fmla="*/ 13 h 32"/>
                <a:gd name="T14" fmla="*/ 9 w 10"/>
                <a:gd name="T15" fmla="*/ 15 h 32"/>
                <a:gd name="T16" fmla="*/ 9 w 10"/>
                <a:gd name="T17" fmla="*/ 18 h 32"/>
                <a:gd name="T18" fmla="*/ 9 w 10"/>
                <a:gd name="T19" fmla="*/ 21 h 32"/>
                <a:gd name="T20" fmla="*/ 9 w 10"/>
                <a:gd name="T21" fmla="*/ 23 h 32"/>
                <a:gd name="T22" fmla="*/ 9 w 10"/>
                <a:gd name="T23" fmla="*/ 26 h 32"/>
                <a:gd name="T24" fmla="*/ 9 w 10"/>
                <a:gd name="T25" fmla="*/ 28 h 32"/>
                <a:gd name="T26" fmla="*/ 9 w 10"/>
                <a:gd name="T27" fmla="*/ 31 h 32"/>
                <a:gd name="T28" fmla="*/ 5 w 10"/>
                <a:gd name="T29" fmla="*/ 31 h 32"/>
                <a:gd name="T30" fmla="*/ 3 w 10"/>
                <a:gd name="T31" fmla="*/ 31 h 32"/>
                <a:gd name="T32" fmla="*/ 3 w 10"/>
                <a:gd name="T33" fmla="*/ 28 h 32"/>
                <a:gd name="T34" fmla="*/ 3 w 10"/>
                <a:gd name="T35" fmla="*/ 26 h 32"/>
                <a:gd name="T36" fmla="*/ 0 w 10"/>
                <a:gd name="T37" fmla="*/ 26 h 32"/>
                <a:gd name="T38" fmla="*/ 0 w 10"/>
                <a:gd name="T39" fmla="*/ 23 h 32"/>
                <a:gd name="T40" fmla="*/ 0 w 10"/>
                <a:gd name="T41" fmla="*/ 21 h 32"/>
                <a:gd name="T42" fmla="*/ 0 w 10"/>
                <a:gd name="T43" fmla="*/ 18 h 32"/>
                <a:gd name="T44" fmla="*/ 0 w 10"/>
                <a:gd name="T45" fmla="*/ 15 h 32"/>
                <a:gd name="T46" fmla="*/ 0 w 10"/>
                <a:gd name="T47" fmla="*/ 13 h 32"/>
                <a:gd name="T48" fmla="*/ 0 w 10"/>
                <a:gd name="T49" fmla="*/ 10 h 32"/>
                <a:gd name="T50" fmla="*/ 0 w 10"/>
                <a:gd name="T51" fmla="*/ 8 h 32"/>
                <a:gd name="T52" fmla="*/ 3 w 10"/>
                <a:gd name="T53" fmla="*/ 8 h 32"/>
                <a:gd name="T54" fmla="*/ 3 w 10"/>
                <a:gd name="T55" fmla="*/ 5 h 32"/>
                <a:gd name="T56" fmla="*/ 3 w 10"/>
                <a:gd name="T57" fmla="*/ 3 h 32"/>
                <a:gd name="T58" fmla="*/ 5 w 10"/>
                <a:gd name="T59" fmla="*/ 3 h 32"/>
                <a:gd name="T60" fmla="*/ 5 w 10"/>
                <a:gd name="T6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32">
                  <a:moveTo>
                    <a:pt x="5" y="0"/>
                  </a:moveTo>
                  <a:lnTo>
                    <a:pt x="5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33" name="Freeform 101"/>
            <p:cNvSpPr>
              <a:spLocks/>
            </p:cNvSpPr>
            <p:nvPr/>
          </p:nvSpPr>
          <p:spPr bwMode="auto">
            <a:xfrm>
              <a:off x="3246" y="1694"/>
              <a:ext cx="10" cy="30"/>
            </a:xfrm>
            <a:custGeom>
              <a:avLst/>
              <a:gdLst>
                <a:gd name="T0" fmla="*/ 5 w 10"/>
                <a:gd name="T1" fmla="*/ 0 h 32"/>
                <a:gd name="T2" fmla="*/ 5 w 10"/>
                <a:gd name="T3" fmla="*/ 3 h 32"/>
                <a:gd name="T4" fmla="*/ 9 w 10"/>
                <a:gd name="T5" fmla="*/ 3 h 32"/>
                <a:gd name="T6" fmla="*/ 9 w 10"/>
                <a:gd name="T7" fmla="*/ 5 h 32"/>
                <a:gd name="T8" fmla="*/ 9 w 10"/>
                <a:gd name="T9" fmla="*/ 8 h 32"/>
                <a:gd name="T10" fmla="*/ 9 w 10"/>
                <a:gd name="T11" fmla="*/ 10 h 32"/>
                <a:gd name="T12" fmla="*/ 9 w 10"/>
                <a:gd name="T13" fmla="*/ 13 h 32"/>
                <a:gd name="T14" fmla="*/ 9 w 10"/>
                <a:gd name="T15" fmla="*/ 15 h 32"/>
                <a:gd name="T16" fmla="*/ 9 w 10"/>
                <a:gd name="T17" fmla="*/ 18 h 32"/>
                <a:gd name="T18" fmla="*/ 9 w 10"/>
                <a:gd name="T19" fmla="*/ 21 h 32"/>
                <a:gd name="T20" fmla="*/ 9 w 10"/>
                <a:gd name="T21" fmla="*/ 23 h 32"/>
                <a:gd name="T22" fmla="*/ 9 w 10"/>
                <a:gd name="T23" fmla="*/ 26 h 32"/>
                <a:gd name="T24" fmla="*/ 9 w 10"/>
                <a:gd name="T25" fmla="*/ 28 h 32"/>
                <a:gd name="T26" fmla="*/ 9 w 10"/>
                <a:gd name="T27" fmla="*/ 31 h 32"/>
                <a:gd name="T28" fmla="*/ 5 w 10"/>
                <a:gd name="T29" fmla="*/ 31 h 32"/>
                <a:gd name="T30" fmla="*/ 3 w 10"/>
                <a:gd name="T31" fmla="*/ 31 h 32"/>
                <a:gd name="T32" fmla="*/ 3 w 10"/>
                <a:gd name="T33" fmla="*/ 28 h 32"/>
                <a:gd name="T34" fmla="*/ 3 w 10"/>
                <a:gd name="T35" fmla="*/ 26 h 32"/>
                <a:gd name="T36" fmla="*/ 0 w 10"/>
                <a:gd name="T37" fmla="*/ 26 h 32"/>
                <a:gd name="T38" fmla="*/ 0 w 10"/>
                <a:gd name="T39" fmla="*/ 23 h 32"/>
                <a:gd name="T40" fmla="*/ 0 w 10"/>
                <a:gd name="T41" fmla="*/ 21 h 32"/>
                <a:gd name="T42" fmla="*/ 0 w 10"/>
                <a:gd name="T43" fmla="*/ 18 h 32"/>
                <a:gd name="T44" fmla="*/ 0 w 10"/>
                <a:gd name="T45" fmla="*/ 15 h 32"/>
                <a:gd name="T46" fmla="*/ 0 w 10"/>
                <a:gd name="T47" fmla="*/ 13 h 32"/>
                <a:gd name="T48" fmla="*/ 0 w 10"/>
                <a:gd name="T49" fmla="*/ 10 h 32"/>
                <a:gd name="T50" fmla="*/ 0 w 10"/>
                <a:gd name="T51" fmla="*/ 8 h 32"/>
                <a:gd name="T52" fmla="*/ 3 w 10"/>
                <a:gd name="T53" fmla="*/ 8 h 32"/>
                <a:gd name="T54" fmla="*/ 3 w 10"/>
                <a:gd name="T55" fmla="*/ 5 h 32"/>
                <a:gd name="T56" fmla="*/ 3 w 10"/>
                <a:gd name="T57" fmla="*/ 3 h 32"/>
                <a:gd name="T58" fmla="*/ 5 w 10"/>
                <a:gd name="T59" fmla="*/ 3 h 32"/>
                <a:gd name="T60" fmla="*/ 5 w 10"/>
                <a:gd name="T6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32">
                  <a:moveTo>
                    <a:pt x="5" y="0"/>
                  </a:moveTo>
                  <a:lnTo>
                    <a:pt x="5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34" name="Freeform 102"/>
            <p:cNvSpPr>
              <a:spLocks/>
            </p:cNvSpPr>
            <p:nvPr/>
          </p:nvSpPr>
          <p:spPr bwMode="auto">
            <a:xfrm>
              <a:off x="3110" y="1655"/>
              <a:ext cx="18" cy="30"/>
            </a:xfrm>
            <a:custGeom>
              <a:avLst/>
              <a:gdLst>
                <a:gd name="T0" fmla="*/ 8 w 17"/>
                <a:gd name="T1" fmla="*/ 0 h 32"/>
                <a:gd name="T2" fmla="*/ 5 w 17"/>
                <a:gd name="T3" fmla="*/ 0 h 32"/>
                <a:gd name="T4" fmla="*/ 5 w 17"/>
                <a:gd name="T5" fmla="*/ 3 h 32"/>
                <a:gd name="T6" fmla="*/ 3 w 17"/>
                <a:gd name="T7" fmla="*/ 3 h 32"/>
                <a:gd name="T8" fmla="*/ 3 w 17"/>
                <a:gd name="T9" fmla="*/ 5 h 32"/>
                <a:gd name="T10" fmla="*/ 0 w 17"/>
                <a:gd name="T11" fmla="*/ 5 h 32"/>
                <a:gd name="T12" fmla="*/ 0 w 17"/>
                <a:gd name="T13" fmla="*/ 8 h 32"/>
                <a:gd name="T14" fmla="*/ 0 w 17"/>
                <a:gd name="T15" fmla="*/ 10 h 32"/>
                <a:gd name="T16" fmla="*/ 0 w 17"/>
                <a:gd name="T17" fmla="*/ 13 h 32"/>
                <a:gd name="T18" fmla="*/ 0 w 17"/>
                <a:gd name="T19" fmla="*/ 15 h 32"/>
                <a:gd name="T20" fmla="*/ 0 w 17"/>
                <a:gd name="T21" fmla="*/ 18 h 32"/>
                <a:gd name="T22" fmla="*/ 0 w 17"/>
                <a:gd name="T23" fmla="*/ 21 h 32"/>
                <a:gd name="T24" fmla="*/ 0 w 17"/>
                <a:gd name="T25" fmla="*/ 23 h 32"/>
                <a:gd name="T26" fmla="*/ 0 w 17"/>
                <a:gd name="T27" fmla="*/ 26 h 32"/>
                <a:gd name="T28" fmla="*/ 3 w 17"/>
                <a:gd name="T29" fmla="*/ 26 h 32"/>
                <a:gd name="T30" fmla="*/ 3 w 17"/>
                <a:gd name="T31" fmla="*/ 28 h 32"/>
                <a:gd name="T32" fmla="*/ 5 w 17"/>
                <a:gd name="T33" fmla="*/ 28 h 32"/>
                <a:gd name="T34" fmla="*/ 5 w 17"/>
                <a:gd name="T35" fmla="*/ 31 h 32"/>
                <a:gd name="T36" fmla="*/ 8 w 17"/>
                <a:gd name="T37" fmla="*/ 31 h 32"/>
                <a:gd name="T38" fmla="*/ 10 w 17"/>
                <a:gd name="T39" fmla="*/ 31 h 32"/>
                <a:gd name="T40" fmla="*/ 13 w 17"/>
                <a:gd name="T41" fmla="*/ 28 h 32"/>
                <a:gd name="T42" fmla="*/ 13 w 17"/>
                <a:gd name="T43" fmla="*/ 26 h 32"/>
                <a:gd name="T44" fmla="*/ 16 w 17"/>
                <a:gd name="T45" fmla="*/ 26 h 32"/>
                <a:gd name="T46" fmla="*/ 16 w 17"/>
                <a:gd name="T47" fmla="*/ 23 h 32"/>
                <a:gd name="T48" fmla="*/ 16 w 17"/>
                <a:gd name="T49" fmla="*/ 21 h 32"/>
                <a:gd name="T50" fmla="*/ 16 w 17"/>
                <a:gd name="T51" fmla="*/ 18 h 32"/>
                <a:gd name="T52" fmla="*/ 16 w 17"/>
                <a:gd name="T53" fmla="*/ 15 h 32"/>
                <a:gd name="T54" fmla="*/ 16 w 17"/>
                <a:gd name="T55" fmla="*/ 13 h 32"/>
                <a:gd name="T56" fmla="*/ 16 w 17"/>
                <a:gd name="T57" fmla="*/ 10 h 32"/>
                <a:gd name="T58" fmla="*/ 16 w 17"/>
                <a:gd name="T59" fmla="*/ 8 h 32"/>
                <a:gd name="T60" fmla="*/ 16 w 17"/>
                <a:gd name="T61" fmla="*/ 5 h 32"/>
                <a:gd name="T62" fmla="*/ 13 w 17"/>
                <a:gd name="T63" fmla="*/ 5 h 32"/>
                <a:gd name="T64" fmla="*/ 13 w 17"/>
                <a:gd name="T65" fmla="*/ 3 h 32"/>
                <a:gd name="T66" fmla="*/ 10 w 17"/>
                <a:gd name="T67" fmla="*/ 0 h 32"/>
                <a:gd name="T68" fmla="*/ 8 w 17"/>
                <a:gd name="T6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32">
                  <a:moveTo>
                    <a:pt x="8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35" name="Freeform 103"/>
            <p:cNvSpPr>
              <a:spLocks/>
            </p:cNvSpPr>
            <p:nvPr/>
          </p:nvSpPr>
          <p:spPr bwMode="auto">
            <a:xfrm>
              <a:off x="3110" y="1655"/>
              <a:ext cx="18" cy="30"/>
            </a:xfrm>
            <a:custGeom>
              <a:avLst/>
              <a:gdLst>
                <a:gd name="T0" fmla="*/ 8 w 17"/>
                <a:gd name="T1" fmla="*/ 0 h 32"/>
                <a:gd name="T2" fmla="*/ 5 w 17"/>
                <a:gd name="T3" fmla="*/ 0 h 32"/>
                <a:gd name="T4" fmla="*/ 5 w 17"/>
                <a:gd name="T5" fmla="*/ 3 h 32"/>
                <a:gd name="T6" fmla="*/ 3 w 17"/>
                <a:gd name="T7" fmla="*/ 3 h 32"/>
                <a:gd name="T8" fmla="*/ 3 w 17"/>
                <a:gd name="T9" fmla="*/ 5 h 32"/>
                <a:gd name="T10" fmla="*/ 0 w 17"/>
                <a:gd name="T11" fmla="*/ 5 h 32"/>
                <a:gd name="T12" fmla="*/ 0 w 17"/>
                <a:gd name="T13" fmla="*/ 8 h 32"/>
                <a:gd name="T14" fmla="*/ 0 w 17"/>
                <a:gd name="T15" fmla="*/ 10 h 32"/>
                <a:gd name="T16" fmla="*/ 0 w 17"/>
                <a:gd name="T17" fmla="*/ 13 h 32"/>
                <a:gd name="T18" fmla="*/ 0 w 17"/>
                <a:gd name="T19" fmla="*/ 15 h 32"/>
                <a:gd name="T20" fmla="*/ 0 w 17"/>
                <a:gd name="T21" fmla="*/ 18 h 32"/>
                <a:gd name="T22" fmla="*/ 0 w 17"/>
                <a:gd name="T23" fmla="*/ 21 h 32"/>
                <a:gd name="T24" fmla="*/ 0 w 17"/>
                <a:gd name="T25" fmla="*/ 23 h 32"/>
                <a:gd name="T26" fmla="*/ 0 w 17"/>
                <a:gd name="T27" fmla="*/ 26 h 32"/>
                <a:gd name="T28" fmla="*/ 3 w 17"/>
                <a:gd name="T29" fmla="*/ 26 h 32"/>
                <a:gd name="T30" fmla="*/ 3 w 17"/>
                <a:gd name="T31" fmla="*/ 28 h 32"/>
                <a:gd name="T32" fmla="*/ 5 w 17"/>
                <a:gd name="T33" fmla="*/ 28 h 32"/>
                <a:gd name="T34" fmla="*/ 5 w 17"/>
                <a:gd name="T35" fmla="*/ 31 h 32"/>
                <a:gd name="T36" fmla="*/ 8 w 17"/>
                <a:gd name="T37" fmla="*/ 31 h 32"/>
                <a:gd name="T38" fmla="*/ 10 w 17"/>
                <a:gd name="T39" fmla="*/ 31 h 32"/>
                <a:gd name="T40" fmla="*/ 13 w 17"/>
                <a:gd name="T41" fmla="*/ 28 h 32"/>
                <a:gd name="T42" fmla="*/ 13 w 17"/>
                <a:gd name="T43" fmla="*/ 26 h 32"/>
                <a:gd name="T44" fmla="*/ 16 w 17"/>
                <a:gd name="T45" fmla="*/ 26 h 32"/>
                <a:gd name="T46" fmla="*/ 16 w 17"/>
                <a:gd name="T47" fmla="*/ 23 h 32"/>
                <a:gd name="T48" fmla="*/ 16 w 17"/>
                <a:gd name="T49" fmla="*/ 21 h 32"/>
                <a:gd name="T50" fmla="*/ 16 w 17"/>
                <a:gd name="T51" fmla="*/ 18 h 32"/>
                <a:gd name="T52" fmla="*/ 16 w 17"/>
                <a:gd name="T53" fmla="*/ 15 h 32"/>
                <a:gd name="T54" fmla="*/ 16 w 17"/>
                <a:gd name="T55" fmla="*/ 13 h 32"/>
                <a:gd name="T56" fmla="*/ 16 w 17"/>
                <a:gd name="T57" fmla="*/ 10 h 32"/>
                <a:gd name="T58" fmla="*/ 16 w 17"/>
                <a:gd name="T59" fmla="*/ 8 h 32"/>
                <a:gd name="T60" fmla="*/ 16 w 17"/>
                <a:gd name="T61" fmla="*/ 5 h 32"/>
                <a:gd name="T62" fmla="*/ 13 w 17"/>
                <a:gd name="T63" fmla="*/ 5 h 32"/>
                <a:gd name="T64" fmla="*/ 13 w 17"/>
                <a:gd name="T65" fmla="*/ 3 h 32"/>
                <a:gd name="T66" fmla="*/ 10 w 17"/>
                <a:gd name="T67" fmla="*/ 0 h 32"/>
                <a:gd name="T68" fmla="*/ 8 w 17"/>
                <a:gd name="T6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32">
                  <a:moveTo>
                    <a:pt x="8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6" y="18"/>
                  </a:lnTo>
                  <a:lnTo>
                    <a:pt x="16" y="15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36" name="Freeform 104"/>
            <p:cNvSpPr>
              <a:spLocks/>
            </p:cNvSpPr>
            <p:nvPr/>
          </p:nvSpPr>
          <p:spPr bwMode="auto">
            <a:xfrm>
              <a:off x="3251" y="1481"/>
              <a:ext cx="13" cy="22"/>
            </a:xfrm>
            <a:custGeom>
              <a:avLst/>
              <a:gdLst>
                <a:gd name="T0" fmla="*/ 6 w 13"/>
                <a:gd name="T1" fmla="*/ 0 h 22"/>
                <a:gd name="T2" fmla="*/ 4 w 13"/>
                <a:gd name="T3" fmla="*/ 0 h 22"/>
                <a:gd name="T4" fmla="*/ 4 w 13"/>
                <a:gd name="T5" fmla="*/ 3 h 22"/>
                <a:gd name="T6" fmla="*/ 4 w 13"/>
                <a:gd name="T7" fmla="*/ 5 h 22"/>
                <a:gd name="T8" fmla="*/ 4 w 13"/>
                <a:gd name="T9" fmla="*/ 8 h 22"/>
                <a:gd name="T10" fmla="*/ 0 w 13"/>
                <a:gd name="T11" fmla="*/ 8 h 22"/>
                <a:gd name="T12" fmla="*/ 0 w 13"/>
                <a:gd name="T13" fmla="*/ 10 h 22"/>
                <a:gd name="T14" fmla="*/ 0 w 13"/>
                <a:gd name="T15" fmla="*/ 13 h 22"/>
                <a:gd name="T16" fmla="*/ 4 w 13"/>
                <a:gd name="T17" fmla="*/ 16 h 22"/>
                <a:gd name="T18" fmla="*/ 4 w 13"/>
                <a:gd name="T19" fmla="*/ 18 h 22"/>
                <a:gd name="T20" fmla="*/ 4 w 13"/>
                <a:gd name="T21" fmla="*/ 21 h 22"/>
                <a:gd name="T22" fmla="*/ 6 w 13"/>
                <a:gd name="T23" fmla="*/ 21 h 22"/>
                <a:gd name="T24" fmla="*/ 9 w 13"/>
                <a:gd name="T25" fmla="*/ 21 h 22"/>
                <a:gd name="T26" fmla="*/ 9 w 13"/>
                <a:gd name="T27" fmla="*/ 18 h 22"/>
                <a:gd name="T28" fmla="*/ 9 w 13"/>
                <a:gd name="T29" fmla="*/ 16 h 22"/>
                <a:gd name="T30" fmla="*/ 12 w 13"/>
                <a:gd name="T31" fmla="*/ 16 h 22"/>
                <a:gd name="T32" fmla="*/ 12 w 13"/>
                <a:gd name="T33" fmla="*/ 13 h 22"/>
                <a:gd name="T34" fmla="*/ 12 w 13"/>
                <a:gd name="T35" fmla="*/ 10 h 22"/>
                <a:gd name="T36" fmla="*/ 12 w 13"/>
                <a:gd name="T37" fmla="*/ 8 h 22"/>
                <a:gd name="T38" fmla="*/ 12 w 13"/>
                <a:gd name="T39" fmla="*/ 5 h 22"/>
                <a:gd name="T40" fmla="*/ 9 w 13"/>
                <a:gd name="T41" fmla="*/ 5 h 22"/>
                <a:gd name="T42" fmla="*/ 9 w 13"/>
                <a:gd name="T43" fmla="*/ 3 h 22"/>
                <a:gd name="T44" fmla="*/ 9 w 13"/>
                <a:gd name="T45" fmla="*/ 0 h 22"/>
                <a:gd name="T46" fmla="*/ 6 w 13"/>
                <a:gd name="T4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22">
                  <a:moveTo>
                    <a:pt x="6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37" name="Freeform 105"/>
            <p:cNvSpPr>
              <a:spLocks/>
            </p:cNvSpPr>
            <p:nvPr/>
          </p:nvSpPr>
          <p:spPr bwMode="auto">
            <a:xfrm>
              <a:off x="3251" y="1481"/>
              <a:ext cx="13" cy="22"/>
            </a:xfrm>
            <a:custGeom>
              <a:avLst/>
              <a:gdLst>
                <a:gd name="T0" fmla="*/ 6 w 13"/>
                <a:gd name="T1" fmla="*/ 0 h 22"/>
                <a:gd name="T2" fmla="*/ 4 w 13"/>
                <a:gd name="T3" fmla="*/ 0 h 22"/>
                <a:gd name="T4" fmla="*/ 4 w 13"/>
                <a:gd name="T5" fmla="*/ 3 h 22"/>
                <a:gd name="T6" fmla="*/ 4 w 13"/>
                <a:gd name="T7" fmla="*/ 5 h 22"/>
                <a:gd name="T8" fmla="*/ 4 w 13"/>
                <a:gd name="T9" fmla="*/ 8 h 22"/>
                <a:gd name="T10" fmla="*/ 0 w 13"/>
                <a:gd name="T11" fmla="*/ 8 h 22"/>
                <a:gd name="T12" fmla="*/ 0 w 13"/>
                <a:gd name="T13" fmla="*/ 10 h 22"/>
                <a:gd name="T14" fmla="*/ 0 w 13"/>
                <a:gd name="T15" fmla="*/ 13 h 22"/>
                <a:gd name="T16" fmla="*/ 4 w 13"/>
                <a:gd name="T17" fmla="*/ 16 h 22"/>
                <a:gd name="T18" fmla="*/ 4 w 13"/>
                <a:gd name="T19" fmla="*/ 18 h 22"/>
                <a:gd name="T20" fmla="*/ 4 w 13"/>
                <a:gd name="T21" fmla="*/ 21 h 22"/>
                <a:gd name="T22" fmla="*/ 6 w 13"/>
                <a:gd name="T23" fmla="*/ 21 h 22"/>
                <a:gd name="T24" fmla="*/ 9 w 13"/>
                <a:gd name="T25" fmla="*/ 21 h 22"/>
                <a:gd name="T26" fmla="*/ 9 w 13"/>
                <a:gd name="T27" fmla="*/ 18 h 22"/>
                <a:gd name="T28" fmla="*/ 9 w 13"/>
                <a:gd name="T29" fmla="*/ 16 h 22"/>
                <a:gd name="T30" fmla="*/ 12 w 13"/>
                <a:gd name="T31" fmla="*/ 16 h 22"/>
                <a:gd name="T32" fmla="*/ 12 w 13"/>
                <a:gd name="T33" fmla="*/ 13 h 22"/>
                <a:gd name="T34" fmla="*/ 12 w 13"/>
                <a:gd name="T35" fmla="*/ 10 h 22"/>
                <a:gd name="T36" fmla="*/ 12 w 13"/>
                <a:gd name="T37" fmla="*/ 8 h 22"/>
                <a:gd name="T38" fmla="*/ 12 w 13"/>
                <a:gd name="T39" fmla="*/ 5 h 22"/>
                <a:gd name="T40" fmla="*/ 9 w 13"/>
                <a:gd name="T41" fmla="*/ 5 h 22"/>
                <a:gd name="T42" fmla="*/ 9 w 13"/>
                <a:gd name="T43" fmla="*/ 3 h 22"/>
                <a:gd name="T44" fmla="*/ 9 w 13"/>
                <a:gd name="T45" fmla="*/ 0 h 22"/>
                <a:gd name="T46" fmla="*/ 6 w 13"/>
                <a:gd name="T4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" h="22">
                  <a:moveTo>
                    <a:pt x="6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6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38" name="Freeform 106"/>
            <p:cNvSpPr>
              <a:spLocks/>
            </p:cNvSpPr>
            <p:nvPr/>
          </p:nvSpPr>
          <p:spPr bwMode="auto">
            <a:xfrm>
              <a:off x="2505" y="1633"/>
              <a:ext cx="18" cy="26"/>
            </a:xfrm>
            <a:custGeom>
              <a:avLst/>
              <a:gdLst>
                <a:gd name="T0" fmla="*/ 8 w 17"/>
                <a:gd name="T1" fmla="*/ 0 h 28"/>
                <a:gd name="T2" fmla="*/ 6 w 17"/>
                <a:gd name="T3" fmla="*/ 0 h 28"/>
                <a:gd name="T4" fmla="*/ 6 w 17"/>
                <a:gd name="T5" fmla="*/ 3 h 28"/>
                <a:gd name="T6" fmla="*/ 3 w 17"/>
                <a:gd name="T7" fmla="*/ 3 h 28"/>
                <a:gd name="T8" fmla="*/ 3 w 17"/>
                <a:gd name="T9" fmla="*/ 5 h 28"/>
                <a:gd name="T10" fmla="*/ 3 w 17"/>
                <a:gd name="T11" fmla="*/ 8 h 28"/>
                <a:gd name="T12" fmla="*/ 3 w 17"/>
                <a:gd name="T13" fmla="*/ 11 h 28"/>
                <a:gd name="T14" fmla="*/ 0 w 17"/>
                <a:gd name="T15" fmla="*/ 11 h 28"/>
                <a:gd name="T16" fmla="*/ 0 w 17"/>
                <a:gd name="T17" fmla="*/ 14 h 28"/>
                <a:gd name="T18" fmla="*/ 0 w 17"/>
                <a:gd name="T19" fmla="*/ 17 h 28"/>
                <a:gd name="T20" fmla="*/ 0 w 17"/>
                <a:gd name="T21" fmla="*/ 19 h 28"/>
                <a:gd name="T22" fmla="*/ 3 w 17"/>
                <a:gd name="T23" fmla="*/ 19 h 28"/>
                <a:gd name="T24" fmla="*/ 3 w 17"/>
                <a:gd name="T25" fmla="*/ 22 h 28"/>
                <a:gd name="T26" fmla="*/ 3 w 17"/>
                <a:gd name="T27" fmla="*/ 24 h 28"/>
                <a:gd name="T28" fmla="*/ 6 w 17"/>
                <a:gd name="T29" fmla="*/ 24 h 28"/>
                <a:gd name="T30" fmla="*/ 6 w 17"/>
                <a:gd name="T31" fmla="*/ 27 h 28"/>
                <a:gd name="T32" fmla="*/ 8 w 17"/>
                <a:gd name="T33" fmla="*/ 27 h 28"/>
                <a:gd name="T34" fmla="*/ 11 w 17"/>
                <a:gd name="T35" fmla="*/ 27 h 28"/>
                <a:gd name="T36" fmla="*/ 13 w 17"/>
                <a:gd name="T37" fmla="*/ 24 h 28"/>
                <a:gd name="T38" fmla="*/ 13 w 17"/>
                <a:gd name="T39" fmla="*/ 22 h 28"/>
                <a:gd name="T40" fmla="*/ 16 w 17"/>
                <a:gd name="T41" fmla="*/ 22 h 28"/>
                <a:gd name="T42" fmla="*/ 16 w 17"/>
                <a:gd name="T43" fmla="*/ 19 h 28"/>
                <a:gd name="T44" fmla="*/ 16 w 17"/>
                <a:gd name="T45" fmla="*/ 17 h 28"/>
                <a:gd name="T46" fmla="*/ 16 w 17"/>
                <a:gd name="T47" fmla="*/ 14 h 28"/>
                <a:gd name="T48" fmla="*/ 16 w 17"/>
                <a:gd name="T49" fmla="*/ 11 h 28"/>
                <a:gd name="T50" fmla="*/ 16 w 17"/>
                <a:gd name="T51" fmla="*/ 8 h 28"/>
                <a:gd name="T52" fmla="*/ 13 w 17"/>
                <a:gd name="T53" fmla="*/ 8 h 28"/>
                <a:gd name="T54" fmla="*/ 13 w 17"/>
                <a:gd name="T55" fmla="*/ 5 h 28"/>
                <a:gd name="T56" fmla="*/ 13 w 17"/>
                <a:gd name="T57" fmla="*/ 3 h 28"/>
                <a:gd name="T58" fmla="*/ 11 w 17"/>
                <a:gd name="T59" fmla="*/ 3 h 28"/>
                <a:gd name="T60" fmla="*/ 11 w 17"/>
                <a:gd name="T61" fmla="*/ 0 h 28"/>
                <a:gd name="T62" fmla="*/ 8 w 17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8">
                  <a:moveTo>
                    <a:pt x="8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</a:path>
              </a:pathLst>
            </a:custGeom>
            <a:solidFill>
              <a:srgbClr val="FFCC66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39" name="Freeform 107"/>
            <p:cNvSpPr>
              <a:spLocks/>
            </p:cNvSpPr>
            <p:nvPr/>
          </p:nvSpPr>
          <p:spPr bwMode="auto">
            <a:xfrm>
              <a:off x="2505" y="1633"/>
              <a:ext cx="18" cy="26"/>
            </a:xfrm>
            <a:custGeom>
              <a:avLst/>
              <a:gdLst>
                <a:gd name="T0" fmla="*/ 8 w 17"/>
                <a:gd name="T1" fmla="*/ 0 h 28"/>
                <a:gd name="T2" fmla="*/ 6 w 17"/>
                <a:gd name="T3" fmla="*/ 0 h 28"/>
                <a:gd name="T4" fmla="*/ 6 w 17"/>
                <a:gd name="T5" fmla="*/ 3 h 28"/>
                <a:gd name="T6" fmla="*/ 3 w 17"/>
                <a:gd name="T7" fmla="*/ 3 h 28"/>
                <a:gd name="T8" fmla="*/ 3 w 17"/>
                <a:gd name="T9" fmla="*/ 5 h 28"/>
                <a:gd name="T10" fmla="*/ 3 w 17"/>
                <a:gd name="T11" fmla="*/ 8 h 28"/>
                <a:gd name="T12" fmla="*/ 3 w 17"/>
                <a:gd name="T13" fmla="*/ 11 h 28"/>
                <a:gd name="T14" fmla="*/ 0 w 17"/>
                <a:gd name="T15" fmla="*/ 11 h 28"/>
                <a:gd name="T16" fmla="*/ 0 w 17"/>
                <a:gd name="T17" fmla="*/ 14 h 28"/>
                <a:gd name="T18" fmla="*/ 0 w 17"/>
                <a:gd name="T19" fmla="*/ 17 h 28"/>
                <a:gd name="T20" fmla="*/ 0 w 17"/>
                <a:gd name="T21" fmla="*/ 19 h 28"/>
                <a:gd name="T22" fmla="*/ 3 w 17"/>
                <a:gd name="T23" fmla="*/ 19 h 28"/>
                <a:gd name="T24" fmla="*/ 3 w 17"/>
                <a:gd name="T25" fmla="*/ 22 h 28"/>
                <a:gd name="T26" fmla="*/ 3 w 17"/>
                <a:gd name="T27" fmla="*/ 24 h 28"/>
                <a:gd name="T28" fmla="*/ 6 w 17"/>
                <a:gd name="T29" fmla="*/ 24 h 28"/>
                <a:gd name="T30" fmla="*/ 6 w 17"/>
                <a:gd name="T31" fmla="*/ 27 h 28"/>
                <a:gd name="T32" fmla="*/ 8 w 17"/>
                <a:gd name="T33" fmla="*/ 27 h 28"/>
                <a:gd name="T34" fmla="*/ 11 w 17"/>
                <a:gd name="T35" fmla="*/ 27 h 28"/>
                <a:gd name="T36" fmla="*/ 13 w 17"/>
                <a:gd name="T37" fmla="*/ 24 h 28"/>
                <a:gd name="T38" fmla="*/ 13 w 17"/>
                <a:gd name="T39" fmla="*/ 22 h 28"/>
                <a:gd name="T40" fmla="*/ 16 w 17"/>
                <a:gd name="T41" fmla="*/ 22 h 28"/>
                <a:gd name="T42" fmla="*/ 16 w 17"/>
                <a:gd name="T43" fmla="*/ 19 h 28"/>
                <a:gd name="T44" fmla="*/ 16 w 17"/>
                <a:gd name="T45" fmla="*/ 17 h 28"/>
                <a:gd name="T46" fmla="*/ 16 w 17"/>
                <a:gd name="T47" fmla="*/ 14 h 28"/>
                <a:gd name="T48" fmla="*/ 16 w 17"/>
                <a:gd name="T49" fmla="*/ 11 h 28"/>
                <a:gd name="T50" fmla="*/ 16 w 17"/>
                <a:gd name="T51" fmla="*/ 8 h 28"/>
                <a:gd name="T52" fmla="*/ 13 w 17"/>
                <a:gd name="T53" fmla="*/ 8 h 28"/>
                <a:gd name="T54" fmla="*/ 13 w 17"/>
                <a:gd name="T55" fmla="*/ 5 h 28"/>
                <a:gd name="T56" fmla="*/ 13 w 17"/>
                <a:gd name="T57" fmla="*/ 3 h 28"/>
                <a:gd name="T58" fmla="*/ 11 w 17"/>
                <a:gd name="T59" fmla="*/ 3 h 28"/>
                <a:gd name="T60" fmla="*/ 11 w 17"/>
                <a:gd name="T61" fmla="*/ 0 h 28"/>
                <a:gd name="T62" fmla="*/ 8 w 17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8">
                  <a:moveTo>
                    <a:pt x="8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560" name="Group 108"/>
          <p:cNvGrpSpPr>
            <a:grpSpLocks/>
          </p:cNvGrpSpPr>
          <p:nvPr/>
        </p:nvGrpSpPr>
        <p:grpSpPr bwMode="auto">
          <a:xfrm>
            <a:off x="1295400" y="990600"/>
            <a:ext cx="8458200" cy="4724400"/>
            <a:chOff x="576" y="624"/>
            <a:chExt cx="5328" cy="2976"/>
          </a:xfrm>
        </p:grpSpPr>
        <p:sp>
          <p:nvSpPr>
            <p:cNvPr id="23565" name="Rectangle 109"/>
            <p:cNvSpPr>
              <a:spLocks noChangeArrowheads="1"/>
            </p:cNvSpPr>
            <p:nvPr/>
          </p:nvSpPr>
          <p:spPr bwMode="auto">
            <a:xfrm>
              <a:off x="576" y="624"/>
              <a:ext cx="2256" cy="21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GB" altLang="en-US" sz="2400">
                  <a:solidFill>
                    <a:schemeClr val="accent1"/>
                  </a:solidFill>
                  <a:latin typeface="Switzerland" pitchFamily="34" charset="0"/>
                </a:rPr>
                <a:t>Stock of logs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endParaRPr lang="en-GB" altLang="en-US" sz="2400">
                <a:solidFill>
                  <a:schemeClr val="accent1"/>
                </a:solidFill>
                <a:latin typeface="Switzerland" pitchFamily="34" charset="0"/>
              </a:endParaRP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GB" altLang="en-US" sz="2400">
                  <a:solidFill>
                    <a:schemeClr val="accent1"/>
                  </a:solidFill>
                  <a:latin typeface="Switzerland" pitchFamily="34" charset="0"/>
                </a:rPr>
                <a:t>Utilisation of timber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endParaRPr lang="en-GB" altLang="en-US" sz="2400">
                <a:solidFill>
                  <a:schemeClr val="accent1"/>
                </a:solidFill>
                <a:latin typeface="Switzerland" pitchFamily="34" charset="0"/>
              </a:endParaRP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GB" altLang="en-US" sz="2400">
                  <a:solidFill>
                    <a:schemeClr val="accent1"/>
                  </a:solidFill>
                  <a:latin typeface="Switzerland" pitchFamily="34" charset="0"/>
                </a:rPr>
                <a:t>Stock of sawn timber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endParaRPr lang="en-GB" altLang="en-US" sz="2400">
                <a:solidFill>
                  <a:schemeClr val="accent1"/>
                </a:solidFill>
                <a:latin typeface="Switzerland" pitchFamily="34" charset="0"/>
              </a:endParaRP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GB" altLang="en-US" sz="2400">
                  <a:solidFill>
                    <a:schemeClr val="accent1"/>
                  </a:solidFill>
                  <a:latin typeface="Switzerland" pitchFamily="34" charset="0"/>
                </a:rPr>
                <a:t>Quality of sawn timber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endParaRPr lang="en-GB" altLang="en-US" sz="2400">
                <a:solidFill>
                  <a:schemeClr val="accent1"/>
                </a:solidFill>
                <a:latin typeface="Switzerland" pitchFamily="34" charset="0"/>
              </a:endParaRP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GB" altLang="en-US" sz="2400">
                  <a:solidFill>
                    <a:schemeClr val="accent1"/>
                  </a:solidFill>
                  <a:latin typeface="Switzerland" pitchFamily="34" charset="0"/>
                </a:rPr>
                <a:t>Delivery time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endParaRPr lang="en-GB" altLang="en-US" sz="2400">
                <a:solidFill>
                  <a:schemeClr val="accent1"/>
                </a:solidFill>
                <a:latin typeface="Switzerland" pitchFamily="34" charset="0"/>
              </a:endParaRP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GB" altLang="en-US" sz="2400">
                  <a:solidFill>
                    <a:schemeClr val="accent1"/>
                  </a:solidFill>
                  <a:latin typeface="Switzerland" pitchFamily="34" charset="0"/>
                </a:rPr>
                <a:t>Profitability</a:t>
              </a:r>
            </a:p>
          </p:txBody>
        </p:sp>
        <p:sp>
          <p:nvSpPr>
            <p:cNvPr id="223342" name="AutoShape 110"/>
            <p:cNvSpPr>
              <a:spLocks noChangeArrowheads="1"/>
            </p:cNvSpPr>
            <p:nvPr/>
          </p:nvSpPr>
          <p:spPr bwMode="auto">
            <a:xfrm rot="29263">
              <a:off x="2736" y="1248"/>
              <a:ext cx="624" cy="192"/>
            </a:xfrm>
            <a:prstGeom prst="rightArrow">
              <a:avLst>
                <a:gd name="adj1" fmla="val 50000"/>
                <a:gd name="adj2" fmla="val 81250"/>
              </a:avLst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67" name="Rectangle 111"/>
            <p:cNvSpPr>
              <a:spLocks noChangeArrowheads="1"/>
            </p:cNvSpPr>
            <p:nvPr/>
          </p:nvSpPr>
          <p:spPr bwMode="auto">
            <a:xfrm>
              <a:off x="3648" y="624"/>
              <a:ext cx="2256" cy="216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GB" altLang="en-US" sz="2400">
                  <a:solidFill>
                    <a:schemeClr val="accent1"/>
                  </a:solidFill>
                  <a:latin typeface="Switzerland" pitchFamily="34" charset="0"/>
                </a:rPr>
                <a:t>Smaller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endParaRPr lang="en-GB" altLang="en-US" sz="2400">
                <a:solidFill>
                  <a:schemeClr val="accent1"/>
                </a:solidFill>
                <a:latin typeface="Switzerland" pitchFamily="34" charset="0"/>
              </a:endParaRP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GB" altLang="en-US" sz="2400">
                  <a:solidFill>
                    <a:schemeClr val="accent1"/>
                  </a:solidFill>
                  <a:latin typeface="Switzerland" pitchFamily="34" charset="0"/>
                </a:rPr>
                <a:t>More efficient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endParaRPr lang="en-GB" altLang="en-US" sz="2400">
                <a:solidFill>
                  <a:schemeClr val="accent1"/>
                </a:solidFill>
                <a:latin typeface="Switzerland" pitchFamily="34" charset="0"/>
              </a:endParaRP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GB" altLang="en-US" sz="2400">
                  <a:solidFill>
                    <a:schemeClr val="accent1"/>
                  </a:solidFill>
                  <a:latin typeface="Switzerland" pitchFamily="34" charset="0"/>
                </a:rPr>
                <a:t>Smaller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endParaRPr lang="en-GB" altLang="en-US" sz="2400">
                <a:solidFill>
                  <a:schemeClr val="accent1"/>
                </a:solidFill>
                <a:latin typeface="Switzerland" pitchFamily="34" charset="0"/>
              </a:endParaRP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GB" altLang="en-US" sz="2400">
                  <a:solidFill>
                    <a:schemeClr val="accent1"/>
                  </a:solidFill>
                  <a:latin typeface="Switzerland" pitchFamily="34" charset="0"/>
                </a:rPr>
                <a:t>Better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endParaRPr lang="en-GB" altLang="en-US" sz="2400">
                <a:solidFill>
                  <a:schemeClr val="accent1"/>
                </a:solidFill>
                <a:latin typeface="Switzerland" pitchFamily="34" charset="0"/>
              </a:endParaRP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GB" altLang="en-US" sz="2400">
                  <a:solidFill>
                    <a:schemeClr val="accent1"/>
                  </a:solidFill>
                  <a:latin typeface="Switzerland" pitchFamily="34" charset="0"/>
                </a:rPr>
                <a:t>Shorter</a:t>
              </a: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endParaRPr lang="en-GB" altLang="en-US" sz="2400">
                <a:solidFill>
                  <a:schemeClr val="accent1"/>
                </a:solidFill>
                <a:latin typeface="Switzerland" pitchFamily="34" charset="0"/>
              </a:endParaRPr>
            </a:p>
            <a:p>
              <a:pPr marL="285750" indent="-285750">
                <a:lnSpc>
                  <a:spcPct val="90000"/>
                </a:lnSpc>
                <a:spcBef>
                  <a:spcPct val="30000"/>
                </a:spcBef>
              </a:pPr>
              <a:r>
                <a:rPr lang="en-GB" altLang="en-US" sz="2400">
                  <a:solidFill>
                    <a:schemeClr val="accent1"/>
                  </a:solidFill>
                  <a:latin typeface="Switzerland" pitchFamily="34" charset="0"/>
                </a:rPr>
                <a:t>Higher</a:t>
              </a:r>
            </a:p>
          </p:txBody>
        </p:sp>
        <p:sp>
          <p:nvSpPr>
            <p:cNvPr id="223344" name="AutoShape 112"/>
            <p:cNvSpPr>
              <a:spLocks noChangeArrowheads="1"/>
            </p:cNvSpPr>
            <p:nvPr/>
          </p:nvSpPr>
          <p:spPr bwMode="auto">
            <a:xfrm rot="29263">
              <a:off x="2736" y="1776"/>
              <a:ext cx="624" cy="192"/>
            </a:xfrm>
            <a:prstGeom prst="rightArrow">
              <a:avLst>
                <a:gd name="adj1" fmla="val 50000"/>
                <a:gd name="adj2" fmla="val 81250"/>
              </a:avLst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45" name="AutoShape 113"/>
            <p:cNvSpPr>
              <a:spLocks noChangeArrowheads="1"/>
            </p:cNvSpPr>
            <p:nvPr/>
          </p:nvSpPr>
          <p:spPr bwMode="auto">
            <a:xfrm rot="29263">
              <a:off x="2736" y="2304"/>
              <a:ext cx="624" cy="192"/>
            </a:xfrm>
            <a:prstGeom prst="rightArrow">
              <a:avLst>
                <a:gd name="adj1" fmla="val 50000"/>
                <a:gd name="adj2" fmla="val 81250"/>
              </a:avLst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46" name="AutoShape 114"/>
            <p:cNvSpPr>
              <a:spLocks noChangeArrowheads="1"/>
            </p:cNvSpPr>
            <p:nvPr/>
          </p:nvSpPr>
          <p:spPr bwMode="auto">
            <a:xfrm rot="29263">
              <a:off x="2736" y="2880"/>
              <a:ext cx="624" cy="192"/>
            </a:xfrm>
            <a:prstGeom prst="rightArrow">
              <a:avLst>
                <a:gd name="adj1" fmla="val 50000"/>
                <a:gd name="adj2" fmla="val 81250"/>
              </a:avLst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47" name="AutoShape 115"/>
            <p:cNvSpPr>
              <a:spLocks noChangeArrowheads="1"/>
            </p:cNvSpPr>
            <p:nvPr/>
          </p:nvSpPr>
          <p:spPr bwMode="auto">
            <a:xfrm rot="29263">
              <a:off x="2736" y="672"/>
              <a:ext cx="624" cy="192"/>
            </a:xfrm>
            <a:prstGeom prst="rightArrow">
              <a:avLst>
                <a:gd name="adj1" fmla="val 50000"/>
                <a:gd name="adj2" fmla="val 81250"/>
              </a:avLst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3348" name="AutoShape 116"/>
            <p:cNvSpPr>
              <a:spLocks noChangeArrowheads="1"/>
            </p:cNvSpPr>
            <p:nvPr/>
          </p:nvSpPr>
          <p:spPr bwMode="auto">
            <a:xfrm rot="29263">
              <a:off x="2736" y="3408"/>
              <a:ext cx="624" cy="192"/>
            </a:xfrm>
            <a:prstGeom prst="rightArrow">
              <a:avLst>
                <a:gd name="adj1" fmla="val 50000"/>
                <a:gd name="adj2" fmla="val 81250"/>
              </a:avLst>
            </a:prstGeom>
            <a:noFill/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3561" name="Picture 1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5257800"/>
            <a:ext cx="1143000" cy="695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3562" name="Picture 1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2400" y="5029200"/>
            <a:ext cx="1447800" cy="901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3563" name="Picture 1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363" y="2362200"/>
            <a:ext cx="1117600" cy="1219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3564" name="Picture 1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2514600"/>
            <a:ext cx="855663" cy="933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24259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60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61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62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63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64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65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66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67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68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69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70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71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72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73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74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75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76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77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78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79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80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81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82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83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84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4285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4286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287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4581" name="Rectangle 32"/>
          <p:cNvSpPr>
            <a:spLocks noChangeArrowheads="1"/>
          </p:cNvSpPr>
          <p:nvPr/>
        </p:nvSpPr>
        <p:spPr bwMode="auto">
          <a:xfrm>
            <a:off x="1965325" y="623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fi-FI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82" name="Rectangle 33"/>
          <p:cNvSpPr>
            <a:spLocks noChangeArrowheads="1"/>
          </p:cNvSpPr>
          <p:nvPr/>
        </p:nvSpPr>
        <p:spPr bwMode="auto">
          <a:xfrm>
            <a:off x="838200" y="9906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GB" altLang="en-US" sz="2800" b="0">
              <a:latin typeface="Arial" charset="0"/>
            </a:endParaRPr>
          </a:p>
          <a:p>
            <a:endParaRPr lang="en-GB" altLang="en-US" sz="2800" b="0">
              <a:latin typeface="Arial" charset="0"/>
            </a:endParaRPr>
          </a:p>
        </p:txBody>
      </p:sp>
      <p:sp>
        <p:nvSpPr>
          <p:cNvPr id="224290" name="Rectangle 34"/>
          <p:cNvSpPr>
            <a:spLocks noChangeArrowheads="1"/>
          </p:cNvSpPr>
          <p:nvPr/>
        </p:nvSpPr>
        <p:spPr bwMode="auto">
          <a:xfrm>
            <a:off x="990600" y="304800"/>
            <a:ext cx="7977188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en-US" sz="28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Advantages of using the Ponsse System</a:t>
            </a:r>
          </a:p>
          <a:p>
            <a:pPr algn="ctr">
              <a:defRPr/>
            </a:pPr>
            <a:endParaRPr lang="en-GB" altLang="en-US" sz="2800" b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witzerlandBlack" pitchFamily="34" charset="0"/>
            </a:endParaRPr>
          </a:p>
        </p:txBody>
      </p:sp>
      <p:sp>
        <p:nvSpPr>
          <p:cNvPr id="24584" name="Text Box 35"/>
          <p:cNvSpPr txBox="1">
            <a:spLocks noChangeArrowheads="1"/>
          </p:cNvSpPr>
          <p:nvPr/>
        </p:nvSpPr>
        <p:spPr bwMode="auto">
          <a:xfrm>
            <a:off x="838200" y="1219200"/>
            <a:ext cx="90678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Ponsse contractor serves better and makes better quality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for clients </a:t>
            </a:r>
          </a:p>
          <a:p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Ponsse harvester with the Opti bucking system is more efficient</a:t>
            </a:r>
            <a:b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</a:br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Ponsse information system fulfills all demands also in the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future </a:t>
            </a:r>
          </a:p>
          <a:p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Ponsse measurement systems are easy to use and easy to 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maintain</a:t>
            </a:r>
          </a:p>
          <a:p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7"/>
          <p:cNvGraphicFramePr>
            <a:graphicFrameLocks noChangeAspect="1"/>
          </p:cNvGraphicFramePr>
          <p:nvPr/>
        </p:nvGraphicFramePr>
        <p:xfrm>
          <a:off x="7086600" y="1752600"/>
          <a:ext cx="2635250" cy="2287588"/>
        </p:xfrm>
        <a:graphic>
          <a:graphicData uri="http://schemas.openxmlformats.org/presentationml/2006/ole">
            <p:oleObj spid="_x0000_s5122" name="Photo Editor -kuva" r:id="rId3" imgW="8059275" imgH="6990476" progId="MSPhotoEd.3">
              <p:embed/>
            </p:oleObj>
          </a:graphicData>
        </a:graphic>
      </p:graphicFrame>
      <p:graphicFrame>
        <p:nvGraphicFramePr>
          <p:cNvPr id="5123" name="Object 48"/>
          <p:cNvGraphicFramePr>
            <a:graphicFrameLocks noChangeAspect="1"/>
          </p:cNvGraphicFramePr>
          <p:nvPr/>
        </p:nvGraphicFramePr>
        <p:xfrm>
          <a:off x="5562600" y="3810000"/>
          <a:ext cx="1987550" cy="1471613"/>
        </p:xfrm>
        <a:graphic>
          <a:graphicData uri="http://schemas.openxmlformats.org/presentationml/2006/ole">
            <p:oleObj spid="_x0000_s5123" name="Photo Editor -kuva" r:id="rId4" imgW="7628571" imgH="5649114" progId="MSPhotoEd.3">
              <p:embed/>
            </p:oleObj>
          </a:graphicData>
        </a:graphic>
      </p:graphicFrame>
      <p:sp>
        <p:nvSpPr>
          <p:cNvPr id="5124" name="Rectangle 32"/>
          <p:cNvSpPr>
            <a:spLocks noChangeArrowheads="1"/>
          </p:cNvSpPr>
          <p:nvPr/>
        </p:nvSpPr>
        <p:spPr bwMode="auto">
          <a:xfrm>
            <a:off x="1965325" y="623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fi-FI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5" name="Rectangle 33"/>
          <p:cNvSpPr>
            <a:spLocks noChangeArrowheads="1"/>
          </p:cNvSpPr>
          <p:nvPr/>
        </p:nvSpPr>
        <p:spPr bwMode="auto">
          <a:xfrm>
            <a:off x="838200" y="9906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GB" altLang="en-US" sz="2800" b="0">
              <a:latin typeface="Arial" charset="0"/>
            </a:endParaRPr>
          </a:p>
          <a:p>
            <a:endParaRPr lang="en-GB" altLang="en-US" sz="2800" b="0">
              <a:latin typeface="Arial" charset="0"/>
            </a:endParaRPr>
          </a:p>
        </p:txBody>
      </p:sp>
      <p:sp>
        <p:nvSpPr>
          <p:cNvPr id="164898" name="Rectangle 34"/>
          <p:cNvSpPr>
            <a:spLocks noChangeArrowheads="1"/>
          </p:cNvSpPr>
          <p:nvPr/>
        </p:nvSpPr>
        <p:spPr bwMode="auto">
          <a:xfrm>
            <a:off x="990600" y="457200"/>
            <a:ext cx="472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en-US" sz="28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Ponsse Ltd in Kajaani</a:t>
            </a:r>
            <a:endParaRPr lang="en-GB" altLang="en-US" sz="2800" b="0" u="sng">
              <a:solidFill>
                <a:schemeClr val="accent1"/>
              </a:solidFill>
              <a:latin typeface="SwitzerlandBlack" pitchFamily="34" charset="0"/>
            </a:endParaRPr>
          </a:p>
        </p:txBody>
      </p:sp>
      <p:sp>
        <p:nvSpPr>
          <p:cNvPr id="5127" name="Text Box 35"/>
          <p:cNvSpPr txBox="1">
            <a:spLocks noChangeArrowheads="1"/>
          </p:cNvSpPr>
          <p:nvPr/>
        </p:nvSpPr>
        <p:spPr bwMode="auto">
          <a:xfrm>
            <a:off x="457200" y="1371600"/>
            <a:ext cx="6553200" cy="3749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altLang="en-US" b="0">
                <a:solidFill>
                  <a:schemeClr val="accent1"/>
                </a:solidFill>
                <a:latin typeface="Switzerland" pitchFamily="34" charset="0"/>
              </a:rPr>
              <a:t> The software designing</a:t>
            </a:r>
          </a:p>
          <a:p>
            <a:pPr marL="190500" lvl="1">
              <a:buFontTx/>
              <a:buChar char="•"/>
            </a:pPr>
            <a:r>
              <a:rPr lang="en-GB" altLang="en-US" b="0">
                <a:solidFill>
                  <a:schemeClr val="accent1"/>
                </a:solidFill>
                <a:latin typeface="Switzerland" pitchFamily="34" charset="0"/>
              </a:rPr>
              <a:t>Tools for the management of the wood procurement chain</a:t>
            </a:r>
          </a:p>
          <a:p>
            <a:pPr marL="381000" lvl="2">
              <a:buFontTx/>
              <a:buChar char="•"/>
            </a:pPr>
            <a:r>
              <a:rPr lang="en-GB" altLang="en-US" b="0">
                <a:solidFill>
                  <a:schemeClr val="accent1"/>
                </a:solidFill>
                <a:latin typeface="Switzerland" pitchFamily="34" charset="0"/>
              </a:rPr>
              <a:t> harvesting</a:t>
            </a:r>
          </a:p>
          <a:p>
            <a:pPr marL="381000" lvl="2">
              <a:buFontTx/>
              <a:buChar char="•"/>
            </a:pPr>
            <a:r>
              <a:rPr lang="en-GB" altLang="en-US" b="0">
                <a:solidFill>
                  <a:schemeClr val="accent1"/>
                </a:solidFill>
                <a:latin typeface="Switzerland" pitchFamily="34" charset="0"/>
              </a:rPr>
              <a:t> harvesting instructions and stand maps</a:t>
            </a:r>
          </a:p>
          <a:p>
            <a:pPr marL="381000" lvl="2">
              <a:buFontTx/>
              <a:buChar char="•"/>
            </a:pPr>
            <a:r>
              <a:rPr lang="en-GB" altLang="en-US" b="0">
                <a:solidFill>
                  <a:schemeClr val="accent1"/>
                </a:solidFill>
                <a:latin typeface="Switzerland" pitchFamily="34" charset="0"/>
              </a:rPr>
              <a:t> logistics and reporting</a:t>
            </a:r>
          </a:p>
          <a:p>
            <a:pPr>
              <a:buFontTx/>
              <a:buChar char="•"/>
            </a:pPr>
            <a:r>
              <a:rPr lang="en-GB" altLang="en-US" b="0">
                <a:solidFill>
                  <a:schemeClr val="accent1"/>
                </a:solidFill>
                <a:latin typeface="Switzerland" pitchFamily="34" charset="0"/>
              </a:rPr>
              <a:t> Hardware designing and compiling of </a:t>
            </a:r>
          </a:p>
          <a:p>
            <a:r>
              <a:rPr lang="en-GB" altLang="en-US" b="0">
                <a:solidFill>
                  <a:schemeClr val="accent1"/>
                </a:solidFill>
                <a:latin typeface="Switzerland" pitchFamily="34" charset="0"/>
              </a:rPr>
              <a:t>  measurement units</a:t>
            </a:r>
          </a:p>
          <a:p>
            <a:pPr>
              <a:buFontTx/>
              <a:buChar char="•"/>
            </a:pPr>
            <a:r>
              <a:rPr lang="en-GB" altLang="en-US" b="0">
                <a:solidFill>
                  <a:schemeClr val="accent1"/>
                </a:solidFill>
                <a:latin typeface="Switzerland" pitchFamily="34" charset="0"/>
              </a:rPr>
              <a:t> 3D simulator</a:t>
            </a:r>
          </a:p>
          <a:p>
            <a:pPr>
              <a:buFontTx/>
              <a:buChar char="•"/>
            </a:pPr>
            <a:r>
              <a:rPr lang="en-GB" altLang="en-US" b="0">
                <a:solidFill>
                  <a:schemeClr val="accent1"/>
                </a:solidFill>
                <a:latin typeface="Switzerland" pitchFamily="34" charset="0"/>
              </a:rPr>
              <a:t> Electronic measurement scissors</a:t>
            </a:r>
          </a:p>
          <a:p>
            <a:pPr>
              <a:buFontTx/>
              <a:buChar char="•"/>
            </a:pPr>
            <a:r>
              <a:rPr lang="en-GB" altLang="en-US" b="0">
                <a:solidFill>
                  <a:schemeClr val="accent1"/>
                </a:solidFill>
                <a:latin typeface="Switzerland" pitchFamily="34" charset="0"/>
              </a:rPr>
              <a:t> Load Optimizer</a:t>
            </a:r>
          </a:p>
          <a:p>
            <a:pPr>
              <a:buFontTx/>
              <a:buChar char="•"/>
            </a:pPr>
            <a:r>
              <a:rPr lang="en-GB" altLang="en-US" b="0">
                <a:solidFill>
                  <a:schemeClr val="accent1"/>
                </a:solidFill>
                <a:latin typeface="Switzerland" pitchFamily="34" charset="0"/>
              </a:rPr>
              <a:t> Service department</a:t>
            </a:r>
          </a:p>
        </p:txBody>
      </p:sp>
      <p:graphicFrame>
        <p:nvGraphicFramePr>
          <p:cNvPr id="5128" name="Object 39"/>
          <p:cNvGraphicFramePr>
            <a:graphicFrameLocks noChangeAspect="1"/>
          </p:cNvGraphicFramePr>
          <p:nvPr/>
        </p:nvGraphicFramePr>
        <p:xfrm>
          <a:off x="6248400" y="304800"/>
          <a:ext cx="2819400" cy="1262063"/>
        </p:xfrm>
        <a:graphic>
          <a:graphicData uri="http://schemas.openxmlformats.org/presentationml/2006/ole">
            <p:oleObj spid="_x0000_s5128" name="Bitmap Image" r:id="rId5" imgW="4819048" imgH="2476190" progId="Paint.Picture">
              <p:embed/>
            </p:oleObj>
          </a:graphicData>
        </a:graphic>
      </p:graphicFrame>
      <p:pic>
        <p:nvPicPr>
          <p:cNvPr id="5129" name="Picture 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876800"/>
            <a:ext cx="1447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37338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724400"/>
            <a:ext cx="1752600" cy="1223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132" name="Picture 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876800"/>
            <a:ext cx="12954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901950" y="6254750"/>
            <a:ext cx="68453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54980" name="AutoShape 4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81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82" name="Freeform 6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83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84" name="Freeform 8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85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86" name="Freeform 10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87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88" name="Freeform 12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89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90" name="Freeform 14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91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92" name="Freeform 16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93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94" name="Freeform 18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95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96" name="Freeform 20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97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98" name="Freeform 22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999" name="Freeform 23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00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01" name="Freeform 25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02" name="Freeform 26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03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04" name="Freeform 28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05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06" name="Freeform 30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5007" name="Rectangle 31"/>
          <p:cNvSpPr>
            <a:spLocks noChangeArrowheads="1"/>
          </p:cNvSpPr>
          <p:nvPr/>
        </p:nvSpPr>
        <p:spPr bwMode="auto">
          <a:xfrm>
            <a:off x="2879725" y="6232525"/>
            <a:ext cx="32400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furtGothicHeavy" pitchFamily="34" charset="0"/>
              </a:rPr>
              <a:t>Dedicated</a:t>
            </a:r>
            <a:r>
              <a:rPr lang="en-GB" altLang="en-US" sz="2400" b="0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furtGothicHeavy" pitchFamily="34" charset="0"/>
              </a:rPr>
              <a:t> to </a:t>
            </a:r>
            <a:r>
              <a:rPr lang="en-GB" altLang="en-US" b="0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furtGothicHeavy" pitchFamily="34" charset="0"/>
              </a:rPr>
              <a:t>Excellence</a:t>
            </a:r>
          </a:p>
        </p:txBody>
      </p:sp>
      <p:sp>
        <p:nvSpPr>
          <p:cNvPr id="255008" name="Rectangle 32"/>
          <p:cNvSpPr>
            <a:spLocks noChangeArrowheads="1"/>
          </p:cNvSpPr>
          <p:nvPr/>
        </p:nvSpPr>
        <p:spPr bwMode="auto">
          <a:xfrm>
            <a:off x="822325" y="639763"/>
            <a:ext cx="184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606" name="Group 33"/>
          <p:cNvGrpSpPr>
            <a:grpSpLocks/>
          </p:cNvGrpSpPr>
          <p:nvPr/>
        </p:nvGrpSpPr>
        <p:grpSpPr bwMode="auto">
          <a:xfrm>
            <a:off x="3048000" y="990600"/>
            <a:ext cx="3746500" cy="1155700"/>
            <a:chOff x="1834" y="615"/>
            <a:chExt cx="2360" cy="728"/>
          </a:xfrm>
        </p:grpSpPr>
        <p:sp>
          <p:nvSpPr>
            <p:cNvPr id="255010" name="Freeform 34"/>
            <p:cNvSpPr>
              <a:spLocks/>
            </p:cNvSpPr>
            <p:nvPr/>
          </p:nvSpPr>
          <p:spPr bwMode="auto">
            <a:xfrm>
              <a:off x="1834" y="624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370 w 371"/>
                <a:gd name="T3" fmla="*/ 718 h 719"/>
                <a:gd name="T4" fmla="*/ 370 w 371"/>
                <a:gd name="T5" fmla="*/ 0 h 719"/>
                <a:gd name="T6" fmla="*/ 0 w 371"/>
                <a:gd name="T7" fmla="*/ 0 h 719"/>
                <a:gd name="T8" fmla="*/ 0 w 371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370" y="718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11" name="Freeform 35"/>
            <p:cNvSpPr>
              <a:spLocks/>
            </p:cNvSpPr>
            <p:nvPr/>
          </p:nvSpPr>
          <p:spPr bwMode="auto">
            <a:xfrm>
              <a:off x="183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370 w 371"/>
                <a:gd name="T3" fmla="*/ 718 h 719"/>
                <a:gd name="T4" fmla="*/ 370 w 371"/>
                <a:gd name="T5" fmla="*/ 0 h 719"/>
                <a:gd name="T6" fmla="*/ 0 w 371"/>
                <a:gd name="T7" fmla="*/ 0 h 719"/>
                <a:gd name="T8" fmla="*/ 0 w 371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370" y="718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12" name="Freeform 36"/>
            <p:cNvSpPr>
              <a:spLocks/>
            </p:cNvSpPr>
            <p:nvPr/>
          </p:nvSpPr>
          <p:spPr bwMode="auto">
            <a:xfrm>
              <a:off x="223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40 w 371"/>
                <a:gd name="T3" fmla="*/ 718 h 719"/>
                <a:gd name="T4" fmla="*/ 70 w 371"/>
                <a:gd name="T5" fmla="*/ 718 h 719"/>
                <a:gd name="T6" fmla="*/ 95 w 371"/>
                <a:gd name="T7" fmla="*/ 718 h 719"/>
                <a:gd name="T8" fmla="*/ 122 w 371"/>
                <a:gd name="T9" fmla="*/ 718 h 719"/>
                <a:gd name="T10" fmla="*/ 160 w 371"/>
                <a:gd name="T11" fmla="*/ 718 h 719"/>
                <a:gd name="T12" fmla="*/ 207 w 371"/>
                <a:gd name="T13" fmla="*/ 718 h 719"/>
                <a:gd name="T14" fmla="*/ 277 w 371"/>
                <a:gd name="T15" fmla="*/ 718 h 719"/>
                <a:gd name="T16" fmla="*/ 370 w 371"/>
                <a:gd name="T17" fmla="*/ 718 h 719"/>
                <a:gd name="T18" fmla="*/ 370 w 371"/>
                <a:gd name="T19" fmla="*/ 585 h 719"/>
                <a:gd name="T20" fmla="*/ 370 w 371"/>
                <a:gd name="T21" fmla="*/ 477 h 719"/>
                <a:gd name="T22" fmla="*/ 370 w 371"/>
                <a:gd name="T23" fmla="*/ 312 h 719"/>
                <a:gd name="T24" fmla="*/ 370 w 371"/>
                <a:gd name="T25" fmla="*/ 0 h 719"/>
                <a:gd name="T26" fmla="*/ 330 w 371"/>
                <a:gd name="T27" fmla="*/ 0 h 719"/>
                <a:gd name="T28" fmla="*/ 300 w 371"/>
                <a:gd name="T29" fmla="*/ 0 h 719"/>
                <a:gd name="T30" fmla="*/ 275 w 371"/>
                <a:gd name="T31" fmla="*/ 0 h 719"/>
                <a:gd name="T32" fmla="*/ 245 w 371"/>
                <a:gd name="T33" fmla="*/ 0 h 719"/>
                <a:gd name="T34" fmla="*/ 210 w 371"/>
                <a:gd name="T35" fmla="*/ 0 h 719"/>
                <a:gd name="T36" fmla="*/ 162 w 371"/>
                <a:gd name="T37" fmla="*/ 0 h 719"/>
                <a:gd name="T38" fmla="*/ 92 w 371"/>
                <a:gd name="T39" fmla="*/ 0 h 719"/>
                <a:gd name="T40" fmla="*/ 0 w 371"/>
                <a:gd name="T41" fmla="*/ 0 h 719"/>
                <a:gd name="T42" fmla="*/ 0 w 371"/>
                <a:gd name="T43" fmla="*/ 132 h 719"/>
                <a:gd name="T44" fmla="*/ 0 w 371"/>
                <a:gd name="T45" fmla="*/ 237 h 719"/>
                <a:gd name="T46" fmla="*/ 0 w 371"/>
                <a:gd name="T47" fmla="*/ 402 h 719"/>
                <a:gd name="T48" fmla="*/ 0 w 371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5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13" name="Freeform 37"/>
            <p:cNvSpPr>
              <a:spLocks/>
            </p:cNvSpPr>
            <p:nvPr/>
          </p:nvSpPr>
          <p:spPr bwMode="auto">
            <a:xfrm>
              <a:off x="223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0 w 371"/>
                <a:gd name="T3" fmla="*/ 718 h 719"/>
                <a:gd name="T4" fmla="*/ 40 w 371"/>
                <a:gd name="T5" fmla="*/ 718 h 719"/>
                <a:gd name="T6" fmla="*/ 70 w 371"/>
                <a:gd name="T7" fmla="*/ 718 h 719"/>
                <a:gd name="T8" fmla="*/ 95 w 371"/>
                <a:gd name="T9" fmla="*/ 718 h 719"/>
                <a:gd name="T10" fmla="*/ 122 w 371"/>
                <a:gd name="T11" fmla="*/ 718 h 719"/>
                <a:gd name="T12" fmla="*/ 160 w 371"/>
                <a:gd name="T13" fmla="*/ 718 h 719"/>
                <a:gd name="T14" fmla="*/ 207 w 371"/>
                <a:gd name="T15" fmla="*/ 718 h 719"/>
                <a:gd name="T16" fmla="*/ 277 w 371"/>
                <a:gd name="T17" fmla="*/ 718 h 719"/>
                <a:gd name="T18" fmla="*/ 370 w 371"/>
                <a:gd name="T19" fmla="*/ 718 h 719"/>
                <a:gd name="T20" fmla="*/ 370 w 371"/>
                <a:gd name="T21" fmla="*/ 718 h 719"/>
                <a:gd name="T22" fmla="*/ 370 w 371"/>
                <a:gd name="T23" fmla="*/ 585 h 719"/>
                <a:gd name="T24" fmla="*/ 370 w 371"/>
                <a:gd name="T25" fmla="*/ 477 h 719"/>
                <a:gd name="T26" fmla="*/ 370 w 371"/>
                <a:gd name="T27" fmla="*/ 312 h 719"/>
                <a:gd name="T28" fmla="*/ 370 w 371"/>
                <a:gd name="T29" fmla="*/ 0 h 719"/>
                <a:gd name="T30" fmla="*/ 370 w 371"/>
                <a:gd name="T31" fmla="*/ 0 h 719"/>
                <a:gd name="T32" fmla="*/ 330 w 371"/>
                <a:gd name="T33" fmla="*/ 0 h 719"/>
                <a:gd name="T34" fmla="*/ 300 w 371"/>
                <a:gd name="T35" fmla="*/ 0 h 719"/>
                <a:gd name="T36" fmla="*/ 275 w 371"/>
                <a:gd name="T37" fmla="*/ 0 h 719"/>
                <a:gd name="T38" fmla="*/ 245 w 371"/>
                <a:gd name="T39" fmla="*/ 0 h 719"/>
                <a:gd name="T40" fmla="*/ 210 w 371"/>
                <a:gd name="T41" fmla="*/ 0 h 719"/>
                <a:gd name="T42" fmla="*/ 162 w 371"/>
                <a:gd name="T43" fmla="*/ 0 h 719"/>
                <a:gd name="T44" fmla="*/ 92 w 371"/>
                <a:gd name="T45" fmla="*/ 0 h 719"/>
                <a:gd name="T46" fmla="*/ 0 w 371"/>
                <a:gd name="T47" fmla="*/ 0 h 719"/>
                <a:gd name="T48" fmla="*/ 0 w 371"/>
                <a:gd name="T49" fmla="*/ 0 h 719"/>
                <a:gd name="T50" fmla="*/ 0 w 371"/>
                <a:gd name="T51" fmla="*/ 132 h 719"/>
                <a:gd name="T52" fmla="*/ 0 w 371"/>
                <a:gd name="T53" fmla="*/ 237 h 719"/>
                <a:gd name="T54" fmla="*/ 0 w 371"/>
                <a:gd name="T55" fmla="*/ 402 h 719"/>
                <a:gd name="T56" fmla="*/ 0 w 371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0" y="718"/>
                  </a:ln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5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14" name="Freeform 38"/>
            <p:cNvSpPr>
              <a:spLocks/>
            </p:cNvSpPr>
            <p:nvPr/>
          </p:nvSpPr>
          <p:spPr bwMode="auto">
            <a:xfrm>
              <a:off x="2633" y="615"/>
              <a:ext cx="368" cy="719"/>
            </a:xfrm>
            <a:custGeom>
              <a:avLst/>
              <a:gdLst>
                <a:gd name="T0" fmla="*/ 0 w 368"/>
                <a:gd name="T1" fmla="*/ 718 h 719"/>
                <a:gd name="T2" fmla="*/ 39 w 368"/>
                <a:gd name="T3" fmla="*/ 718 h 719"/>
                <a:gd name="T4" fmla="*/ 69 w 368"/>
                <a:gd name="T5" fmla="*/ 718 h 719"/>
                <a:gd name="T6" fmla="*/ 94 w 368"/>
                <a:gd name="T7" fmla="*/ 718 h 719"/>
                <a:gd name="T8" fmla="*/ 124 w 368"/>
                <a:gd name="T9" fmla="*/ 718 h 719"/>
                <a:gd name="T10" fmla="*/ 159 w 368"/>
                <a:gd name="T11" fmla="*/ 718 h 719"/>
                <a:gd name="T12" fmla="*/ 207 w 368"/>
                <a:gd name="T13" fmla="*/ 718 h 719"/>
                <a:gd name="T14" fmla="*/ 274 w 368"/>
                <a:gd name="T15" fmla="*/ 718 h 719"/>
                <a:gd name="T16" fmla="*/ 367 w 368"/>
                <a:gd name="T17" fmla="*/ 718 h 719"/>
                <a:gd name="T18" fmla="*/ 367 w 368"/>
                <a:gd name="T19" fmla="*/ 585 h 719"/>
                <a:gd name="T20" fmla="*/ 367 w 368"/>
                <a:gd name="T21" fmla="*/ 477 h 719"/>
                <a:gd name="T22" fmla="*/ 367 w 368"/>
                <a:gd name="T23" fmla="*/ 312 h 719"/>
                <a:gd name="T24" fmla="*/ 367 w 368"/>
                <a:gd name="T25" fmla="*/ 0 h 719"/>
                <a:gd name="T26" fmla="*/ 329 w 368"/>
                <a:gd name="T27" fmla="*/ 0 h 719"/>
                <a:gd name="T28" fmla="*/ 299 w 368"/>
                <a:gd name="T29" fmla="*/ 0 h 719"/>
                <a:gd name="T30" fmla="*/ 274 w 368"/>
                <a:gd name="T31" fmla="*/ 0 h 719"/>
                <a:gd name="T32" fmla="*/ 247 w 368"/>
                <a:gd name="T33" fmla="*/ 0 h 719"/>
                <a:gd name="T34" fmla="*/ 209 w 368"/>
                <a:gd name="T35" fmla="*/ 0 h 719"/>
                <a:gd name="T36" fmla="*/ 162 w 368"/>
                <a:gd name="T37" fmla="*/ 0 h 719"/>
                <a:gd name="T38" fmla="*/ 92 w 368"/>
                <a:gd name="T39" fmla="*/ 0 h 719"/>
                <a:gd name="T40" fmla="*/ 0 w 368"/>
                <a:gd name="T41" fmla="*/ 0 h 719"/>
                <a:gd name="T42" fmla="*/ 0 w 368"/>
                <a:gd name="T43" fmla="*/ 132 h 719"/>
                <a:gd name="T44" fmla="*/ 0 w 368"/>
                <a:gd name="T45" fmla="*/ 237 h 719"/>
                <a:gd name="T46" fmla="*/ 0 w 368"/>
                <a:gd name="T47" fmla="*/ 402 h 719"/>
                <a:gd name="T48" fmla="*/ 0 w 368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8" h="719">
                  <a:moveTo>
                    <a:pt x="0" y="718"/>
                  </a:moveTo>
                  <a:lnTo>
                    <a:pt x="39" y="718"/>
                  </a:lnTo>
                  <a:lnTo>
                    <a:pt x="69" y="718"/>
                  </a:lnTo>
                  <a:lnTo>
                    <a:pt x="94" y="718"/>
                  </a:lnTo>
                  <a:lnTo>
                    <a:pt x="124" y="718"/>
                  </a:lnTo>
                  <a:lnTo>
                    <a:pt x="159" y="718"/>
                  </a:lnTo>
                  <a:lnTo>
                    <a:pt x="207" y="718"/>
                  </a:lnTo>
                  <a:lnTo>
                    <a:pt x="274" y="718"/>
                  </a:lnTo>
                  <a:lnTo>
                    <a:pt x="367" y="718"/>
                  </a:lnTo>
                  <a:lnTo>
                    <a:pt x="367" y="585"/>
                  </a:lnTo>
                  <a:lnTo>
                    <a:pt x="367" y="477"/>
                  </a:lnTo>
                  <a:lnTo>
                    <a:pt x="367" y="312"/>
                  </a:lnTo>
                  <a:lnTo>
                    <a:pt x="367" y="0"/>
                  </a:lnTo>
                  <a:lnTo>
                    <a:pt x="329" y="0"/>
                  </a:lnTo>
                  <a:lnTo>
                    <a:pt x="299" y="0"/>
                  </a:lnTo>
                  <a:lnTo>
                    <a:pt x="274" y="0"/>
                  </a:lnTo>
                  <a:lnTo>
                    <a:pt x="247" y="0"/>
                  </a:lnTo>
                  <a:lnTo>
                    <a:pt x="209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15" name="Freeform 39"/>
            <p:cNvSpPr>
              <a:spLocks/>
            </p:cNvSpPr>
            <p:nvPr/>
          </p:nvSpPr>
          <p:spPr bwMode="auto">
            <a:xfrm>
              <a:off x="2633" y="615"/>
              <a:ext cx="368" cy="719"/>
            </a:xfrm>
            <a:custGeom>
              <a:avLst/>
              <a:gdLst>
                <a:gd name="T0" fmla="*/ 0 w 368"/>
                <a:gd name="T1" fmla="*/ 718 h 719"/>
                <a:gd name="T2" fmla="*/ 0 w 368"/>
                <a:gd name="T3" fmla="*/ 718 h 719"/>
                <a:gd name="T4" fmla="*/ 39 w 368"/>
                <a:gd name="T5" fmla="*/ 718 h 719"/>
                <a:gd name="T6" fmla="*/ 69 w 368"/>
                <a:gd name="T7" fmla="*/ 718 h 719"/>
                <a:gd name="T8" fmla="*/ 94 w 368"/>
                <a:gd name="T9" fmla="*/ 718 h 719"/>
                <a:gd name="T10" fmla="*/ 124 w 368"/>
                <a:gd name="T11" fmla="*/ 718 h 719"/>
                <a:gd name="T12" fmla="*/ 159 w 368"/>
                <a:gd name="T13" fmla="*/ 718 h 719"/>
                <a:gd name="T14" fmla="*/ 207 w 368"/>
                <a:gd name="T15" fmla="*/ 718 h 719"/>
                <a:gd name="T16" fmla="*/ 274 w 368"/>
                <a:gd name="T17" fmla="*/ 718 h 719"/>
                <a:gd name="T18" fmla="*/ 367 w 368"/>
                <a:gd name="T19" fmla="*/ 718 h 719"/>
                <a:gd name="T20" fmla="*/ 367 w 368"/>
                <a:gd name="T21" fmla="*/ 718 h 719"/>
                <a:gd name="T22" fmla="*/ 367 w 368"/>
                <a:gd name="T23" fmla="*/ 585 h 719"/>
                <a:gd name="T24" fmla="*/ 367 w 368"/>
                <a:gd name="T25" fmla="*/ 477 h 719"/>
                <a:gd name="T26" fmla="*/ 367 w 368"/>
                <a:gd name="T27" fmla="*/ 312 h 719"/>
                <a:gd name="T28" fmla="*/ 367 w 368"/>
                <a:gd name="T29" fmla="*/ 0 h 719"/>
                <a:gd name="T30" fmla="*/ 367 w 368"/>
                <a:gd name="T31" fmla="*/ 0 h 719"/>
                <a:gd name="T32" fmla="*/ 329 w 368"/>
                <a:gd name="T33" fmla="*/ 0 h 719"/>
                <a:gd name="T34" fmla="*/ 299 w 368"/>
                <a:gd name="T35" fmla="*/ 0 h 719"/>
                <a:gd name="T36" fmla="*/ 274 w 368"/>
                <a:gd name="T37" fmla="*/ 0 h 719"/>
                <a:gd name="T38" fmla="*/ 247 w 368"/>
                <a:gd name="T39" fmla="*/ 0 h 719"/>
                <a:gd name="T40" fmla="*/ 209 w 368"/>
                <a:gd name="T41" fmla="*/ 0 h 719"/>
                <a:gd name="T42" fmla="*/ 162 w 368"/>
                <a:gd name="T43" fmla="*/ 0 h 719"/>
                <a:gd name="T44" fmla="*/ 92 w 368"/>
                <a:gd name="T45" fmla="*/ 0 h 719"/>
                <a:gd name="T46" fmla="*/ 0 w 368"/>
                <a:gd name="T47" fmla="*/ 0 h 719"/>
                <a:gd name="T48" fmla="*/ 0 w 368"/>
                <a:gd name="T49" fmla="*/ 0 h 719"/>
                <a:gd name="T50" fmla="*/ 0 w 368"/>
                <a:gd name="T51" fmla="*/ 132 h 719"/>
                <a:gd name="T52" fmla="*/ 0 w 368"/>
                <a:gd name="T53" fmla="*/ 237 h 719"/>
                <a:gd name="T54" fmla="*/ 0 w 368"/>
                <a:gd name="T55" fmla="*/ 402 h 719"/>
                <a:gd name="T56" fmla="*/ 0 w 368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719">
                  <a:moveTo>
                    <a:pt x="0" y="718"/>
                  </a:moveTo>
                  <a:lnTo>
                    <a:pt x="0" y="718"/>
                  </a:lnTo>
                  <a:lnTo>
                    <a:pt x="39" y="718"/>
                  </a:lnTo>
                  <a:lnTo>
                    <a:pt x="69" y="718"/>
                  </a:lnTo>
                  <a:lnTo>
                    <a:pt x="94" y="718"/>
                  </a:lnTo>
                  <a:lnTo>
                    <a:pt x="124" y="718"/>
                  </a:lnTo>
                  <a:lnTo>
                    <a:pt x="159" y="718"/>
                  </a:lnTo>
                  <a:lnTo>
                    <a:pt x="207" y="718"/>
                  </a:lnTo>
                  <a:lnTo>
                    <a:pt x="274" y="718"/>
                  </a:lnTo>
                  <a:lnTo>
                    <a:pt x="367" y="718"/>
                  </a:lnTo>
                  <a:lnTo>
                    <a:pt x="367" y="718"/>
                  </a:lnTo>
                  <a:lnTo>
                    <a:pt x="367" y="585"/>
                  </a:lnTo>
                  <a:lnTo>
                    <a:pt x="367" y="477"/>
                  </a:lnTo>
                  <a:lnTo>
                    <a:pt x="367" y="31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29" y="0"/>
                  </a:lnTo>
                  <a:lnTo>
                    <a:pt x="299" y="0"/>
                  </a:lnTo>
                  <a:lnTo>
                    <a:pt x="274" y="0"/>
                  </a:lnTo>
                  <a:lnTo>
                    <a:pt x="247" y="0"/>
                  </a:lnTo>
                  <a:lnTo>
                    <a:pt x="209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16" name="Freeform 40"/>
            <p:cNvSpPr>
              <a:spLocks/>
            </p:cNvSpPr>
            <p:nvPr/>
          </p:nvSpPr>
          <p:spPr bwMode="auto">
            <a:xfrm>
              <a:off x="30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40 w 371"/>
                <a:gd name="T3" fmla="*/ 718 h 719"/>
                <a:gd name="T4" fmla="*/ 70 w 371"/>
                <a:gd name="T5" fmla="*/ 718 h 719"/>
                <a:gd name="T6" fmla="*/ 95 w 371"/>
                <a:gd name="T7" fmla="*/ 718 h 719"/>
                <a:gd name="T8" fmla="*/ 125 w 371"/>
                <a:gd name="T9" fmla="*/ 718 h 719"/>
                <a:gd name="T10" fmla="*/ 160 w 371"/>
                <a:gd name="T11" fmla="*/ 718 h 719"/>
                <a:gd name="T12" fmla="*/ 207 w 371"/>
                <a:gd name="T13" fmla="*/ 718 h 719"/>
                <a:gd name="T14" fmla="*/ 277 w 371"/>
                <a:gd name="T15" fmla="*/ 718 h 719"/>
                <a:gd name="T16" fmla="*/ 370 w 371"/>
                <a:gd name="T17" fmla="*/ 718 h 719"/>
                <a:gd name="T18" fmla="*/ 370 w 371"/>
                <a:gd name="T19" fmla="*/ 585 h 719"/>
                <a:gd name="T20" fmla="*/ 370 w 371"/>
                <a:gd name="T21" fmla="*/ 477 h 719"/>
                <a:gd name="T22" fmla="*/ 370 w 371"/>
                <a:gd name="T23" fmla="*/ 312 h 719"/>
                <a:gd name="T24" fmla="*/ 370 w 371"/>
                <a:gd name="T25" fmla="*/ 0 h 719"/>
                <a:gd name="T26" fmla="*/ 330 w 371"/>
                <a:gd name="T27" fmla="*/ 0 h 719"/>
                <a:gd name="T28" fmla="*/ 302 w 371"/>
                <a:gd name="T29" fmla="*/ 0 h 719"/>
                <a:gd name="T30" fmla="*/ 275 w 371"/>
                <a:gd name="T31" fmla="*/ 0 h 719"/>
                <a:gd name="T32" fmla="*/ 247 w 371"/>
                <a:gd name="T33" fmla="*/ 0 h 719"/>
                <a:gd name="T34" fmla="*/ 212 w 371"/>
                <a:gd name="T35" fmla="*/ 0 h 719"/>
                <a:gd name="T36" fmla="*/ 162 w 371"/>
                <a:gd name="T37" fmla="*/ 0 h 719"/>
                <a:gd name="T38" fmla="*/ 95 w 371"/>
                <a:gd name="T39" fmla="*/ 0 h 719"/>
                <a:gd name="T40" fmla="*/ 0 w 371"/>
                <a:gd name="T41" fmla="*/ 0 h 719"/>
                <a:gd name="T42" fmla="*/ 0 w 371"/>
                <a:gd name="T43" fmla="*/ 132 h 719"/>
                <a:gd name="T44" fmla="*/ 0 w 371"/>
                <a:gd name="T45" fmla="*/ 237 h 719"/>
                <a:gd name="T46" fmla="*/ 0 w 371"/>
                <a:gd name="T47" fmla="*/ 402 h 719"/>
                <a:gd name="T48" fmla="*/ 0 w 371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5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2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2" y="0"/>
                  </a:lnTo>
                  <a:lnTo>
                    <a:pt x="162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17" name="Freeform 41"/>
            <p:cNvSpPr>
              <a:spLocks/>
            </p:cNvSpPr>
            <p:nvPr/>
          </p:nvSpPr>
          <p:spPr bwMode="auto">
            <a:xfrm>
              <a:off x="30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0 w 371"/>
                <a:gd name="T3" fmla="*/ 718 h 719"/>
                <a:gd name="T4" fmla="*/ 40 w 371"/>
                <a:gd name="T5" fmla="*/ 718 h 719"/>
                <a:gd name="T6" fmla="*/ 70 w 371"/>
                <a:gd name="T7" fmla="*/ 718 h 719"/>
                <a:gd name="T8" fmla="*/ 95 w 371"/>
                <a:gd name="T9" fmla="*/ 718 h 719"/>
                <a:gd name="T10" fmla="*/ 125 w 371"/>
                <a:gd name="T11" fmla="*/ 718 h 719"/>
                <a:gd name="T12" fmla="*/ 160 w 371"/>
                <a:gd name="T13" fmla="*/ 718 h 719"/>
                <a:gd name="T14" fmla="*/ 207 w 371"/>
                <a:gd name="T15" fmla="*/ 718 h 719"/>
                <a:gd name="T16" fmla="*/ 277 w 371"/>
                <a:gd name="T17" fmla="*/ 718 h 719"/>
                <a:gd name="T18" fmla="*/ 370 w 371"/>
                <a:gd name="T19" fmla="*/ 718 h 719"/>
                <a:gd name="T20" fmla="*/ 370 w 371"/>
                <a:gd name="T21" fmla="*/ 718 h 719"/>
                <a:gd name="T22" fmla="*/ 370 w 371"/>
                <a:gd name="T23" fmla="*/ 585 h 719"/>
                <a:gd name="T24" fmla="*/ 370 w 371"/>
                <a:gd name="T25" fmla="*/ 477 h 719"/>
                <a:gd name="T26" fmla="*/ 370 w 371"/>
                <a:gd name="T27" fmla="*/ 312 h 719"/>
                <a:gd name="T28" fmla="*/ 370 w 371"/>
                <a:gd name="T29" fmla="*/ 0 h 719"/>
                <a:gd name="T30" fmla="*/ 370 w 371"/>
                <a:gd name="T31" fmla="*/ 0 h 719"/>
                <a:gd name="T32" fmla="*/ 330 w 371"/>
                <a:gd name="T33" fmla="*/ 0 h 719"/>
                <a:gd name="T34" fmla="*/ 302 w 371"/>
                <a:gd name="T35" fmla="*/ 0 h 719"/>
                <a:gd name="T36" fmla="*/ 275 w 371"/>
                <a:gd name="T37" fmla="*/ 0 h 719"/>
                <a:gd name="T38" fmla="*/ 247 w 371"/>
                <a:gd name="T39" fmla="*/ 0 h 719"/>
                <a:gd name="T40" fmla="*/ 212 w 371"/>
                <a:gd name="T41" fmla="*/ 0 h 719"/>
                <a:gd name="T42" fmla="*/ 162 w 371"/>
                <a:gd name="T43" fmla="*/ 0 h 719"/>
                <a:gd name="T44" fmla="*/ 95 w 371"/>
                <a:gd name="T45" fmla="*/ 0 h 719"/>
                <a:gd name="T46" fmla="*/ 0 w 371"/>
                <a:gd name="T47" fmla="*/ 0 h 719"/>
                <a:gd name="T48" fmla="*/ 0 w 371"/>
                <a:gd name="T49" fmla="*/ 0 h 719"/>
                <a:gd name="T50" fmla="*/ 0 w 371"/>
                <a:gd name="T51" fmla="*/ 132 h 719"/>
                <a:gd name="T52" fmla="*/ 0 w 371"/>
                <a:gd name="T53" fmla="*/ 237 h 719"/>
                <a:gd name="T54" fmla="*/ 0 w 371"/>
                <a:gd name="T55" fmla="*/ 402 h 719"/>
                <a:gd name="T56" fmla="*/ 0 w 371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0" y="718"/>
                  </a:ln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5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2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2" y="0"/>
                  </a:lnTo>
                  <a:lnTo>
                    <a:pt x="162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18" name="Freeform 42"/>
            <p:cNvSpPr>
              <a:spLocks/>
            </p:cNvSpPr>
            <p:nvPr/>
          </p:nvSpPr>
          <p:spPr bwMode="auto">
            <a:xfrm>
              <a:off x="34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40 w 371"/>
                <a:gd name="T3" fmla="*/ 718 h 719"/>
                <a:gd name="T4" fmla="*/ 70 w 371"/>
                <a:gd name="T5" fmla="*/ 718 h 719"/>
                <a:gd name="T6" fmla="*/ 95 w 371"/>
                <a:gd name="T7" fmla="*/ 718 h 719"/>
                <a:gd name="T8" fmla="*/ 122 w 371"/>
                <a:gd name="T9" fmla="*/ 718 h 719"/>
                <a:gd name="T10" fmla="*/ 160 w 371"/>
                <a:gd name="T11" fmla="*/ 718 h 719"/>
                <a:gd name="T12" fmla="*/ 207 w 371"/>
                <a:gd name="T13" fmla="*/ 718 h 719"/>
                <a:gd name="T14" fmla="*/ 277 w 371"/>
                <a:gd name="T15" fmla="*/ 718 h 719"/>
                <a:gd name="T16" fmla="*/ 370 w 371"/>
                <a:gd name="T17" fmla="*/ 718 h 719"/>
                <a:gd name="T18" fmla="*/ 370 w 371"/>
                <a:gd name="T19" fmla="*/ 585 h 719"/>
                <a:gd name="T20" fmla="*/ 370 w 371"/>
                <a:gd name="T21" fmla="*/ 477 h 719"/>
                <a:gd name="T22" fmla="*/ 370 w 371"/>
                <a:gd name="T23" fmla="*/ 312 h 719"/>
                <a:gd name="T24" fmla="*/ 370 w 371"/>
                <a:gd name="T25" fmla="*/ 0 h 719"/>
                <a:gd name="T26" fmla="*/ 330 w 371"/>
                <a:gd name="T27" fmla="*/ 0 h 719"/>
                <a:gd name="T28" fmla="*/ 300 w 371"/>
                <a:gd name="T29" fmla="*/ 0 h 719"/>
                <a:gd name="T30" fmla="*/ 275 w 371"/>
                <a:gd name="T31" fmla="*/ 0 h 719"/>
                <a:gd name="T32" fmla="*/ 247 w 371"/>
                <a:gd name="T33" fmla="*/ 0 h 719"/>
                <a:gd name="T34" fmla="*/ 210 w 371"/>
                <a:gd name="T35" fmla="*/ 0 h 719"/>
                <a:gd name="T36" fmla="*/ 162 w 371"/>
                <a:gd name="T37" fmla="*/ 0 h 719"/>
                <a:gd name="T38" fmla="*/ 92 w 371"/>
                <a:gd name="T39" fmla="*/ 0 h 719"/>
                <a:gd name="T40" fmla="*/ 0 w 371"/>
                <a:gd name="T41" fmla="*/ 0 h 719"/>
                <a:gd name="T42" fmla="*/ 0 w 371"/>
                <a:gd name="T43" fmla="*/ 132 h 719"/>
                <a:gd name="T44" fmla="*/ 0 w 371"/>
                <a:gd name="T45" fmla="*/ 237 h 719"/>
                <a:gd name="T46" fmla="*/ 0 w 371"/>
                <a:gd name="T47" fmla="*/ 402 h 719"/>
                <a:gd name="T48" fmla="*/ 0 w 371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19" name="Freeform 43"/>
            <p:cNvSpPr>
              <a:spLocks/>
            </p:cNvSpPr>
            <p:nvPr/>
          </p:nvSpPr>
          <p:spPr bwMode="auto">
            <a:xfrm>
              <a:off x="34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0 w 371"/>
                <a:gd name="T3" fmla="*/ 718 h 719"/>
                <a:gd name="T4" fmla="*/ 40 w 371"/>
                <a:gd name="T5" fmla="*/ 718 h 719"/>
                <a:gd name="T6" fmla="*/ 70 w 371"/>
                <a:gd name="T7" fmla="*/ 718 h 719"/>
                <a:gd name="T8" fmla="*/ 95 w 371"/>
                <a:gd name="T9" fmla="*/ 718 h 719"/>
                <a:gd name="T10" fmla="*/ 122 w 371"/>
                <a:gd name="T11" fmla="*/ 718 h 719"/>
                <a:gd name="T12" fmla="*/ 160 w 371"/>
                <a:gd name="T13" fmla="*/ 718 h 719"/>
                <a:gd name="T14" fmla="*/ 207 w 371"/>
                <a:gd name="T15" fmla="*/ 718 h 719"/>
                <a:gd name="T16" fmla="*/ 277 w 371"/>
                <a:gd name="T17" fmla="*/ 718 h 719"/>
                <a:gd name="T18" fmla="*/ 370 w 371"/>
                <a:gd name="T19" fmla="*/ 718 h 719"/>
                <a:gd name="T20" fmla="*/ 370 w 371"/>
                <a:gd name="T21" fmla="*/ 718 h 719"/>
                <a:gd name="T22" fmla="*/ 370 w 371"/>
                <a:gd name="T23" fmla="*/ 585 h 719"/>
                <a:gd name="T24" fmla="*/ 370 w 371"/>
                <a:gd name="T25" fmla="*/ 477 h 719"/>
                <a:gd name="T26" fmla="*/ 370 w 371"/>
                <a:gd name="T27" fmla="*/ 312 h 719"/>
                <a:gd name="T28" fmla="*/ 370 w 371"/>
                <a:gd name="T29" fmla="*/ 0 h 719"/>
                <a:gd name="T30" fmla="*/ 370 w 371"/>
                <a:gd name="T31" fmla="*/ 0 h 719"/>
                <a:gd name="T32" fmla="*/ 330 w 371"/>
                <a:gd name="T33" fmla="*/ 0 h 719"/>
                <a:gd name="T34" fmla="*/ 300 w 371"/>
                <a:gd name="T35" fmla="*/ 0 h 719"/>
                <a:gd name="T36" fmla="*/ 275 w 371"/>
                <a:gd name="T37" fmla="*/ 0 h 719"/>
                <a:gd name="T38" fmla="*/ 247 w 371"/>
                <a:gd name="T39" fmla="*/ 0 h 719"/>
                <a:gd name="T40" fmla="*/ 210 w 371"/>
                <a:gd name="T41" fmla="*/ 0 h 719"/>
                <a:gd name="T42" fmla="*/ 162 w 371"/>
                <a:gd name="T43" fmla="*/ 0 h 719"/>
                <a:gd name="T44" fmla="*/ 92 w 371"/>
                <a:gd name="T45" fmla="*/ 0 h 719"/>
                <a:gd name="T46" fmla="*/ 0 w 371"/>
                <a:gd name="T47" fmla="*/ 0 h 719"/>
                <a:gd name="T48" fmla="*/ 0 w 371"/>
                <a:gd name="T49" fmla="*/ 0 h 719"/>
                <a:gd name="T50" fmla="*/ 0 w 371"/>
                <a:gd name="T51" fmla="*/ 132 h 719"/>
                <a:gd name="T52" fmla="*/ 0 w 371"/>
                <a:gd name="T53" fmla="*/ 237 h 719"/>
                <a:gd name="T54" fmla="*/ 0 w 371"/>
                <a:gd name="T55" fmla="*/ 402 h 719"/>
                <a:gd name="T56" fmla="*/ 0 w 371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0" y="718"/>
                  </a:ln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20" name="Freeform 44"/>
            <p:cNvSpPr>
              <a:spLocks/>
            </p:cNvSpPr>
            <p:nvPr/>
          </p:nvSpPr>
          <p:spPr bwMode="auto">
            <a:xfrm>
              <a:off x="3825" y="615"/>
              <a:ext cx="369" cy="719"/>
            </a:xfrm>
            <a:custGeom>
              <a:avLst/>
              <a:gdLst>
                <a:gd name="T0" fmla="*/ 0 w 369"/>
                <a:gd name="T1" fmla="*/ 718 h 719"/>
                <a:gd name="T2" fmla="*/ 368 w 369"/>
                <a:gd name="T3" fmla="*/ 718 h 719"/>
                <a:gd name="T4" fmla="*/ 368 w 369"/>
                <a:gd name="T5" fmla="*/ 0 h 719"/>
                <a:gd name="T6" fmla="*/ 0 w 369"/>
                <a:gd name="T7" fmla="*/ 0 h 719"/>
                <a:gd name="T8" fmla="*/ 0 w 369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719">
                  <a:moveTo>
                    <a:pt x="0" y="718"/>
                  </a:moveTo>
                  <a:lnTo>
                    <a:pt x="368" y="718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21" name="Freeform 45"/>
            <p:cNvSpPr>
              <a:spLocks/>
            </p:cNvSpPr>
            <p:nvPr/>
          </p:nvSpPr>
          <p:spPr bwMode="auto">
            <a:xfrm>
              <a:off x="3825" y="615"/>
              <a:ext cx="369" cy="719"/>
            </a:xfrm>
            <a:custGeom>
              <a:avLst/>
              <a:gdLst>
                <a:gd name="T0" fmla="*/ 0 w 369"/>
                <a:gd name="T1" fmla="*/ 718 h 719"/>
                <a:gd name="T2" fmla="*/ 368 w 369"/>
                <a:gd name="T3" fmla="*/ 718 h 719"/>
                <a:gd name="T4" fmla="*/ 368 w 369"/>
                <a:gd name="T5" fmla="*/ 0 h 719"/>
                <a:gd name="T6" fmla="*/ 0 w 369"/>
                <a:gd name="T7" fmla="*/ 0 h 719"/>
                <a:gd name="T8" fmla="*/ 0 w 369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719">
                  <a:moveTo>
                    <a:pt x="0" y="718"/>
                  </a:moveTo>
                  <a:lnTo>
                    <a:pt x="368" y="718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22" name="Freeform 46"/>
            <p:cNvSpPr>
              <a:spLocks/>
            </p:cNvSpPr>
            <p:nvPr/>
          </p:nvSpPr>
          <p:spPr bwMode="auto">
            <a:xfrm>
              <a:off x="3495" y="930"/>
              <a:ext cx="244" cy="284"/>
            </a:xfrm>
            <a:custGeom>
              <a:avLst/>
              <a:gdLst>
                <a:gd name="T0" fmla="*/ 147 w 244"/>
                <a:gd name="T1" fmla="*/ 77 h 284"/>
                <a:gd name="T2" fmla="*/ 130 w 244"/>
                <a:gd name="T3" fmla="*/ 67 h 284"/>
                <a:gd name="T4" fmla="*/ 105 w 244"/>
                <a:gd name="T5" fmla="*/ 65 h 284"/>
                <a:gd name="T6" fmla="*/ 92 w 244"/>
                <a:gd name="T7" fmla="*/ 72 h 284"/>
                <a:gd name="T8" fmla="*/ 90 w 244"/>
                <a:gd name="T9" fmla="*/ 80 h 284"/>
                <a:gd name="T10" fmla="*/ 92 w 244"/>
                <a:gd name="T11" fmla="*/ 87 h 284"/>
                <a:gd name="T12" fmla="*/ 97 w 244"/>
                <a:gd name="T13" fmla="*/ 92 h 284"/>
                <a:gd name="T14" fmla="*/ 105 w 244"/>
                <a:gd name="T15" fmla="*/ 95 h 284"/>
                <a:gd name="T16" fmla="*/ 115 w 244"/>
                <a:gd name="T17" fmla="*/ 100 h 284"/>
                <a:gd name="T18" fmla="*/ 125 w 244"/>
                <a:gd name="T19" fmla="*/ 102 h 284"/>
                <a:gd name="T20" fmla="*/ 135 w 244"/>
                <a:gd name="T21" fmla="*/ 105 h 284"/>
                <a:gd name="T22" fmla="*/ 145 w 244"/>
                <a:gd name="T23" fmla="*/ 107 h 284"/>
                <a:gd name="T24" fmla="*/ 165 w 244"/>
                <a:gd name="T25" fmla="*/ 112 h 284"/>
                <a:gd name="T26" fmla="*/ 190 w 244"/>
                <a:gd name="T27" fmla="*/ 120 h 284"/>
                <a:gd name="T28" fmla="*/ 210 w 244"/>
                <a:gd name="T29" fmla="*/ 130 h 284"/>
                <a:gd name="T30" fmla="*/ 227 w 244"/>
                <a:gd name="T31" fmla="*/ 145 h 284"/>
                <a:gd name="T32" fmla="*/ 235 w 244"/>
                <a:gd name="T33" fmla="*/ 160 h 284"/>
                <a:gd name="T34" fmla="*/ 243 w 244"/>
                <a:gd name="T35" fmla="*/ 180 h 284"/>
                <a:gd name="T36" fmla="*/ 240 w 244"/>
                <a:gd name="T37" fmla="*/ 205 h 284"/>
                <a:gd name="T38" fmla="*/ 232 w 244"/>
                <a:gd name="T39" fmla="*/ 235 h 284"/>
                <a:gd name="T40" fmla="*/ 215 w 244"/>
                <a:gd name="T41" fmla="*/ 255 h 284"/>
                <a:gd name="T42" fmla="*/ 192 w 244"/>
                <a:gd name="T43" fmla="*/ 270 h 284"/>
                <a:gd name="T44" fmla="*/ 165 w 244"/>
                <a:gd name="T45" fmla="*/ 277 h 284"/>
                <a:gd name="T46" fmla="*/ 135 w 244"/>
                <a:gd name="T47" fmla="*/ 283 h 284"/>
                <a:gd name="T48" fmla="*/ 102 w 244"/>
                <a:gd name="T49" fmla="*/ 283 h 284"/>
                <a:gd name="T50" fmla="*/ 72 w 244"/>
                <a:gd name="T51" fmla="*/ 277 h 284"/>
                <a:gd name="T52" fmla="*/ 47 w 244"/>
                <a:gd name="T53" fmla="*/ 265 h 284"/>
                <a:gd name="T54" fmla="*/ 25 w 244"/>
                <a:gd name="T55" fmla="*/ 250 h 284"/>
                <a:gd name="T56" fmla="*/ 10 w 244"/>
                <a:gd name="T57" fmla="*/ 227 h 284"/>
                <a:gd name="T58" fmla="*/ 0 w 244"/>
                <a:gd name="T59" fmla="*/ 202 h 284"/>
                <a:gd name="T60" fmla="*/ 85 w 244"/>
                <a:gd name="T61" fmla="*/ 190 h 284"/>
                <a:gd name="T62" fmla="*/ 90 w 244"/>
                <a:gd name="T63" fmla="*/ 202 h 284"/>
                <a:gd name="T64" fmla="*/ 100 w 244"/>
                <a:gd name="T65" fmla="*/ 212 h 284"/>
                <a:gd name="T66" fmla="*/ 112 w 244"/>
                <a:gd name="T67" fmla="*/ 215 h 284"/>
                <a:gd name="T68" fmla="*/ 125 w 244"/>
                <a:gd name="T69" fmla="*/ 217 h 284"/>
                <a:gd name="T70" fmla="*/ 147 w 244"/>
                <a:gd name="T71" fmla="*/ 212 h 284"/>
                <a:gd name="T72" fmla="*/ 155 w 244"/>
                <a:gd name="T73" fmla="*/ 200 h 284"/>
                <a:gd name="T74" fmla="*/ 152 w 244"/>
                <a:gd name="T75" fmla="*/ 190 h 284"/>
                <a:gd name="T76" fmla="*/ 145 w 244"/>
                <a:gd name="T77" fmla="*/ 182 h 284"/>
                <a:gd name="T78" fmla="*/ 130 w 244"/>
                <a:gd name="T79" fmla="*/ 177 h 284"/>
                <a:gd name="T80" fmla="*/ 107 w 244"/>
                <a:gd name="T81" fmla="*/ 170 h 284"/>
                <a:gd name="T82" fmla="*/ 82 w 244"/>
                <a:gd name="T83" fmla="*/ 162 h 284"/>
                <a:gd name="T84" fmla="*/ 65 w 244"/>
                <a:gd name="T85" fmla="*/ 157 h 284"/>
                <a:gd name="T86" fmla="*/ 47 w 244"/>
                <a:gd name="T87" fmla="*/ 152 h 284"/>
                <a:gd name="T88" fmla="*/ 35 w 244"/>
                <a:gd name="T89" fmla="*/ 142 h 284"/>
                <a:gd name="T90" fmla="*/ 22 w 244"/>
                <a:gd name="T91" fmla="*/ 132 h 284"/>
                <a:gd name="T92" fmla="*/ 12 w 244"/>
                <a:gd name="T93" fmla="*/ 117 h 284"/>
                <a:gd name="T94" fmla="*/ 7 w 244"/>
                <a:gd name="T95" fmla="*/ 100 h 284"/>
                <a:gd name="T96" fmla="*/ 5 w 244"/>
                <a:gd name="T97" fmla="*/ 80 h 284"/>
                <a:gd name="T98" fmla="*/ 7 w 244"/>
                <a:gd name="T99" fmla="*/ 60 h 284"/>
                <a:gd name="T100" fmla="*/ 17 w 244"/>
                <a:gd name="T101" fmla="*/ 40 h 284"/>
                <a:gd name="T102" fmla="*/ 35 w 244"/>
                <a:gd name="T103" fmla="*/ 22 h 284"/>
                <a:gd name="T104" fmla="*/ 60 w 244"/>
                <a:gd name="T105" fmla="*/ 12 h 284"/>
                <a:gd name="T106" fmla="*/ 87 w 244"/>
                <a:gd name="T107" fmla="*/ 2 h 284"/>
                <a:gd name="T108" fmla="*/ 120 w 244"/>
                <a:gd name="T109" fmla="*/ 0 h 284"/>
                <a:gd name="T110" fmla="*/ 140 w 244"/>
                <a:gd name="T111" fmla="*/ 2 h 284"/>
                <a:gd name="T112" fmla="*/ 160 w 244"/>
                <a:gd name="T113" fmla="*/ 5 h 284"/>
                <a:gd name="T114" fmla="*/ 177 w 244"/>
                <a:gd name="T115" fmla="*/ 10 h 284"/>
                <a:gd name="T116" fmla="*/ 195 w 244"/>
                <a:gd name="T117" fmla="*/ 20 h 284"/>
                <a:gd name="T118" fmla="*/ 207 w 244"/>
                <a:gd name="T119" fmla="*/ 32 h 284"/>
                <a:gd name="T120" fmla="*/ 220 w 244"/>
                <a:gd name="T121" fmla="*/ 47 h 284"/>
                <a:gd name="T122" fmla="*/ 230 w 244"/>
                <a:gd name="T123" fmla="*/ 65 h 284"/>
                <a:gd name="T124" fmla="*/ 235 w 244"/>
                <a:gd name="T125" fmla="*/ 8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284">
                  <a:moveTo>
                    <a:pt x="150" y="87"/>
                  </a:moveTo>
                  <a:lnTo>
                    <a:pt x="147" y="77"/>
                  </a:lnTo>
                  <a:lnTo>
                    <a:pt x="140" y="70"/>
                  </a:lnTo>
                  <a:lnTo>
                    <a:pt x="130" y="67"/>
                  </a:lnTo>
                  <a:lnTo>
                    <a:pt x="115" y="65"/>
                  </a:lnTo>
                  <a:lnTo>
                    <a:pt x="105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90" y="77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5" y="90"/>
                  </a:lnTo>
                  <a:lnTo>
                    <a:pt x="97" y="92"/>
                  </a:lnTo>
                  <a:lnTo>
                    <a:pt x="102" y="92"/>
                  </a:lnTo>
                  <a:lnTo>
                    <a:pt x="105" y="95"/>
                  </a:lnTo>
                  <a:lnTo>
                    <a:pt x="110" y="97"/>
                  </a:lnTo>
                  <a:lnTo>
                    <a:pt x="115" y="100"/>
                  </a:lnTo>
                  <a:lnTo>
                    <a:pt x="120" y="100"/>
                  </a:lnTo>
                  <a:lnTo>
                    <a:pt x="125" y="102"/>
                  </a:lnTo>
                  <a:lnTo>
                    <a:pt x="130" y="102"/>
                  </a:lnTo>
                  <a:lnTo>
                    <a:pt x="135" y="105"/>
                  </a:lnTo>
                  <a:lnTo>
                    <a:pt x="140" y="105"/>
                  </a:lnTo>
                  <a:lnTo>
                    <a:pt x="145" y="107"/>
                  </a:lnTo>
                  <a:lnTo>
                    <a:pt x="150" y="107"/>
                  </a:lnTo>
                  <a:lnTo>
                    <a:pt x="165" y="112"/>
                  </a:lnTo>
                  <a:lnTo>
                    <a:pt x="177" y="115"/>
                  </a:lnTo>
                  <a:lnTo>
                    <a:pt x="190" y="120"/>
                  </a:lnTo>
                  <a:lnTo>
                    <a:pt x="200" y="125"/>
                  </a:lnTo>
                  <a:lnTo>
                    <a:pt x="210" y="130"/>
                  </a:lnTo>
                  <a:lnTo>
                    <a:pt x="220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5" y="160"/>
                  </a:lnTo>
                  <a:lnTo>
                    <a:pt x="240" y="170"/>
                  </a:lnTo>
                  <a:lnTo>
                    <a:pt x="243" y="180"/>
                  </a:lnTo>
                  <a:lnTo>
                    <a:pt x="243" y="190"/>
                  </a:lnTo>
                  <a:lnTo>
                    <a:pt x="240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5" y="245"/>
                  </a:lnTo>
                  <a:lnTo>
                    <a:pt x="215" y="255"/>
                  </a:lnTo>
                  <a:lnTo>
                    <a:pt x="205" y="262"/>
                  </a:lnTo>
                  <a:lnTo>
                    <a:pt x="192" y="270"/>
                  </a:lnTo>
                  <a:lnTo>
                    <a:pt x="177" y="275"/>
                  </a:lnTo>
                  <a:lnTo>
                    <a:pt x="165" y="277"/>
                  </a:lnTo>
                  <a:lnTo>
                    <a:pt x="150" y="280"/>
                  </a:lnTo>
                  <a:lnTo>
                    <a:pt x="135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60" y="272"/>
                  </a:lnTo>
                  <a:lnTo>
                    <a:pt x="47" y="265"/>
                  </a:lnTo>
                  <a:lnTo>
                    <a:pt x="35" y="257"/>
                  </a:lnTo>
                  <a:lnTo>
                    <a:pt x="25" y="250"/>
                  </a:lnTo>
                  <a:lnTo>
                    <a:pt x="17" y="240"/>
                  </a:lnTo>
                  <a:lnTo>
                    <a:pt x="10" y="227"/>
                  </a:lnTo>
                  <a:lnTo>
                    <a:pt x="5" y="215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85" y="190"/>
                  </a:lnTo>
                  <a:lnTo>
                    <a:pt x="87" y="197"/>
                  </a:lnTo>
                  <a:lnTo>
                    <a:pt x="90" y="202"/>
                  </a:lnTo>
                  <a:lnTo>
                    <a:pt x="95" y="207"/>
                  </a:lnTo>
                  <a:lnTo>
                    <a:pt x="100" y="212"/>
                  </a:lnTo>
                  <a:lnTo>
                    <a:pt x="105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5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2" y="207"/>
                  </a:lnTo>
                  <a:lnTo>
                    <a:pt x="155" y="200"/>
                  </a:lnTo>
                  <a:lnTo>
                    <a:pt x="155" y="195"/>
                  </a:lnTo>
                  <a:lnTo>
                    <a:pt x="152" y="190"/>
                  </a:lnTo>
                  <a:lnTo>
                    <a:pt x="150" y="187"/>
                  </a:lnTo>
                  <a:lnTo>
                    <a:pt x="145" y="182"/>
                  </a:lnTo>
                  <a:lnTo>
                    <a:pt x="137" y="180"/>
                  </a:lnTo>
                  <a:lnTo>
                    <a:pt x="130" y="177"/>
                  </a:lnTo>
                  <a:lnTo>
                    <a:pt x="120" y="172"/>
                  </a:lnTo>
                  <a:lnTo>
                    <a:pt x="107" y="170"/>
                  </a:lnTo>
                  <a:lnTo>
                    <a:pt x="95" y="167"/>
                  </a:lnTo>
                  <a:lnTo>
                    <a:pt x="82" y="162"/>
                  </a:lnTo>
                  <a:lnTo>
                    <a:pt x="72" y="160"/>
                  </a:lnTo>
                  <a:lnTo>
                    <a:pt x="65" y="157"/>
                  </a:lnTo>
                  <a:lnTo>
                    <a:pt x="55" y="155"/>
                  </a:lnTo>
                  <a:lnTo>
                    <a:pt x="47" y="152"/>
                  </a:lnTo>
                  <a:lnTo>
                    <a:pt x="40" y="147"/>
                  </a:lnTo>
                  <a:lnTo>
                    <a:pt x="35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10" y="110"/>
                  </a:lnTo>
                  <a:lnTo>
                    <a:pt x="7" y="100"/>
                  </a:lnTo>
                  <a:lnTo>
                    <a:pt x="5" y="90"/>
                  </a:lnTo>
                  <a:lnTo>
                    <a:pt x="5" y="80"/>
                  </a:lnTo>
                  <a:lnTo>
                    <a:pt x="5" y="70"/>
                  </a:lnTo>
                  <a:lnTo>
                    <a:pt x="7" y="60"/>
                  </a:lnTo>
                  <a:lnTo>
                    <a:pt x="12" y="50"/>
                  </a:lnTo>
                  <a:lnTo>
                    <a:pt x="17" y="40"/>
                  </a:lnTo>
                  <a:lnTo>
                    <a:pt x="25" y="30"/>
                  </a:lnTo>
                  <a:lnTo>
                    <a:pt x="35" y="22"/>
                  </a:lnTo>
                  <a:lnTo>
                    <a:pt x="47" y="17"/>
                  </a:lnTo>
                  <a:lnTo>
                    <a:pt x="60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50" y="2"/>
                  </a:lnTo>
                  <a:lnTo>
                    <a:pt x="160" y="5"/>
                  </a:lnTo>
                  <a:lnTo>
                    <a:pt x="170" y="7"/>
                  </a:lnTo>
                  <a:lnTo>
                    <a:pt x="177" y="10"/>
                  </a:lnTo>
                  <a:lnTo>
                    <a:pt x="187" y="15"/>
                  </a:lnTo>
                  <a:lnTo>
                    <a:pt x="195" y="20"/>
                  </a:lnTo>
                  <a:lnTo>
                    <a:pt x="202" y="25"/>
                  </a:lnTo>
                  <a:lnTo>
                    <a:pt x="207" y="32"/>
                  </a:lnTo>
                  <a:lnTo>
                    <a:pt x="215" y="40"/>
                  </a:lnTo>
                  <a:lnTo>
                    <a:pt x="220" y="47"/>
                  </a:lnTo>
                  <a:lnTo>
                    <a:pt x="225" y="55"/>
                  </a:lnTo>
                  <a:lnTo>
                    <a:pt x="230" y="65"/>
                  </a:lnTo>
                  <a:lnTo>
                    <a:pt x="232" y="75"/>
                  </a:lnTo>
                  <a:lnTo>
                    <a:pt x="235" y="87"/>
                  </a:lnTo>
                  <a:lnTo>
                    <a:pt x="150" y="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23" name="Freeform 47"/>
            <p:cNvSpPr>
              <a:spLocks/>
            </p:cNvSpPr>
            <p:nvPr/>
          </p:nvSpPr>
          <p:spPr bwMode="auto">
            <a:xfrm>
              <a:off x="3495" y="930"/>
              <a:ext cx="244" cy="284"/>
            </a:xfrm>
            <a:custGeom>
              <a:avLst/>
              <a:gdLst>
                <a:gd name="T0" fmla="*/ 147 w 244"/>
                <a:gd name="T1" fmla="*/ 77 h 284"/>
                <a:gd name="T2" fmla="*/ 115 w 244"/>
                <a:gd name="T3" fmla="*/ 65 h 284"/>
                <a:gd name="T4" fmla="*/ 97 w 244"/>
                <a:gd name="T5" fmla="*/ 67 h 284"/>
                <a:gd name="T6" fmla="*/ 90 w 244"/>
                <a:gd name="T7" fmla="*/ 77 h 284"/>
                <a:gd name="T8" fmla="*/ 92 w 244"/>
                <a:gd name="T9" fmla="*/ 87 h 284"/>
                <a:gd name="T10" fmla="*/ 97 w 244"/>
                <a:gd name="T11" fmla="*/ 92 h 284"/>
                <a:gd name="T12" fmla="*/ 110 w 244"/>
                <a:gd name="T13" fmla="*/ 97 h 284"/>
                <a:gd name="T14" fmla="*/ 120 w 244"/>
                <a:gd name="T15" fmla="*/ 100 h 284"/>
                <a:gd name="T16" fmla="*/ 130 w 244"/>
                <a:gd name="T17" fmla="*/ 102 h 284"/>
                <a:gd name="T18" fmla="*/ 145 w 244"/>
                <a:gd name="T19" fmla="*/ 107 h 284"/>
                <a:gd name="T20" fmla="*/ 165 w 244"/>
                <a:gd name="T21" fmla="*/ 112 h 284"/>
                <a:gd name="T22" fmla="*/ 200 w 244"/>
                <a:gd name="T23" fmla="*/ 125 h 284"/>
                <a:gd name="T24" fmla="*/ 220 w 244"/>
                <a:gd name="T25" fmla="*/ 137 h 284"/>
                <a:gd name="T26" fmla="*/ 232 w 244"/>
                <a:gd name="T27" fmla="*/ 152 h 284"/>
                <a:gd name="T28" fmla="*/ 243 w 244"/>
                <a:gd name="T29" fmla="*/ 180 h 284"/>
                <a:gd name="T30" fmla="*/ 240 w 244"/>
                <a:gd name="T31" fmla="*/ 205 h 284"/>
                <a:gd name="T32" fmla="*/ 225 w 244"/>
                <a:gd name="T33" fmla="*/ 245 h 284"/>
                <a:gd name="T34" fmla="*/ 205 w 244"/>
                <a:gd name="T35" fmla="*/ 262 h 284"/>
                <a:gd name="T36" fmla="*/ 177 w 244"/>
                <a:gd name="T37" fmla="*/ 275 h 284"/>
                <a:gd name="T38" fmla="*/ 135 w 244"/>
                <a:gd name="T39" fmla="*/ 283 h 284"/>
                <a:gd name="T40" fmla="*/ 102 w 244"/>
                <a:gd name="T41" fmla="*/ 283 h 284"/>
                <a:gd name="T42" fmla="*/ 60 w 244"/>
                <a:gd name="T43" fmla="*/ 272 h 284"/>
                <a:gd name="T44" fmla="*/ 35 w 244"/>
                <a:gd name="T45" fmla="*/ 257 h 284"/>
                <a:gd name="T46" fmla="*/ 17 w 244"/>
                <a:gd name="T47" fmla="*/ 240 h 284"/>
                <a:gd name="T48" fmla="*/ 0 w 244"/>
                <a:gd name="T49" fmla="*/ 202 h 284"/>
                <a:gd name="T50" fmla="*/ 85 w 244"/>
                <a:gd name="T51" fmla="*/ 190 h 284"/>
                <a:gd name="T52" fmla="*/ 95 w 244"/>
                <a:gd name="T53" fmla="*/ 207 h 284"/>
                <a:gd name="T54" fmla="*/ 105 w 244"/>
                <a:gd name="T55" fmla="*/ 215 h 284"/>
                <a:gd name="T56" fmla="*/ 125 w 244"/>
                <a:gd name="T57" fmla="*/ 217 h 284"/>
                <a:gd name="T58" fmla="*/ 147 w 244"/>
                <a:gd name="T59" fmla="*/ 212 h 284"/>
                <a:gd name="T60" fmla="*/ 155 w 244"/>
                <a:gd name="T61" fmla="*/ 200 h 284"/>
                <a:gd name="T62" fmla="*/ 150 w 244"/>
                <a:gd name="T63" fmla="*/ 187 h 284"/>
                <a:gd name="T64" fmla="*/ 137 w 244"/>
                <a:gd name="T65" fmla="*/ 180 h 284"/>
                <a:gd name="T66" fmla="*/ 107 w 244"/>
                <a:gd name="T67" fmla="*/ 170 h 284"/>
                <a:gd name="T68" fmla="*/ 82 w 244"/>
                <a:gd name="T69" fmla="*/ 162 h 284"/>
                <a:gd name="T70" fmla="*/ 65 w 244"/>
                <a:gd name="T71" fmla="*/ 157 h 284"/>
                <a:gd name="T72" fmla="*/ 40 w 244"/>
                <a:gd name="T73" fmla="*/ 147 h 284"/>
                <a:gd name="T74" fmla="*/ 27 w 244"/>
                <a:gd name="T75" fmla="*/ 137 h 284"/>
                <a:gd name="T76" fmla="*/ 12 w 244"/>
                <a:gd name="T77" fmla="*/ 117 h 284"/>
                <a:gd name="T78" fmla="*/ 7 w 244"/>
                <a:gd name="T79" fmla="*/ 100 h 284"/>
                <a:gd name="T80" fmla="*/ 5 w 244"/>
                <a:gd name="T81" fmla="*/ 80 h 284"/>
                <a:gd name="T82" fmla="*/ 12 w 244"/>
                <a:gd name="T83" fmla="*/ 50 h 284"/>
                <a:gd name="T84" fmla="*/ 25 w 244"/>
                <a:gd name="T85" fmla="*/ 30 h 284"/>
                <a:gd name="T86" fmla="*/ 60 w 244"/>
                <a:gd name="T87" fmla="*/ 12 h 284"/>
                <a:gd name="T88" fmla="*/ 87 w 244"/>
                <a:gd name="T89" fmla="*/ 2 h 284"/>
                <a:gd name="T90" fmla="*/ 120 w 244"/>
                <a:gd name="T91" fmla="*/ 0 h 284"/>
                <a:gd name="T92" fmla="*/ 150 w 244"/>
                <a:gd name="T93" fmla="*/ 2 h 284"/>
                <a:gd name="T94" fmla="*/ 170 w 244"/>
                <a:gd name="T95" fmla="*/ 7 h 284"/>
                <a:gd name="T96" fmla="*/ 195 w 244"/>
                <a:gd name="T97" fmla="*/ 20 h 284"/>
                <a:gd name="T98" fmla="*/ 207 w 244"/>
                <a:gd name="T99" fmla="*/ 32 h 284"/>
                <a:gd name="T100" fmla="*/ 220 w 244"/>
                <a:gd name="T101" fmla="*/ 47 h 284"/>
                <a:gd name="T102" fmla="*/ 232 w 244"/>
                <a:gd name="T103" fmla="*/ 7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4" h="284">
                  <a:moveTo>
                    <a:pt x="150" y="87"/>
                  </a:moveTo>
                  <a:lnTo>
                    <a:pt x="150" y="87"/>
                  </a:lnTo>
                  <a:lnTo>
                    <a:pt x="147" y="77"/>
                  </a:lnTo>
                  <a:lnTo>
                    <a:pt x="140" y="70"/>
                  </a:lnTo>
                  <a:lnTo>
                    <a:pt x="130" y="67"/>
                  </a:lnTo>
                  <a:lnTo>
                    <a:pt x="115" y="65"/>
                  </a:lnTo>
                  <a:lnTo>
                    <a:pt x="115" y="65"/>
                  </a:lnTo>
                  <a:lnTo>
                    <a:pt x="105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7" y="92"/>
                  </a:lnTo>
                  <a:lnTo>
                    <a:pt x="102" y="92"/>
                  </a:lnTo>
                  <a:lnTo>
                    <a:pt x="105" y="95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15" y="100"/>
                  </a:lnTo>
                  <a:lnTo>
                    <a:pt x="120" y="100"/>
                  </a:lnTo>
                  <a:lnTo>
                    <a:pt x="125" y="102"/>
                  </a:lnTo>
                  <a:lnTo>
                    <a:pt x="130" y="102"/>
                  </a:lnTo>
                  <a:lnTo>
                    <a:pt x="130" y="102"/>
                  </a:lnTo>
                  <a:lnTo>
                    <a:pt x="135" y="105"/>
                  </a:lnTo>
                  <a:lnTo>
                    <a:pt x="140" y="105"/>
                  </a:lnTo>
                  <a:lnTo>
                    <a:pt x="145" y="107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65" y="112"/>
                  </a:lnTo>
                  <a:lnTo>
                    <a:pt x="177" y="115"/>
                  </a:lnTo>
                  <a:lnTo>
                    <a:pt x="190" y="120"/>
                  </a:lnTo>
                  <a:lnTo>
                    <a:pt x="200" y="125"/>
                  </a:lnTo>
                  <a:lnTo>
                    <a:pt x="200" y="125"/>
                  </a:lnTo>
                  <a:lnTo>
                    <a:pt x="210" y="130"/>
                  </a:lnTo>
                  <a:lnTo>
                    <a:pt x="220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2" y="152"/>
                  </a:lnTo>
                  <a:lnTo>
                    <a:pt x="235" y="160"/>
                  </a:lnTo>
                  <a:lnTo>
                    <a:pt x="240" y="170"/>
                  </a:lnTo>
                  <a:lnTo>
                    <a:pt x="243" y="180"/>
                  </a:lnTo>
                  <a:lnTo>
                    <a:pt x="243" y="190"/>
                  </a:lnTo>
                  <a:lnTo>
                    <a:pt x="243" y="190"/>
                  </a:lnTo>
                  <a:lnTo>
                    <a:pt x="240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5" y="245"/>
                  </a:lnTo>
                  <a:lnTo>
                    <a:pt x="225" y="245"/>
                  </a:lnTo>
                  <a:lnTo>
                    <a:pt x="215" y="255"/>
                  </a:lnTo>
                  <a:lnTo>
                    <a:pt x="205" y="262"/>
                  </a:lnTo>
                  <a:lnTo>
                    <a:pt x="192" y="270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65" y="277"/>
                  </a:lnTo>
                  <a:lnTo>
                    <a:pt x="150" y="280"/>
                  </a:lnTo>
                  <a:lnTo>
                    <a:pt x="135" y="283"/>
                  </a:lnTo>
                  <a:lnTo>
                    <a:pt x="117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60" y="272"/>
                  </a:lnTo>
                  <a:lnTo>
                    <a:pt x="60" y="272"/>
                  </a:lnTo>
                  <a:lnTo>
                    <a:pt x="47" y="265"/>
                  </a:lnTo>
                  <a:lnTo>
                    <a:pt x="35" y="257"/>
                  </a:lnTo>
                  <a:lnTo>
                    <a:pt x="25" y="250"/>
                  </a:lnTo>
                  <a:lnTo>
                    <a:pt x="17" y="240"/>
                  </a:lnTo>
                  <a:lnTo>
                    <a:pt x="17" y="240"/>
                  </a:lnTo>
                  <a:lnTo>
                    <a:pt x="10" y="227"/>
                  </a:lnTo>
                  <a:lnTo>
                    <a:pt x="5" y="215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7" y="197"/>
                  </a:lnTo>
                  <a:lnTo>
                    <a:pt x="90" y="202"/>
                  </a:lnTo>
                  <a:lnTo>
                    <a:pt x="95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5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5" y="217"/>
                  </a:lnTo>
                  <a:lnTo>
                    <a:pt x="125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2" y="207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195"/>
                  </a:lnTo>
                  <a:lnTo>
                    <a:pt x="152" y="190"/>
                  </a:lnTo>
                  <a:lnTo>
                    <a:pt x="150" y="187"/>
                  </a:lnTo>
                  <a:lnTo>
                    <a:pt x="145" y="182"/>
                  </a:lnTo>
                  <a:lnTo>
                    <a:pt x="145" y="182"/>
                  </a:lnTo>
                  <a:lnTo>
                    <a:pt x="137" y="180"/>
                  </a:lnTo>
                  <a:lnTo>
                    <a:pt x="130" y="177"/>
                  </a:lnTo>
                  <a:lnTo>
                    <a:pt x="120" y="172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95" y="167"/>
                  </a:lnTo>
                  <a:lnTo>
                    <a:pt x="82" y="162"/>
                  </a:lnTo>
                  <a:lnTo>
                    <a:pt x="72" y="160"/>
                  </a:lnTo>
                  <a:lnTo>
                    <a:pt x="65" y="157"/>
                  </a:lnTo>
                  <a:lnTo>
                    <a:pt x="65" y="157"/>
                  </a:lnTo>
                  <a:lnTo>
                    <a:pt x="55" y="155"/>
                  </a:lnTo>
                  <a:lnTo>
                    <a:pt x="47" y="152"/>
                  </a:lnTo>
                  <a:lnTo>
                    <a:pt x="40" y="147"/>
                  </a:lnTo>
                  <a:lnTo>
                    <a:pt x="35" y="142"/>
                  </a:lnTo>
                  <a:lnTo>
                    <a:pt x="35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0" y="110"/>
                  </a:lnTo>
                  <a:lnTo>
                    <a:pt x="7" y="100"/>
                  </a:lnTo>
                  <a:lnTo>
                    <a:pt x="5" y="9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70"/>
                  </a:lnTo>
                  <a:lnTo>
                    <a:pt x="7" y="60"/>
                  </a:lnTo>
                  <a:lnTo>
                    <a:pt x="12" y="5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25" y="30"/>
                  </a:lnTo>
                  <a:lnTo>
                    <a:pt x="35" y="22"/>
                  </a:lnTo>
                  <a:lnTo>
                    <a:pt x="47" y="17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50" y="2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70" y="7"/>
                  </a:lnTo>
                  <a:lnTo>
                    <a:pt x="177" y="10"/>
                  </a:lnTo>
                  <a:lnTo>
                    <a:pt x="187" y="15"/>
                  </a:lnTo>
                  <a:lnTo>
                    <a:pt x="195" y="20"/>
                  </a:lnTo>
                  <a:lnTo>
                    <a:pt x="195" y="20"/>
                  </a:lnTo>
                  <a:lnTo>
                    <a:pt x="202" y="25"/>
                  </a:lnTo>
                  <a:lnTo>
                    <a:pt x="207" y="32"/>
                  </a:lnTo>
                  <a:lnTo>
                    <a:pt x="215" y="40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5" y="55"/>
                  </a:lnTo>
                  <a:lnTo>
                    <a:pt x="230" y="65"/>
                  </a:lnTo>
                  <a:lnTo>
                    <a:pt x="232" y="75"/>
                  </a:lnTo>
                  <a:lnTo>
                    <a:pt x="235" y="87"/>
                  </a:lnTo>
                  <a:lnTo>
                    <a:pt x="150" y="8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24" name="Freeform 48"/>
            <p:cNvSpPr>
              <a:spLocks/>
            </p:cNvSpPr>
            <p:nvPr/>
          </p:nvSpPr>
          <p:spPr bwMode="auto">
            <a:xfrm>
              <a:off x="3093" y="930"/>
              <a:ext cx="243" cy="284"/>
            </a:xfrm>
            <a:custGeom>
              <a:avLst/>
              <a:gdLst>
                <a:gd name="T0" fmla="*/ 147 w 243"/>
                <a:gd name="T1" fmla="*/ 77 h 284"/>
                <a:gd name="T2" fmla="*/ 129 w 243"/>
                <a:gd name="T3" fmla="*/ 67 h 284"/>
                <a:gd name="T4" fmla="*/ 104 w 243"/>
                <a:gd name="T5" fmla="*/ 65 h 284"/>
                <a:gd name="T6" fmla="*/ 92 w 243"/>
                <a:gd name="T7" fmla="*/ 72 h 284"/>
                <a:gd name="T8" fmla="*/ 89 w 243"/>
                <a:gd name="T9" fmla="*/ 80 h 284"/>
                <a:gd name="T10" fmla="*/ 92 w 243"/>
                <a:gd name="T11" fmla="*/ 87 h 284"/>
                <a:gd name="T12" fmla="*/ 99 w 243"/>
                <a:gd name="T13" fmla="*/ 92 h 284"/>
                <a:gd name="T14" fmla="*/ 107 w 243"/>
                <a:gd name="T15" fmla="*/ 95 h 284"/>
                <a:gd name="T16" fmla="*/ 114 w 243"/>
                <a:gd name="T17" fmla="*/ 100 h 284"/>
                <a:gd name="T18" fmla="*/ 124 w 243"/>
                <a:gd name="T19" fmla="*/ 102 h 284"/>
                <a:gd name="T20" fmla="*/ 134 w 243"/>
                <a:gd name="T21" fmla="*/ 105 h 284"/>
                <a:gd name="T22" fmla="*/ 144 w 243"/>
                <a:gd name="T23" fmla="*/ 107 h 284"/>
                <a:gd name="T24" fmla="*/ 164 w 243"/>
                <a:gd name="T25" fmla="*/ 112 h 284"/>
                <a:gd name="T26" fmla="*/ 189 w 243"/>
                <a:gd name="T27" fmla="*/ 120 h 284"/>
                <a:gd name="T28" fmla="*/ 209 w 243"/>
                <a:gd name="T29" fmla="*/ 130 h 284"/>
                <a:gd name="T30" fmla="*/ 227 w 243"/>
                <a:gd name="T31" fmla="*/ 145 h 284"/>
                <a:gd name="T32" fmla="*/ 237 w 243"/>
                <a:gd name="T33" fmla="*/ 160 h 284"/>
                <a:gd name="T34" fmla="*/ 242 w 243"/>
                <a:gd name="T35" fmla="*/ 180 h 284"/>
                <a:gd name="T36" fmla="*/ 242 w 243"/>
                <a:gd name="T37" fmla="*/ 205 h 284"/>
                <a:gd name="T38" fmla="*/ 232 w 243"/>
                <a:gd name="T39" fmla="*/ 235 h 284"/>
                <a:gd name="T40" fmla="*/ 214 w 243"/>
                <a:gd name="T41" fmla="*/ 255 h 284"/>
                <a:gd name="T42" fmla="*/ 192 w 243"/>
                <a:gd name="T43" fmla="*/ 270 h 284"/>
                <a:gd name="T44" fmla="*/ 164 w 243"/>
                <a:gd name="T45" fmla="*/ 277 h 284"/>
                <a:gd name="T46" fmla="*/ 134 w 243"/>
                <a:gd name="T47" fmla="*/ 283 h 284"/>
                <a:gd name="T48" fmla="*/ 102 w 243"/>
                <a:gd name="T49" fmla="*/ 283 h 284"/>
                <a:gd name="T50" fmla="*/ 72 w 243"/>
                <a:gd name="T51" fmla="*/ 277 h 284"/>
                <a:gd name="T52" fmla="*/ 47 w 243"/>
                <a:gd name="T53" fmla="*/ 265 h 284"/>
                <a:gd name="T54" fmla="*/ 24 w 243"/>
                <a:gd name="T55" fmla="*/ 250 h 284"/>
                <a:gd name="T56" fmla="*/ 9 w 243"/>
                <a:gd name="T57" fmla="*/ 227 h 284"/>
                <a:gd name="T58" fmla="*/ 2 w 243"/>
                <a:gd name="T59" fmla="*/ 202 h 284"/>
                <a:gd name="T60" fmla="*/ 84 w 243"/>
                <a:gd name="T61" fmla="*/ 190 h 284"/>
                <a:gd name="T62" fmla="*/ 89 w 243"/>
                <a:gd name="T63" fmla="*/ 202 h 284"/>
                <a:gd name="T64" fmla="*/ 99 w 243"/>
                <a:gd name="T65" fmla="*/ 212 h 284"/>
                <a:gd name="T66" fmla="*/ 112 w 243"/>
                <a:gd name="T67" fmla="*/ 215 h 284"/>
                <a:gd name="T68" fmla="*/ 124 w 243"/>
                <a:gd name="T69" fmla="*/ 217 h 284"/>
                <a:gd name="T70" fmla="*/ 147 w 243"/>
                <a:gd name="T71" fmla="*/ 212 h 284"/>
                <a:gd name="T72" fmla="*/ 157 w 243"/>
                <a:gd name="T73" fmla="*/ 200 h 284"/>
                <a:gd name="T74" fmla="*/ 154 w 243"/>
                <a:gd name="T75" fmla="*/ 190 h 284"/>
                <a:gd name="T76" fmla="*/ 144 w 243"/>
                <a:gd name="T77" fmla="*/ 182 h 284"/>
                <a:gd name="T78" fmla="*/ 129 w 243"/>
                <a:gd name="T79" fmla="*/ 177 h 284"/>
                <a:gd name="T80" fmla="*/ 107 w 243"/>
                <a:gd name="T81" fmla="*/ 170 h 284"/>
                <a:gd name="T82" fmla="*/ 84 w 243"/>
                <a:gd name="T83" fmla="*/ 162 h 284"/>
                <a:gd name="T84" fmla="*/ 64 w 243"/>
                <a:gd name="T85" fmla="*/ 157 h 284"/>
                <a:gd name="T86" fmla="*/ 49 w 243"/>
                <a:gd name="T87" fmla="*/ 152 h 284"/>
                <a:gd name="T88" fmla="*/ 34 w 243"/>
                <a:gd name="T89" fmla="*/ 142 h 284"/>
                <a:gd name="T90" fmla="*/ 22 w 243"/>
                <a:gd name="T91" fmla="*/ 132 h 284"/>
                <a:gd name="T92" fmla="*/ 12 w 243"/>
                <a:gd name="T93" fmla="*/ 117 h 284"/>
                <a:gd name="T94" fmla="*/ 7 w 243"/>
                <a:gd name="T95" fmla="*/ 100 h 284"/>
                <a:gd name="T96" fmla="*/ 4 w 243"/>
                <a:gd name="T97" fmla="*/ 80 h 284"/>
                <a:gd name="T98" fmla="*/ 9 w 243"/>
                <a:gd name="T99" fmla="*/ 60 h 284"/>
                <a:gd name="T100" fmla="*/ 19 w 243"/>
                <a:gd name="T101" fmla="*/ 40 h 284"/>
                <a:gd name="T102" fmla="*/ 37 w 243"/>
                <a:gd name="T103" fmla="*/ 22 h 284"/>
                <a:gd name="T104" fmla="*/ 59 w 243"/>
                <a:gd name="T105" fmla="*/ 12 h 284"/>
                <a:gd name="T106" fmla="*/ 87 w 243"/>
                <a:gd name="T107" fmla="*/ 2 h 284"/>
                <a:gd name="T108" fmla="*/ 122 w 243"/>
                <a:gd name="T109" fmla="*/ 0 h 284"/>
                <a:gd name="T110" fmla="*/ 142 w 243"/>
                <a:gd name="T111" fmla="*/ 2 h 284"/>
                <a:gd name="T112" fmla="*/ 162 w 243"/>
                <a:gd name="T113" fmla="*/ 5 h 284"/>
                <a:gd name="T114" fmla="*/ 179 w 243"/>
                <a:gd name="T115" fmla="*/ 10 h 284"/>
                <a:gd name="T116" fmla="*/ 194 w 243"/>
                <a:gd name="T117" fmla="*/ 20 h 284"/>
                <a:gd name="T118" fmla="*/ 209 w 243"/>
                <a:gd name="T119" fmla="*/ 32 h 284"/>
                <a:gd name="T120" fmla="*/ 222 w 243"/>
                <a:gd name="T121" fmla="*/ 47 h 284"/>
                <a:gd name="T122" fmla="*/ 229 w 243"/>
                <a:gd name="T123" fmla="*/ 65 h 284"/>
                <a:gd name="T124" fmla="*/ 234 w 243"/>
                <a:gd name="T125" fmla="*/ 8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284">
                  <a:moveTo>
                    <a:pt x="149" y="87"/>
                  </a:moveTo>
                  <a:lnTo>
                    <a:pt x="147" y="77"/>
                  </a:lnTo>
                  <a:lnTo>
                    <a:pt x="139" y="70"/>
                  </a:lnTo>
                  <a:lnTo>
                    <a:pt x="129" y="67"/>
                  </a:lnTo>
                  <a:lnTo>
                    <a:pt x="117" y="65"/>
                  </a:lnTo>
                  <a:lnTo>
                    <a:pt x="104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89" y="77"/>
                  </a:lnTo>
                  <a:lnTo>
                    <a:pt x="89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4" y="90"/>
                  </a:lnTo>
                  <a:lnTo>
                    <a:pt x="99" y="92"/>
                  </a:lnTo>
                  <a:lnTo>
                    <a:pt x="102" y="92"/>
                  </a:lnTo>
                  <a:lnTo>
                    <a:pt x="107" y="95"/>
                  </a:lnTo>
                  <a:lnTo>
                    <a:pt x="109" y="97"/>
                  </a:lnTo>
                  <a:lnTo>
                    <a:pt x="114" y="100"/>
                  </a:lnTo>
                  <a:lnTo>
                    <a:pt x="119" y="100"/>
                  </a:lnTo>
                  <a:lnTo>
                    <a:pt x="124" y="102"/>
                  </a:lnTo>
                  <a:lnTo>
                    <a:pt x="129" y="102"/>
                  </a:lnTo>
                  <a:lnTo>
                    <a:pt x="134" y="105"/>
                  </a:lnTo>
                  <a:lnTo>
                    <a:pt x="139" y="105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64" y="112"/>
                  </a:lnTo>
                  <a:lnTo>
                    <a:pt x="177" y="115"/>
                  </a:lnTo>
                  <a:lnTo>
                    <a:pt x="189" y="120"/>
                  </a:lnTo>
                  <a:lnTo>
                    <a:pt x="199" y="125"/>
                  </a:lnTo>
                  <a:lnTo>
                    <a:pt x="209" y="130"/>
                  </a:lnTo>
                  <a:lnTo>
                    <a:pt x="219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7" y="160"/>
                  </a:lnTo>
                  <a:lnTo>
                    <a:pt x="239" y="170"/>
                  </a:lnTo>
                  <a:lnTo>
                    <a:pt x="242" y="180"/>
                  </a:lnTo>
                  <a:lnTo>
                    <a:pt x="242" y="190"/>
                  </a:lnTo>
                  <a:lnTo>
                    <a:pt x="242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4" y="245"/>
                  </a:lnTo>
                  <a:lnTo>
                    <a:pt x="214" y="255"/>
                  </a:lnTo>
                  <a:lnTo>
                    <a:pt x="204" y="262"/>
                  </a:lnTo>
                  <a:lnTo>
                    <a:pt x="192" y="270"/>
                  </a:lnTo>
                  <a:lnTo>
                    <a:pt x="179" y="275"/>
                  </a:lnTo>
                  <a:lnTo>
                    <a:pt x="164" y="277"/>
                  </a:lnTo>
                  <a:lnTo>
                    <a:pt x="149" y="280"/>
                  </a:lnTo>
                  <a:lnTo>
                    <a:pt x="134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59" y="272"/>
                  </a:lnTo>
                  <a:lnTo>
                    <a:pt x="47" y="265"/>
                  </a:lnTo>
                  <a:lnTo>
                    <a:pt x="34" y="257"/>
                  </a:lnTo>
                  <a:lnTo>
                    <a:pt x="24" y="250"/>
                  </a:lnTo>
                  <a:lnTo>
                    <a:pt x="17" y="240"/>
                  </a:lnTo>
                  <a:lnTo>
                    <a:pt x="9" y="227"/>
                  </a:lnTo>
                  <a:lnTo>
                    <a:pt x="4" y="215"/>
                  </a:lnTo>
                  <a:lnTo>
                    <a:pt x="2" y="202"/>
                  </a:lnTo>
                  <a:lnTo>
                    <a:pt x="0" y="190"/>
                  </a:lnTo>
                  <a:lnTo>
                    <a:pt x="84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4" y="207"/>
                  </a:lnTo>
                  <a:lnTo>
                    <a:pt x="99" y="212"/>
                  </a:lnTo>
                  <a:lnTo>
                    <a:pt x="104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4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4" y="207"/>
                  </a:lnTo>
                  <a:lnTo>
                    <a:pt x="157" y="200"/>
                  </a:lnTo>
                  <a:lnTo>
                    <a:pt x="157" y="195"/>
                  </a:lnTo>
                  <a:lnTo>
                    <a:pt x="154" y="190"/>
                  </a:lnTo>
                  <a:lnTo>
                    <a:pt x="149" y="187"/>
                  </a:lnTo>
                  <a:lnTo>
                    <a:pt x="144" y="182"/>
                  </a:lnTo>
                  <a:lnTo>
                    <a:pt x="137" y="180"/>
                  </a:lnTo>
                  <a:lnTo>
                    <a:pt x="129" y="177"/>
                  </a:lnTo>
                  <a:lnTo>
                    <a:pt x="119" y="172"/>
                  </a:lnTo>
                  <a:lnTo>
                    <a:pt x="107" y="170"/>
                  </a:lnTo>
                  <a:lnTo>
                    <a:pt x="94" y="167"/>
                  </a:lnTo>
                  <a:lnTo>
                    <a:pt x="84" y="162"/>
                  </a:lnTo>
                  <a:lnTo>
                    <a:pt x="74" y="160"/>
                  </a:lnTo>
                  <a:lnTo>
                    <a:pt x="64" y="157"/>
                  </a:lnTo>
                  <a:lnTo>
                    <a:pt x="57" y="155"/>
                  </a:lnTo>
                  <a:lnTo>
                    <a:pt x="49" y="152"/>
                  </a:lnTo>
                  <a:lnTo>
                    <a:pt x="42" y="147"/>
                  </a:lnTo>
                  <a:lnTo>
                    <a:pt x="34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9" y="110"/>
                  </a:lnTo>
                  <a:lnTo>
                    <a:pt x="7" y="100"/>
                  </a:lnTo>
                  <a:lnTo>
                    <a:pt x="4" y="90"/>
                  </a:lnTo>
                  <a:lnTo>
                    <a:pt x="4" y="80"/>
                  </a:lnTo>
                  <a:lnTo>
                    <a:pt x="4" y="70"/>
                  </a:lnTo>
                  <a:lnTo>
                    <a:pt x="9" y="60"/>
                  </a:lnTo>
                  <a:lnTo>
                    <a:pt x="12" y="50"/>
                  </a:lnTo>
                  <a:lnTo>
                    <a:pt x="19" y="40"/>
                  </a:lnTo>
                  <a:lnTo>
                    <a:pt x="27" y="30"/>
                  </a:lnTo>
                  <a:lnTo>
                    <a:pt x="37" y="22"/>
                  </a:lnTo>
                  <a:lnTo>
                    <a:pt x="47" y="17"/>
                  </a:lnTo>
                  <a:lnTo>
                    <a:pt x="59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2" y="2"/>
                  </a:lnTo>
                  <a:lnTo>
                    <a:pt x="162" y="5"/>
                  </a:lnTo>
                  <a:lnTo>
                    <a:pt x="172" y="7"/>
                  </a:lnTo>
                  <a:lnTo>
                    <a:pt x="179" y="10"/>
                  </a:lnTo>
                  <a:lnTo>
                    <a:pt x="187" y="15"/>
                  </a:lnTo>
                  <a:lnTo>
                    <a:pt x="194" y="20"/>
                  </a:lnTo>
                  <a:lnTo>
                    <a:pt x="202" y="25"/>
                  </a:lnTo>
                  <a:lnTo>
                    <a:pt x="209" y="32"/>
                  </a:lnTo>
                  <a:lnTo>
                    <a:pt x="217" y="40"/>
                  </a:lnTo>
                  <a:lnTo>
                    <a:pt x="222" y="47"/>
                  </a:lnTo>
                  <a:lnTo>
                    <a:pt x="224" y="55"/>
                  </a:lnTo>
                  <a:lnTo>
                    <a:pt x="229" y="65"/>
                  </a:lnTo>
                  <a:lnTo>
                    <a:pt x="232" y="75"/>
                  </a:lnTo>
                  <a:lnTo>
                    <a:pt x="234" y="87"/>
                  </a:lnTo>
                  <a:lnTo>
                    <a:pt x="149" y="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25" name="Freeform 49"/>
            <p:cNvSpPr>
              <a:spLocks/>
            </p:cNvSpPr>
            <p:nvPr/>
          </p:nvSpPr>
          <p:spPr bwMode="auto">
            <a:xfrm>
              <a:off x="3093" y="930"/>
              <a:ext cx="243" cy="284"/>
            </a:xfrm>
            <a:custGeom>
              <a:avLst/>
              <a:gdLst>
                <a:gd name="T0" fmla="*/ 147 w 243"/>
                <a:gd name="T1" fmla="*/ 77 h 284"/>
                <a:gd name="T2" fmla="*/ 117 w 243"/>
                <a:gd name="T3" fmla="*/ 65 h 284"/>
                <a:gd name="T4" fmla="*/ 97 w 243"/>
                <a:gd name="T5" fmla="*/ 67 h 284"/>
                <a:gd name="T6" fmla="*/ 89 w 243"/>
                <a:gd name="T7" fmla="*/ 77 h 284"/>
                <a:gd name="T8" fmla="*/ 92 w 243"/>
                <a:gd name="T9" fmla="*/ 87 h 284"/>
                <a:gd name="T10" fmla="*/ 99 w 243"/>
                <a:gd name="T11" fmla="*/ 92 h 284"/>
                <a:gd name="T12" fmla="*/ 109 w 243"/>
                <a:gd name="T13" fmla="*/ 97 h 284"/>
                <a:gd name="T14" fmla="*/ 119 w 243"/>
                <a:gd name="T15" fmla="*/ 100 h 284"/>
                <a:gd name="T16" fmla="*/ 129 w 243"/>
                <a:gd name="T17" fmla="*/ 102 h 284"/>
                <a:gd name="T18" fmla="*/ 144 w 243"/>
                <a:gd name="T19" fmla="*/ 107 h 284"/>
                <a:gd name="T20" fmla="*/ 164 w 243"/>
                <a:gd name="T21" fmla="*/ 112 h 284"/>
                <a:gd name="T22" fmla="*/ 199 w 243"/>
                <a:gd name="T23" fmla="*/ 125 h 284"/>
                <a:gd name="T24" fmla="*/ 219 w 243"/>
                <a:gd name="T25" fmla="*/ 137 h 284"/>
                <a:gd name="T26" fmla="*/ 232 w 243"/>
                <a:gd name="T27" fmla="*/ 152 h 284"/>
                <a:gd name="T28" fmla="*/ 242 w 243"/>
                <a:gd name="T29" fmla="*/ 180 h 284"/>
                <a:gd name="T30" fmla="*/ 242 w 243"/>
                <a:gd name="T31" fmla="*/ 205 h 284"/>
                <a:gd name="T32" fmla="*/ 224 w 243"/>
                <a:gd name="T33" fmla="*/ 245 h 284"/>
                <a:gd name="T34" fmla="*/ 204 w 243"/>
                <a:gd name="T35" fmla="*/ 262 h 284"/>
                <a:gd name="T36" fmla="*/ 179 w 243"/>
                <a:gd name="T37" fmla="*/ 275 h 284"/>
                <a:gd name="T38" fmla="*/ 134 w 243"/>
                <a:gd name="T39" fmla="*/ 283 h 284"/>
                <a:gd name="T40" fmla="*/ 102 w 243"/>
                <a:gd name="T41" fmla="*/ 283 h 284"/>
                <a:gd name="T42" fmla="*/ 59 w 243"/>
                <a:gd name="T43" fmla="*/ 272 h 284"/>
                <a:gd name="T44" fmla="*/ 34 w 243"/>
                <a:gd name="T45" fmla="*/ 257 h 284"/>
                <a:gd name="T46" fmla="*/ 17 w 243"/>
                <a:gd name="T47" fmla="*/ 240 h 284"/>
                <a:gd name="T48" fmla="*/ 2 w 243"/>
                <a:gd name="T49" fmla="*/ 202 h 284"/>
                <a:gd name="T50" fmla="*/ 84 w 243"/>
                <a:gd name="T51" fmla="*/ 190 h 284"/>
                <a:gd name="T52" fmla="*/ 94 w 243"/>
                <a:gd name="T53" fmla="*/ 207 h 284"/>
                <a:gd name="T54" fmla="*/ 104 w 243"/>
                <a:gd name="T55" fmla="*/ 215 h 284"/>
                <a:gd name="T56" fmla="*/ 124 w 243"/>
                <a:gd name="T57" fmla="*/ 217 h 284"/>
                <a:gd name="T58" fmla="*/ 147 w 243"/>
                <a:gd name="T59" fmla="*/ 212 h 284"/>
                <a:gd name="T60" fmla="*/ 157 w 243"/>
                <a:gd name="T61" fmla="*/ 200 h 284"/>
                <a:gd name="T62" fmla="*/ 149 w 243"/>
                <a:gd name="T63" fmla="*/ 187 h 284"/>
                <a:gd name="T64" fmla="*/ 137 w 243"/>
                <a:gd name="T65" fmla="*/ 180 h 284"/>
                <a:gd name="T66" fmla="*/ 107 w 243"/>
                <a:gd name="T67" fmla="*/ 170 h 284"/>
                <a:gd name="T68" fmla="*/ 84 w 243"/>
                <a:gd name="T69" fmla="*/ 162 h 284"/>
                <a:gd name="T70" fmla="*/ 64 w 243"/>
                <a:gd name="T71" fmla="*/ 157 h 284"/>
                <a:gd name="T72" fmla="*/ 42 w 243"/>
                <a:gd name="T73" fmla="*/ 147 h 284"/>
                <a:gd name="T74" fmla="*/ 27 w 243"/>
                <a:gd name="T75" fmla="*/ 137 h 284"/>
                <a:gd name="T76" fmla="*/ 12 w 243"/>
                <a:gd name="T77" fmla="*/ 117 h 284"/>
                <a:gd name="T78" fmla="*/ 7 w 243"/>
                <a:gd name="T79" fmla="*/ 100 h 284"/>
                <a:gd name="T80" fmla="*/ 4 w 243"/>
                <a:gd name="T81" fmla="*/ 80 h 284"/>
                <a:gd name="T82" fmla="*/ 12 w 243"/>
                <a:gd name="T83" fmla="*/ 50 h 284"/>
                <a:gd name="T84" fmla="*/ 27 w 243"/>
                <a:gd name="T85" fmla="*/ 30 h 284"/>
                <a:gd name="T86" fmla="*/ 59 w 243"/>
                <a:gd name="T87" fmla="*/ 12 h 284"/>
                <a:gd name="T88" fmla="*/ 87 w 243"/>
                <a:gd name="T89" fmla="*/ 2 h 284"/>
                <a:gd name="T90" fmla="*/ 122 w 243"/>
                <a:gd name="T91" fmla="*/ 0 h 284"/>
                <a:gd name="T92" fmla="*/ 152 w 243"/>
                <a:gd name="T93" fmla="*/ 2 h 284"/>
                <a:gd name="T94" fmla="*/ 172 w 243"/>
                <a:gd name="T95" fmla="*/ 7 h 284"/>
                <a:gd name="T96" fmla="*/ 194 w 243"/>
                <a:gd name="T97" fmla="*/ 20 h 284"/>
                <a:gd name="T98" fmla="*/ 209 w 243"/>
                <a:gd name="T99" fmla="*/ 32 h 284"/>
                <a:gd name="T100" fmla="*/ 222 w 243"/>
                <a:gd name="T101" fmla="*/ 47 h 284"/>
                <a:gd name="T102" fmla="*/ 232 w 243"/>
                <a:gd name="T103" fmla="*/ 7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3" h="284">
                  <a:moveTo>
                    <a:pt x="149" y="87"/>
                  </a:moveTo>
                  <a:lnTo>
                    <a:pt x="149" y="87"/>
                  </a:lnTo>
                  <a:lnTo>
                    <a:pt x="147" y="77"/>
                  </a:lnTo>
                  <a:lnTo>
                    <a:pt x="139" y="70"/>
                  </a:lnTo>
                  <a:lnTo>
                    <a:pt x="129" y="67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04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89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9" y="92"/>
                  </a:lnTo>
                  <a:lnTo>
                    <a:pt x="102" y="92"/>
                  </a:lnTo>
                  <a:lnTo>
                    <a:pt x="107" y="95"/>
                  </a:lnTo>
                  <a:lnTo>
                    <a:pt x="109" y="97"/>
                  </a:lnTo>
                  <a:lnTo>
                    <a:pt x="109" y="97"/>
                  </a:lnTo>
                  <a:lnTo>
                    <a:pt x="114" y="100"/>
                  </a:lnTo>
                  <a:lnTo>
                    <a:pt x="119" y="100"/>
                  </a:lnTo>
                  <a:lnTo>
                    <a:pt x="124" y="102"/>
                  </a:lnTo>
                  <a:lnTo>
                    <a:pt x="129" y="102"/>
                  </a:lnTo>
                  <a:lnTo>
                    <a:pt x="129" y="102"/>
                  </a:lnTo>
                  <a:lnTo>
                    <a:pt x="134" y="105"/>
                  </a:lnTo>
                  <a:lnTo>
                    <a:pt x="139" y="105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64" y="112"/>
                  </a:lnTo>
                  <a:lnTo>
                    <a:pt x="177" y="115"/>
                  </a:lnTo>
                  <a:lnTo>
                    <a:pt x="189" y="120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209" y="130"/>
                  </a:lnTo>
                  <a:lnTo>
                    <a:pt x="219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2" y="152"/>
                  </a:lnTo>
                  <a:lnTo>
                    <a:pt x="237" y="160"/>
                  </a:lnTo>
                  <a:lnTo>
                    <a:pt x="239" y="170"/>
                  </a:lnTo>
                  <a:lnTo>
                    <a:pt x="242" y="180"/>
                  </a:lnTo>
                  <a:lnTo>
                    <a:pt x="242" y="190"/>
                  </a:lnTo>
                  <a:lnTo>
                    <a:pt x="242" y="190"/>
                  </a:lnTo>
                  <a:lnTo>
                    <a:pt x="242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4" y="245"/>
                  </a:lnTo>
                  <a:lnTo>
                    <a:pt x="224" y="245"/>
                  </a:lnTo>
                  <a:lnTo>
                    <a:pt x="214" y="255"/>
                  </a:lnTo>
                  <a:lnTo>
                    <a:pt x="204" y="262"/>
                  </a:lnTo>
                  <a:lnTo>
                    <a:pt x="192" y="270"/>
                  </a:lnTo>
                  <a:lnTo>
                    <a:pt x="179" y="275"/>
                  </a:lnTo>
                  <a:lnTo>
                    <a:pt x="179" y="275"/>
                  </a:lnTo>
                  <a:lnTo>
                    <a:pt x="164" y="277"/>
                  </a:lnTo>
                  <a:lnTo>
                    <a:pt x="149" y="280"/>
                  </a:lnTo>
                  <a:lnTo>
                    <a:pt x="134" y="283"/>
                  </a:lnTo>
                  <a:lnTo>
                    <a:pt x="117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47" y="265"/>
                  </a:lnTo>
                  <a:lnTo>
                    <a:pt x="34" y="257"/>
                  </a:lnTo>
                  <a:lnTo>
                    <a:pt x="24" y="250"/>
                  </a:lnTo>
                  <a:lnTo>
                    <a:pt x="17" y="240"/>
                  </a:lnTo>
                  <a:lnTo>
                    <a:pt x="17" y="240"/>
                  </a:lnTo>
                  <a:lnTo>
                    <a:pt x="9" y="227"/>
                  </a:lnTo>
                  <a:lnTo>
                    <a:pt x="4" y="215"/>
                  </a:lnTo>
                  <a:lnTo>
                    <a:pt x="2" y="202"/>
                  </a:lnTo>
                  <a:lnTo>
                    <a:pt x="0" y="190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4" y="207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104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4" y="207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195"/>
                  </a:lnTo>
                  <a:lnTo>
                    <a:pt x="154" y="190"/>
                  </a:lnTo>
                  <a:lnTo>
                    <a:pt x="149" y="187"/>
                  </a:lnTo>
                  <a:lnTo>
                    <a:pt x="144" y="182"/>
                  </a:lnTo>
                  <a:lnTo>
                    <a:pt x="144" y="182"/>
                  </a:lnTo>
                  <a:lnTo>
                    <a:pt x="137" y="180"/>
                  </a:lnTo>
                  <a:lnTo>
                    <a:pt x="129" y="177"/>
                  </a:lnTo>
                  <a:lnTo>
                    <a:pt x="119" y="172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94" y="167"/>
                  </a:lnTo>
                  <a:lnTo>
                    <a:pt x="84" y="162"/>
                  </a:lnTo>
                  <a:lnTo>
                    <a:pt x="74" y="160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57" y="155"/>
                  </a:lnTo>
                  <a:lnTo>
                    <a:pt x="49" y="152"/>
                  </a:lnTo>
                  <a:lnTo>
                    <a:pt x="42" y="147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9" y="110"/>
                  </a:lnTo>
                  <a:lnTo>
                    <a:pt x="7" y="100"/>
                  </a:lnTo>
                  <a:lnTo>
                    <a:pt x="4" y="9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70"/>
                  </a:lnTo>
                  <a:lnTo>
                    <a:pt x="9" y="60"/>
                  </a:lnTo>
                  <a:lnTo>
                    <a:pt x="12" y="5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7" y="30"/>
                  </a:lnTo>
                  <a:lnTo>
                    <a:pt x="37" y="22"/>
                  </a:lnTo>
                  <a:lnTo>
                    <a:pt x="47" y="17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2" y="2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72" y="7"/>
                  </a:lnTo>
                  <a:lnTo>
                    <a:pt x="179" y="10"/>
                  </a:lnTo>
                  <a:lnTo>
                    <a:pt x="187" y="15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202" y="25"/>
                  </a:lnTo>
                  <a:lnTo>
                    <a:pt x="209" y="32"/>
                  </a:lnTo>
                  <a:lnTo>
                    <a:pt x="217" y="40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4" y="55"/>
                  </a:lnTo>
                  <a:lnTo>
                    <a:pt x="229" y="65"/>
                  </a:lnTo>
                  <a:lnTo>
                    <a:pt x="232" y="75"/>
                  </a:lnTo>
                  <a:lnTo>
                    <a:pt x="234" y="87"/>
                  </a:lnTo>
                  <a:lnTo>
                    <a:pt x="149" y="8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26" name="Freeform 50"/>
            <p:cNvSpPr>
              <a:spLocks/>
            </p:cNvSpPr>
            <p:nvPr/>
          </p:nvSpPr>
          <p:spPr bwMode="auto">
            <a:xfrm>
              <a:off x="1902" y="946"/>
              <a:ext cx="241" cy="267"/>
            </a:xfrm>
            <a:custGeom>
              <a:avLst/>
              <a:gdLst>
                <a:gd name="T0" fmla="*/ 0 w 241"/>
                <a:gd name="T1" fmla="*/ 0 h 267"/>
                <a:gd name="T2" fmla="*/ 127 w 241"/>
                <a:gd name="T3" fmla="*/ 0 h 267"/>
                <a:gd name="T4" fmla="*/ 140 w 241"/>
                <a:gd name="T5" fmla="*/ 0 h 267"/>
                <a:gd name="T6" fmla="*/ 152 w 241"/>
                <a:gd name="T7" fmla="*/ 2 h 267"/>
                <a:gd name="T8" fmla="*/ 165 w 241"/>
                <a:gd name="T9" fmla="*/ 5 h 267"/>
                <a:gd name="T10" fmla="*/ 177 w 241"/>
                <a:gd name="T11" fmla="*/ 7 h 267"/>
                <a:gd name="T12" fmla="*/ 187 w 241"/>
                <a:gd name="T13" fmla="*/ 10 h 267"/>
                <a:gd name="T14" fmla="*/ 195 w 241"/>
                <a:gd name="T15" fmla="*/ 15 h 267"/>
                <a:gd name="T16" fmla="*/ 205 w 241"/>
                <a:gd name="T17" fmla="*/ 20 h 267"/>
                <a:gd name="T18" fmla="*/ 212 w 241"/>
                <a:gd name="T19" fmla="*/ 25 h 267"/>
                <a:gd name="T20" fmla="*/ 220 w 241"/>
                <a:gd name="T21" fmla="*/ 30 h 267"/>
                <a:gd name="T22" fmla="*/ 225 w 241"/>
                <a:gd name="T23" fmla="*/ 37 h 267"/>
                <a:gd name="T24" fmla="*/ 227 w 241"/>
                <a:gd name="T25" fmla="*/ 45 h 267"/>
                <a:gd name="T26" fmla="*/ 232 w 241"/>
                <a:gd name="T27" fmla="*/ 52 h 267"/>
                <a:gd name="T28" fmla="*/ 235 w 241"/>
                <a:gd name="T29" fmla="*/ 62 h 267"/>
                <a:gd name="T30" fmla="*/ 237 w 241"/>
                <a:gd name="T31" fmla="*/ 72 h 267"/>
                <a:gd name="T32" fmla="*/ 240 w 241"/>
                <a:gd name="T33" fmla="*/ 82 h 267"/>
                <a:gd name="T34" fmla="*/ 240 w 241"/>
                <a:gd name="T35" fmla="*/ 92 h 267"/>
                <a:gd name="T36" fmla="*/ 240 w 241"/>
                <a:gd name="T37" fmla="*/ 102 h 267"/>
                <a:gd name="T38" fmla="*/ 237 w 241"/>
                <a:gd name="T39" fmla="*/ 110 h 267"/>
                <a:gd name="T40" fmla="*/ 237 w 241"/>
                <a:gd name="T41" fmla="*/ 117 h 267"/>
                <a:gd name="T42" fmla="*/ 235 w 241"/>
                <a:gd name="T43" fmla="*/ 125 h 267"/>
                <a:gd name="T44" fmla="*/ 230 w 241"/>
                <a:gd name="T45" fmla="*/ 133 h 267"/>
                <a:gd name="T46" fmla="*/ 227 w 241"/>
                <a:gd name="T47" fmla="*/ 140 h 267"/>
                <a:gd name="T48" fmla="*/ 222 w 241"/>
                <a:gd name="T49" fmla="*/ 148 h 267"/>
                <a:gd name="T50" fmla="*/ 217 w 241"/>
                <a:gd name="T51" fmla="*/ 153 h 267"/>
                <a:gd name="T52" fmla="*/ 210 w 241"/>
                <a:gd name="T53" fmla="*/ 160 h 267"/>
                <a:gd name="T54" fmla="*/ 202 w 241"/>
                <a:gd name="T55" fmla="*/ 165 h 267"/>
                <a:gd name="T56" fmla="*/ 192 w 241"/>
                <a:gd name="T57" fmla="*/ 168 h 267"/>
                <a:gd name="T58" fmla="*/ 182 w 241"/>
                <a:gd name="T59" fmla="*/ 173 h 267"/>
                <a:gd name="T60" fmla="*/ 172 w 241"/>
                <a:gd name="T61" fmla="*/ 175 h 267"/>
                <a:gd name="T62" fmla="*/ 160 w 241"/>
                <a:gd name="T63" fmla="*/ 178 h 267"/>
                <a:gd name="T64" fmla="*/ 147 w 241"/>
                <a:gd name="T65" fmla="*/ 180 h 267"/>
                <a:gd name="T66" fmla="*/ 132 w 241"/>
                <a:gd name="T67" fmla="*/ 180 h 267"/>
                <a:gd name="T68" fmla="*/ 87 w 241"/>
                <a:gd name="T69" fmla="*/ 180 h 267"/>
                <a:gd name="T70" fmla="*/ 87 w 241"/>
                <a:gd name="T71" fmla="*/ 266 h 267"/>
                <a:gd name="T72" fmla="*/ 0 w 241"/>
                <a:gd name="T73" fmla="*/ 266 h 267"/>
                <a:gd name="T74" fmla="*/ 0 w 241"/>
                <a:gd name="T75" fmla="*/ 0 h 267"/>
                <a:gd name="T76" fmla="*/ 87 w 241"/>
                <a:gd name="T77" fmla="*/ 62 h 267"/>
                <a:gd name="T78" fmla="*/ 87 w 241"/>
                <a:gd name="T79" fmla="*/ 117 h 267"/>
                <a:gd name="T80" fmla="*/ 125 w 241"/>
                <a:gd name="T81" fmla="*/ 117 h 267"/>
                <a:gd name="T82" fmla="*/ 132 w 241"/>
                <a:gd name="T83" fmla="*/ 117 h 267"/>
                <a:gd name="T84" fmla="*/ 137 w 241"/>
                <a:gd name="T85" fmla="*/ 115 h 267"/>
                <a:gd name="T86" fmla="*/ 142 w 241"/>
                <a:gd name="T87" fmla="*/ 112 h 267"/>
                <a:gd name="T88" fmla="*/ 147 w 241"/>
                <a:gd name="T89" fmla="*/ 110 h 267"/>
                <a:gd name="T90" fmla="*/ 152 w 241"/>
                <a:gd name="T91" fmla="*/ 107 h 267"/>
                <a:gd name="T92" fmla="*/ 155 w 241"/>
                <a:gd name="T93" fmla="*/ 102 h 267"/>
                <a:gd name="T94" fmla="*/ 157 w 241"/>
                <a:gd name="T95" fmla="*/ 97 h 267"/>
                <a:gd name="T96" fmla="*/ 157 w 241"/>
                <a:gd name="T97" fmla="*/ 90 h 267"/>
                <a:gd name="T98" fmla="*/ 155 w 241"/>
                <a:gd name="T99" fmla="*/ 77 h 267"/>
                <a:gd name="T100" fmla="*/ 147 w 241"/>
                <a:gd name="T101" fmla="*/ 70 h 267"/>
                <a:gd name="T102" fmla="*/ 132 w 241"/>
                <a:gd name="T103" fmla="*/ 65 h 267"/>
                <a:gd name="T104" fmla="*/ 112 w 241"/>
                <a:gd name="T105" fmla="*/ 62 h 267"/>
                <a:gd name="T106" fmla="*/ 87 w 241"/>
                <a:gd name="T107" fmla="*/ 62 h 267"/>
                <a:gd name="T108" fmla="*/ 0 w 241"/>
                <a:gd name="T10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1" h="267">
                  <a:moveTo>
                    <a:pt x="0" y="0"/>
                  </a:move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5" y="5"/>
                  </a:lnTo>
                  <a:lnTo>
                    <a:pt x="177" y="7"/>
                  </a:lnTo>
                  <a:lnTo>
                    <a:pt x="187" y="10"/>
                  </a:lnTo>
                  <a:lnTo>
                    <a:pt x="195" y="15"/>
                  </a:lnTo>
                  <a:lnTo>
                    <a:pt x="205" y="20"/>
                  </a:lnTo>
                  <a:lnTo>
                    <a:pt x="212" y="25"/>
                  </a:lnTo>
                  <a:lnTo>
                    <a:pt x="220" y="30"/>
                  </a:lnTo>
                  <a:lnTo>
                    <a:pt x="225" y="37"/>
                  </a:lnTo>
                  <a:lnTo>
                    <a:pt x="227" y="45"/>
                  </a:lnTo>
                  <a:lnTo>
                    <a:pt x="232" y="52"/>
                  </a:lnTo>
                  <a:lnTo>
                    <a:pt x="235" y="62"/>
                  </a:lnTo>
                  <a:lnTo>
                    <a:pt x="237" y="72"/>
                  </a:lnTo>
                  <a:lnTo>
                    <a:pt x="240" y="82"/>
                  </a:lnTo>
                  <a:lnTo>
                    <a:pt x="240" y="92"/>
                  </a:lnTo>
                  <a:lnTo>
                    <a:pt x="240" y="102"/>
                  </a:lnTo>
                  <a:lnTo>
                    <a:pt x="237" y="110"/>
                  </a:lnTo>
                  <a:lnTo>
                    <a:pt x="237" y="117"/>
                  </a:lnTo>
                  <a:lnTo>
                    <a:pt x="235" y="125"/>
                  </a:lnTo>
                  <a:lnTo>
                    <a:pt x="230" y="133"/>
                  </a:lnTo>
                  <a:lnTo>
                    <a:pt x="227" y="140"/>
                  </a:lnTo>
                  <a:lnTo>
                    <a:pt x="222" y="148"/>
                  </a:lnTo>
                  <a:lnTo>
                    <a:pt x="217" y="153"/>
                  </a:lnTo>
                  <a:lnTo>
                    <a:pt x="210" y="160"/>
                  </a:lnTo>
                  <a:lnTo>
                    <a:pt x="202" y="165"/>
                  </a:lnTo>
                  <a:lnTo>
                    <a:pt x="192" y="168"/>
                  </a:lnTo>
                  <a:lnTo>
                    <a:pt x="182" y="173"/>
                  </a:lnTo>
                  <a:lnTo>
                    <a:pt x="172" y="175"/>
                  </a:lnTo>
                  <a:lnTo>
                    <a:pt x="160" y="178"/>
                  </a:lnTo>
                  <a:lnTo>
                    <a:pt x="147" y="180"/>
                  </a:lnTo>
                  <a:lnTo>
                    <a:pt x="132" y="180"/>
                  </a:lnTo>
                  <a:lnTo>
                    <a:pt x="87" y="180"/>
                  </a:lnTo>
                  <a:lnTo>
                    <a:pt x="87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87" y="62"/>
                  </a:lnTo>
                  <a:lnTo>
                    <a:pt x="87" y="117"/>
                  </a:lnTo>
                  <a:lnTo>
                    <a:pt x="125" y="117"/>
                  </a:lnTo>
                  <a:lnTo>
                    <a:pt x="132" y="117"/>
                  </a:lnTo>
                  <a:lnTo>
                    <a:pt x="137" y="115"/>
                  </a:lnTo>
                  <a:lnTo>
                    <a:pt x="142" y="112"/>
                  </a:lnTo>
                  <a:lnTo>
                    <a:pt x="147" y="110"/>
                  </a:lnTo>
                  <a:lnTo>
                    <a:pt x="152" y="107"/>
                  </a:lnTo>
                  <a:lnTo>
                    <a:pt x="155" y="102"/>
                  </a:lnTo>
                  <a:lnTo>
                    <a:pt x="157" y="97"/>
                  </a:lnTo>
                  <a:lnTo>
                    <a:pt x="157" y="90"/>
                  </a:lnTo>
                  <a:lnTo>
                    <a:pt x="155" y="77"/>
                  </a:lnTo>
                  <a:lnTo>
                    <a:pt x="147" y="70"/>
                  </a:lnTo>
                  <a:lnTo>
                    <a:pt x="132" y="65"/>
                  </a:lnTo>
                  <a:lnTo>
                    <a:pt x="112" y="62"/>
                  </a:lnTo>
                  <a:lnTo>
                    <a:pt x="87" y="6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27" name="Freeform 51"/>
            <p:cNvSpPr>
              <a:spLocks/>
            </p:cNvSpPr>
            <p:nvPr/>
          </p:nvSpPr>
          <p:spPr bwMode="auto">
            <a:xfrm>
              <a:off x="1902" y="946"/>
              <a:ext cx="241" cy="267"/>
            </a:xfrm>
            <a:custGeom>
              <a:avLst/>
              <a:gdLst>
                <a:gd name="T0" fmla="*/ 0 w 241"/>
                <a:gd name="T1" fmla="*/ 0 h 267"/>
                <a:gd name="T2" fmla="*/ 127 w 241"/>
                <a:gd name="T3" fmla="*/ 0 h 267"/>
                <a:gd name="T4" fmla="*/ 127 w 241"/>
                <a:gd name="T5" fmla="*/ 0 h 267"/>
                <a:gd name="T6" fmla="*/ 140 w 241"/>
                <a:gd name="T7" fmla="*/ 0 h 267"/>
                <a:gd name="T8" fmla="*/ 152 w 241"/>
                <a:gd name="T9" fmla="*/ 2 h 267"/>
                <a:gd name="T10" fmla="*/ 165 w 241"/>
                <a:gd name="T11" fmla="*/ 5 h 267"/>
                <a:gd name="T12" fmla="*/ 177 w 241"/>
                <a:gd name="T13" fmla="*/ 7 h 267"/>
                <a:gd name="T14" fmla="*/ 177 w 241"/>
                <a:gd name="T15" fmla="*/ 7 h 267"/>
                <a:gd name="T16" fmla="*/ 187 w 241"/>
                <a:gd name="T17" fmla="*/ 10 h 267"/>
                <a:gd name="T18" fmla="*/ 195 w 241"/>
                <a:gd name="T19" fmla="*/ 15 h 267"/>
                <a:gd name="T20" fmla="*/ 205 w 241"/>
                <a:gd name="T21" fmla="*/ 20 h 267"/>
                <a:gd name="T22" fmla="*/ 212 w 241"/>
                <a:gd name="T23" fmla="*/ 25 h 267"/>
                <a:gd name="T24" fmla="*/ 212 w 241"/>
                <a:gd name="T25" fmla="*/ 25 h 267"/>
                <a:gd name="T26" fmla="*/ 220 w 241"/>
                <a:gd name="T27" fmla="*/ 30 h 267"/>
                <a:gd name="T28" fmla="*/ 225 w 241"/>
                <a:gd name="T29" fmla="*/ 37 h 267"/>
                <a:gd name="T30" fmla="*/ 227 w 241"/>
                <a:gd name="T31" fmla="*/ 45 h 267"/>
                <a:gd name="T32" fmla="*/ 232 w 241"/>
                <a:gd name="T33" fmla="*/ 52 h 267"/>
                <a:gd name="T34" fmla="*/ 232 w 241"/>
                <a:gd name="T35" fmla="*/ 52 h 267"/>
                <a:gd name="T36" fmla="*/ 235 w 241"/>
                <a:gd name="T37" fmla="*/ 62 h 267"/>
                <a:gd name="T38" fmla="*/ 237 w 241"/>
                <a:gd name="T39" fmla="*/ 72 h 267"/>
                <a:gd name="T40" fmla="*/ 240 w 241"/>
                <a:gd name="T41" fmla="*/ 82 h 267"/>
                <a:gd name="T42" fmla="*/ 240 w 241"/>
                <a:gd name="T43" fmla="*/ 92 h 267"/>
                <a:gd name="T44" fmla="*/ 240 w 241"/>
                <a:gd name="T45" fmla="*/ 92 h 267"/>
                <a:gd name="T46" fmla="*/ 240 w 241"/>
                <a:gd name="T47" fmla="*/ 102 h 267"/>
                <a:gd name="T48" fmla="*/ 237 w 241"/>
                <a:gd name="T49" fmla="*/ 110 h 267"/>
                <a:gd name="T50" fmla="*/ 237 w 241"/>
                <a:gd name="T51" fmla="*/ 117 h 267"/>
                <a:gd name="T52" fmla="*/ 235 w 241"/>
                <a:gd name="T53" fmla="*/ 125 h 267"/>
                <a:gd name="T54" fmla="*/ 235 w 241"/>
                <a:gd name="T55" fmla="*/ 125 h 267"/>
                <a:gd name="T56" fmla="*/ 230 w 241"/>
                <a:gd name="T57" fmla="*/ 133 h 267"/>
                <a:gd name="T58" fmla="*/ 227 w 241"/>
                <a:gd name="T59" fmla="*/ 140 h 267"/>
                <a:gd name="T60" fmla="*/ 222 w 241"/>
                <a:gd name="T61" fmla="*/ 148 h 267"/>
                <a:gd name="T62" fmla="*/ 217 w 241"/>
                <a:gd name="T63" fmla="*/ 153 h 267"/>
                <a:gd name="T64" fmla="*/ 217 w 241"/>
                <a:gd name="T65" fmla="*/ 153 h 267"/>
                <a:gd name="T66" fmla="*/ 210 w 241"/>
                <a:gd name="T67" fmla="*/ 160 h 267"/>
                <a:gd name="T68" fmla="*/ 202 w 241"/>
                <a:gd name="T69" fmla="*/ 165 h 267"/>
                <a:gd name="T70" fmla="*/ 192 w 241"/>
                <a:gd name="T71" fmla="*/ 168 h 267"/>
                <a:gd name="T72" fmla="*/ 182 w 241"/>
                <a:gd name="T73" fmla="*/ 173 h 267"/>
                <a:gd name="T74" fmla="*/ 182 w 241"/>
                <a:gd name="T75" fmla="*/ 173 h 267"/>
                <a:gd name="T76" fmla="*/ 172 w 241"/>
                <a:gd name="T77" fmla="*/ 175 h 267"/>
                <a:gd name="T78" fmla="*/ 160 w 241"/>
                <a:gd name="T79" fmla="*/ 178 h 267"/>
                <a:gd name="T80" fmla="*/ 147 w 241"/>
                <a:gd name="T81" fmla="*/ 180 h 267"/>
                <a:gd name="T82" fmla="*/ 132 w 241"/>
                <a:gd name="T83" fmla="*/ 180 h 267"/>
                <a:gd name="T84" fmla="*/ 87 w 241"/>
                <a:gd name="T85" fmla="*/ 180 h 267"/>
                <a:gd name="T86" fmla="*/ 87 w 241"/>
                <a:gd name="T87" fmla="*/ 266 h 267"/>
                <a:gd name="T88" fmla="*/ 0 w 241"/>
                <a:gd name="T89" fmla="*/ 266 h 267"/>
                <a:gd name="T90" fmla="*/ 0 w 241"/>
                <a:gd name="T9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1" h="267">
                  <a:moveTo>
                    <a:pt x="0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5" y="5"/>
                  </a:lnTo>
                  <a:lnTo>
                    <a:pt x="177" y="7"/>
                  </a:lnTo>
                  <a:lnTo>
                    <a:pt x="177" y="7"/>
                  </a:lnTo>
                  <a:lnTo>
                    <a:pt x="187" y="10"/>
                  </a:lnTo>
                  <a:lnTo>
                    <a:pt x="195" y="15"/>
                  </a:lnTo>
                  <a:lnTo>
                    <a:pt x="205" y="20"/>
                  </a:lnTo>
                  <a:lnTo>
                    <a:pt x="212" y="25"/>
                  </a:lnTo>
                  <a:lnTo>
                    <a:pt x="212" y="25"/>
                  </a:lnTo>
                  <a:lnTo>
                    <a:pt x="220" y="30"/>
                  </a:lnTo>
                  <a:lnTo>
                    <a:pt x="225" y="37"/>
                  </a:lnTo>
                  <a:lnTo>
                    <a:pt x="227" y="45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5" y="62"/>
                  </a:lnTo>
                  <a:lnTo>
                    <a:pt x="237" y="72"/>
                  </a:lnTo>
                  <a:lnTo>
                    <a:pt x="240" y="82"/>
                  </a:lnTo>
                  <a:lnTo>
                    <a:pt x="240" y="92"/>
                  </a:lnTo>
                  <a:lnTo>
                    <a:pt x="240" y="92"/>
                  </a:lnTo>
                  <a:lnTo>
                    <a:pt x="240" y="102"/>
                  </a:lnTo>
                  <a:lnTo>
                    <a:pt x="237" y="110"/>
                  </a:lnTo>
                  <a:lnTo>
                    <a:pt x="237" y="117"/>
                  </a:lnTo>
                  <a:lnTo>
                    <a:pt x="235" y="125"/>
                  </a:lnTo>
                  <a:lnTo>
                    <a:pt x="235" y="125"/>
                  </a:lnTo>
                  <a:lnTo>
                    <a:pt x="230" y="133"/>
                  </a:lnTo>
                  <a:lnTo>
                    <a:pt x="227" y="140"/>
                  </a:lnTo>
                  <a:lnTo>
                    <a:pt x="222" y="148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0" y="160"/>
                  </a:lnTo>
                  <a:lnTo>
                    <a:pt x="202" y="165"/>
                  </a:lnTo>
                  <a:lnTo>
                    <a:pt x="192" y="168"/>
                  </a:lnTo>
                  <a:lnTo>
                    <a:pt x="182" y="173"/>
                  </a:lnTo>
                  <a:lnTo>
                    <a:pt x="182" y="173"/>
                  </a:lnTo>
                  <a:lnTo>
                    <a:pt x="172" y="175"/>
                  </a:lnTo>
                  <a:lnTo>
                    <a:pt x="160" y="178"/>
                  </a:lnTo>
                  <a:lnTo>
                    <a:pt x="147" y="180"/>
                  </a:lnTo>
                  <a:lnTo>
                    <a:pt x="132" y="180"/>
                  </a:lnTo>
                  <a:lnTo>
                    <a:pt x="87" y="180"/>
                  </a:lnTo>
                  <a:lnTo>
                    <a:pt x="87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28" name="Freeform 52"/>
            <p:cNvSpPr>
              <a:spLocks/>
            </p:cNvSpPr>
            <p:nvPr/>
          </p:nvSpPr>
          <p:spPr bwMode="auto">
            <a:xfrm>
              <a:off x="1989" y="1008"/>
              <a:ext cx="71" cy="56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55 h 56"/>
                <a:gd name="T4" fmla="*/ 37 w 71"/>
                <a:gd name="T5" fmla="*/ 55 h 56"/>
                <a:gd name="T6" fmla="*/ 37 w 71"/>
                <a:gd name="T7" fmla="*/ 55 h 56"/>
                <a:gd name="T8" fmla="*/ 45 w 71"/>
                <a:gd name="T9" fmla="*/ 55 h 56"/>
                <a:gd name="T10" fmla="*/ 50 w 71"/>
                <a:gd name="T11" fmla="*/ 52 h 56"/>
                <a:gd name="T12" fmla="*/ 55 w 71"/>
                <a:gd name="T13" fmla="*/ 50 h 56"/>
                <a:gd name="T14" fmla="*/ 60 w 71"/>
                <a:gd name="T15" fmla="*/ 47 h 56"/>
                <a:gd name="T16" fmla="*/ 60 w 71"/>
                <a:gd name="T17" fmla="*/ 47 h 56"/>
                <a:gd name="T18" fmla="*/ 65 w 71"/>
                <a:gd name="T19" fmla="*/ 45 h 56"/>
                <a:gd name="T20" fmla="*/ 67 w 71"/>
                <a:gd name="T21" fmla="*/ 40 h 56"/>
                <a:gd name="T22" fmla="*/ 70 w 71"/>
                <a:gd name="T23" fmla="*/ 35 h 56"/>
                <a:gd name="T24" fmla="*/ 70 w 71"/>
                <a:gd name="T25" fmla="*/ 27 h 56"/>
                <a:gd name="T26" fmla="*/ 70 w 71"/>
                <a:gd name="T27" fmla="*/ 27 h 56"/>
                <a:gd name="T28" fmla="*/ 67 w 71"/>
                <a:gd name="T29" fmla="*/ 15 h 56"/>
                <a:gd name="T30" fmla="*/ 60 w 71"/>
                <a:gd name="T31" fmla="*/ 7 h 56"/>
                <a:gd name="T32" fmla="*/ 45 w 71"/>
                <a:gd name="T33" fmla="*/ 2 h 56"/>
                <a:gd name="T34" fmla="*/ 25 w 71"/>
                <a:gd name="T35" fmla="*/ 0 h 56"/>
                <a:gd name="T36" fmla="*/ 0 w 71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5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45" y="55"/>
                  </a:lnTo>
                  <a:lnTo>
                    <a:pt x="50" y="52"/>
                  </a:lnTo>
                  <a:lnTo>
                    <a:pt x="55" y="50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5" y="45"/>
                  </a:lnTo>
                  <a:lnTo>
                    <a:pt x="67" y="40"/>
                  </a:lnTo>
                  <a:lnTo>
                    <a:pt x="70" y="35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7" y="15"/>
                  </a:lnTo>
                  <a:lnTo>
                    <a:pt x="60" y="7"/>
                  </a:lnTo>
                  <a:lnTo>
                    <a:pt x="45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29" name="Freeform 53"/>
            <p:cNvSpPr>
              <a:spLocks/>
            </p:cNvSpPr>
            <p:nvPr/>
          </p:nvSpPr>
          <p:spPr bwMode="auto">
            <a:xfrm>
              <a:off x="2283" y="930"/>
              <a:ext cx="278" cy="284"/>
            </a:xfrm>
            <a:custGeom>
              <a:avLst/>
              <a:gdLst>
                <a:gd name="T0" fmla="*/ 147 w 278"/>
                <a:gd name="T1" fmla="*/ 0 h 284"/>
                <a:gd name="T2" fmla="*/ 169 w 278"/>
                <a:gd name="T3" fmla="*/ 2 h 284"/>
                <a:gd name="T4" fmla="*/ 189 w 278"/>
                <a:gd name="T5" fmla="*/ 7 h 284"/>
                <a:gd name="T6" fmla="*/ 207 w 278"/>
                <a:gd name="T7" fmla="*/ 15 h 284"/>
                <a:gd name="T8" fmla="*/ 229 w 278"/>
                <a:gd name="T9" fmla="*/ 30 h 284"/>
                <a:gd name="T10" fmla="*/ 252 w 278"/>
                <a:gd name="T11" fmla="*/ 55 h 284"/>
                <a:gd name="T12" fmla="*/ 269 w 278"/>
                <a:gd name="T13" fmla="*/ 85 h 284"/>
                <a:gd name="T14" fmla="*/ 277 w 278"/>
                <a:gd name="T15" fmla="*/ 120 h 284"/>
                <a:gd name="T16" fmla="*/ 277 w 278"/>
                <a:gd name="T17" fmla="*/ 152 h 284"/>
                <a:gd name="T18" fmla="*/ 272 w 278"/>
                <a:gd name="T19" fmla="*/ 180 h 284"/>
                <a:gd name="T20" fmla="*/ 262 w 278"/>
                <a:gd name="T21" fmla="*/ 205 h 284"/>
                <a:gd name="T22" fmla="*/ 249 w 278"/>
                <a:gd name="T23" fmla="*/ 230 h 284"/>
                <a:gd name="T24" fmla="*/ 232 w 278"/>
                <a:gd name="T25" fmla="*/ 250 h 284"/>
                <a:gd name="T26" fmla="*/ 209 w 278"/>
                <a:gd name="T27" fmla="*/ 267 h 284"/>
                <a:gd name="T28" fmla="*/ 184 w 278"/>
                <a:gd name="T29" fmla="*/ 277 h 284"/>
                <a:gd name="T30" fmla="*/ 154 w 278"/>
                <a:gd name="T31" fmla="*/ 283 h 284"/>
                <a:gd name="T32" fmla="*/ 127 w 278"/>
                <a:gd name="T33" fmla="*/ 283 h 284"/>
                <a:gd name="T34" fmla="*/ 104 w 278"/>
                <a:gd name="T35" fmla="*/ 280 h 284"/>
                <a:gd name="T36" fmla="*/ 84 w 278"/>
                <a:gd name="T37" fmla="*/ 275 h 284"/>
                <a:gd name="T38" fmla="*/ 67 w 278"/>
                <a:gd name="T39" fmla="*/ 267 h 284"/>
                <a:gd name="T40" fmla="*/ 44 w 278"/>
                <a:gd name="T41" fmla="*/ 252 h 284"/>
                <a:gd name="T42" fmla="*/ 22 w 278"/>
                <a:gd name="T43" fmla="*/ 225 h 284"/>
                <a:gd name="T44" fmla="*/ 7 w 278"/>
                <a:gd name="T45" fmla="*/ 190 h 284"/>
                <a:gd name="T46" fmla="*/ 0 w 278"/>
                <a:gd name="T47" fmla="*/ 155 h 284"/>
                <a:gd name="T48" fmla="*/ 0 w 278"/>
                <a:gd name="T49" fmla="*/ 125 h 284"/>
                <a:gd name="T50" fmla="*/ 4 w 278"/>
                <a:gd name="T51" fmla="*/ 97 h 284"/>
                <a:gd name="T52" fmla="*/ 14 w 278"/>
                <a:gd name="T53" fmla="*/ 75 h 284"/>
                <a:gd name="T54" fmla="*/ 27 w 278"/>
                <a:gd name="T55" fmla="*/ 52 h 284"/>
                <a:gd name="T56" fmla="*/ 44 w 278"/>
                <a:gd name="T57" fmla="*/ 32 h 284"/>
                <a:gd name="T58" fmla="*/ 64 w 278"/>
                <a:gd name="T59" fmla="*/ 17 h 284"/>
                <a:gd name="T60" fmla="*/ 89 w 278"/>
                <a:gd name="T61" fmla="*/ 7 h 284"/>
                <a:gd name="T62" fmla="*/ 119 w 278"/>
                <a:gd name="T63" fmla="*/ 2 h 284"/>
                <a:gd name="T64" fmla="*/ 137 w 278"/>
                <a:gd name="T65" fmla="*/ 67 h 284"/>
                <a:gd name="T66" fmla="*/ 124 w 278"/>
                <a:gd name="T67" fmla="*/ 70 h 284"/>
                <a:gd name="T68" fmla="*/ 112 w 278"/>
                <a:gd name="T69" fmla="*/ 75 h 284"/>
                <a:gd name="T70" fmla="*/ 102 w 278"/>
                <a:gd name="T71" fmla="*/ 85 h 284"/>
                <a:gd name="T72" fmla="*/ 94 w 278"/>
                <a:gd name="T73" fmla="*/ 100 h 284"/>
                <a:gd name="T74" fmla="*/ 89 w 278"/>
                <a:gd name="T75" fmla="*/ 117 h 284"/>
                <a:gd name="T76" fmla="*/ 89 w 278"/>
                <a:gd name="T77" fmla="*/ 140 h 284"/>
                <a:gd name="T78" fmla="*/ 92 w 278"/>
                <a:gd name="T79" fmla="*/ 172 h 284"/>
                <a:gd name="T80" fmla="*/ 102 w 278"/>
                <a:gd name="T81" fmla="*/ 195 h 284"/>
                <a:gd name="T82" fmla="*/ 117 w 278"/>
                <a:gd name="T83" fmla="*/ 210 h 284"/>
                <a:gd name="T84" fmla="*/ 139 w 278"/>
                <a:gd name="T85" fmla="*/ 215 h 284"/>
                <a:gd name="T86" fmla="*/ 162 w 278"/>
                <a:gd name="T87" fmla="*/ 210 h 284"/>
                <a:gd name="T88" fmla="*/ 177 w 278"/>
                <a:gd name="T89" fmla="*/ 195 h 284"/>
                <a:gd name="T90" fmla="*/ 184 w 278"/>
                <a:gd name="T91" fmla="*/ 172 h 284"/>
                <a:gd name="T92" fmla="*/ 189 w 278"/>
                <a:gd name="T93" fmla="*/ 145 h 284"/>
                <a:gd name="T94" fmla="*/ 187 w 278"/>
                <a:gd name="T95" fmla="*/ 112 h 284"/>
                <a:gd name="T96" fmla="*/ 177 w 278"/>
                <a:gd name="T97" fmla="*/ 87 h 284"/>
                <a:gd name="T98" fmla="*/ 159 w 278"/>
                <a:gd name="T99" fmla="*/ 72 h 284"/>
                <a:gd name="T100" fmla="*/ 137 w 278"/>
                <a:gd name="T101" fmla="*/ 6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8" h="284">
                  <a:moveTo>
                    <a:pt x="137" y="0"/>
                  </a:moveTo>
                  <a:lnTo>
                    <a:pt x="147" y="0"/>
                  </a:lnTo>
                  <a:lnTo>
                    <a:pt x="159" y="2"/>
                  </a:lnTo>
                  <a:lnTo>
                    <a:pt x="169" y="2"/>
                  </a:lnTo>
                  <a:lnTo>
                    <a:pt x="179" y="5"/>
                  </a:lnTo>
                  <a:lnTo>
                    <a:pt x="189" y="7"/>
                  </a:lnTo>
                  <a:lnTo>
                    <a:pt x="197" y="12"/>
                  </a:lnTo>
                  <a:lnTo>
                    <a:pt x="207" y="15"/>
                  </a:lnTo>
                  <a:lnTo>
                    <a:pt x="214" y="20"/>
                  </a:lnTo>
                  <a:lnTo>
                    <a:pt x="229" y="30"/>
                  </a:lnTo>
                  <a:lnTo>
                    <a:pt x="242" y="42"/>
                  </a:lnTo>
                  <a:lnTo>
                    <a:pt x="252" y="55"/>
                  </a:lnTo>
                  <a:lnTo>
                    <a:pt x="262" y="70"/>
                  </a:lnTo>
                  <a:lnTo>
                    <a:pt x="269" y="85"/>
                  </a:lnTo>
                  <a:lnTo>
                    <a:pt x="274" y="102"/>
                  </a:lnTo>
                  <a:lnTo>
                    <a:pt x="277" y="120"/>
                  </a:lnTo>
                  <a:lnTo>
                    <a:pt x="277" y="137"/>
                  </a:lnTo>
                  <a:lnTo>
                    <a:pt x="277" y="152"/>
                  </a:lnTo>
                  <a:lnTo>
                    <a:pt x="274" y="165"/>
                  </a:lnTo>
                  <a:lnTo>
                    <a:pt x="272" y="180"/>
                  </a:lnTo>
                  <a:lnTo>
                    <a:pt x="267" y="192"/>
                  </a:lnTo>
                  <a:lnTo>
                    <a:pt x="262" y="205"/>
                  </a:lnTo>
                  <a:lnTo>
                    <a:pt x="257" y="217"/>
                  </a:lnTo>
                  <a:lnTo>
                    <a:pt x="249" y="230"/>
                  </a:lnTo>
                  <a:lnTo>
                    <a:pt x="242" y="240"/>
                  </a:lnTo>
                  <a:lnTo>
                    <a:pt x="232" y="250"/>
                  </a:lnTo>
                  <a:lnTo>
                    <a:pt x="222" y="260"/>
                  </a:lnTo>
                  <a:lnTo>
                    <a:pt x="209" y="267"/>
                  </a:lnTo>
                  <a:lnTo>
                    <a:pt x="197" y="272"/>
                  </a:lnTo>
                  <a:lnTo>
                    <a:pt x="184" y="277"/>
                  </a:lnTo>
                  <a:lnTo>
                    <a:pt x="169" y="280"/>
                  </a:lnTo>
                  <a:lnTo>
                    <a:pt x="154" y="283"/>
                  </a:lnTo>
                  <a:lnTo>
                    <a:pt x="139" y="283"/>
                  </a:lnTo>
                  <a:lnTo>
                    <a:pt x="127" y="283"/>
                  </a:lnTo>
                  <a:lnTo>
                    <a:pt x="117" y="280"/>
                  </a:lnTo>
                  <a:lnTo>
                    <a:pt x="104" y="280"/>
                  </a:lnTo>
                  <a:lnTo>
                    <a:pt x="94" y="277"/>
                  </a:lnTo>
                  <a:lnTo>
                    <a:pt x="84" y="275"/>
                  </a:lnTo>
                  <a:lnTo>
                    <a:pt x="77" y="270"/>
                  </a:lnTo>
                  <a:lnTo>
                    <a:pt x="67" y="267"/>
                  </a:lnTo>
                  <a:lnTo>
                    <a:pt x="59" y="262"/>
                  </a:lnTo>
                  <a:lnTo>
                    <a:pt x="44" y="252"/>
                  </a:lnTo>
                  <a:lnTo>
                    <a:pt x="34" y="240"/>
                  </a:lnTo>
                  <a:lnTo>
                    <a:pt x="22" y="225"/>
                  </a:lnTo>
                  <a:lnTo>
                    <a:pt x="14" y="207"/>
                  </a:lnTo>
                  <a:lnTo>
                    <a:pt x="7" y="19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0" y="137"/>
                  </a:lnTo>
                  <a:lnTo>
                    <a:pt x="0" y="125"/>
                  </a:lnTo>
                  <a:lnTo>
                    <a:pt x="2" y="110"/>
                  </a:lnTo>
                  <a:lnTo>
                    <a:pt x="4" y="97"/>
                  </a:lnTo>
                  <a:lnTo>
                    <a:pt x="9" y="85"/>
                  </a:lnTo>
                  <a:lnTo>
                    <a:pt x="14" y="75"/>
                  </a:lnTo>
                  <a:lnTo>
                    <a:pt x="19" y="62"/>
                  </a:lnTo>
                  <a:lnTo>
                    <a:pt x="27" y="52"/>
                  </a:lnTo>
                  <a:lnTo>
                    <a:pt x="34" y="42"/>
                  </a:lnTo>
                  <a:lnTo>
                    <a:pt x="44" y="32"/>
                  </a:lnTo>
                  <a:lnTo>
                    <a:pt x="54" y="25"/>
                  </a:lnTo>
                  <a:lnTo>
                    <a:pt x="64" y="17"/>
                  </a:lnTo>
                  <a:lnTo>
                    <a:pt x="77" y="12"/>
                  </a:lnTo>
                  <a:lnTo>
                    <a:pt x="89" y="7"/>
                  </a:lnTo>
                  <a:lnTo>
                    <a:pt x="104" y="5"/>
                  </a:lnTo>
                  <a:lnTo>
                    <a:pt x="119" y="2"/>
                  </a:lnTo>
                  <a:lnTo>
                    <a:pt x="137" y="0"/>
                  </a:lnTo>
                  <a:lnTo>
                    <a:pt x="137" y="67"/>
                  </a:lnTo>
                  <a:lnTo>
                    <a:pt x="132" y="67"/>
                  </a:lnTo>
                  <a:lnTo>
                    <a:pt x="124" y="70"/>
                  </a:lnTo>
                  <a:lnTo>
                    <a:pt x="117" y="72"/>
                  </a:lnTo>
                  <a:lnTo>
                    <a:pt x="112" y="75"/>
                  </a:lnTo>
                  <a:lnTo>
                    <a:pt x="107" y="80"/>
                  </a:lnTo>
                  <a:lnTo>
                    <a:pt x="102" y="85"/>
                  </a:lnTo>
                  <a:lnTo>
                    <a:pt x="99" y="92"/>
                  </a:lnTo>
                  <a:lnTo>
                    <a:pt x="94" y="100"/>
                  </a:lnTo>
                  <a:lnTo>
                    <a:pt x="92" y="107"/>
                  </a:lnTo>
                  <a:lnTo>
                    <a:pt x="89" y="117"/>
                  </a:lnTo>
                  <a:lnTo>
                    <a:pt x="89" y="130"/>
                  </a:lnTo>
                  <a:lnTo>
                    <a:pt x="89" y="140"/>
                  </a:lnTo>
                  <a:lnTo>
                    <a:pt x="89" y="157"/>
                  </a:lnTo>
                  <a:lnTo>
                    <a:pt x="92" y="172"/>
                  </a:lnTo>
                  <a:lnTo>
                    <a:pt x="97" y="185"/>
                  </a:lnTo>
                  <a:lnTo>
                    <a:pt x="102" y="195"/>
                  </a:lnTo>
                  <a:lnTo>
                    <a:pt x="109" y="205"/>
                  </a:lnTo>
                  <a:lnTo>
                    <a:pt x="117" y="210"/>
                  </a:lnTo>
                  <a:lnTo>
                    <a:pt x="127" y="215"/>
                  </a:lnTo>
                  <a:lnTo>
                    <a:pt x="139" y="215"/>
                  </a:lnTo>
                  <a:lnTo>
                    <a:pt x="152" y="212"/>
                  </a:lnTo>
                  <a:lnTo>
                    <a:pt x="162" y="210"/>
                  </a:lnTo>
                  <a:lnTo>
                    <a:pt x="169" y="202"/>
                  </a:lnTo>
                  <a:lnTo>
                    <a:pt x="177" y="195"/>
                  </a:lnTo>
                  <a:lnTo>
                    <a:pt x="182" y="185"/>
                  </a:lnTo>
                  <a:lnTo>
                    <a:pt x="184" y="172"/>
                  </a:lnTo>
                  <a:lnTo>
                    <a:pt x="187" y="160"/>
                  </a:lnTo>
                  <a:lnTo>
                    <a:pt x="189" y="145"/>
                  </a:lnTo>
                  <a:lnTo>
                    <a:pt x="189" y="127"/>
                  </a:lnTo>
                  <a:lnTo>
                    <a:pt x="187" y="112"/>
                  </a:lnTo>
                  <a:lnTo>
                    <a:pt x="182" y="100"/>
                  </a:lnTo>
                  <a:lnTo>
                    <a:pt x="177" y="87"/>
                  </a:lnTo>
                  <a:lnTo>
                    <a:pt x="169" y="80"/>
                  </a:lnTo>
                  <a:lnTo>
                    <a:pt x="159" y="72"/>
                  </a:lnTo>
                  <a:lnTo>
                    <a:pt x="149" y="70"/>
                  </a:lnTo>
                  <a:lnTo>
                    <a:pt x="137" y="67"/>
                  </a:lnTo>
                  <a:lnTo>
                    <a:pt x="13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30" name="Freeform 54"/>
            <p:cNvSpPr>
              <a:spLocks/>
            </p:cNvSpPr>
            <p:nvPr/>
          </p:nvSpPr>
          <p:spPr bwMode="auto">
            <a:xfrm>
              <a:off x="2283" y="930"/>
              <a:ext cx="278" cy="284"/>
            </a:xfrm>
            <a:custGeom>
              <a:avLst/>
              <a:gdLst>
                <a:gd name="T0" fmla="*/ 137 w 278"/>
                <a:gd name="T1" fmla="*/ 0 h 284"/>
                <a:gd name="T2" fmla="*/ 159 w 278"/>
                <a:gd name="T3" fmla="*/ 2 h 284"/>
                <a:gd name="T4" fmla="*/ 179 w 278"/>
                <a:gd name="T5" fmla="*/ 5 h 284"/>
                <a:gd name="T6" fmla="*/ 197 w 278"/>
                <a:gd name="T7" fmla="*/ 12 h 284"/>
                <a:gd name="T8" fmla="*/ 214 w 278"/>
                <a:gd name="T9" fmla="*/ 20 h 284"/>
                <a:gd name="T10" fmla="*/ 229 w 278"/>
                <a:gd name="T11" fmla="*/ 30 h 284"/>
                <a:gd name="T12" fmla="*/ 252 w 278"/>
                <a:gd name="T13" fmla="*/ 55 h 284"/>
                <a:gd name="T14" fmla="*/ 262 w 278"/>
                <a:gd name="T15" fmla="*/ 70 h 284"/>
                <a:gd name="T16" fmla="*/ 274 w 278"/>
                <a:gd name="T17" fmla="*/ 102 h 284"/>
                <a:gd name="T18" fmla="*/ 277 w 278"/>
                <a:gd name="T19" fmla="*/ 137 h 284"/>
                <a:gd name="T20" fmla="*/ 277 w 278"/>
                <a:gd name="T21" fmla="*/ 152 h 284"/>
                <a:gd name="T22" fmla="*/ 272 w 278"/>
                <a:gd name="T23" fmla="*/ 180 h 284"/>
                <a:gd name="T24" fmla="*/ 267 w 278"/>
                <a:gd name="T25" fmla="*/ 192 h 284"/>
                <a:gd name="T26" fmla="*/ 257 w 278"/>
                <a:gd name="T27" fmla="*/ 217 h 284"/>
                <a:gd name="T28" fmla="*/ 242 w 278"/>
                <a:gd name="T29" fmla="*/ 240 h 284"/>
                <a:gd name="T30" fmla="*/ 232 w 278"/>
                <a:gd name="T31" fmla="*/ 250 h 284"/>
                <a:gd name="T32" fmla="*/ 209 w 278"/>
                <a:gd name="T33" fmla="*/ 267 h 284"/>
                <a:gd name="T34" fmla="*/ 197 w 278"/>
                <a:gd name="T35" fmla="*/ 272 h 284"/>
                <a:gd name="T36" fmla="*/ 169 w 278"/>
                <a:gd name="T37" fmla="*/ 280 h 284"/>
                <a:gd name="T38" fmla="*/ 139 w 278"/>
                <a:gd name="T39" fmla="*/ 283 h 284"/>
                <a:gd name="T40" fmla="*/ 127 w 278"/>
                <a:gd name="T41" fmla="*/ 283 h 284"/>
                <a:gd name="T42" fmla="*/ 104 w 278"/>
                <a:gd name="T43" fmla="*/ 280 h 284"/>
                <a:gd name="T44" fmla="*/ 84 w 278"/>
                <a:gd name="T45" fmla="*/ 275 h 284"/>
                <a:gd name="T46" fmla="*/ 67 w 278"/>
                <a:gd name="T47" fmla="*/ 267 h 284"/>
                <a:gd name="T48" fmla="*/ 59 w 278"/>
                <a:gd name="T49" fmla="*/ 262 h 284"/>
                <a:gd name="T50" fmla="*/ 34 w 278"/>
                <a:gd name="T51" fmla="*/ 240 h 284"/>
                <a:gd name="T52" fmla="*/ 14 w 278"/>
                <a:gd name="T53" fmla="*/ 207 h 284"/>
                <a:gd name="T54" fmla="*/ 7 w 278"/>
                <a:gd name="T55" fmla="*/ 190 h 284"/>
                <a:gd name="T56" fmla="*/ 0 w 278"/>
                <a:gd name="T57" fmla="*/ 155 h 284"/>
                <a:gd name="T58" fmla="*/ 0 w 278"/>
                <a:gd name="T59" fmla="*/ 137 h 284"/>
                <a:gd name="T60" fmla="*/ 2 w 278"/>
                <a:gd name="T61" fmla="*/ 110 h 284"/>
                <a:gd name="T62" fmla="*/ 9 w 278"/>
                <a:gd name="T63" fmla="*/ 85 h 284"/>
                <a:gd name="T64" fmla="*/ 14 w 278"/>
                <a:gd name="T65" fmla="*/ 75 h 284"/>
                <a:gd name="T66" fmla="*/ 27 w 278"/>
                <a:gd name="T67" fmla="*/ 52 h 284"/>
                <a:gd name="T68" fmla="*/ 34 w 278"/>
                <a:gd name="T69" fmla="*/ 42 h 284"/>
                <a:gd name="T70" fmla="*/ 54 w 278"/>
                <a:gd name="T71" fmla="*/ 25 h 284"/>
                <a:gd name="T72" fmla="*/ 77 w 278"/>
                <a:gd name="T73" fmla="*/ 12 h 284"/>
                <a:gd name="T74" fmla="*/ 89 w 278"/>
                <a:gd name="T75" fmla="*/ 7 h 284"/>
                <a:gd name="T76" fmla="*/ 119 w 278"/>
                <a:gd name="T77" fmla="*/ 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8" h="284">
                  <a:moveTo>
                    <a:pt x="137" y="0"/>
                  </a:moveTo>
                  <a:lnTo>
                    <a:pt x="137" y="0"/>
                  </a:lnTo>
                  <a:lnTo>
                    <a:pt x="147" y="0"/>
                  </a:lnTo>
                  <a:lnTo>
                    <a:pt x="159" y="2"/>
                  </a:lnTo>
                  <a:lnTo>
                    <a:pt x="169" y="2"/>
                  </a:lnTo>
                  <a:lnTo>
                    <a:pt x="179" y="5"/>
                  </a:lnTo>
                  <a:lnTo>
                    <a:pt x="189" y="7"/>
                  </a:lnTo>
                  <a:lnTo>
                    <a:pt x="197" y="12"/>
                  </a:lnTo>
                  <a:lnTo>
                    <a:pt x="207" y="15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29" y="30"/>
                  </a:lnTo>
                  <a:lnTo>
                    <a:pt x="242" y="42"/>
                  </a:lnTo>
                  <a:lnTo>
                    <a:pt x="252" y="55"/>
                  </a:lnTo>
                  <a:lnTo>
                    <a:pt x="262" y="70"/>
                  </a:lnTo>
                  <a:lnTo>
                    <a:pt x="262" y="70"/>
                  </a:lnTo>
                  <a:lnTo>
                    <a:pt x="269" y="85"/>
                  </a:lnTo>
                  <a:lnTo>
                    <a:pt x="274" y="102"/>
                  </a:lnTo>
                  <a:lnTo>
                    <a:pt x="277" y="120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7" y="152"/>
                  </a:lnTo>
                  <a:lnTo>
                    <a:pt x="274" y="165"/>
                  </a:lnTo>
                  <a:lnTo>
                    <a:pt x="272" y="180"/>
                  </a:lnTo>
                  <a:lnTo>
                    <a:pt x="267" y="192"/>
                  </a:lnTo>
                  <a:lnTo>
                    <a:pt x="267" y="192"/>
                  </a:lnTo>
                  <a:lnTo>
                    <a:pt x="262" y="205"/>
                  </a:lnTo>
                  <a:lnTo>
                    <a:pt x="257" y="217"/>
                  </a:lnTo>
                  <a:lnTo>
                    <a:pt x="249" y="230"/>
                  </a:lnTo>
                  <a:lnTo>
                    <a:pt x="242" y="240"/>
                  </a:lnTo>
                  <a:lnTo>
                    <a:pt x="242" y="240"/>
                  </a:lnTo>
                  <a:lnTo>
                    <a:pt x="232" y="250"/>
                  </a:lnTo>
                  <a:lnTo>
                    <a:pt x="222" y="260"/>
                  </a:lnTo>
                  <a:lnTo>
                    <a:pt x="209" y="267"/>
                  </a:lnTo>
                  <a:lnTo>
                    <a:pt x="197" y="272"/>
                  </a:lnTo>
                  <a:lnTo>
                    <a:pt x="197" y="272"/>
                  </a:lnTo>
                  <a:lnTo>
                    <a:pt x="184" y="277"/>
                  </a:lnTo>
                  <a:lnTo>
                    <a:pt x="169" y="280"/>
                  </a:lnTo>
                  <a:lnTo>
                    <a:pt x="154" y="283"/>
                  </a:lnTo>
                  <a:lnTo>
                    <a:pt x="139" y="283"/>
                  </a:lnTo>
                  <a:lnTo>
                    <a:pt x="139" y="283"/>
                  </a:lnTo>
                  <a:lnTo>
                    <a:pt x="127" y="283"/>
                  </a:lnTo>
                  <a:lnTo>
                    <a:pt x="117" y="280"/>
                  </a:lnTo>
                  <a:lnTo>
                    <a:pt x="104" y="280"/>
                  </a:lnTo>
                  <a:lnTo>
                    <a:pt x="94" y="277"/>
                  </a:lnTo>
                  <a:lnTo>
                    <a:pt x="84" y="275"/>
                  </a:lnTo>
                  <a:lnTo>
                    <a:pt x="77" y="270"/>
                  </a:lnTo>
                  <a:lnTo>
                    <a:pt x="67" y="267"/>
                  </a:lnTo>
                  <a:lnTo>
                    <a:pt x="59" y="262"/>
                  </a:lnTo>
                  <a:lnTo>
                    <a:pt x="59" y="262"/>
                  </a:lnTo>
                  <a:lnTo>
                    <a:pt x="44" y="252"/>
                  </a:lnTo>
                  <a:lnTo>
                    <a:pt x="34" y="240"/>
                  </a:lnTo>
                  <a:lnTo>
                    <a:pt x="22" y="225"/>
                  </a:lnTo>
                  <a:lnTo>
                    <a:pt x="14" y="207"/>
                  </a:lnTo>
                  <a:lnTo>
                    <a:pt x="14" y="207"/>
                  </a:lnTo>
                  <a:lnTo>
                    <a:pt x="7" y="19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25"/>
                  </a:lnTo>
                  <a:lnTo>
                    <a:pt x="2" y="110"/>
                  </a:lnTo>
                  <a:lnTo>
                    <a:pt x="4" y="9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4" y="75"/>
                  </a:lnTo>
                  <a:lnTo>
                    <a:pt x="19" y="62"/>
                  </a:lnTo>
                  <a:lnTo>
                    <a:pt x="27" y="5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4" y="32"/>
                  </a:lnTo>
                  <a:lnTo>
                    <a:pt x="54" y="25"/>
                  </a:lnTo>
                  <a:lnTo>
                    <a:pt x="64" y="17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89" y="7"/>
                  </a:lnTo>
                  <a:lnTo>
                    <a:pt x="104" y="5"/>
                  </a:lnTo>
                  <a:lnTo>
                    <a:pt x="119" y="2"/>
                  </a:lnTo>
                  <a:lnTo>
                    <a:pt x="1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31" name="Freeform 55"/>
            <p:cNvSpPr>
              <a:spLocks/>
            </p:cNvSpPr>
            <p:nvPr/>
          </p:nvSpPr>
          <p:spPr bwMode="auto">
            <a:xfrm>
              <a:off x="2372" y="998"/>
              <a:ext cx="101" cy="148"/>
            </a:xfrm>
            <a:custGeom>
              <a:avLst/>
              <a:gdLst>
                <a:gd name="T0" fmla="*/ 47 w 101"/>
                <a:gd name="T1" fmla="*/ 0 h 148"/>
                <a:gd name="T2" fmla="*/ 47 w 101"/>
                <a:gd name="T3" fmla="*/ 0 h 148"/>
                <a:gd name="T4" fmla="*/ 42 w 101"/>
                <a:gd name="T5" fmla="*/ 0 h 148"/>
                <a:gd name="T6" fmla="*/ 35 w 101"/>
                <a:gd name="T7" fmla="*/ 2 h 148"/>
                <a:gd name="T8" fmla="*/ 27 w 101"/>
                <a:gd name="T9" fmla="*/ 4 h 148"/>
                <a:gd name="T10" fmla="*/ 22 w 101"/>
                <a:gd name="T11" fmla="*/ 7 h 148"/>
                <a:gd name="T12" fmla="*/ 22 w 101"/>
                <a:gd name="T13" fmla="*/ 7 h 148"/>
                <a:gd name="T14" fmla="*/ 17 w 101"/>
                <a:gd name="T15" fmla="*/ 12 h 148"/>
                <a:gd name="T16" fmla="*/ 12 w 101"/>
                <a:gd name="T17" fmla="*/ 17 h 148"/>
                <a:gd name="T18" fmla="*/ 10 w 101"/>
                <a:gd name="T19" fmla="*/ 24 h 148"/>
                <a:gd name="T20" fmla="*/ 5 w 101"/>
                <a:gd name="T21" fmla="*/ 32 h 148"/>
                <a:gd name="T22" fmla="*/ 5 w 101"/>
                <a:gd name="T23" fmla="*/ 32 h 148"/>
                <a:gd name="T24" fmla="*/ 2 w 101"/>
                <a:gd name="T25" fmla="*/ 39 h 148"/>
                <a:gd name="T26" fmla="*/ 0 w 101"/>
                <a:gd name="T27" fmla="*/ 49 h 148"/>
                <a:gd name="T28" fmla="*/ 0 w 101"/>
                <a:gd name="T29" fmla="*/ 62 h 148"/>
                <a:gd name="T30" fmla="*/ 0 w 101"/>
                <a:gd name="T31" fmla="*/ 72 h 148"/>
                <a:gd name="T32" fmla="*/ 0 w 101"/>
                <a:gd name="T33" fmla="*/ 72 h 148"/>
                <a:gd name="T34" fmla="*/ 0 w 101"/>
                <a:gd name="T35" fmla="*/ 89 h 148"/>
                <a:gd name="T36" fmla="*/ 2 w 101"/>
                <a:gd name="T37" fmla="*/ 104 h 148"/>
                <a:gd name="T38" fmla="*/ 7 w 101"/>
                <a:gd name="T39" fmla="*/ 117 h 148"/>
                <a:gd name="T40" fmla="*/ 12 w 101"/>
                <a:gd name="T41" fmla="*/ 127 h 148"/>
                <a:gd name="T42" fmla="*/ 12 w 101"/>
                <a:gd name="T43" fmla="*/ 127 h 148"/>
                <a:gd name="T44" fmla="*/ 20 w 101"/>
                <a:gd name="T45" fmla="*/ 137 h 148"/>
                <a:gd name="T46" fmla="*/ 27 w 101"/>
                <a:gd name="T47" fmla="*/ 142 h 148"/>
                <a:gd name="T48" fmla="*/ 37 w 101"/>
                <a:gd name="T49" fmla="*/ 147 h 148"/>
                <a:gd name="T50" fmla="*/ 50 w 101"/>
                <a:gd name="T51" fmla="*/ 147 h 148"/>
                <a:gd name="T52" fmla="*/ 50 w 101"/>
                <a:gd name="T53" fmla="*/ 147 h 148"/>
                <a:gd name="T54" fmla="*/ 62 w 101"/>
                <a:gd name="T55" fmla="*/ 144 h 148"/>
                <a:gd name="T56" fmla="*/ 72 w 101"/>
                <a:gd name="T57" fmla="*/ 142 h 148"/>
                <a:gd name="T58" fmla="*/ 80 w 101"/>
                <a:gd name="T59" fmla="*/ 134 h 148"/>
                <a:gd name="T60" fmla="*/ 87 w 101"/>
                <a:gd name="T61" fmla="*/ 127 h 148"/>
                <a:gd name="T62" fmla="*/ 87 w 101"/>
                <a:gd name="T63" fmla="*/ 127 h 148"/>
                <a:gd name="T64" fmla="*/ 92 w 101"/>
                <a:gd name="T65" fmla="*/ 117 h 148"/>
                <a:gd name="T66" fmla="*/ 95 w 101"/>
                <a:gd name="T67" fmla="*/ 104 h 148"/>
                <a:gd name="T68" fmla="*/ 97 w 101"/>
                <a:gd name="T69" fmla="*/ 92 h 148"/>
                <a:gd name="T70" fmla="*/ 100 w 101"/>
                <a:gd name="T71" fmla="*/ 77 h 148"/>
                <a:gd name="T72" fmla="*/ 100 w 101"/>
                <a:gd name="T73" fmla="*/ 77 h 148"/>
                <a:gd name="T74" fmla="*/ 100 w 101"/>
                <a:gd name="T75" fmla="*/ 59 h 148"/>
                <a:gd name="T76" fmla="*/ 97 w 101"/>
                <a:gd name="T77" fmla="*/ 44 h 148"/>
                <a:gd name="T78" fmla="*/ 92 w 101"/>
                <a:gd name="T79" fmla="*/ 32 h 148"/>
                <a:gd name="T80" fmla="*/ 87 w 101"/>
                <a:gd name="T81" fmla="*/ 19 h 148"/>
                <a:gd name="T82" fmla="*/ 87 w 101"/>
                <a:gd name="T83" fmla="*/ 19 h 148"/>
                <a:gd name="T84" fmla="*/ 80 w 101"/>
                <a:gd name="T85" fmla="*/ 12 h 148"/>
                <a:gd name="T86" fmla="*/ 70 w 101"/>
                <a:gd name="T87" fmla="*/ 4 h 148"/>
                <a:gd name="T88" fmla="*/ 60 w 101"/>
                <a:gd name="T89" fmla="*/ 2 h 148"/>
                <a:gd name="T90" fmla="*/ 47 w 101"/>
                <a:gd name="T9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48">
                  <a:moveTo>
                    <a:pt x="47" y="0"/>
                  </a:moveTo>
                  <a:lnTo>
                    <a:pt x="47" y="0"/>
                  </a:lnTo>
                  <a:lnTo>
                    <a:pt x="42" y="0"/>
                  </a:lnTo>
                  <a:lnTo>
                    <a:pt x="35" y="2"/>
                  </a:lnTo>
                  <a:lnTo>
                    <a:pt x="27" y="4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7" y="12"/>
                  </a:lnTo>
                  <a:lnTo>
                    <a:pt x="12" y="17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9"/>
                  </a:lnTo>
                  <a:lnTo>
                    <a:pt x="0" y="49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89"/>
                  </a:lnTo>
                  <a:lnTo>
                    <a:pt x="2" y="104"/>
                  </a:lnTo>
                  <a:lnTo>
                    <a:pt x="7" y="117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20" y="137"/>
                  </a:lnTo>
                  <a:lnTo>
                    <a:pt x="27" y="142"/>
                  </a:lnTo>
                  <a:lnTo>
                    <a:pt x="37" y="147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62" y="144"/>
                  </a:lnTo>
                  <a:lnTo>
                    <a:pt x="72" y="142"/>
                  </a:lnTo>
                  <a:lnTo>
                    <a:pt x="80" y="134"/>
                  </a:lnTo>
                  <a:lnTo>
                    <a:pt x="87" y="127"/>
                  </a:lnTo>
                  <a:lnTo>
                    <a:pt x="87" y="127"/>
                  </a:lnTo>
                  <a:lnTo>
                    <a:pt x="92" y="117"/>
                  </a:lnTo>
                  <a:lnTo>
                    <a:pt x="95" y="104"/>
                  </a:lnTo>
                  <a:lnTo>
                    <a:pt x="97" y="92"/>
                  </a:lnTo>
                  <a:lnTo>
                    <a:pt x="100" y="77"/>
                  </a:lnTo>
                  <a:lnTo>
                    <a:pt x="100" y="77"/>
                  </a:lnTo>
                  <a:lnTo>
                    <a:pt x="100" y="59"/>
                  </a:lnTo>
                  <a:lnTo>
                    <a:pt x="97" y="44"/>
                  </a:lnTo>
                  <a:lnTo>
                    <a:pt x="92" y="32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0" y="12"/>
                  </a:lnTo>
                  <a:lnTo>
                    <a:pt x="70" y="4"/>
                  </a:lnTo>
                  <a:lnTo>
                    <a:pt x="60" y="2"/>
                  </a:lnTo>
                  <a:lnTo>
                    <a:pt x="4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32" name="Freeform 56"/>
            <p:cNvSpPr>
              <a:spLocks/>
            </p:cNvSpPr>
            <p:nvPr/>
          </p:nvSpPr>
          <p:spPr bwMode="auto">
            <a:xfrm>
              <a:off x="2693" y="946"/>
              <a:ext cx="256" cy="267"/>
            </a:xfrm>
            <a:custGeom>
              <a:avLst/>
              <a:gdLst>
                <a:gd name="T0" fmla="*/ 0 w 256"/>
                <a:gd name="T1" fmla="*/ 0 h 267"/>
                <a:gd name="T2" fmla="*/ 82 w 256"/>
                <a:gd name="T3" fmla="*/ 0 h 267"/>
                <a:gd name="T4" fmla="*/ 177 w 256"/>
                <a:gd name="T5" fmla="*/ 143 h 267"/>
                <a:gd name="T6" fmla="*/ 172 w 256"/>
                <a:gd name="T7" fmla="*/ 85 h 267"/>
                <a:gd name="T8" fmla="*/ 172 w 256"/>
                <a:gd name="T9" fmla="*/ 0 h 267"/>
                <a:gd name="T10" fmla="*/ 255 w 256"/>
                <a:gd name="T11" fmla="*/ 0 h 267"/>
                <a:gd name="T12" fmla="*/ 255 w 256"/>
                <a:gd name="T13" fmla="*/ 266 h 267"/>
                <a:gd name="T14" fmla="*/ 175 w 256"/>
                <a:gd name="T15" fmla="*/ 266 h 267"/>
                <a:gd name="T16" fmla="*/ 82 w 256"/>
                <a:gd name="T17" fmla="*/ 120 h 267"/>
                <a:gd name="T18" fmla="*/ 85 w 256"/>
                <a:gd name="T19" fmla="*/ 180 h 267"/>
                <a:gd name="T20" fmla="*/ 85 w 256"/>
                <a:gd name="T21" fmla="*/ 266 h 267"/>
                <a:gd name="T22" fmla="*/ 0 w 256"/>
                <a:gd name="T23" fmla="*/ 266 h 267"/>
                <a:gd name="T24" fmla="*/ 0 w 256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67">
                  <a:moveTo>
                    <a:pt x="0" y="0"/>
                  </a:moveTo>
                  <a:lnTo>
                    <a:pt x="82" y="0"/>
                  </a:lnTo>
                  <a:lnTo>
                    <a:pt x="177" y="143"/>
                  </a:lnTo>
                  <a:lnTo>
                    <a:pt x="172" y="85"/>
                  </a:lnTo>
                  <a:lnTo>
                    <a:pt x="172" y="0"/>
                  </a:lnTo>
                  <a:lnTo>
                    <a:pt x="255" y="0"/>
                  </a:lnTo>
                  <a:lnTo>
                    <a:pt x="255" y="266"/>
                  </a:lnTo>
                  <a:lnTo>
                    <a:pt x="175" y="266"/>
                  </a:lnTo>
                  <a:lnTo>
                    <a:pt x="82" y="120"/>
                  </a:lnTo>
                  <a:lnTo>
                    <a:pt x="85" y="180"/>
                  </a:lnTo>
                  <a:lnTo>
                    <a:pt x="85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33" name="Freeform 57"/>
            <p:cNvSpPr>
              <a:spLocks/>
            </p:cNvSpPr>
            <p:nvPr/>
          </p:nvSpPr>
          <p:spPr bwMode="auto">
            <a:xfrm>
              <a:off x="2693" y="946"/>
              <a:ext cx="256" cy="267"/>
            </a:xfrm>
            <a:custGeom>
              <a:avLst/>
              <a:gdLst>
                <a:gd name="T0" fmla="*/ 0 w 256"/>
                <a:gd name="T1" fmla="*/ 0 h 267"/>
                <a:gd name="T2" fmla="*/ 82 w 256"/>
                <a:gd name="T3" fmla="*/ 0 h 267"/>
                <a:gd name="T4" fmla="*/ 177 w 256"/>
                <a:gd name="T5" fmla="*/ 143 h 267"/>
                <a:gd name="T6" fmla="*/ 172 w 256"/>
                <a:gd name="T7" fmla="*/ 85 h 267"/>
                <a:gd name="T8" fmla="*/ 172 w 256"/>
                <a:gd name="T9" fmla="*/ 0 h 267"/>
                <a:gd name="T10" fmla="*/ 255 w 256"/>
                <a:gd name="T11" fmla="*/ 0 h 267"/>
                <a:gd name="T12" fmla="*/ 255 w 256"/>
                <a:gd name="T13" fmla="*/ 266 h 267"/>
                <a:gd name="T14" fmla="*/ 175 w 256"/>
                <a:gd name="T15" fmla="*/ 266 h 267"/>
                <a:gd name="T16" fmla="*/ 82 w 256"/>
                <a:gd name="T17" fmla="*/ 120 h 267"/>
                <a:gd name="T18" fmla="*/ 85 w 256"/>
                <a:gd name="T19" fmla="*/ 180 h 267"/>
                <a:gd name="T20" fmla="*/ 85 w 256"/>
                <a:gd name="T21" fmla="*/ 266 h 267"/>
                <a:gd name="T22" fmla="*/ 0 w 256"/>
                <a:gd name="T23" fmla="*/ 266 h 267"/>
                <a:gd name="T24" fmla="*/ 0 w 256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67">
                  <a:moveTo>
                    <a:pt x="0" y="0"/>
                  </a:moveTo>
                  <a:lnTo>
                    <a:pt x="82" y="0"/>
                  </a:lnTo>
                  <a:lnTo>
                    <a:pt x="177" y="143"/>
                  </a:lnTo>
                  <a:lnTo>
                    <a:pt x="172" y="85"/>
                  </a:lnTo>
                  <a:lnTo>
                    <a:pt x="172" y="0"/>
                  </a:lnTo>
                  <a:lnTo>
                    <a:pt x="255" y="0"/>
                  </a:lnTo>
                  <a:lnTo>
                    <a:pt x="255" y="266"/>
                  </a:lnTo>
                  <a:lnTo>
                    <a:pt x="175" y="266"/>
                  </a:lnTo>
                  <a:lnTo>
                    <a:pt x="82" y="120"/>
                  </a:lnTo>
                  <a:lnTo>
                    <a:pt x="85" y="180"/>
                  </a:lnTo>
                  <a:lnTo>
                    <a:pt x="85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34" name="Freeform 58"/>
            <p:cNvSpPr>
              <a:spLocks/>
            </p:cNvSpPr>
            <p:nvPr/>
          </p:nvSpPr>
          <p:spPr bwMode="auto">
            <a:xfrm>
              <a:off x="3905" y="938"/>
              <a:ext cx="224" cy="267"/>
            </a:xfrm>
            <a:custGeom>
              <a:avLst/>
              <a:gdLst>
                <a:gd name="T0" fmla="*/ 0 w 224"/>
                <a:gd name="T1" fmla="*/ 0 h 267"/>
                <a:gd name="T2" fmla="*/ 217 w 224"/>
                <a:gd name="T3" fmla="*/ 0 h 267"/>
                <a:gd name="T4" fmla="*/ 217 w 224"/>
                <a:gd name="T5" fmla="*/ 62 h 267"/>
                <a:gd name="T6" fmla="*/ 90 w 224"/>
                <a:gd name="T7" fmla="*/ 62 h 267"/>
                <a:gd name="T8" fmla="*/ 90 w 224"/>
                <a:gd name="T9" fmla="*/ 97 h 267"/>
                <a:gd name="T10" fmla="*/ 197 w 224"/>
                <a:gd name="T11" fmla="*/ 97 h 267"/>
                <a:gd name="T12" fmla="*/ 197 w 224"/>
                <a:gd name="T13" fmla="*/ 160 h 267"/>
                <a:gd name="T14" fmla="*/ 90 w 224"/>
                <a:gd name="T15" fmla="*/ 160 h 267"/>
                <a:gd name="T16" fmla="*/ 90 w 224"/>
                <a:gd name="T17" fmla="*/ 200 h 267"/>
                <a:gd name="T18" fmla="*/ 223 w 224"/>
                <a:gd name="T19" fmla="*/ 200 h 267"/>
                <a:gd name="T20" fmla="*/ 223 w 224"/>
                <a:gd name="T21" fmla="*/ 266 h 267"/>
                <a:gd name="T22" fmla="*/ 0 w 224"/>
                <a:gd name="T23" fmla="*/ 266 h 267"/>
                <a:gd name="T24" fmla="*/ 0 w 224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7">
                  <a:moveTo>
                    <a:pt x="0" y="0"/>
                  </a:moveTo>
                  <a:lnTo>
                    <a:pt x="217" y="0"/>
                  </a:lnTo>
                  <a:lnTo>
                    <a:pt x="217" y="62"/>
                  </a:lnTo>
                  <a:lnTo>
                    <a:pt x="90" y="62"/>
                  </a:lnTo>
                  <a:lnTo>
                    <a:pt x="90" y="97"/>
                  </a:lnTo>
                  <a:lnTo>
                    <a:pt x="197" y="97"/>
                  </a:lnTo>
                  <a:lnTo>
                    <a:pt x="197" y="160"/>
                  </a:lnTo>
                  <a:lnTo>
                    <a:pt x="90" y="160"/>
                  </a:lnTo>
                  <a:lnTo>
                    <a:pt x="90" y="200"/>
                  </a:lnTo>
                  <a:lnTo>
                    <a:pt x="223" y="200"/>
                  </a:lnTo>
                  <a:lnTo>
                    <a:pt x="223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035" name="Freeform 59"/>
            <p:cNvSpPr>
              <a:spLocks/>
            </p:cNvSpPr>
            <p:nvPr/>
          </p:nvSpPr>
          <p:spPr bwMode="auto">
            <a:xfrm>
              <a:off x="3905" y="938"/>
              <a:ext cx="224" cy="267"/>
            </a:xfrm>
            <a:custGeom>
              <a:avLst/>
              <a:gdLst>
                <a:gd name="T0" fmla="*/ 0 w 224"/>
                <a:gd name="T1" fmla="*/ 0 h 267"/>
                <a:gd name="T2" fmla="*/ 217 w 224"/>
                <a:gd name="T3" fmla="*/ 0 h 267"/>
                <a:gd name="T4" fmla="*/ 217 w 224"/>
                <a:gd name="T5" fmla="*/ 62 h 267"/>
                <a:gd name="T6" fmla="*/ 90 w 224"/>
                <a:gd name="T7" fmla="*/ 62 h 267"/>
                <a:gd name="T8" fmla="*/ 90 w 224"/>
                <a:gd name="T9" fmla="*/ 97 h 267"/>
                <a:gd name="T10" fmla="*/ 197 w 224"/>
                <a:gd name="T11" fmla="*/ 97 h 267"/>
                <a:gd name="T12" fmla="*/ 197 w 224"/>
                <a:gd name="T13" fmla="*/ 160 h 267"/>
                <a:gd name="T14" fmla="*/ 90 w 224"/>
                <a:gd name="T15" fmla="*/ 160 h 267"/>
                <a:gd name="T16" fmla="*/ 90 w 224"/>
                <a:gd name="T17" fmla="*/ 200 h 267"/>
                <a:gd name="T18" fmla="*/ 223 w 224"/>
                <a:gd name="T19" fmla="*/ 200 h 267"/>
                <a:gd name="T20" fmla="*/ 223 w 224"/>
                <a:gd name="T21" fmla="*/ 266 h 267"/>
                <a:gd name="T22" fmla="*/ 0 w 224"/>
                <a:gd name="T23" fmla="*/ 266 h 267"/>
                <a:gd name="T24" fmla="*/ 0 w 224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7">
                  <a:moveTo>
                    <a:pt x="0" y="0"/>
                  </a:moveTo>
                  <a:lnTo>
                    <a:pt x="217" y="0"/>
                  </a:lnTo>
                  <a:lnTo>
                    <a:pt x="217" y="62"/>
                  </a:lnTo>
                  <a:lnTo>
                    <a:pt x="90" y="62"/>
                  </a:lnTo>
                  <a:lnTo>
                    <a:pt x="90" y="97"/>
                  </a:lnTo>
                  <a:lnTo>
                    <a:pt x="197" y="97"/>
                  </a:lnTo>
                  <a:lnTo>
                    <a:pt x="197" y="160"/>
                  </a:lnTo>
                  <a:lnTo>
                    <a:pt x="90" y="160"/>
                  </a:lnTo>
                  <a:lnTo>
                    <a:pt x="90" y="200"/>
                  </a:lnTo>
                  <a:lnTo>
                    <a:pt x="223" y="200"/>
                  </a:lnTo>
                  <a:lnTo>
                    <a:pt x="223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5036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514600"/>
            <a:ext cx="7924800" cy="1752600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en-US" sz="5400">
                <a:solidFill>
                  <a:schemeClr val="accent1"/>
                </a:solidFill>
                <a:latin typeface="SwitzerlandBlack" pitchFamily="34" charset="0"/>
              </a:rPr>
              <a:t>Optimisation in harvesting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62147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48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49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50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51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52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53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54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55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56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57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58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59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60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61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62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63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64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65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66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67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68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69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70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71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72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173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2174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2175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62176" name="Rectangle 32"/>
          <p:cNvSpPr>
            <a:spLocks noChangeArrowheads="1"/>
          </p:cNvSpPr>
          <p:nvPr/>
        </p:nvSpPr>
        <p:spPr bwMode="auto">
          <a:xfrm>
            <a:off x="533400" y="304800"/>
            <a:ext cx="877887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Information needed for bucking: </a:t>
            </a:r>
          </a:p>
        </p:txBody>
      </p:sp>
      <p:graphicFrame>
        <p:nvGraphicFramePr>
          <p:cNvPr id="26630" name="Object 33"/>
          <p:cNvGraphicFramePr>
            <a:graphicFrameLocks/>
          </p:cNvGraphicFramePr>
          <p:nvPr/>
        </p:nvGraphicFramePr>
        <p:xfrm>
          <a:off x="4724400" y="990600"/>
          <a:ext cx="4313238" cy="1981200"/>
        </p:xfrm>
        <a:graphic>
          <a:graphicData uri="http://schemas.openxmlformats.org/presentationml/2006/ole">
            <p:oleObj spid="_x0000_s26630" name="CorelDRAW" r:id="rId3" imgW="1394413" imgH="1160110" progId="CorelDraw.Graphic.7">
              <p:embed/>
            </p:oleObj>
          </a:graphicData>
        </a:graphic>
      </p:graphicFrame>
      <p:sp>
        <p:nvSpPr>
          <p:cNvPr id="26631" name="Rectangle 34"/>
          <p:cNvSpPr>
            <a:spLocks noChangeArrowheads="1"/>
          </p:cNvSpPr>
          <p:nvPr/>
        </p:nvSpPr>
        <p:spPr bwMode="auto">
          <a:xfrm>
            <a:off x="685800" y="3048000"/>
            <a:ext cx="94122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 Values of assortments to be logged</a:t>
            </a:r>
            <a:endParaRPr lang="en-GB" altLang="en-US">
              <a:solidFill>
                <a:schemeClr val="accent1"/>
              </a:solidFill>
              <a:latin typeface="Switzerland" pitchFamily="34" charset="0"/>
            </a:endParaRPr>
          </a:p>
          <a:p>
            <a:pPr lvl="2"/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- Ordered &amp; allowed dimensions</a:t>
            </a:r>
          </a:p>
          <a:p>
            <a:pPr lvl="1"/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pPr lvl="1"/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Pine: log		      Pine: pole	       Pine: pulpwood	 </a:t>
            </a:r>
          </a:p>
        </p:txBody>
      </p:sp>
      <p:sp>
        <p:nvSpPr>
          <p:cNvPr id="26632" name="Rectangle 35"/>
          <p:cNvSpPr>
            <a:spLocks noChangeArrowheads="1"/>
          </p:cNvSpPr>
          <p:nvPr/>
        </p:nvSpPr>
        <p:spPr bwMode="auto">
          <a:xfrm>
            <a:off x="762000" y="1981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Stem curve</a:t>
            </a:r>
          </a:p>
        </p:txBody>
      </p:sp>
      <p:pic>
        <p:nvPicPr>
          <p:cNvPr id="26633" name="Picture 36"/>
          <p:cNvPicPr>
            <a:picLocks noChangeAspect="1" noChangeArrowheads="1"/>
          </p:cNvPicPr>
          <p:nvPr/>
        </p:nvPicPr>
        <p:blipFill>
          <a:blip r:embed="rId4" cstate="print"/>
          <a:srcRect r="22147" b="24606"/>
          <a:stretch>
            <a:fillRect/>
          </a:stretch>
        </p:blipFill>
        <p:spPr bwMode="auto">
          <a:xfrm>
            <a:off x="4038600" y="4572000"/>
            <a:ext cx="1981200" cy="1438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6634" name="Picture 37"/>
          <p:cNvPicPr>
            <a:picLocks noChangeAspect="1" noChangeArrowheads="1"/>
          </p:cNvPicPr>
          <p:nvPr/>
        </p:nvPicPr>
        <p:blipFill>
          <a:blip r:embed="rId5" cstate="print"/>
          <a:srcRect r="22147" b="24606"/>
          <a:stretch>
            <a:fillRect/>
          </a:stretch>
        </p:blipFill>
        <p:spPr bwMode="auto">
          <a:xfrm>
            <a:off x="1219200" y="4572000"/>
            <a:ext cx="1981200" cy="1439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6635" name="Picture 38"/>
          <p:cNvPicPr>
            <a:picLocks noChangeAspect="1" noChangeArrowheads="1"/>
          </p:cNvPicPr>
          <p:nvPr/>
        </p:nvPicPr>
        <p:blipFill>
          <a:blip r:embed="rId6" cstate="print"/>
          <a:srcRect r="22147" b="24606"/>
          <a:stretch>
            <a:fillRect/>
          </a:stretch>
        </p:blipFill>
        <p:spPr bwMode="auto">
          <a:xfrm>
            <a:off x="6858000" y="4572000"/>
            <a:ext cx="1981200" cy="1438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63171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72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73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74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75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76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77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78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79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80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81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82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83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84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85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86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87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88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89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90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91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92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93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94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95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96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3197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3198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199" name="Rectangle 31"/>
          <p:cNvSpPr>
            <a:spLocks noChangeArrowheads="1"/>
          </p:cNvSpPr>
          <p:nvPr/>
        </p:nvSpPr>
        <p:spPr bwMode="auto">
          <a:xfrm>
            <a:off x="2879725" y="6278563"/>
            <a:ext cx="309245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63200" name="Rectangle 32"/>
          <p:cNvSpPr>
            <a:spLocks noChangeArrowheads="1"/>
          </p:cNvSpPr>
          <p:nvPr/>
        </p:nvSpPr>
        <p:spPr bwMode="auto">
          <a:xfrm>
            <a:off x="3429000" y="152400"/>
            <a:ext cx="30289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Stem curve</a:t>
            </a:r>
          </a:p>
        </p:txBody>
      </p:sp>
      <p:grpSp>
        <p:nvGrpSpPr>
          <p:cNvPr id="27654" name="Group 33"/>
          <p:cNvGrpSpPr>
            <a:grpSpLocks/>
          </p:cNvGrpSpPr>
          <p:nvPr/>
        </p:nvGrpSpPr>
        <p:grpSpPr bwMode="auto">
          <a:xfrm>
            <a:off x="838200" y="990600"/>
            <a:ext cx="4664075" cy="1844675"/>
            <a:chOff x="576" y="912"/>
            <a:chExt cx="2938" cy="1282"/>
          </a:xfrm>
        </p:grpSpPr>
        <p:grpSp>
          <p:nvGrpSpPr>
            <p:cNvPr id="27668" name="Group 34"/>
            <p:cNvGrpSpPr>
              <a:grpSpLocks/>
            </p:cNvGrpSpPr>
            <p:nvPr/>
          </p:nvGrpSpPr>
          <p:grpSpPr bwMode="auto">
            <a:xfrm>
              <a:off x="576" y="912"/>
              <a:ext cx="2938" cy="1282"/>
              <a:chOff x="566" y="864"/>
              <a:chExt cx="2938" cy="1282"/>
            </a:xfrm>
          </p:grpSpPr>
          <p:sp>
            <p:nvSpPr>
              <p:cNvPr id="263203" name="Freeform 35"/>
              <p:cNvSpPr>
                <a:spLocks/>
              </p:cNvSpPr>
              <p:nvPr/>
            </p:nvSpPr>
            <p:spPr bwMode="auto">
              <a:xfrm>
                <a:off x="3024" y="1632"/>
                <a:ext cx="289" cy="193"/>
              </a:xfrm>
              <a:custGeom>
                <a:avLst/>
                <a:gdLst>
                  <a:gd name="T0" fmla="*/ 2 w 289"/>
                  <a:gd name="T1" fmla="*/ 1 h 193"/>
                  <a:gd name="T2" fmla="*/ 8 w 289"/>
                  <a:gd name="T3" fmla="*/ 3 h 193"/>
                  <a:gd name="T4" fmla="*/ 14 w 289"/>
                  <a:gd name="T5" fmla="*/ 6 h 193"/>
                  <a:gd name="T6" fmla="*/ 19 w 289"/>
                  <a:gd name="T7" fmla="*/ 8 h 193"/>
                  <a:gd name="T8" fmla="*/ 25 w 289"/>
                  <a:gd name="T9" fmla="*/ 10 h 193"/>
                  <a:gd name="T10" fmla="*/ 30 w 289"/>
                  <a:gd name="T11" fmla="*/ 13 h 193"/>
                  <a:gd name="T12" fmla="*/ 36 w 289"/>
                  <a:gd name="T13" fmla="*/ 16 h 193"/>
                  <a:gd name="T14" fmla="*/ 41 w 289"/>
                  <a:gd name="T15" fmla="*/ 18 h 193"/>
                  <a:gd name="T16" fmla="*/ 47 w 289"/>
                  <a:gd name="T17" fmla="*/ 21 h 193"/>
                  <a:gd name="T18" fmla="*/ 53 w 289"/>
                  <a:gd name="T19" fmla="*/ 23 h 193"/>
                  <a:gd name="T20" fmla="*/ 58 w 289"/>
                  <a:gd name="T21" fmla="*/ 26 h 193"/>
                  <a:gd name="T22" fmla="*/ 64 w 289"/>
                  <a:gd name="T23" fmla="*/ 29 h 193"/>
                  <a:gd name="T24" fmla="*/ 69 w 289"/>
                  <a:gd name="T25" fmla="*/ 32 h 193"/>
                  <a:gd name="T26" fmla="*/ 75 w 289"/>
                  <a:gd name="T27" fmla="*/ 35 h 193"/>
                  <a:gd name="T28" fmla="*/ 81 w 289"/>
                  <a:gd name="T29" fmla="*/ 37 h 193"/>
                  <a:gd name="T30" fmla="*/ 86 w 289"/>
                  <a:gd name="T31" fmla="*/ 40 h 193"/>
                  <a:gd name="T32" fmla="*/ 92 w 289"/>
                  <a:gd name="T33" fmla="*/ 43 h 193"/>
                  <a:gd name="T34" fmla="*/ 97 w 289"/>
                  <a:gd name="T35" fmla="*/ 46 h 193"/>
                  <a:gd name="T36" fmla="*/ 103 w 289"/>
                  <a:gd name="T37" fmla="*/ 49 h 193"/>
                  <a:gd name="T38" fmla="*/ 109 w 289"/>
                  <a:gd name="T39" fmla="*/ 53 h 193"/>
                  <a:gd name="T40" fmla="*/ 114 w 289"/>
                  <a:gd name="T41" fmla="*/ 56 h 193"/>
                  <a:gd name="T42" fmla="*/ 120 w 289"/>
                  <a:gd name="T43" fmla="*/ 59 h 193"/>
                  <a:gd name="T44" fmla="*/ 125 w 289"/>
                  <a:gd name="T45" fmla="*/ 62 h 193"/>
                  <a:gd name="T46" fmla="*/ 131 w 289"/>
                  <a:gd name="T47" fmla="*/ 66 h 193"/>
                  <a:gd name="T48" fmla="*/ 137 w 289"/>
                  <a:gd name="T49" fmla="*/ 69 h 193"/>
                  <a:gd name="T50" fmla="*/ 142 w 289"/>
                  <a:gd name="T51" fmla="*/ 73 h 193"/>
                  <a:gd name="T52" fmla="*/ 148 w 289"/>
                  <a:gd name="T53" fmla="*/ 77 h 193"/>
                  <a:gd name="T54" fmla="*/ 153 w 289"/>
                  <a:gd name="T55" fmla="*/ 80 h 193"/>
                  <a:gd name="T56" fmla="*/ 159 w 289"/>
                  <a:gd name="T57" fmla="*/ 84 h 193"/>
                  <a:gd name="T58" fmla="*/ 164 w 289"/>
                  <a:gd name="T59" fmla="*/ 88 h 193"/>
                  <a:gd name="T60" fmla="*/ 170 w 289"/>
                  <a:gd name="T61" fmla="*/ 91 h 193"/>
                  <a:gd name="T62" fmla="*/ 176 w 289"/>
                  <a:gd name="T63" fmla="*/ 95 h 193"/>
                  <a:gd name="T64" fmla="*/ 181 w 289"/>
                  <a:gd name="T65" fmla="*/ 99 h 193"/>
                  <a:gd name="T66" fmla="*/ 187 w 289"/>
                  <a:gd name="T67" fmla="*/ 103 h 193"/>
                  <a:gd name="T68" fmla="*/ 192 w 289"/>
                  <a:gd name="T69" fmla="*/ 108 h 193"/>
                  <a:gd name="T70" fmla="*/ 198 w 289"/>
                  <a:gd name="T71" fmla="*/ 112 h 193"/>
                  <a:gd name="T72" fmla="*/ 204 w 289"/>
                  <a:gd name="T73" fmla="*/ 116 h 193"/>
                  <a:gd name="T74" fmla="*/ 209 w 289"/>
                  <a:gd name="T75" fmla="*/ 120 h 193"/>
                  <a:gd name="T76" fmla="*/ 215 w 289"/>
                  <a:gd name="T77" fmla="*/ 125 h 193"/>
                  <a:gd name="T78" fmla="*/ 220 w 289"/>
                  <a:gd name="T79" fmla="*/ 130 h 193"/>
                  <a:gd name="T80" fmla="*/ 226 w 289"/>
                  <a:gd name="T81" fmla="*/ 134 h 193"/>
                  <a:gd name="T82" fmla="*/ 232 w 289"/>
                  <a:gd name="T83" fmla="*/ 139 h 193"/>
                  <a:gd name="T84" fmla="*/ 237 w 289"/>
                  <a:gd name="T85" fmla="*/ 144 h 193"/>
                  <a:gd name="T86" fmla="*/ 243 w 289"/>
                  <a:gd name="T87" fmla="*/ 149 h 193"/>
                  <a:gd name="T88" fmla="*/ 248 w 289"/>
                  <a:gd name="T89" fmla="*/ 154 h 193"/>
                  <a:gd name="T90" fmla="*/ 254 w 289"/>
                  <a:gd name="T91" fmla="*/ 159 h 193"/>
                  <a:gd name="T92" fmla="*/ 260 w 289"/>
                  <a:gd name="T93" fmla="*/ 164 h 193"/>
                  <a:gd name="T94" fmla="*/ 265 w 289"/>
                  <a:gd name="T95" fmla="*/ 169 h 193"/>
                  <a:gd name="T96" fmla="*/ 271 w 289"/>
                  <a:gd name="T97" fmla="*/ 175 h 193"/>
                  <a:gd name="T98" fmla="*/ 276 w 289"/>
                  <a:gd name="T99" fmla="*/ 180 h 193"/>
                  <a:gd name="T100" fmla="*/ 282 w 289"/>
                  <a:gd name="T101" fmla="*/ 186 h 193"/>
                  <a:gd name="T102" fmla="*/ 288 w 289"/>
                  <a:gd name="T103" fmla="*/ 19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9" h="193">
                    <a:moveTo>
                      <a:pt x="0" y="0"/>
                    </a:moveTo>
                    <a:lnTo>
                      <a:pt x="2" y="1"/>
                    </a:lnTo>
                    <a:lnTo>
                      <a:pt x="5" y="2"/>
                    </a:lnTo>
                    <a:lnTo>
                      <a:pt x="8" y="3"/>
                    </a:lnTo>
                    <a:lnTo>
                      <a:pt x="11" y="4"/>
                    </a:lnTo>
                    <a:lnTo>
                      <a:pt x="14" y="6"/>
                    </a:lnTo>
                    <a:lnTo>
                      <a:pt x="16" y="7"/>
                    </a:lnTo>
                    <a:lnTo>
                      <a:pt x="19" y="8"/>
                    </a:lnTo>
                    <a:lnTo>
                      <a:pt x="22" y="9"/>
                    </a:lnTo>
                    <a:lnTo>
                      <a:pt x="25" y="10"/>
                    </a:lnTo>
                    <a:lnTo>
                      <a:pt x="27" y="12"/>
                    </a:lnTo>
                    <a:lnTo>
                      <a:pt x="30" y="13"/>
                    </a:lnTo>
                    <a:lnTo>
                      <a:pt x="33" y="14"/>
                    </a:lnTo>
                    <a:lnTo>
                      <a:pt x="36" y="16"/>
                    </a:lnTo>
                    <a:lnTo>
                      <a:pt x="39" y="17"/>
                    </a:lnTo>
                    <a:lnTo>
                      <a:pt x="41" y="18"/>
                    </a:lnTo>
                    <a:lnTo>
                      <a:pt x="44" y="19"/>
                    </a:lnTo>
                    <a:lnTo>
                      <a:pt x="47" y="21"/>
                    </a:lnTo>
                    <a:lnTo>
                      <a:pt x="50" y="22"/>
                    </a:lnTo>
                    <a:lnTo>
                      <a:pt x="53" y="23"/>
                    </a:lnTo>
                    <a:lnTo>
                      <a:pt x="55" y="25"/>
                    </a:lnTo>
                    <a:lnTo>
                      <a:pt x="58" y="26"/>
                    </a:lnTo>
                    <a:lnTo>
                      <a:pt x="61" y="28"/>
                    </a:lnTo>
                    <a:lnTo>
                      <a:pt x="64" y="29"/>
                    </a:lnTo>
                    <a:lnTo>
                      <a:pt x="67" y="30"/>
                    </a:lnTo>
                    <a:lnTo>
                      <a:pt x="69" y="32"/>
                    </a:lnTo>
                    <a:lnTo>
                      <a:pt x="72" y="33"/>
                    </a:lnTo>
                    <a:lnTo>
                      <a:pt x="75" y="35"/>
                    </a:lnTo>
                    <a:lnTo>
                      <a:pt x="78" y="36"/>
                    </a:lnTo>
                    <a:lnTo>
                      <a:pt x="81" y="37"/>
                    </a:lnTo>
                    <a:lnTo>
                      <a:pt x="83" y="39"/>
                    </a:lnTo>
                    <a:lnTo>
                      <a:pt x="86" y="40"/>
                    </a:lnTo>
                    <a:lnTo>
                      <a:pt x="89" y="42"/>
                    </a:lnTo>
                    <a:lnTo>
                      <a:pt x="92" y="43"/>
                    </a:lnTo>
                    <a:lnTo>
                      <a:pt x="95" y="45"/>
                    </a:lnTo>
                    <a:lnTo>
                      <a:pt x="97" y="46"/>
                    </a:lnTo>
                    <a:lnTo>
                      <a:pt x="100" y="48"/>
                    </a:lnTo>
                    <a:lnTo>
                      <a:pt x="103" y="49"/>
                    </a:lnTo>
                    <a:lnTo>
                      <a:pt x="106" y="51"/>
                    </a:lnTo>
                    <a:lnTo>
                      <a:pt x="109" y="53"/>
                    </a:lnTo>
                    <a:lnTo>
                      <a:pt x="111" y="54"/>
                    </a:lnTo>
                    <a:lnTo>
                      <a:pt x="114" y="56"/>
                    </a:lnTo>
                    <a:lnTo>
                      <a:pt x="117" y="57"/>
                    </a:lnTo>
                    <a:lnTo>
                      <a:pt x="120" y="59"/>
                    </a:lnTo>
                    <a:lnTo>
                      <a:pt x="122" y="61"/>
                    </a:lnTo>
                    <a:lnTo>
                      <a:pt x="125" y="62"/>
                    </a:lnTo>
                    <a:lnTo>
                      <a:pt x="128" y="64"/>
                    </a:lnTo>
                    <a:lnTo>
                      <a:pt x="131" y="66"/>
                    </a:lnTo>
                    <a:lnTo>
                      <a:pt x="134" y="68"/>
                    </a:lnTo>
                    <a:lnTo>
                      <a:pt x="137" y="69"/>
                    </a:lnTo>
                    <a:lnTo>
                      <a:pt x="139" y="71"/>
                    </a:lnTo>
                    <a:lnTo>
                      <a:pt x="142" y="73"/>
                    </a:lnTo>
                    <a:lnTo>
                      <a:pt x="145" y="75"/>
                    </a:lnTo>
                    <a:lnTo>
                      <a:pt x="148" y="77"/>
                    </a:lnTo>
                    <a:lnTo>
                      <a:pt x="150" y="78"/>
                    </a:lnTo>
                    <a:lnTo>
                      <a:pt x="153" y="80"/>
                    </a:lnTo>
                    <a:lnTo>
                      <a:pt x="156" y="82"/>
                    </a:lnTo>
                    <a:lnTo>
                      <a:pt x="159" y="84"/>
                    </a:lnTo>
                    <a:lnTo>
                      <a:pt x="162" y="86"/>
                    </a:lnTo>
                    <a:lnTo>
                      <a:pt x="164" y="88"/>
                    </a:lnTo>
                    <a:lnTo>
                      <a:pt x="167" y="90"/>
                    </a:lnTo>
                    <a:lnTo>
                      <a:pt x="170" y="91"/>
                    </a:lnTo>
                    <a:lnTo>
                      <a:pt x="173" y="93"/>
                    </a:lnTo>
                    <a:lnTo>
                      <a:pt x="176" y="95"/>
                    </a:lnTo>
                    <a:lnTo>
                      <a:pt x="178" y="97"/>
                    </a:lnTo>
                    <a:lnTo>
                      <a:pt x="181" y="99"/>
                    </a:lnTo>
                    <a:lnTo>
                      <a:pt x="184" y="101"/>
                    </a:lnTo>
                    <a:lnTo>
                      <a:pt x="187" y="103"/>
                    </a:lnTo>
                    <a:lnTo>
                      <a:pt x="190" y="105"/>
                    </a:lnTo>
                    <a:lnTo>
                      <a:pt x="192" y="108"/>
                    </a:lnTo>
                    <a:lnTo>
                      <a:pt x="195" y="110"/>
                    </a:lnTo>
                    <a:lnTo>
                      <a:pt x="198" y="112"/>
                    </a:lnTo>
                    <a:lnTo>
                      <a:pt x="201" y="114"/>
                    </a:lnTo>
                    <a:lnTo>
                      <a:pt x="204" y="116"/>
                    </a:lnTo>
                    <a:lnTo>
                      <a:pt x="206" y="119"/>
                    </a:lnTo>
                    <a:lnTo>
                      <a:pt x="209" y="120"/>
                    </a:lnTo>
                    <a:lnTo>
                      <a:pt x="212" y="123"/>
                    </a:lnTo>
                    <a:lnTo>
                      <a:pt x="215" y="125"/>
                    </a:lnTo>
                    <a:lnTo>
                      <a:pt x="218" y="127"/>
                    </a:lnTo>
                    <a:lnTo>
                      <a:pt x="220" y="130"/>
                    </a:lnTo>
                    <a:lnTo>
                      <a:pt x="223" y="132"/>
                    </a:lnTo>
                    <a:lnTo>
                      <a:pt x="226" y="134"/>
                    </a:lnTo>
                    <a:lnTo>
                      <a:pt x="229" y="137"/>
                    </a:lnTo>
                    <a:lnTo>
                      <a:pt x="232" y="139"/>
                    </a:lnTo>
                    <a:lnTo>
                      <a:pt x="234" y="141"/>
                    </a:lnTo>
                    <a:lnTo>
                      <a:pt x="237" y="144"/>
                    </a:lnTo>
                    <a:lnTo>
                      <a:pt x="240" y="146"/>
                    </a:lnTo>
                    <a:lnTo>
                      <a:pt x="243" y="149"/>
                    </a:lnTo>
                    <a:lnTo>
                      <a:pt x="246" y="151"/>
                    </a:lnTo>
                    <a:lnTo>
                      <a:pt x="248" y="154"/>
                    </a:lnTo>
                    <a:lnTo>
                      <a:pt x="251" y="156"/>
                    </a:lnTo>
                    <a:lnTo>
                      <a:pt x="254" y="159"/>
                    </a:lnTo>
                    <a:lnTo>
                      <a:pt x="257" y="162"/>
                    </a:lnTo>
                    <a:lnTo>
                      <a:pt x="260" y="164"/>
                    </a:lnTo>
                    <a:lnTo>
                      <a:pt x="262" y="167"/>
                    </a:lnTo>
                    <a:lnTo>
                      <a:pt x="265" y="169"/>
                    </a:lnTo>
                    <a:lnTo>
                      <a:pt x="268" y="172"/>
                    </a:lnTo>
                    <a:lnTo>
                      <a:pt x="271" y="175"/>
                    </a:lnTo>
                    <a:lnTo>
                      <a:pt x="273" y="178"/>
                    </a:lnTo>
                    <a:lnTo>
                      <a:pt x="276" y="180"/>
                    </a:lnTo>
                    <a:lnTo>
                      <a:pt x="279" y="183"/>
                    </a:lnTo>
                    <a:lnTo>
                      <a:pt x="282" y="186"/>
                    </a:lnTo>
                    <a:lnTo>
                      <a:pt x="285" y="189"/>
                    </a:lnTo>
                    <a:lnTo>
                      <a:pt x="288" y="192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204" name="Freeform 36"/>
              <p:cNvSpPr>
                <a:spLocks/>
              </p:cNvSpPr>
              <p:nvPr/>
            </p:nvSpPr>
            <p:spPr bwMode="auto">
              <a:xfrm>
                <a:off x="1392" y="1248"/>
                <a:ext cx="1633" cy="385"/>
              </a:xfrm>
              <a:custGeom>
                <a:avLst/>
                <a:gdLst>
                  <a:gd name="T0" fmla="*/ 15 w 1633"/>
                  <a:gd name="T1" fmla="*/ 2 h 385"/>
                  <a:gd name="T2" fmla="*/ 46 w 1633"/>
                  <a:gd name="T3" fmla="*/ 7 h 385"/>
                  <a:gd name="T4" fmla="*/ 79 w 1633"/>
                  <a:gd name="T5" fmla="*/ 12 h 385"/>
                  <a:gd name="T6" fmla="*/ 110 w 1633"/>
                  <a:gd name="T7" fmla="*/ 16 h 385"/>
                  <a:gd name="T8" fmla="*/ 142 w 1633"/>
                  <a:gd name="T9" fmla="*/ 21 h 385"/>
                  <a:gd name="T10" fmla="*/ 174 w 1633"/>
                  <a:gd name="T11" fmla="*/ 26 h 385"/>
                  <a:gd name="T12" fmla="*/ 206 w 1633"/>
                  <a:gd name="T13" fmla="*/ 32 h 385"/>
                  <a:gd name="T14" fmla="*/ 237 w 1633"/>
                  <a:gd name="T15" fmla="*/ 37 h 385"/>
                  <a:gd name="T16" fmla="*/ 269 w 1633"/>
                  <a:gd name="T17" fmla="*/ 42 h 385"/>
                  <a:gd name="T18" fmla="*/ 300 w 1633"/>
                  <a:gd name="T19" fmla="*/ 47 h 385"/>
                  <a:gd name="T20" fmla="*/ 332 w 1633"/>
                  <a:gd name="T21" fmla="*/ 53 h 385"/>
                  <a:gd name="T22" fmla="*/ 364 w 1633"/>
                  <a:gd name="T23" fmla="*/ 58 h 385"/>
                  <a:gd name="T24" fmla="*/ 395 w 1633"/>
                  <a:gd name="T25" fmla="*/ 64 h 385"/>
                  <a:gd name="T26" fmla="*/ 427 w 1633"/>
                  <a:gd name="T27" fmla="*/ 70 h 385"/>
                  <a:gd name="T28" fmla="*/ 459 w 1633"/>
                  <a:gd name="T29" fmla="*/ 75 h 385"/>
                  <a:gd name="T30" fmla="*/ 491 w 1633"/>
                  <a:gd name="T31" fmla="*/ 81 h 385"/>
                  <a:gd name="T32" fmla="*/ 522 w 1633"/>
                  <a:gd name="T33" fmla="*/ 87 h 385"/>
                  <a:gd name="T34" fmla="*/ 554 w 1633"/>
                  <a:gd name="T35" fmla="*/ 93 h 385"/>
                  <a:gd name="T36" fmla="*/ 586 w 1633"/>
                  <a:gd name="T37" fmla="*/ 99 h 385"/>
                  <a:gd name="T38" fmla="*/ 618 w 1633"/>
                  <a:gd name="T39" fmla="*/ 106 h 385"/>
                  <a:gd name="T40" fmla="*/ 649 w 1633"/>
                  <a:gd name="T41" fmla="*/ 112 h 385"/>
                  <a:gd name="T42" fmla="*/ 681 w 1633"/>
                  <a:gd name="T43" fmla="*/ 119 h 385"/>
                  <a:gd name="T44" fmla="*/ 712 w 1633"/>
                  <a:gd name="T45" fmla="*/ 125 h 385"/>
                  <a:gd name="T46" fmla="*/ 744 w 1633"/>
                  <a:gd name="T47" fmla="*/ 132 h 385"/>
                  <a:gd name="T48" fmla="*/ 776 w 1633"/>
                  <a:gd name="T49" fmla="*/ 139 h 385"/>
                  <a:gd name="T50" fmla="*/ 807 w 1633"/>
                  <a:gd name="T51" fmla="*/ 146 h 385"/>
                  <a:gd name="T52" fmla="*/ 839 w 1633"/>
                  <a:gd name="T53" fmla="*/ 154 h 385"/>
                  <a:gd name="T54" fmla="*/ 871 w 1633"/>
                  <a:gd name="T55" fmla="*/ 161 h 385"/>
                  <a:gd name="T56" fmla="*/ 902 w 1633"/>
                  <a:gd name="T57" fmla="*/ 168 h 385"/>
                  <a:gd name="T58" fmla="*/ 934 w 1633"/>
                  <a:gd name="T59" fmla="*/ 176 h 385"/>
                  <a:gd name="T60" fmla="*/ 966 w 1633"/>
                  <a:gd name="T61" fmla="*/ 183 h 385"/>
                  <a:gd name="T62" fmla="*/ 998 w 1633"/>
                  <a:gd name="T63" fmla="*/ 191 h 385"/>
                  <a:gd name="T64" fmla="*/ 1029 w 1633"/>
                  <a:gd name="T65" fmla="*/ 199 h 385"/>
                  <a:gd name="T66" fmla="*/ 1061 w 1633"/>
                  <a:gd name="T67" fmla="*/ 207 h 385"/>
                  <a:gd name="T68" fmla="*/ 1093 w 1633"/>
                  <a:gd name="T69" fmla="*/ 216 h 385"/>
                  <a:gd name="T70" fmla="*/ 1124 w 1633"/>
                  <a:gd name="T71" fmla="*/ 224 h 385"/>
                  <a:gd name="T72" fmla="*/ 1156 w 1633"/>
                  <a:gd name="T73" fmla="*/ 233 h 385"/>
                  <a:gd name="T74" fmla="*/ 1188 w 1633"/>
                  <a:gd name="T75" fmla="*/ 241 h 385"/>
                  <a:gd name="T76" fmla="*/ 1220 w 1633"/>
                  <a:gd name="T77" fmla="*/ 251 h 385"/>
                  <a:gd name="T78" fmla="*/ 1251 w 1633"/>
                  <a:gd name="T79" fmla="*/ 260 h 385"/>
                  <a:gd name="T80" fmla="*/ 1283 w 1633"/>
                  <a:gd name="T81" fmla="*/ 269 h 385"/>
                  <a:gd name="T82" fmla="*/ 1314 w 1633"/>
                  <a:gd name="T83" fmla="*/ 279 h 385"/>
                  <a:gd name="T84" fmla="*/ 1346 w 1633"/>
                  <a:gd name="T85" fmla="*/ 288 h 385"/>
                  <a:gd name="T86" fmla="*/ 1377 w 1633"/>
                  <a:gd name="T87" fmla="*/ 298 h 385"/>
                  <a:gd name="T88" fmla="*/ 1409 w 1633"/>
                  <a:gd name="T89" fmla="*/ 308 h 385"/>
                  <a:gd name="T90" fmla="*/ 1441 w 1633"/>
                  <a:gd name="T91" fmla="*/ 318 h 385"/>
                  <a:gd name="T92" fmla="*/ 1473 w 1633"/>
                  <a:gd name="T93" fmla="*/ 329 h 385"/>
                  <a:gd name="T94" fmla="*/ 1505 w 1633"/>
                  <a:gd name="T95" fmla="*/ 339 h 385"/>
                  <a:gd name="T96" fmla="*/ 1537 w 1633"/>
                  <a:gd name="T97" fmla="*/ 350 h 385"/>
                  <a:gd name="T98" fmla="*/ 1568 w 1633"/>
                  <a:gd name="T99" fmla="*/ 361 h 385"/>
                  <a:gd name="T100" fmla="*/ 1600 w 1633"/>
                  <a:gd name="T101" fmla="*/ 372 h 385"/>
                  <a:gd name="T102" fmla="*/ 1632 w 1633"/>
                  <a:gd name="T103" fmla="*/ 38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633" h="385">
                    <a:moveTo>
                      <a:pt x="0" y="0"/>
                    </a:moveTo>
                    <a:lnTo>
                      <a:pt x="15" y="2"/>
                    </a:lnTo>
                    <a:lnTo>
                      <a:pt x="31" y="4"/>
                    </a:lnTo>
                    <a:lnTo>
                      <a:pt x="46" y="7"/>
                    </a:lnTo>
                    <a:lnTo>
                      <a:pt x="63" y="9"/>
                    </a:lnTo>
                    <a:lnTo>
                      <a:pt x="79" y="12"/>
                    </a:lnTo>
                    <a:lnTo>
                      <a:pt x="94" y="14"/>
                    </a:lnTo>
                    <a:lnTo>
                      <a:pt x="110" y="16"/>
                    </a:lnTo>
                    <a:lnTo>
                      <a:pt x="126" y="19"/>
                    </a:lnTo>
                    <a:lnTo>
                      <a:pt x="142" y="21"/>
                    </a:lnTo>
                    <a:lnTo>
                      <a:pt x="158" y="24"/>
                    </a:lnTo>
                    <a:lnTo>
                      <a:pt x="174" y="26"/>
                    </a:lnTo>
                    <a:lnTo>
                      <a:pt x="190" y="29"/>
                    </a:lnTo>
                    <a:lnTo>
                      <a:pt x="206" y="32"/>
                    </a:lnTo>
                    <a:lnTo>
                      <a:pt x="221" y="34"/>
                    </a:lnTo>
                    <a:lnTo>
                      <a:pt x="237" y="37"/>
                    </a:lnTo>
                    <a:lnTo>
                      <a:pt x="253" y="39"/>
                    </a:lnTo>
                    <a:lnTo>
                      <a:pt x="269" y="42"/>
                    </a:lnTo>
                    <a:lnTo>
                      <a:pt x="284" y="44"/>
                    </a:lnTo>
                    <a:lnTo>
                      <a:pt x="300" y="47"/>
                    </a:lnTo>
                    <a:lnTo>
                      <a:pt x="316" y="50"/>
                    </a:lnTo>
                    <a:lnTo>
                      <a:pt x="332" y="53"/>
                    </a:lnTo>
                    <a:lnTo>
                      <a:pt x="348" y="56"/>
                    </a:lnTo>
                    <a:lnTo>
                      <a:pt x="364" y="58"/>
                    </a:lnTo>
                    <a:lnTo>
                      <a:pt x="380" y="61"/>
                    </a:lnTo>
                    <a:lnTo>
                      <a:pt x="395" y="64"/>
                    </a:lnTo>
                    <a:lnTo>
                      <a:pt x="411" y="66"/>
                    </a:lnTo>
                    <a:lnTo>
                      <a:pt x="427" y="70"/>
                    </a:lnTo>
                    <a:lnTo>
                      <a:pt x="443" y="73"/>
                    </a:lnTo>
                    <a:lnTo>
                      <a:pt x="459" y="75"/>
                    </a:lnTo>
                    <a:lnTo>
                      <a:pt x="475" y="78"/>
                    </a:lnTo>
                    <a:lnTo>
                      <a:pt x="491" y="81"/>
                    </a:lnTo>
                    <a:lnTo>
                      <a:pt x="507" y="84"/>
                    </a:lnTo>
                    <a:lnTo>
                      <a:pt x="522" y="87"/>
                    </a:lnTo>
                    <a:lnTo>
                      <a:pt x="538" y="90"/>
                    </a:lnTo>
                    <a:lnTo>
                      <a:pt x="554" y="93"/>
                    </a:lnTo>
                    <a:lnTo>
                      <a:pt x="570" y="96"/>
                    </a:lnTo>
                    <a:lnTo>
                      <a:pt x="586" y="99"/>
                    </a:lnTo>
                    <a:lnTo>
                      <a:pt x="601" y="103"/>
                    </a:lnTo>
                    <a:lnTo>
                      <a:pt x="618" y="106"/>
                    </a:lnTo>
                    <a:lnTo>
                      <a:pt x="633" y="109"/>
                    </a:lnTo>
                    <a:lnTo>
                      <a:pt x="649" y="112"/>
                    </a:lnTo>
                    <a:lnTo>
                      <a:pt x="665" y="115"/>
                    </a:lnTo>
                    <a:lnTo>
                      <a:pt x="681" y="119"/>
                    </a:lnTo>
                    <a:lnTo>
                      <a:pt x="696" y="122"/>
                    </a:lnTo>
                    <a:lnTo>
                      <a:pt x="712" y="125"/>
                    </a:lnTo>
                    <a:lnTo>
                      <a:pt x="729" y="129"/>
                    </a:lnTo>
                    <a:lnTo>
                      <a:pt x="744" y="132"/>
                    </a:lnTo>
                    <a:lnTo>
                      <a:pt x="760" y="136"/>
                    </a:lnTo>
                    <a:lnTo>
                      <a:pt x="776" y="139"/>
                    </a:lnTo>
                    <a:lnTo>
                      <a:pt x="791" y="143"/>
                    </a:lnTo>
                    <a:lnTo>
                      <a:pt x="807" y="146"/>
                    </a:lnTo>
                    <a:lnTo>
                      <a:pt x="824" y="150"/>
                    </a:lnTo>
                    <a:lnTo>
                      <a:pt x="839" y="154"/>
                    </a:lnTo>
                    <a:lnTo>
                      <a:pt x="855" y="157"/>
                    </a:lnTo>
                    <a:lnTo>
                      <a:pt x="871" y="161"/>
                    </a:lnTo>
                    <a:lnTo>
                      <a:pt x="887" y="164"/>
                    </a:lnTo>
                    <a:lnTo>
                      <a:pt x="902" y="168"/>
                    </a:lnTo>
                    <a:lnTo>
                      <a:pt x="919" y="172"/>
                    </a:lnTo>
                    <a:lnTo>
                      <a:pt x="934" y="176"/>
                    </a:lnTo>
                    <a:lnTo>
                      <a:pt x="950" y="180"/>
                    </a:lnTo>
                    <a:lnTo>
                      <a:pt x="966" y="183"/>
                    </a:lnTo>
                    <a:lnTo>
                      <a:pt x="982" y="187"/>
                    </a:lnTo>
                    <a:lnTo>
                      <a:pt x="998" y="191"/>
                    </a:lnTo>
                    <a:lnTo>
                      <a:pt x="1013" y="195"/>
                    </a:lnTo>
                    <a:lnTo>
                      <a:pt x="1029" y="199"/>
                    </a:lnTo>
                    <a:lnTo>
                      <a:pt x="1045" y="203"/>
                    </a:lnTo>
                    <a:lnTo>
                      <a:pt x="1061" y="207"/>
                    </a:lnTo>
                    <a:lnTo>
                      <a:pt x="1077" y="211"/>
                    </a:lnTo>
                    <a:lnTo>
                      <a:pt x="1093" y="216"/>
                    </a:lnTo>
                    <a:lnTo>
                      <a:pt x="1108" y="220"/>
                    </a:lnTo>
                    <a:lnTo>
                      <a:pt x="1124" y="224"/>
                    </a:lnTo>
                    <a:lnTo>
                      <a:pt x="1140" y="229"/>
                    </a:lnTo>
                    <a:lnTo>
                      <a:pt x="1156" y="233"/>
                    </a:lnTo>
                    <a:lnTo>
                      <a:pt x="1172" y="238"/>
                    </a:lnTo>
                    <a:lnTo>
                      <a:pt x="1188" y="241"/>
                    </a:lnTo>
                    <a:lnTo>
                      <a:pt x="1203" y="246"/>
                    </a:lnTo>
                    <a:lnTo>
                      <a:pt x="1220" y="251"/>
                    </a:lnTo>
                    <a:lnTo>
                      <a:pt x="1236" y="255"/>
                    </a:lnTo>
                    <a:lnTo>
                      <a:pt x="1251" y="260"/>
                    </a:lnTo>
                    <a:lnTo>
                      <a:pt x="1267" y="264"/>
                    </a:lnTo>
                    <a:lnTo>
                      <a:pt x="1283" y="269"/>
                    </a:lnTo>
                    <a:lnTo>
                      <a:pt x="1299" y="274"/>
                    </a:lnTo>
                    <a:lnTo>
                      <a:pt x="1314" y="279"/>
                    </a:lnTo>
                    <a:lnTo>
                      <a:pt x="1331" y="283"/>
                    </a:lnTo>
                    <a:lnTo>
                      <a:pt x="1346" y="288"/>
                    </a:lnTo>
                    <a:lnTo>
                      <a:pt x="1362" y="293"/>
                    </a:lnTo>
                    <a:lnTo>
                      <a:pt x="1377" y="298"/>
                    </a:lnTo>
                    <a:lnTo>
                      <a:pt x="1394" y="303"/>
                    </a:lnTo>
                    <a:lnTo>
                      <a:pt x="1409" y="308"/>
                    </a:lnTo>
                    <a:lnTo>
                      <a:pt x="1425" y="313"/>
                    </a:lnTo>
                    <a:lnTo>
                      <a:pt x="1441" y="318"/>
                    </a:lnTo>
                    <a:lnTo>
                      <a:pt x="1457" y="324"/>
                    </a:lnTo>
                    <a:lnTo>
                      <a:pt x="1473" y="329"/>
                    </a:lnTo>
                    <a:lnTo>
                      <a:pt x="1489" y="334"/>
                    </a:lnTo>
                    <a:lnTo>
                      <a:pt x="1505" y="339"/>
                    </a:lnTo>
                    <a:lnTo>
                      <a:pt x="1521" y="344"/>
                    </a:lnTo>
                    <a:lnTo>
                      <a:pt x="1537" y="350"/>
                    </a:lnTo>
                    <a:lnTo>
                      <a:pt x="1552" y="356"/>
                    </a:lnTo>
                    <a:lnTo>
                      <a:pt x="1568" y="361"/>
                    </a:lnTo>
                    <a:lnTo>
                      <a:pt x="1584" y="366"/>
                    </a:lnTo>
                    <a:lnTo>
                      <a:pt x="1600" y="372"/>
                    </a:lnTo>
                    <a:lnTo>
                      <a:pt x="1616" y="378"/>
                    </a:lnTo>
                    <a:lnTo>
                      <a:pt x="1632" y="384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205" name="Freeform 37"/>
              <p:cNvSpPr>
                <a:spLocks/>
              </p:cNvSpPr>
              <p:nvPr/>
            </p:nvSpPr>
            <p:spPr bwMode="auto">
              <a:xfrm>
                <a:off x="960" y="1105"/>
                <a:ext cx="433" cy="146"/>
              </a:xfrm>
              <a:custGeom>
                <a:avLst/>
                <a:gdLst>
                  <a:gd name="T0" fmla="*/ 4 w 433"/>
                  <a:gd name="T1" fmla="*/ 1 h 145"/>
                  <a:gd name="T2" fmla="*/ 12 w 433"/>
                  <a:gd name="T3" fmla="*/ 12 h 145"/>
                  <a:gd name="T4" fmla="*/ 20 w 433"/>
                  <a:gd name="T5" fmla="*/ 21 h 145"/>
                  <a:gd name="T6" fmla="*/ 28 w 433"/>
                  <a:gd name="T7" fmla="*/ 28 h 145"/>
                  <a:gd name="T8" fmla="*/ 37 w 433"/>
                  <a:gd name="T9" fmla="*/ 38 h 145"/>
                  <a:gd name="T10" fmla="*/ 45 w 433"/>
                  <a:gd name="T11" fmla="*/ 39 h 145"/>
                  <a:gd name="T12" fmla="*/ 53 w 433"/>
                  <a:gd name="T13" fmla="*/ 44 h 145"/>
                  <a:gd name="T14" fmla="*/ 62 w 433"/>
                  <a:gd name="T15" fmla="*/ 49 h 145"/>
                  <a:gd name="T16" fmla="*/ 70 w 433"/>
                  <a:gd name="T17" fmla="*/ 44 h 145"/>
                  <a:gd name="T18" fmla="*/ 78 w 433"/>
                  <a:gd name="T19" fmla="*/ 44 h 145"/>
                  <a:gd name="T20" fmla="*/ 87 w 433"/>
                  <a:gd name="T21" fmla="*/ 45 h 145"/>
                  <a:gd name="T22" fmla="*/ 95 w 433"/>
                  <a:gd name="T23" fmla="*/ 44 h 145"/>
                  <a:gd name="T24" fmla="*/ 103 w 433"/>
                  <a:gd name="T25" fmla="*/ 44 h 145"/>
                  <a:gd name="T26" fmla="*/ 112 w 433"/>
                  <a:gd name="T27" fmla="*/ 44 h 145"/>
                  <a:gd name="T28" fmla="*/ 120 w 433"/>
                  <a:gd name="T29" fmla="*/ 44 h 145"/>
                  <a:gd name="T30" fmla="*/ 128 w 433"/>
                  <a:gd name="T31" fmla="*/ 45 h 145"/>
                  <a:gd name="T32" fmla="*/ 136 w 433"/>
                  <a:gd name="T33" fmla="*/ 52 h 145"/>
                  <a:gd name="T34" fmla="*/ 145 w 433"/>
                  <a:gd name="T35" fmla="*/ 53 h 145"/>
                  <a:gd name="T36" fmla="*/ 153 w 433"/>
                  <a:gd name="T37" fmla="*/ 53 h 145"/>
                  <a:gd name="T38" fmla="*/ 162 w 433"/>
                  <a:gd name="T39" fmla="*/ 53 h 145"/>
                  <a:gd name="T40" fmla="*/ 170 w 433"/>
                  <a:gd name="T41" fmla="*/ 61 h 145"/>
                  <a:gd name="T42" fmla="*/ 178 w 433"/>
                  <a:gd name="T43" fmla="*/ 67 h 145"/>
                  <a:gd name="T44" fmla="*/ 186 w 433"/>
                  <a:gd name="T45" fmla="*/ 71 h 145"/>
                  <a:gd name="T46" fmla="*/ 195 w 433"/>
                  <a:gd name="T47" fmla="*/ 73 h 145"/>
                  <a:gd name="T48" fmla="*/ 203 w 433"/>
                  <a:gd name="T49" fmla="*/ 91 h 145"/>
                  <a:gd name="T50" fmla="*/ 211 w 433"/>
                  <a:gd name="T51" fmla="*/ 91 h 145"/>
                  <a:gd name="T52" fmla="*/ 220 w 433"/>
                  <a:gd name="T53" fmla="*/ 93 h 145"/>
                  <a:gd name="T54" fmla="*/ 228 w 433"/>
                  <a:gd name="T55" fmla="*/ 93 h 145"/>
                  <a:gd name="T56" fmla="*/ 236 w 433"/>
                  <a:gd name="T57" fmla="*/ 99 h 145"/>
                  <a:gd name="T58" fmla="*/ 244 w 433"/>
                  <a:gd name="T59" fmla="*/ 100 h 145"/>
                  <a:gd name="T60" fmla="*/ 253 w 433"/>
                  <a:gd name="T61" fmla="*/ 99 h 145"/>
                  <a:gd name="T62" fmla="*/ 261 w 433"/>
                  <a:gd name="T63" fmla="*/ 100 h 145"/>
                  <a:gd name="T64" fmla="*/ 269 w 433"/>
                  <a:gd name="T65" fmla="*/ 101 h 145"/>
                  <a:gd name="T66" fmla="*/ 278 w 433"/>
                  <a:gd name="T67" fmla="*/ 101 h 145"/>
                  <a:gd name="T68" fmla="*/ 286 w 433"/>
                  <a:gd name="T69" fmla="*/ 103 h 145"/>
                  <a:gd name="T70" fmla="*/ 294 w 433"/>
                  <a:gd name="T71" fmla="*/ 96 h 145"/>
                  <a:gd name="T72" fmla="*/ 303 w 433"/>
                  <a:gd name="T73" fmla="*/ 104 h 145"/>
                  <a:gd name="T74" fmla="*/ 311 w 433"/>
                  <a:gd name="T75" fmla="*/ 110 h 145"/>
                  <a:gd name="T76" fmla="*/ 319 w 433"/>
                  <a:gd name="T77" fmla="*/ 112 h 145"/>
                  <a:gd name="T78" fmla="*/ 328 w 433"/>
                  <a:gd name="T79" fmla="*/ 112 h 145"/>
                  <a:gd name="T80" fmla="*/ 336 w 433"/>
                  <a:gd name="T81" fmla="*/ 113 h 145"/>
                  <a:gd name="T82" fmla="*/ 344 w 433"/>
                  <a:gd name="T83" fmla="*/ 113 h 145"/>
                  <a:gd name="T84" fmla="*/ 352 w 433"/>
                  <a:gd name="T85" fmla="*/ 115 h 145"/>
                  <a:gd name="T86" fmla="*/ 361 w 433"/>
                  <a:gd name="T87" fmla="*/ 119 h 145"/>
                  <a:gd name="T88" fmla="*/ 369 w 433"/>
                  <a:gd name="T89" fmla="*/ 122 h 145"/>
                  <a:gd name="T90" fmla="*/ 377 w 433"/>
                  <a:gd name="T91" fmla="*/ 132 h 145"/>
                  <a:gd name="T92" fmla="*/ 386 w 433"/>
                  <a:gd name="T93" fmla="*/ 135 h 145"/>
                  <a:gd name="T94" fmla="*/ 394 w 433"/>
                  <a:gd name="T95" fmla="*/ 141 h 145"/>
                  <a:gd name="T96" fmla="*/ 402 w 433"/>
                  <a:gd name="T97" fmla="*/ 132 h 145"/>
                  <a:gd name="T98" fmla="*/ 410 w 433"/>
                  <a:gd name="T99" fmla="*/ 135 h 145"/>
                  <a:gd name="T100" fmla="*/ 419 w 433"/>
                  <a:gd name="T101" fmla="*/ 135 h 145"/>
                  <a:gd name="T102" fmla="*/ 427 w 433"/>
                  <a:gd name="T103" fmla="*/ 13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33" h="145">
                    <a:moveTo>
                      <a:pt x="0" y="0"/>
                    </a:moveTo>
                    <a:lnTo>
                      <a:pt x="4" y="1"/>
                    </a:lnTo>
                    <a:lnTo>
                      <a:pt x="8" y="6"/>
                    </a:lnTo>
                    <a:lnTo>
                      <a:pt x="12" y="12"/>
                    </a:lnTo>
                    <a:lnTo>
                      <a:pt x="16" y="16"/>
                    </a:lnTo>
                    <a:lnTo>
                      <a:pt x="20" y="21"/>
                    </a:lnTo>
                    <a:lnTo>
                      <a:pt x="24" y="22"/>
                    </a:lnTo>
                    <a:lnTo>
                      <a:pt x="28" y="28"/>
                    </a:lnTo>
                    <a:lnTo>
                      <a:pt x="33" y="34"/>
                    </a:lnTo>
                    <a:lnTo>
                      <a:pt x="37" y="38"/>
                    </a:lnTo>
                    <a:lnTo>
                      <a:pt x="41" y="38"/>
                    </a:lnTo>
                    <a:lnTo>
                      <a:pt x="45" y="39"/>
                    </a:lnTo>
                    <a:lnTo>
                      <a:pt x="49" y="38"/>
                    </a:lnTo>
                    <a:lnTo>
                      <a:pt x="53" y="44"/>
                    </a:lnTo>
                    <a:lnTo>
                      <a:pt x="57" y="44"/>
                    </a:lnTo>
                    <a:lnTo>
                      <a:pt x="62" y="49"/>
                    </a:lnTo>
                    <a:lnTo>
                      <a:pt x="66" y="49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8" y="44"/>
                    </a:lnTo>
                    <a:lnTo>
                      <a:pt x="82" y="44"/>
                    </a:lnTo>
                    <a:lnTo>
                      <a:pt x="87" y="45"/>
                    </a:lnTo>
                    <a:lnTo>
                      <a:pt x="91" y="49"/>
                    </a:lnTo>
                    <a:lnTo>
                      <a:pt x="95" y="44"/>
                    </a:lnTo>
                    <a:lnTo>
                      <a:pt x="99" y="43"/>
                    </a:lnTo>
                    <a:lnTo>
                      <a:pt x="103" y="44"/>
                    </a:lnTo>
                    <a:lnTo>
                      <a:pt x="108" y="44"/>
                    </a:lnTo>
                    <a:lnTo>
                      <a:pt x="112" y="44"/>
                    </a:lnTo>
                    <a:lnTo>
                      <a:pt x="116" y="44"/>
                    </a:lnTo>
                    <a:lnTo>
                      <a:pt x="120" y="44"/>
                    </a:lnTo>
                    <a:lnTo>
                      <a:pt x="124" y="45"/>
                    </a:lnTo>
                    <a:lnTo>
                      <a:pt x="128" y="45"/>
                    </a:lnTo>
                    <a:lnTo>
                      <a:pt x="132" y="52"/>
                    </a:lnTo>
                    <a:lnTo>
                      <a:pt x="136" y="52"/>
                    </a:lnTo>
                    <a:lnTo>
                      <a:pt x="141" y="56"/>
                    </a:lnTo>
                    <a:lnTo>
                      <a:pt x="145" y="53"/>
                    </a:lnTo>
                    <a:lnTo>
                      <a:pt x="149" y="56"/>
                    </a:lnTo>
                    <a:lnTo>
                      <a:pt x="153" y="53"/>
                    </a:lnTo>
                    <a:lnTo>
                      <a:pt x="157" y="53"/>
                    </a:lnTo>
                    <a:lnTo>
                      <a:pt x="162" y="53"/>
                    </a:lnTo>
                    <a:lnTo>
                      <a:pt x="166" y="58"/>
                    </a:lnTo>
                    <a:lnTo>
                      <a:pt x="170" y="61"/>
                    </a:lnTo>
                    <a:lnTo>
                      <a:pt x="174" y="66"/>
                    </a:lnTo>
                    <a:lnTo>
                      <a:pt x="178" y="67"/>
                    </a:lnTo>
                    <a:lnTo>
                      <a:pt x="182" y="68"/>
                    </a:lnTo>
                    <a:lnTo>
                      <a:pt x="186" y="71"/>
                    </a:lnTo>
                    <a:lnTo>
                      <a:pt x="190" y="68"/>
                    </a:lnTo>
                    <a:lnTo>
                      <a:pt x="195" y="73"/>
                    </a:lnTo>
                    <a:lnTo>
                      <a:pt x="199" y="91"/>
                    </a:lnTo>
                    <a:lnTo>
                      <a:pt x="203" y="91"/>
                    </a:lnTo>
                    <a:lnTo>
                      <a:pt x="207" y="91"/>
                    </a:lnTo>
                    <a:lnTo>
                      <a:pt x="211" y="91"/>
                    </a:lnTo>
                    <a:lnTo>
                      <a:pt x="215" y="91"/>
                    </a:lnTo>
                    <a:lnTo>
                      <a:pt x="220" y="93"/>
                    </a:lnTo>
                    <a:lnTo>
                      <a:pt x="224" y="91"/>
                    </a:lnTo>
                    <a:lnTo>
                      <a:pt x="228" y="93"/>
                    </a:lnTo>
                    <a:lnTo>
                      <a:pt x="232" y="98"/>
                    </a:lnTo>
                    <a:lnTo>
                      <a:pt x="236" y="99"/>
                    </a:lnTo>
                    <a:lnTo>
                      <a:pt x="240" y="100"/>
                    </a:lnTo>
                    <a:lnTo>
                      <a:pt x="244" y="100"/>
                    </a:lnTo>
                    <a:lnTo>
                      <a:pt x="249" y="100"/>
                    </a:lnTo>
                    <a:lnTo>
                      <a:pt x="253" y="99"/>
                    </a:lnTo>
                    <a:lnTo>
                      <a:pt x="257" y="100"/>
                    </a:lnTo>
                    <a:lnTo>
                      <a:pt x="261" y="100"/>
                    </a:lnTo>
                    <a:lnTo>
                      <a:pt x="265" y="100"/>
                    </a:lnTo>
                    <a:lnTo>
                      <a:pt x="269" y="101"/>
                    </a:lnTo>
                    <a:lnTo>
                      <a:pt x="273" y="100"/>
                    </a:lnTo>
                    <a:lnTo>
                      <a:pt x="278" y="101"/>
                    </a:lnTo>
                    <a:lnTo>
                      <a:pt x="282" y="101"/>
                    </a:lnTo>
                    <a:lnTo>
                      <a:pt x="286" y="103"/>
                    </a:lnTo>
                    <a:lnTo>
                      <a:pt x="290" y="104"/>
                    </a:lnTo>
                    <a:lnTo>
                      <a:pt x="294" y="96"/>
                    </a:lnTo>
                    <a:lnTo>
                      <a:pt x="298" y="103"/>
                    </a:lnTo>
                    <a:lnTo>
                      <a:pt x="303" y="104"/>
                    </a:lnTo>
                    <a:lnTo>
                      <a:pt x="307" y="107"/>
                    </a:lnTo>
                    <a:lnTo>
                      <a:pt x="311" y="110"/>
                    </a:lnTo>
                    <a:lnTo>
                      <a:pt x="315" y="110"/>
                    </a:lnTo>
                    <a:lnTo>
                      <a:pt x="319" y="112"/>
                    </a:lnTo>
                    <a:lnTo>
                      <a:pt x="323" y="113"/>
                    </a:lnTo>
                    <a:lnTo>
                      <a:pt x="328" y="112"/>
                    </a:lnTo>
                    <a:lnTo>
                      <a:pt x="332" y="114"/>
                    </a:lnTo>
                    <a:lnTo>
                      <a:pt x="336" y="113"/>
                    </a:lnTo>
                    <a:lnTo>
                      <a:pt x="340" y="114"/>
                    </a:lnTo>
                    <a:lnTo>
                      <a:pt x="344" y="113"/>
                    </a:lnTo>
                    <a:lnTo>
                      <a:pt x="348" y="114"/>
                    </a:lnTo>
                    <a:lnTo>
                      <a:pt x="352" y="115"/>
                    </a:lnTo>
                    <a:lnTo>
                      <a:pt x="357" y="118"/>
                    </a:lnTo>
                    <a:lnTo>
                      <a:pt x="361" y="119"/>
                    </a:lnTo>
                    <a:lnTo>
                      <a:pt x="365" y="121"/>
                    </a:lnTo>
                    <a:lnTo>
                      <a:pt x="369" y="122"/>
                    </a:lnTo>
                    <a:lnTo>
                      <a:pt x="373" y="123"/>
                    </a:lnTo>
                    <a:lnTo>
                      <a:pt x="377" y="132"/>
                    </a:lnTo>
                    <a:lnTo>
                      <a:pt x="382" y="136"/>
                    </a:lnTo>
                    <a:lnTo>
                      <a:pt x="386" y="135"/>
                    </a:lnTo>
                    <a:lnTo>
                      <a:pt x="390" y="136"/>
                    </a:lnTo>
                    <a:lnTo>
                      <a:pt x="394" y="141"/>
                    </a:lnTo>
                    <a:lnTo>
                      <a:pt x="398" y="135"/>
                    </a:lnTo>
                    <a:lnTo>
                      <a:pt x="402" y="132"/>
                    </a:lnTo>
                    <a:lnTo>
                      <a:pt x="406" y="133"/>
                    </a:lnTo>
                    <a:lnTo>
                      <a:pt x="410" y="135"/>
                    </a:lnTo>
                    <a:lnTo>
                      <a:pt x="415" y="135"/>
                    </a:lnTo>
                    <a:lnTo>
                      <a:pt x="419" y="135"/>
                    </a:lnTo>
                    <a:lnTo>
                      <a:pt x="423" y="136"/>
                    </a:lnTo>
                    <a:lnTo>
                      <a:pt x="427" y="135"/>
                    </a:lnTo>
                    <a:lnTo>
                      <a:pt x="432" y="144"/>
                    </a:lnTo>
                  </a:path>
                </a:pathLst>
              </a:custGeom>
              <a:noFill/>
              <a:ln w="5080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206" name="Line 38"/>
              <p:cNvSpPr>
                <a:spLocks noChangeShapeType="1"/>
              </p:cNvSpPr>
              <p:nvPr/>
            </p:nvSpPr>
            <p:spPr bwMode="auto">
              <a:xfrm flipV="1">
                <a:off x="960" y="913"/>
                <a:ext cx="0" cy="911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207" name="Freeform 39"/>
              <p:cNvSpPr>
                <a:spLocks/>
              </p:cNvSpPr>
              <p:nvPr/>
            </p:nvSpPr>
            <p:spPr bwMode="auto">
              <a:xfrm>
                <a:off x="877" y="1037"/>
                <a:ext cx="113" cy="17"/>
              </a:xfrm>
              <a:custGeom>
                <a:avLst/>
                <a:gdLst>
                  <a:gd name="T0" fmla="*/ 112 w 113"/>
                  <a:gd name="T1" fmla="*/ 8 h 17"/>
                  <a:gd name="T2" fmla="*/ 112 w 113"/>
                  <a:gd name="T3" fmla="*/ 0 h 17"/>
                  <a:gd name="T4" fmla="*/ 0 w 113"/>
                  <a:gd name="T5" fmla="*/ 0 h 17"/>
                  <a:gd name="T6" fmla="*/ 0 w 113"/>
                  <a:gd name="T7" fmla="*/ 16 h 17"/>
                  <a:gd name="T8" fmla="*/ 112 w 113"/>
                  <a:gd name="T9" fmla="*/ 16 h 17"/>
                  <a:gd name="T10" fmla="*/ 112 w 113"/>
                  <a:gd name="T1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7">
                    <a:moveTo>
                      <a:pt x="112" y="8"/>
                    </a:moveTo>
                    <a:lnTo>
                      <a:pt x="11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12" y="16"/>
                    </a:lnTo>
                    <a:lnTo>
                      <a:pt x="112" y="8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208" name="Freeform 40"/>
              <p:cNvSpPr>
                <a:spLocks/>
              </p:cNvSpPr>
              <p:nvPr/>
            </p:nvSpPr>
            <p:spPr bwMode="auto">
              <a:xfrm>
                <a:off x="877" y="1299"/>
                <a:ext cx="113" cy="19"/>
              </a:xfrm>
              <a:custGeom>
                <a:avLst/>
                <a:gdLst>
                  <a:gd name="T0" fmla="*/ 112 w 113"/>
                  <a:gd name="T1" fmla="*/ 8 h 17"/>
                  <a:gd name="T2" fmla="*/ 112 w 113"/>
                  <a:gd name="T3" fmla="*/ 0 h 17"/>
                  <a:gd name="T4" fmla="*/ 0 w 113"/>
                  <a:gd name="T5" fmla="*/ 0 h 17"/>
                  <a:gd name="T6" fmla="*/ 0 w 113"/>
                  <a:gd name="T7" fmla="*/ 16 h 17"/>
                  <a:gd name="T8" fmla="*/ 112 w 113"/>
                  <a:gd name="T9" fmla="*/ 16 h 17"/>
                  <a:gd name="T10" fmla="*/ 112 w 113"/>
                  <a:gd name="T1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7">
                    <a:moveTo>
                      <a:pt x="112" y="8"/>
                    </a:moveTo>
                    <a:lnTo>
                      <a:pt x="11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12" y="16"/>
                    </a:lnTo>
                    <a:lnTo>
                      <a:pt x="112" y="8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209" name="Freeform 41"/>
              <p:cNvSpPr>
                <a:spLocks/>
              </p:cNvSpPr>
              <p:nvPr/>
            </p:nvSpPr>
            <p:spPr bwMode="auto">
              <a:xfrm>
                <a:off x="877" y="1565"/>
                <a:ext cx="113" cy="19"/>
              </a:xfrm>
              <a:custGeom>
                <a:avLst/>
                <a:gdLst>
                  <a:gd name="T0" fmla="*/ 112 w 113"/>
                  <a:gd name="T1" fmla="*/ 8 h 17"/>
                  <a:gd name="T2" fmla="*/ 112 w 113"/>
                  <a:gd name="T3" fmla="*/ 0 h 17"/>
                  <a:gd name="T4" fmla="*/ 0 w 113"/>
                  <a:gd name="T5" fmla="*/ 0 h 17"/>
                  <a:gd name="T6" fmla="*/ 0 w 113"/>
                  <a:gd name="T7" fmla="*/ 16 h 17"/>
                  <a:gd name="T8" fmla="*/ 112 w 113"/>
                  <a:gd name="T9" fmla="*/ 16 h 17"/>
                  <a:gd name="T10" fmla="*/ 112 w 113"/>
                  <a:gd name="T1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7">
                    <a:moveTo>
                      <a:pt x="112" y="8"/>
                    </a:moveTo>
                    <a:lnTo>
                      <a:pt x="11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12" y="16"/>
                    </a:lnTo>
                    <a:lnTo>
                      <a:pt x="112" y="8"/>
                    </a:lnTo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210" name="Rectangle 42"/>
              <p:cNvSpPr>
                <a:spLocks noChangeArrowheads="1"/>
              </p:cNvSpPr>
              <p:nvPr/>
            </p:nvSpPr>
            <p:spPr bwMode="auto">
              <a:xfrm>
                <a:off x="566" y="926"/>
                <a:ext cx="302" cy="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GB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300</a:t>
                </a:r>
              </a:p>
            </p:txBody>
          </p:sp>
          <p:sp>
            <p:nvSpPr>
              <p:cNvPr id="263211" name="Line 43"/>
              <p:cNvSpPr>
                <a:spLocks noChangeShapeType="1"/>
              </p:cNvSpPr>
              <p:nvPr/>
            </p:nvSpPr>
            <p:spPr bwMode="auto">
              <a:xfrm>
                <a:off x="960" y="1824"/>
                <a:ext cx="2544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212" name="Rectangle 44"/>
              <p:cNvSpPr>
                <a:spLocks noChangeArrowheads="1"/>
              </p:cNvSpPr>
              <p:nvPr/>
            </p:nvSpPr>
            <p:spPr bwMode="auto">
              <a:xfrm>
                <a:off x="566" y="1214"/>
                <a:ext cx="302" cy="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GB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200</a:t>
                </a:r>
              </a:p>
            </p:txBody>
          </p:sp>
          <p:sp>
            <p:nvSpPr>
              <p:cNvPr id="263213" name="Rectangle 45"/>
              <p:cNvSpPr>
                <a:spLocks noChangeArrowheads="1"/>
              </p:cNvSpPr>
              <p:nvPr/>
            </p:nvSpPr>
            <p:spPr bwMode="auto">
              <a:xfrm>
                <a:off x="566" y="1502"/>
                <a:ext cx="302" cy="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GB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263214" name="Rectangle 46"/>
              <p:cNvSpPr>
                <a:spLocks noChangeArrowheads="1"/>
              </p:cNvSpPr>
              <p:nvPr/>
            </p:nvSpPr>
            <p:spPr bwMode="auto">
              <a:xfrm>
                <a:off x="1430" y="1933"/>
                <a:ext cx="302" cy="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GB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550</a:t>
                </a:r>
              </a:p>
            </p:txBody>
          </p:sp>
          <p:sp>
            <p:nvSpPr>
              <p:cNvPr id="263215" name="Rectangle 47"/>
              <p:cNvSpPr>
                <a:spLocks noChangeArrowheads="1"/>
              </p:cNvSpPr>
              <p:nvPr/>
            </p:nvSpPr>
            <p:spPr bwMode="auto">
              <a:xfrm>
                <a:off x="2150" y="1933"/>
                <a:ext cx="364" cy="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GB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1150</a:t>
                </a:r>
              </a:p>
            </p:txBody>
          </p:sp>
          <p:sp>
            <p:nvSpPr>
              <p:cNvPr id="263216" name="Rectangle 48"/>
              <p:cNvSpPr>
                <a:spLocks noChangeArrowheads="1"/>
              </p:cNvSpPr>
              <p:nvPr/>
            </p:nvSpPr>
            <p:spPr bwMode="auto">
              <a:xfrm>
                <a:off x="3014" y="1934"/>
                <a:ext cx="364" cy="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GB" altLang="en-US" sz="140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</a:rPr>
                  <a:t>1890</a:t>
                </a:r>
              </a:p>
            </p:txBody>
          </p:sp>
          <p:sp>
            <p:nvSpPr>
              <p:cNvPr id="263217" name="Line 49"/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218" name="Line 50"/>
              <p:cNvSpPr>
                <a:spLocks noChangeShapeType="1"/>
              </p:cNvSpPr>
              <p:nvPr/>
            </p:nvSpPr>
            <p:spPr bwMode="auto">
              <a:xfrm>
                <a:off x="2304" y="177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219" name="Line 51"/>
              <p:cNvSpPr>
                <a:spLocks noChangeShapeType="1"/>
              </p:cNvSpPr>
              <p:nvPr/>
            </p:nvSpPr>
            <p:spPr bwMode="auto">
              <a:xfrm>
                <a:off x="3168" y="1776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3220" name="Line 52"/>
              <p:cNvSpPr>
                <a:spLocks noChangeShapeType="1"/>
              </p:cNvSpPr>
              <p:nvPr/>
            </p:nvSpPr>
            <p:spPr bwMode="auto">
              <a:xfrm flipV="1">
                <a:off x="1392" y="864"/>
                <a:ext cx="0" cy="960"/>
              </a:xfrm>
              <a:prstGeom prst="line">
                <a:avLst/>
              </a:prstGeom>
              <a:noFill/>
              <a:ln w="25400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63221" name="Freeform 53"/>
            <p:cNvSpPr>
              <a:spLocks/>
            </p:cNvSpPr>
            <p:nvPr/>
          </p:nvSpPr>
          <p:spPr bwMode="auto">
            <a:xfrm>
              <a:off x="960" y="1153"/>
              <a:ext cx="433" cy="146"/>
            </a:xfrm>
            <a:custGeom>
              <a:avLst/>
              <a:gdLst>
                <a:gd name="T0" fmla="*/ 427 w 433"/>
                <a:gd name="T1" fmla="*/ 143 h 145"/>
                <a:gd name="T2" fmla="*/ 419 w 433"/>
                <a:gd name="T3" fmla="*/ 141 h 145"/>
                <a:gd name="T4" fmla="*/ 410 w 433"/>
                <a:gd name="T5" fmla="*/ 139 h 145"/>
                <a:gd name="T6" fmla="*/ 402 w 433"/>
                <a:gd name="T7" fmla="*/ 137 h 145"/>
                <a:gd name="T8" fmla="*/ 394 w 433"/>
                <a:gd name="T9" fmla="*/ 135 h 145"/>
                <a:gd name="T10" fmla="*/ 385 w 433"/>
                <a:gd name="T11" fmla="*/ 133 h 145"/>
                <a:gd name="T12" fmla="*/ 377 w 433"/>
                <a:gd name="T13" fmla="*/ 132 h 145"/>
                <a:gd name="T14" fmla="*/ 369 w 433"/>
                <a:gd name="T15" fmla="*/ 129 h 145"/>
                <a:gd name="T16" fmla="*/ 360 w 433"/>
                <a:gd name="T17" fmla="*/ 128 h 145"/>
                <a:gd name="T18" fmla="*/ 352 w 433"/>
                <a:gd name="T19" fmla="*/ 126 h 145"/>
                <a:gd name="T20" fmla="*/ 343 w 433"/>
                <a:gd name="T21" fmla="*/ 124 h 145"/>
                <a:gd name="T22" fmla="*/ 335 w 433"/>
                <a:gd name="T23" fmla="*/ 122 h 145"/>
                <a:gd name="T24" fmla="*/ 327 w 433"/>
                <a:gd name="T25" fmla="*/ 119 h 145"/>
                <a:gd name="T26" fmla="*/ 318 w 433"/>
                <a:gd name="T27" fmla="*/ 117 h 145"/>
                <a:gd name="T28" fmla="*/ 310 w 433"/>
                <a:gd name="T29" fmla="*/ 115 h 145"/>
                <a:gd name="T30" fmla="*/ 301 w 433"/>
                <a:gd name="T31" fmla="*/ 113 h 145"/>
                <a:gd name="T32" fmla="*/ 293 w 433"/>
                <a:gd name="T33" fmla="*/ 111 h 145"/>
                <a:gd name="T34" fmla="*/ 285 w 433"/>
                <a:gd name="T35" fmla="*/ 108 h 145"/>
                <a:gd name="T36" fmla="*/ 276 w 433"/>
                <a:gd name="T37" fmla="*/ 106 h 145"/>
                <a:gd name="T38" fmla="*/ 268 w 433"/>
                <a:gd name="T39" fmla="*/ 104 h 145"/>
                <a:gd name="T40" fmla="*/ 259 w 433"/>
                <a:gd name="T41" fmla="*/ 101 h 145"/>
                <a:gd name="T42" fmla="*/ 251 w 433"/>
                <a:gd name="T43" fmla="*/ 99 h 145"/>
                <a:gd name="T44" fmla="*/ 243 w 433"/>
                <a:gd name="T45" fmla="*/ 96 h 145"/>
                <a:gd name="T46" fmla="*/ 234 w 433"/>
                <a:gd name="T47" fmla="*/ 94 h 145"/>
                <a:gd name="T48" fmla="*/ 226 w 433"/>
                <a:gd name="T49" fmla="*/ 91 h 145"/>
                <a:gd name="T50" fmla="*/ 218 w 433"/>
                <a:gd name="T51" fmla="*/ 88 h 145"/>
                <a:gd name="T52" fmla="*/ 209 w 433"/>
                <a:gd name="T53" fmla="*/ 86 h 145"/>
                <a:gd name="T54" fmla="*/ 201 w 433"/>
                <a:gd name="T55" fmla="*/ 83 h 145"/>
                <a:gd name="T56" fmla="*/ 192 w 433"/>
                <a:gd name="T57" fmla="*/ 80 h 145"/>
                <a:gd name="T58" fmla="*/ 184 w 433"/>
                <a:gd name="T59" fmla="*/ 78 h 145"/>
                <a:gd name="T60" fmla="*/ 175 w 433"/>
                <a:gd name="T61" fmla="*/ 75 h 145"/>
                <a:gd name="T62" fmla="*/ 167 w 433"/>
                <a:gd name="T63" fmla="*/ 72 h 145"/>
                <a:gd name="T64" fmla="*/ 159 w 433"/>
                <a:gd name="T65" fmla="*/ 69 h 145"/>
                <a:gd name="T66" fmla="*/ 150 w 433"/>
                <a:gd name="T67" fmla="*/ 66 h 145"/>
                <a:gd name="T68" fmla="*/ 142 w 433"/>
                <a:gd name="T69" fmla="*/ 62 h 145"/>
                <a:gd name="T70" fmla="*/ 134 w 433"/>
                <a:gd name="T71" fmla="*/ 59 h 145"/>
                <a:gd name="T72" fmla="*/ 125 w 433"/>
                <a:gd name="T73" fmla="*/ 56 h 145"/>
                <a:gd name="T74" fmla="*/ 117 w 433"/>
                <a:gd name="T75" fmla="*/ 53 h 145"/>
                <a:gd name="T76" fmla="*/ 109 w 433"/>
                <a:gd name="T77" fmla="*/ 49 h 145"/>
                <a:gd name="T78" fmla="*/ 100 w 433"/>
                <a:gd name="T79" fmla="*/ 46 h 145"/>
                <a:gd name="T80" fmla="*/ 92 w 433"/>
                <a:gd name="T81" fmla="*/ 42 h 145"/>
                <a:gd name="T82" fmla="*/ 83 w 433"/>
                <a:gd name="T83" fmla="*/ 39 h 145"/>
                <a:gd name="T84" fmla="*/ 75 w 433"/>
                <a:gd name="T85" fmla="*/ 35 h 145"/>
                <a:gd name="T86" fmla="*/ 67 w 433"/>
                <a:gd name="T87" fmla="*/ 32 h 145"/>
                <a:gd name="T88" fmla="*/ 58 w 433"/>
                <a:gd name="T89" fmla="*/ 28 h 145"/>
                <a:gd name="T90" fmla="*/ 50 w 433"/>
                <a:gd name="T91" fmla="*/ 24 h 145"/>
                <a:gd name="T92" fmla="*/ 41 w 433"/>
                <a:gd name="T93" fmla="*/ 20 h 145"/>
                <a:gd name="T94" fmla="*/ 33 w 433"/>
                <a:gd name="T95" fmla="*/ 16 h 145"/>
                <a:gd name="T96" fmla="*/ 24 w 433"/>
                <a:gd name="T97" fmla="*/ 12 h 145"/>
                <a:gd name="T98" fmla="*/ 16 w 433"/>
                <a:gd name="T99" fmla="*/ 8 h 145"/>
                <a:gd name="T100" fmla="*/ 8 w 433"/>
                <a:gd name="T101" fmla="*/ 4 h 145"/>
                <a:gd name="T102" fmla="*/ 0 w 433"/>
                <a:gd name="T10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3" h="145">
                  <a:moveTo>
                    <a:pt x="432" y="144"/>
                  </a:moveTo>
                  <a:lnTo>
                    <a:pt x="427" y="143"/>
                  </a:lnTo>
                  <a:lnTo>
                    <a:pt x="423" y="142"/>
                  </a:lnTo>
                  <a:lnTo>
                    <a:pt x="419" y="141"/>
                  </a:lnTo>
                  <a:lnTo>
                    <a:pt x="415" y="140"/>
                  </a:lnTo>
                  <a:lnTo>
                    <a:pt x="410" y="139"/>
                  </a:lnTo>
                  <a:lnTo>
                    <a:pt x="406" y="138"/>
                  </a:lnTo>
                  <a:lnTo>
                    <a:pt x="402" y="137"/>
                  </a:lnTo>
                  <a:lnTo>
                    <a:pt x="398" y="136"/>
                  </a:lnTo>
                  <a:lnTo>
                    <a:pt x="394" y="135"/>
                  </a:lnTo>
                  <a:lnTo>
                    <a:pt x="390" y="135"/>
                  </a:lnTo>
                  <a:lnTo>
                    <a:pt x="385" y="133"/>
                  </a:lnTo>
                  <a:lnTo>
                    <a:pt x="381" y="132"/>
                  </a:lnTo>
                  <a:lnTo>
                    <a:pt x="377" y="132"/>
                  </a:lnTo>
                  <a:lnTo>
                    <a:pt x="373" y="131"/>
                  </a:lnTo>
                  <a:lnTo>
                    <a:pt x="369" y="129"/>
                  </a:lnTo>
                  <a:lnTo>
                    <a:pt x="364" y="129"/>
                  </a:lnTo>
                  <a:lnTo>
                    <a:pt x="360" y="128"/>
                  </a:lnTo>
                  <a:lnTo>
                    <a:pt x="356" y="127"/>
                  </a:lnTo>
                  <a:lnTo>
                    <a:pt x="352" y="126"/>
                  </a:lnTo>
                  <a:lnTo>
                    <a:pt x="348" y="125"/>
                  </a:lnTo>
                  <a:lnTo>
                    <a:pt x="343" y="124"/>
                  </a:lnTo>
                  <a:lnTo>
                    <a:pt x="339" y="123"/>
                  </a:lnTo>
                  <a:lnTo>
                    <a:pt x="335" y="122"/>
                  </a:lnTo>
                  <a:lnTo>
                    <a:pt x="331" y="120"/>
                  </a:lnTo>
                  <a:lnTo>
                    <a:pt x="327" y="119"/>
                  </a:lnTo>
                  <a:lnTo>
                    <a:pt x="322" y="118"/>
                  </a:lnTo>
                  <a:lnTo>
                    <a:pt x="318" y="117"/>
                  </a:lnTo>
                  <a:lnTo>
                    <a:pt x="314" y="116"/>
                  </a:lnTo>
                  <a:lnTo>
                    <a:pt x="310" y="115"/>
                  </a:lnTo>
                  <a:lnTo>
                    <a:pt x="306" y="114"/>
                  </a:lnTo>
                  <a:lnTo>
                    <a:pt x="301" y="113"/>
                  </a:lnTo>
                  <a:lnTo>
                    <a:pt x="297" y="112"/>
                  </a:lnTo>
                  <a:lnTo>
                    <a:pt x="293" y="111"/>
                  </a:lnTo>
                  <a:lnTo>
                    <a:pt x="289" y="110"/>
                  </a:lnTo>
                  <a:lnTo>
                    <a:pt x="285" y="108"/>
                  </a:lnTo>
                  <a:lnTo>
                    <a:pt x="281" y="107"/>
                  </a:lnTo>
                  <a:lnTo>
                    <a:pt x="276" y="106"/>
                  </a:lnTo>
                  <a:lnTo>
                    <a:pt x="272" y="105"/>
                  </a:lnTo>
                  <a:lnTo>
                    <a:pt x="268" y="104"/>
                  </a:lnTo>
                  <a:lnTo>
                    <a:pt x="264" y="102"/>
                  </a:lnTo>
                  <a:lnTo>
                    <a:pt x="259" y="101"/>
                  </a:lnTo>
                  <a:lnTo>
                    <a:pt x="255" y="100"/>
                  </a:lnTo>
                  <a:lnTo>
                    <a:pt x="251" y="99"/>
                  </a:lnTo>
                  <a:lnTo>
                    <a:pt x="247" y="97"/>
                  </a:lnTo>
                  <a:lnTo>
                    <a:pt x="243" y="96"/>
                  </a:lnTo>
                  <a:lnTo>
                    <a:pt x="238" y="95"/>
                  </a:lnTo>
                  <a:lnTo>
                    <a:pt x="234" y="94"/>
                  </a:lnTo>
                  <a:lnTo>
                    <a:pt x="230" y="93"/>
                  </a:lnTo>
                  <a:lnTo>
                    <a:pt x="226" y="91"/>
                  </a:lnTo>
                  <a:lnTo>
                    <a:pt x="222" y="90"/>
                  </a:lnTo>
                  <a:lnTo>
                    <a:pt x="218" y="88"/>
                  </a:lnTo>
                  <a:lnTo>
                    <a:pt x="213" y="87"/>
                  </a:lnTo>
                  <a:lnTo>
                    <a:pt x="209" y="86"/>
                  </a:lnTo>
                  <a:lnTo>
                    <a:pt x="205" y="84"/>
                  </a:lnTo>
                  <a:lnTo>
                    <a:pt x="201" y="83"/>
                  </a:lnTo>
                  <a:lnTo>
                    <a:pt x="196" y="82"/>
                  </a:lnTo>
                  <a:lnTo>
                    <a:pt x="192" y="80"/>
                  </a:lnTo>
                  <a:lnTo>
                    <a:pt x="188" y="79"/>
                  </a:lnTo>
                  <a:lnTo>
                    <a:pt x="184" y="78"/>
                  </a:lnTo>
                  <a:lnTo>
                    <a:pt x="180" y="76"/>
                  </a:lnTo>
                  <a:lnTo>
                    <a:pt x="175" y="75"/>
                  </a:lnTo>
                  <a:lnTo>
                    <a:pt x="172" y="73"/>
                  </a:lnTo>
                  <a:lnTo>
                    <a:pt x="167" y="72"/>
                  </a:lnTo>
                  <a:lnTo>
                    <a:pt x="163" y="70"/>
                  </a:lnTo>
                  <a:lnTo>
                    <a:pt x="159" y="69"/>
                  </a:lnTo>
                  <a:lnTo>
                    <a:pt x="155" y="67"/>
                  </a:lnTo>
                  <a:lnTo>
                    <a:pt x="150" y="66"/>
                  </a:lnTo>
                  <a:lnTo>
                    <a:pt x="146" y="64"/>
                  </a:lnTo>
                  <a:lnTo>
                    <a:pt x="142" y="62"/>
                  </a:lnTo>
                  <a:lnTo>
                    <a:pt x="138" y="61"/>
                  </a:lnTo>
                  <a:lnTo>
                    <a:pt x="134" y="59"/>
                  </a:lnTo>
                  <a:lnTo>
                    <a:pt x="130" y="57"/>
                  </a:lnTo>
                  <a:lnTo>
                    <a:pt x="125" y="56"/>
                  </a:lnTo>
                  <a:lnTo>
                    <a:pt x="121" y="54"/>
                  </a:lnTo>
                  <a:lnTo>
                    <a:pt x="117" y="53"/>
                  </a:lnTo>
                  <a:lnTo>
                    <a:pt x="113" y="51"/>
                  </a:lnTo>
                  <a:lnTo>
                    <a:pt x="109" y="49"/>
                  </a:lnTo>
                  <a:lnTo>
                    <a:pt x="104" y="48"/>
                  </a:lnTo>
                  <a:lnTo>
                    <a:pt x="100" y="46"/>
                  </a:lnTo>
                  <a:lnTo>
                    <a:pt x="96" y="44"/>
                  </a:lnTo>
                  <a:lnTo>
                    <a:pt x="92" y="42"/>
                  </a:lnTo>
                  <a:lnTo>
                    <a:pt x="87" y="41"/>
                  </a:lnTo>
                  <a:lnTo>
                    <a:pt x="83" y="39"/>
                  </a:lnTo>
                  <a:lnTo>
                    <a:pt x="79" y="37"/>
                  </a:lnTo>
                  <a:lnTo>
                    <a:pt x="75" y="35"/>
                  </a:lnTo>
                  <a:lnTo>
                    <a:pt x="71" y="33"/>
                  </a:lnTo>
                  <a:lnTo>
                    <a:pt x="67" y="32"/>
                  </a:lnTo>
                  <a:lnTo>
                    <a:pt x="62" y="30"/>
                  </a:lnTo>
                  <a:lnTo>
                    <a:pt x="58" y="28"/>
                  </a:lnTo>
                  <a:lnTo>
                    <a:pt x="54" y="26"/>
                  </a:lnTo>
                  <a:lnTo>
                    <a:pt x="50" y="24"/>
                  </a:lnTo>
                  <a:lnTo>
                    <a:pt x="46" y="22"/>
                  </a:lnTo>
                  <a:lnTo>
                    <a:pt x="41" y="20"/>
                  </a:lnTo>
                  <a:lnTo>
                    <a:pt x="37" y="18"/>
                  </a:lnTo>
                  <a:lnTo>
                    <a:pt x="33" y="16"/>
                  </a:lnTo>
                  <a:lnTo>
                    <a:pt x="29" y="14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6" y="8"/>
                  </a:lnTo>
                  <a:lnTo>
                    <a:pt x="12" y="6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3222" name="Freeform 54"/>
          <p:cNvSpPr>
            <a:spLocks/>
          </p:cNvSpPr>
          <p:nvPr/>
        </p:nvSpPr>
        <p:spPr bwMode="auto">
          <a:xfrm>
            <a:off x="6096000" y="838200"/>
            <a:ext cx="687388" cy="230188"/>
          </a:xfrm>
          <a:custGeom>
            <a:avLst/>
            <a:gdLst>
              <a:gd name="T0" fmla="*/ 4 w 433"/>
              <a:gd name="T1" fmla="*/ 1 h 145"/>
              <a:gd name="T2" fmla="*/ 12 w 433"/>
              <a:gd name="T3" fmla="*/ 12 h 145"/>
              <a:gd name="T4" fmla="*/ 20 w 433"/>
              <a:gd name="T5" fmla="*/ 21 h 145"/>
              <a:gd name="T6" fmla="*/ 28 w 433"/>
              <a:gd name="T7" fmla="*/ 28 h 145"/>
              <a:gd name="T8" fmla="*/ 37 w 433"/>
              <a:gd name="T9" fmla="*/ 38 h 145"/>
              <a:gd name="T10" fmla="*/ 45 w 433"/>
              <a:gd name="T11" fmla="*/ 39 h 145"/>
              <a:gd name="T12" fmla="*/ 53 w 433"/>
              <a:gd name="T13" fmla="*/ 44 h 145"/>
              <a:gd name="T14" fmla="*/ 62 w 433"/>
              <a:gd name="T15" fmla="*/ 49 h 145"/>
              <a:gd name="T16" fmla="*/ 70 w 433"/>
              <a:gd name="T17" fmla="*/ 44 h 145"/>
              <a:gd name="T18" fmla="*/ 78 w 433"/>
              <a:gd name="T19" fmla="*/ 44 h 145"/>
              <a:gd name="T20" fmla="*/ 87 w 433"/>
              <a:gd name="T21" fmla="*/ 45 h 145"/>
              <a:gd name="T22" fmla="*/ 95 w 433"/>
              <a:gd name="T23" fmla="*/ 44 h 145"/>
              <a:gd name="T24" fmla="*/ 103 w 433"/>
              <a:gd name="T25" fmla="*/ 44 h 145"/>
              <a:gd name="T26" fmla="*/ 112 w 433"/>
              <a:gd name="T27" fmla="*/ 44 h 145"/>
              <a:gd name="T28" fmla="*/ 120 w 433"/>
              <a:gd name="T29" fmla="*/ 44 h 145"/>
              <a:gd name="T30" fmla="*/ 128 w 433"/>
              <a:gd name="T31" fmla="*/ 45 h 145"/>
              <a:gd name="T32" fmla="*/ 136 w 433"/>
              <a:gd name="T33" fmla="*/ 52 h 145"/>
              <a:gd name="T34" fmla="*/ 145 w 433"/>
              <a:gd name="T35" fmla="*/ 53 h 145"/>
              <a:gd name="T36" fmla="*/ 153 w 433"/>
              <a:gd name="T37" fmla="*/ 53 h 145"/>
              <a:gd name="T38" fmla="*/ 162 w 433"/>
              <a:gd name="T39" fmla="*/ 53 h 145"/>
              <a:gd name="T40" fmla="*/ 170 w 433"/>
              <a:gd name="T41" fmla="*/ 61 h 145"/>
              <a:gd name="T42" fmla="*/ 178 w 433"/>
              <a:gd name="T43" fmla="*/ 67 h 145"/>
              <a:gd name="T44" fmla="*/ 186 w 433"/>
              <a:gd name="T45" fmla="*/ 71 h 145"/>
              <a:gd name="T46" fmla="*/ 195 w 433"/>
              <a:gd name="T47" fmla="*/ 73 h 145"/>
              <a:gd name="T48" fmla="*/ 203 w 433"/>
              <a:gd name="T49" fmla="*/ 91 h 145"/>
              <a:gd name="T50" fmla="*/ 211 w 433"/>
              <a:gd name="T51" fmla="*/ 91 h 145"/>
              <a:gd name="T52" fmla="*/ 220 w 433"/>
              <a:gd name="T53" fmla="*/ 93 h 145"/>
              <a:gd name="T54" fmla="*/ 228 w 433"/>
              <a:gd name="T55" fmla="*/ 93 h 145"/>
              <a:gd name="T56" fmla="*/ 236 w 433"/>
              <a:gd name="T57" fmla="*/ 99 h 145"/>
              <a:gd name="T58" fmla="*/ 244 w 433"/>
              <a:gd name="T59" fmla="*/ 100 h 145"/>
              <a:gd name="T60" fmla="*/ 253 w 433"/>
              <a:gd name="T61" fmla="*/ 99 h 145"/>
              <a:gd name="T62" fmla="*/ 261 w 433"/>
              <a:gd name="T63" fmla="*/ 100 h 145"/>
              <a:gd name="T64" fmla="*/ 269 w 433"/>
              <a:gd name="T65" fmla="*/ 101 h 145"/>
              <a:gd name="T66" fmla="*/ 278 w 433"/>
              <a:gd name="T67" fmla="*/ 101 h 145"/>
              <a:gd name="T68" fmla="*/ 286 w 433"/>
              <a:gd name="T69" fmla="*/ 103 h 145"/>
              <a:gd name="T70" fmla="*/ 294 w 433"/>
              <a:gd name="T71" fmla="*/ 96 h 145"/>
              <a:gd name="T72" fmla="*/ 303 w 433"/>
              <a:gd name="T73" fmla="*/ 104 h 145"/>
              <a:gd name="T74" fmla="*/ 311 w 433"/>
              <a:gd name="T75" fmla="*/ 110 h 145"/>
              <a:gd name="T76" fmla="*/ 319 w 433"/>
              <a:gd name="T77" fmla="*/ 112 h 145"/>
              <a:gd name="T78" fmla="*/ 328 w 433"/>
              <a:gd name="T79" fmla="*/ 112 h 145"/>
              <a:gd name="T80" fmla="*/ 336 w 433"/>
              <a:gd name="T81" fmla="*/ 113 h 145"/>
              <a:gd name="T82" fmla="*/ 344 w 433"/>
              <a:gd name="T83" fmla="*/ 113 h 145"/>
              <a:gd name="T84" fmla="*/ 352 w 433"/>
              <a:gd name="T85" fmla="*/ 115 h 145"/>
              <a:gd name="T86" fmla="*/ 361 w 433"/>
              <a:gd name="T87" fmla="*/ 119 h 145"/>
              <a:gd name="T88" fmla="*/ 369 w 433"/>
              <a:gd name="T89" fmla="*/ 122 h 145"/>
              <a:gd name="T90" fmla="*/ 377 w 433"/>
              <a:gd name="T91" fmla="*/ 132 h 145"/>
              <a:gd name="T92" fmla="*/ 386 w 433"/>
              <a:gd name="T93" fmla="*/ 135 h 145"/>
              <a:gd name="T94" fmla="*/ 394 w 433"/>
              <a:gd name="T95" fmla="*/ 141 h 145"/>
              <a:gd name="T96" fmla="*/ 402 w 433"/>
              <a:gd name="T97" fmla="*/ 132 h 145"/>
              <a:gd name="T98" fmla="*/ 410 w 433"/>
              <a:gd name="T99" fmla="*/ 135 h 145"/>
              <a:gd name="T100" fmla="*/ 419 w 433"/>
              <a:gd name="T101" fmla="*/ 135 h 145"/>
              <a:gd name="T102" fmla="*/ 427 w 433"/>
              <a:gd name="T103" fmla="*/ 13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33" h="145">
                <a:moveTo>
                  <a:pt x="0" y="0"/>
                </a:moveTo>
                <a:lnTo>
                  <a:pt x="4" y="1"/>
                </a:lnTo>
                <a:lnTo>
                  <a:pt x="8" y="6"/>
                </a:lnTo>
                <a:lnTo>
                  <a:pt x="12" y="12"/>
                </a:lnTo>
                <a:lnTo>
                  <a:pt x="16" y="16"/>
                </a:lnTo>
                <a:lnTo>
                  <a:pt x="20" y="21"/>
                </a:lnTo>
                <a:lnTo>
                  <a:pt x="24" y="22"/>
                </a:lnTo>
                <a:lnTo>
                  <a:pt x="28" y="28"/>
                </a:lnTo>
                <a:lnTo>
                  <a:pt x="33" y="34"/>
                </a:lnTo>
                <a:lnTo>
                  <a:pt x="37" y="38"/>
                </a:lnTo>
                <a:lnTo>
                  <a:pt x="41" y="38"/>
                </a:lnTo>
                <a:lnTo>
                  <a:pt x="45" y="39"/>
                </a:lnTo>
                <a:lnTo>
                  <a:pt x="49" y="38"/>
                </a:lnTo>
                <a:lnTo>
                  <a:pt x="53" y="44"/>
                </a:lnTo>
                <a:lnTo>
                  <a:pt x="57" y="44"/>
                </a:lnTo>
                <a:lnTo>
                  <a:pt x="62" y="49"/>
                </a:lnTo>
                <a:lnTo>
                  <a:pt x="66" y="49"/>
                </a:lnTo>
                <a:lnTo>
                  <a:pt x="70" y="44"/>
                </a:lnTo>
                <a:lnTo>
                  <a:pt x="74" y="45"/>
                </a:lnTo>
                <a:lnTo>
                  <a:pt x="78" y="44"/>
                </a:lnTo>
                <a:lnTo>
                  <a:pt x="82" y="44"/>
                </a:lnTo>
                <a:lnTo>
                  <a:pt x="87" y="45"/>
                </a:lnTo>
                <a:lnTo>
                  <a:pt x="91" y="49"/>
                </a:lnTo>
                <a:lnTo>
                  <a:pt x="95" y="44"/>
                </a:lnTo>
                <a:lnTo>
                  <a:pt x="99" y="43"/>
                </a:lnTo>
                <a:lnTo>
                  <a:pt x="103" y="44"/>
                </a:lnTo>
                <a:lnTo>
                  <a:pt x="108" y="44"/>
                </a:lnTo>
                <a:lnTo>
                  <a:pt x="112" y="44"/>
                </a:lnTo>
                <a:lnTo>
                  <a:pt x="116" y="44"/>
                </a:lnTo>
                <a:lnTo>
                  <a:pt x="120" y="44"/>
                </a:lnTo>
                <a:lnTo>
                  <a:pt x="124" y="45"/>
                </a:lnTo>
                <a:lnTo>
                  <a:pt x="128" y="45"/>
                </a:lnTo>
                <a:lnTo>
                  <a:pt x="132" y="52"/>
                </a:lnTo>
                <a:lnTo>
                  <a:pt x="136" y="52"/>
                </a:lnTo>
                <a:lnTo>
                  <a:pt x="141" y="56"/>
                </a:lnTo>
                <a:lnTo>
                  <a:pt x="145" y="53"/>
                </a:lnTo>
                <a:lnTo>
                  <a:pt x="149" y="56"/>
                </a:lnTo>
                <a:lnTo>
                  <a:pt x="153" y="53"/>
                </a:lnTo>
                <a:lnTo>
                  <a:pt x="157" y="53"/>
                </a:lnTo>
                <a:lnTo>
                  <a:pt x="162" y="53"/>
                </a:lnTo>
                <a:lnTo>
                  <a:pt x="166" y="58"/>
                </a:lnTo>
                <a:lnTo>
                  <a:pt x="170" y="61"/>
                </a:lnTo>
                <a:lnTo>
                  <a:pt x="174" y="66"/>
                </a:lnTo>
                <a:lnTo>
                  <a:pt x="178" y="67"/>
                </a:lnTo>
                <a:lnTo>
                  <a:pt x="182" y="68"/>
                </a:lnTo>
                <a:lnTo>
                  <a:pt x="186" y="71"/>
                </a:lnTo>
                <a:lnTo>
                  <a:pt x="190" y="68"/>
                </a:lnTo>
                <a:lnTo>
                  <a:pt x="195" y="73"/>
                </a:lnTo>
                <a:lnTo>
                  <a:pt x="199" y="91"/>
                </a:lnTo>
                <a:lnTo>
                  <a:pt x="203" y="91"/>
                </a:lnTo>
                <a:lnTo>
                  <a:pt x="207" y="91"/>
                </a:lnTo>
                <a:lnTo>
                  <a:pt x="211" y="91"/>
                </a:lnTo>
                <a:lnTo>
                  <a:pt x="215" y="91"/>
                </a:lnTo>
                <a:lnTo>
                  <a:pt x="220" y="93"/>
                </a:lnTo>
                <a:lnTo>
                  <a:pt x="224" y="91"/>
                </a:lnTo>
                <a:lnTo>
                  <a:pt x="228" y="93"/>
                </a:lnTo>
                <a:lnTo>
                  <a:pt x="232" y="98"/>
                </a:lnTo>
                <a:lnTo>
                  <a:pt x="236" y="99"/>
                </a:lnTo>
                <a:lnTo>
                  <a:pt x="240" y="100"/>
                </a:lnTo>
                <a:lnTo>
                  <a:pt x="244" y="100"/>
                </a:lnTo>
                <a:lnTo>
                  <a:pt x="249" y="100"/>
                </a:lnTo>
                <a:lnTo>
                  <a:pt x="253" y="99"/>
                </a:lnTo>
                <a:lnTo>
                  <a:pt x="257" y="100"/>
                </a:lnTo>
                <a:lnTo>
                  <a:pt x="261" y="100"/>
                </a:lnTo>
                <a:lnTo>
                  <a:pt x="265" y="100"/>
                </a:lnTo>
                <a:lnTo>
                  <a:pt x="269" y="101"/>
                </a:lnTo>
                <a:lnTo>
                  <a:pt x="273" y="100"/>
                </a:lnTo>
                <a:lnTo>
                  <a:pt x="278" y="101"/>
                </a:lnTo>
                <a:lnTo>
                  <a:pt x="282" y="101"/>
                </a:lnTo>
                <a:lnTo>
                  <a:pt x="286" y="103"/>
                </a:lnTo>
                <a:lnTo>
                  <a:pt x="290" y="104"/>
                </a:lnTo>
                <a:lnTo>
                  <a:pt x="294" y="96"/>
                </a:lnTo>
                <a:lnTo>
                  <a:pt x="298" y="103"/>
                </a:lnTo>
                <a:lnTo>
                  <a:pt x="303" y="104"/>
                </a:lnTo>
                <a:lnTo>
                  <a:pt x="307" y="107"/>
                </a:lnTo>
                <a:lnTo>
                  <a:pt x="311" y="110"/>
                </a:lnTo>
                <a:lnTo>
                  <a:pt x="315" y="110"/>
                </a:lnTo>
                <a:lnTo>
                  <a:pt x="319" y="112"/>
                </a:lnTo>
                <a:lnTo>
                  <a:pt x="323" y="113"/>
                </a:lnTo>
                <a:lnTo>
                  <a:pt x="328" y="112"/>
                </a:lnTo>
                <a:lnTo>
                  <a:pt x="332" y="114"/>
                </a:lnTo>
                <a:lnTo>
                  <a:pt x="336" y="113"/>
                </a:lnTo>
                <a:lnTo>
                  <a:pt x="340" y="114"/>
                </a:lnTo>
                <a:lnTo>
                  <a:pt x="344" y="113"/>
                </a:lnTo>
                <a:lnTo>
                  <a:pt x="348" y="114"/>
                </a:lnTo>
                <a:lnTo>
                  <a:pt x="352" y="115"/>
                </a:lnTo>
                <a:lnTo>
                  <a:pt x="357" y="118"/>
                </a:lnTo>
                <a:lnTo>
                  <a:pt x="361" y="119"/>
                </a:lnTo>
                <a:lnTo>
                  <a:pt x="365" y="121"/>
                </a:lnTo>
                <a:lnTo>
                  <a:pt x="369" y="122"/>
                </a:lnTo>
                <a:lnTo>
                  <a:pt x="373" y="123"/>
                </a:lnTo>
                <a:lnTo>
                  <a:pt x="377" y="132"/>
                </a:lnTo>
                <a:lnTo>
                  <a:pt x="382" y="136"/>
                </a:lnTo>
                <a:lnTo>
                  <a:pt x="386" y="135"/>
                </a:lnTo>
                <a:lnTo>
                  <a:pt x="390" y="136"/>
                </a:lnTo>
                <a:lnTo>
                  <a:pt x="394" y="141"/>
                </a:lnTo>
                <a:lnTo>
                  <a:pt x="398" y="135"/>
                </a:lnTo>
                <a:lnTo>
                  <a:pt x="402" y="132"/>
                </a:lnTo>
                <a:lnTo>
                  <a:pt x="406" y="133"/>
                </a:lnTo>
                <a:lnTo>
                  <a:pt x="410" y="135"/>
                </a:lnTo>
                <a:lnTo>
                  <a:pt x="415" y="135"/>
                </a:lnTo>
                <a:lnTo>
                  <a:pt x="419" y="135"/>
                </a:lnTo>
                <a:lnTo>
                  <a:pt x="423" y="136"/>
                </a:lnTo>
                <a:lnTo>
                  <a:pt x="427" y="135"/>
                </a:lnTo>
                <a:lnTo>
                  <a:pt x="432" y="144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656" name="Group 55"/>
          <p:cNvGrpSpPr>
            <a:grpSpLocks/>
          </p:cNvGrpSpPr>
          <p:nvPr/>
        </p:nvGrpSpPr>
        <p:grpSpPr bwMode="auto">
          <a:xfrm>
            <a:off x="1447800" y="2971800"/>
            <a:ext cx="3124200" cy="973138"/>
            <a:chOff x="1776" y="2304"/>
            <a:chExt cx="2111" cy="669"/>
          </a:xfrm>
        </p:grpSpPr>
        <p:sp>
          <p:nvSpPr>
            <p:cNvPr id="27661" name="Rectangle 56"/>
            <p:cNvSpPr>
              <a:spLocks noChangeArrowheads="1"/>
            </p:cNvSpPr>
            <p:nvPr/>
          </p:nvSpPr>
          <p:spPr bwMode="auto">
            <a:xfrm>
              <a:off x="2112" y="2688"/>
              <a:ext cx="1230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GB" altLang="en-US" sz="1600">
                  <a:solidFill>
                    <a:schemeClr val="accent1"/>
                  </a:solidFill>
                  <a:latin typeface="SwitzerlandNarrow" pitchFamily="34" charset="0"/>
                </a:rPr>
                <a:t>y = a + bx + cx</a:t>
              </a:r>
              <a:r>
                <a:rPr lang="en-GB" altLang="en-US" sz="1600" baseline="30000">
                  <a:solidFill>
                    <a:schemeClr val="accent1"/>
                  </a:solidFill>
                  <a:latin typeface="SwitzerlandNarrow" pitchFamily="34" charset="0"/>
                </a:rPr>
                <a:t>2 </a:t>
              </a:r>
              <a:r>
                <a:rPr lang="en-GB" altLang="en-US" sz="1600">
                  <a:solidFill>
                    <a:schemeClr val="accent1"/>
                  </a:solidFill>
                  <a:latin typeface="SwitzerlandNarrow" pitchFamily="34" charset="0"/>
                </a:rPr>
                <a:t>+ dx</a:t>
              </a:r>
              <a:r>
                <a:rPr lang="en-GB" altLang="en-US" sz="1600" baseline="30000">
                  <a:solidFill>
                    <a:schemeClr val="accent1"/>
                  </a:solidFill>
                  <a:latin typeface="SwitzerlandNarrow" pitchFamily="34" charset="0"/>
                </a:rPr>
                <a:t>3</a:t>
              </a:r>
            </a:p>
          </p:txBody>
        </p:sp>
        <p:grpSp>
          <p:nvGrpSpPr>
            <p:cNvPr id="27662" name="Group 57"/>
            <p:cNvGrpSpPr>
              <a:grpSpLocks/>
            </p:cNvGrpSpPr>
            <p:nvPr/>
          </p:nvGrpSpPr>
          <p:grpSpPr bwMode="auto">
            <a:xfrm>
              <a:off x="1776" y="2304"/>
              <a:ext cx="2111" cy="669"/>
              <a:chOff x="384" y="2256"/>
              <a:chExt cx="2111" cy="669"/>
            </a:xfrm>
          </p:grpSpPr>
          <p:sp>
            <p:nvSpPr>
              <p:cNvPr id="27663" name="Rectangle 58"/>
              <p:cNvSpPr>
                <a:spLocks noChangeArrowheads="1"/>
              </p:cNvSpPr>
              <p:nvPr/>
            </p:nvSpPr>
            <p:spPr bwMode="auto">
              <a:xfrm>
                <a:off x="616" y="2543"/>
                <a:ext cx="1505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GB" altLang="en-US">
                    <a:solidFill>
                      <a:schemeClr val="accent1"/>
                    </a:solidFill>
                    <a:latin typeface="SwitzerlandNarrow" pitchFamily="34" charset="0"/>
                  </a:rPr>
                  <a:t>y = a + bx + cx</a:t>
                </a:r>
                <a:r>
                  <a:rPr lang="en-GB" altLang="en-US" baseline="30000">
                    <a:solidFill>
                      <a:schemeClr val="accent1"/>
                    </a:solidFill>
                    <a:latin typeface="SwitzerlandNarrow" pitchFamily="34" charset="0"/>
                  </a:rPr>
                  <a:t>2 </a:t>
                </a:r>
                <a:r>
                  <a:rPr lang="en-GB" altLang="en-US">
                    <a:solidFill>
                      <a:schemeClr val="accent1"/>
                    </a:solidFill>
                    <a:latin typeface="SwitzerlandNarrow" pitchFamily="34" charset="0"/>
                  </a:rPr>
                  <a:t>+ dx</a:t>
                </a:r>
                <a:r>
                  <a:rPr lang="en-GB" altLang="en-US" baseline="30000">
                    <a:solidFill>
                      <a:schemeClr val="accent1"/>
                    </a:solidFill>
                    <a:latin typeface="SwitzerlandNarrow" pitchFamily="34" charset="0"/>
                  </a:rPr>
                  <a:t>3</a:t>
                </a:r>
              </a:p>
            </p:txBody>
          </p:sp>
          <p:grpSp>
            <p:nvGrpSpPr>
              <p:cNvPr id="27664" name="Group 59"/>
              <p:cNvGrpSpPr>
                <a:grpSpLocks/>
              </p:cNvGrpSpPr>
              <p:nvPr/>
            </p:nvGrpSpPr>
            <p:grpSpPr bwMode="auto">
              <a:xfrm>
                <a:off x="384" y="2256"/>
                <a:ext cx="2111" cy="669"/>
                <a:chOff x="384" y="2256"/>
                <a:chExt cx="2111" cy="669"/>
              </a:xfrm>
            </p:grpSpPr>
            <p:sp>
              <p:nvSpPr>
                <p:cNvPr id="27665" name="Rectangle 60"/>
                <p:cNvSpPr>
                  <a:spLocks noChangeArrowheads="1"/>
                </p:cNvSpPr>
                <p:nvPr/>
              </p:nvSpPr>
              <p:spPr bwMode="auto">
                <a:xfrm>
                  <a:off x="808" y="2736"/>
                  <a:ext cx="951" cy="1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GB" altLang="en-US" sz="1200">
                      <a:solidFill>
                        <a:schemeClr val="accent1"/>
                      </a:solidFill>
                      <a:latin typeface="SwitzerlandNarrow" pitchFamily="34" charset="0"/>
                    </a:rPr>
                    <a:t>y = a + bx + cx</a:t>
                  </a:r>
                  <a:r>
                    <a:rPr lang="en-GB" altLang="en-US" sz="1200" baseline="30000">
                      <a:solidFill>
                        <a:schemeClr val="accent1"/>
                      </a:solidFill>
                      <a:latin typeface="SwitzerlandNarrow" pitchFamily="34" charset="0"/>
                    </a:rPr>
                    <a:t>2 </a:t>
                  </a:r>
                  <a:r>
                    <a:rPr lang="en-GB" altLang="en-US" sz="1200">
                      <a:solidFill>
                        <a:schemeClr val="accent1"/>
                      </a:solidFill>
                      <a:latin typeface="SwitzerlandNarrow" pitchFamily="34" charset="0"/>
                    </a:rPr>
                    <a:t>+ dx</a:t>
                  </a:r>
                  <a:r>
                    <a:rPr lang="en-GB" altLang="en-US" sz="1200" baseline="30000">
                      <a:solidFill>
                        <a:schemeClr val="accent1"/>
                      </a:solidFill>
                      <a:latin typeface="SwitzerlandNarrow" pitchFamily="34" charset="0"/>
                    </a:rPr>
                    <a:t>3</a:t>
                  </a:r>
                </a:p>
              </p:txBody>
            </p:sp>
            <p:sp>
              <p:nvSpPr>
                <p:cNvPr id="27666" name="Rectangle 61"/>
                <p:cNvSpPr>
                  <a:spLocks noChangeArrowheads="1"/>
                </p:cNvSpPr>
                <p:nvPr/>
              </p:nvSpPr>
              <p:spPr bwMode="auto">
                <a:xfrm>
                  <a:off x="528" y="2400"/>
                  <a:ext cx="1781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GB" altLang="en-US" sz="2400">
                      <a:solidFill>
                        <a:schemeClr val="accent1"/>
                      </a:solidFill>
                      <a:latin typeface="SwitzerlandNarrow" pitchFamily="34" charset="0"/>
                    </a:rPr>
                    <a:t>y = a + bx + cx</a:t>
                  </a:r>
                  <a:r>
                    <a:rPr lang="en-GB" altLang="en-US" sz="2400" baseline="30000">
                      <a:solidFill>
                        <a:schemeClr val="accent1"/>
                      </a:solidFill>
                      <a:latin typeface="SwitzerlandNarrow" pitchFamily="34" charset="0"/>
                    </a:rPr>
                    <a:t>2 </a:t>
                  </a:r>
                  <a:r>
                    <a:rPr lang="en-GB" altLang="en-US" sz="2400">
                      <a:solidFill>
                        <a:schemeClr val="accent1"/>
                      </a:solidFill>
                      <a:latin typeface="SwitzerlandNarrow" pitchFamily="34" charset="0"/>
                    </a:rPr>
                    <a:t>+ dx</a:t>
                  </a:r>
                  <a:r>
                    <a:rPr lang="en-GB" altLang="en-US" sz="2400" baseline="30000">
                      <a:solidFill>
                        <a:schemeClr val="accent1"/>
                      </a:solidFill>
                      <a:latin typeface="SwitzerlandNarrow" pitchFamily="34" charset="0"/>
                    </a:rPr>
                    <a:t>3</a:t>
                  </a:r>
                </a:p>
              </p:txBody>
            </p:sp>
            <p:sp>
              <p:nvSpPr>
                <p:cNvPr id="27667" name="Rectangle 62"/>
                <p:cNvSpPr>
                  <a:spLocks noChangeArrowheads="1"/>
                </p:cNvSpPr>
                <p:nvPr/>
              </p:nvSpPr>
              <p:spPr bwMode="auto">
                <a:xfrm>
                  <a:off x="384" y="2256"/>
                  <a:ext cx="2111" cy="3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92075" tIns="46038" rIns="92075" bIns="46038">
                  <a:spAutoFit/>
                </a:bodyPr>
                <a:lstStyle/>
                <a:p>
                  <a:r>
                    <a:rPr lang="en-GB" altLang="en-US" sz="2800">
                      <a:solidFill>
                        <a:schemeClr val="accent1"/>
                      </a:solidFill>
                      <a:latin typeface="SwitzerlandNarrow" pitchFamily="34" charset="0"/>
                    </a:rPr>
                    <a:t>y = a + bx + cx</a:t>
                  </a:r>
                  <a:r>
                    <a:rPr lang="en-GB" altLang="en-US" sz="2800" baseline="30000">
                      <a:solidFill>
                        <a:schemeClr val="accent1"/>
                      </a:solidFill>
                      <a:latin typeface="SwitzerlandNarrow" pitchFamily="34" charset="0"/>
                    </a:rPr>
                    <a:t>2 </a:t>
                  </a:r>
                  <a:r>
                    <a:rPr lang="en-GB" altLang="en-US" sz="2800">
                      <a:solidFill>
                        <a:schemeClr val="accent1"/>
                      </a:solidFill>
                      <a:latin typeface="SwitzerlandNarrow" pitchFamily="34" charset="0"/>
                    </a:rPr>
                    <a:t>+ dx</a:t>
                  </a:r>
                  <a:r>
                    <a:rPr lang="en-GB" altLang="en-US" sz="2800" baseline="30000">
                      <a:solidFill>
                        <a:schemeClr val="accent1"/>
                      </a:solidFill>
                      <a:latin typeface="SwitzerlandNarrow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27657" name="Rectangle 63"/>
          <p:cNvSpPr>
            <a:spLocks noChangeArrowheads="1"/>
          </p:cNvSpPr>
          <p:nvPr/>
        </p:nvSpPr>
        <p:spPr bwMode="auto">
          <a:xfrm>
            <a:off x="6019800" y="2971800"/>
            <a:ext cx="3886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0">
                <a:solidFill>
                  <a:schemeClr val="accent1"/>
                </a:solidFill>
                <a:latin typeface="SwitzerlandBlack" pitchFamily="34" charset="0"/>
              </a:rPr>
              <a:t>Stem banks (</a:t>
            </a:r>
            <a:r>
              <a:rPr lang="en-US" altLang="en-US" sz="1600" b="0">
                <a:solidFill>
                  <a:schemeClr val="accent1"/>
                </a:solidFill>
                <a:latin typeface="SwitzerlandBlack" pitchFamily="34" charset="0"/>
              </a:rPr>
              <a:t>species,diam, work area</a:t>
            </a:r>
            <a:r>
              <a:rPr lang="en-US" altLang="en-US" b="0">
                <a:solidFill>
                  <a:schemeClr val="accent1"/>
                </a:solidFill>
                <a:latin typeface="SwitzerlandBlack" pitchFamily="34" charset="0"/>
              </a:rPr>
              <a:t>)</a:t>
            </a:r>
          </a:p>
          <a:p>
            <a:r>
              <a:rPr lang="en-US" altLang="en-US" b="0">
                <a:solidFill>
                  <a:schemeClr val="accent1"/>
                </a:solidFill>
                <a:latin typeface="SwitzerlandBlack" pitchFamily="34" charset="0"/>
              </a:rPr>
              <a:t>=&gt;</a:t>
            </a:r>
          </a:p>
          <a:p>
            <a:r>
              <a:rPr lang="en-US" altLang="en-US" b="0">
                <a:solidFill>
                  <a:schemeClr val="accent1"/>
                </a:solidFill>
                <a:latin typeface="SwitzerlandBlack" pitchFamily="34" charset="0"/>
              </a:rPr>
              <a:t>8 nearest (reference diameter)</a:t>
            </a:r>
          </a:p>
        </p:txBody>
      </p:sp>
      <p:sp>
        <p:nvSpPr>
          <p:cNvPr id="27658" name="Rectangle 64"/>
          <p:cNvSpPr>
            <a:spLocks noChangeArrowheads="1"/>
          </p:cNvSpPr>
          <p:nvPr/>
        </p:nvSpPr>
        <p:spPr bwMode="auto">
          <a:xfrm>
            <a:off x="5943600" y="1524000"/>
            <a:ext cx="30067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b="0">
                <a:solidFill>
                  <a:schemeClr val="accent1"/>
                </a:solidFill>
                <a:latin typeface="SwitzerlandBlack" pitchFamily="34" charset="0"/>
              </a:rPr>
              <a:t>Known part of stem </a:t>
            </a:r>
          </a:p>
          <a:p>
            <a:r>
              <a:rPr lang="en-US" altLang="en-US" b="0">
                <a:solidFill>
                  <a:schemeClr val="accent1"/>
                </a:solidFill>
                <a:latin typeface="SwitzerlandBlack" pitchFamily="34" charset="0"/>
              </a:rPr>
              <a:t>=&gt;</a:t>
            </a:r>
          </a:p>
          <a:p>
            <a:r>
              <a:rPr lang="en-US" altLang="en-US" b="0">
                <a:solidFill>
                  <a:schemeClr val="accent1"/>
                </a:solidFill>
                <a:latin typeface="SwitzerlandBlack" pitchFamily="34" charset="0"/>
              </a:rPr>
              <a:t>reference diameter</a:t>
            </a:r>
            <a:endParaRPr lang="en-US" altLang="en-US" sz="2400" b="0">
              <a:solidFill>
                <a:schemeClr val="accent1"/>
              </a:solidFill>
              <a:latin typeface="SwitzerlandBlack" pitchFamily="34" charset="0"/>
            </a:endParaRPr>
          </a:p>
        </p:txBody>
      </p:sp>
      <p:sp>
        <p:nvSpPr>
          <p:cNvPr id="27659" name="Rectangle 65"/>
          <p:cNvSpPr>
            <a:spLocks noChangeArrowheads="1"/>
          </p:cNvSpPr>
          <p:nvPr/>
        </p:nvSpPr>
        <p:spPr bwMode="auto">
          <a:xfrm>
            <a:off x="5981700" y="4800600"/>
            <a:ext cx="3924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0">
                <a:solidFill>
                  <a:schemeClr val="accent1"/>
                </a:solidFill>
                <a:latin typeface="SwitzerlandBlack" pitchFamily="34" charset="0"/>
              </a:rPr>
              <a:t>Prediction for each stem </a:t>
            </a:r>
          </a:p>
          <a:p>
            <a:r>
              <a:rPr lang="en-US" altLang="en-US" b="0">
                <a:solidFill>
                  <a:schemeClr val="accent1"/>
                </a:solidFill>
                <a:latin typeface="SwitzerlandBlack" pitchFamily="34" charset="0"/>
              </a:rPr>
              <a:t>-bank is updated after each stem</a:t>
            </a:r>
            <a:endParaRPr lang="en-GB" altLang="en-US" b="0">
              <a:solidFill>
                <a:schemeClr val="accent1"/>
              </a:solidFill>
              <a:latin typeface="SwitzerlandBlack" pitchFamily="34" charset="0"/>
            </a:endParaRPr>
          </a:p>
        </p:txBody>
      </p:sp>
      <p:pic>
        <p:nvPicPr>
          <p:cNvPr id="27660" name="Pictur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3733800" cy="2400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685800" y="6248400"/>
            <a:ext cx="1600200" cy="457200"/>
            <a:chOff x="481" y="3834"/>
            <a:chExt cx="1162" cy="337"/>
          </a:xfrm>
        </p:grpSpPr>
        <p:sp useBgFill="1"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6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36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37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38" name="Freeform 6"/>
            <p:cNvSpPr>
              <a:spLocks/>
            </p:cNvSpPr>
            <p:nvPr/>
          </p:nvSpPr>
          <p:spPr bwMode="auto">
            <a:xfrm>
              <a:off x="682" y="3834"/>
              <a:ext cx="180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39" name="Freeform 7"/>
            <p:cNvSpPr>
              <a:spLocks/>
            </p:cNvSpPr>
            <p:nvPr/>
          </p:nvSpPr>
          <p:spPr bwMode="auto">
            <a:xfrm>
              <a:off x="682" y="3834"/>
              <a:ext cx="180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40" name="Freeform 8"/>
            <p:cNvSpPr>
              <a:spLocks/>
            </p:cNvSpPr>
            <p:nvPr/>
          </p:nvSpPr>
          <p:spPr bwMode="auto">
            <a:xfrm>
              <a:off x="874" y="3834"/>
              <a:ext cx="176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41" name="Freeform 9"/>
            <p:cNvSpPr>
              <a:spLocks/>
            </p:cNvSpPr>
            <p:nvPr/>
          </p:nvSpPr>
          <p:spPr bwMode="auto">
            <a:xfrm>
              <a:off x="874" y="3834"/>
              <a:ext cx="176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42" name="Freeform 10"/>
            <p:cNvSpPr>
              <a:spLocks/>
            </p:cNvSpPr>
            <p:nvPr/>
          </p:nvSpPr>
          <p:spPr bwMode="auto">
            <a:xfrm>
              <a:off x="1062" y="3834"/>
              <a:ext cx="178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43" name="Freeform 11"/>
            <p:cNvSpPr>
              <a:spLocks/>
            </p:cNvSpPr>
            <p:nvPr/>
          </p:nvSpPr>
          <p:spPr bwMode="auto">
            <a:xfrm>
              <a:off x="1062" y="3834"/>
              <a:ext cx="178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44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45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46" name="Freeform 14"/>
            <p:cNvSpPr>
              <a:spLocks/>
            </p:cNvSpPr>
            <p:nvPr/>
          </p:nvSpPr>
          <p:spPr bwMode="auto">
            <a:xfrm>
              <a:off x="1445" y="3834"/>
              <a:ext cx="180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47" name="Freeform 15"/>
            <p:cNvSpPr>
              <a:spLocks/>
            </p:cNvSpPr>
            <p:nvPr/>
          </p:nvSpPr>
          <p:spPr bwMode="auto">
            <a:xfrm>
              <a:off x="1445" y="3834"/>
              <a:ext cx="180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48" name="Freeform 16"/>
            <p:cNvSpPr>
              <a:spLocks/>
            </p:cNvSpPr>
            <p:nvPr/>
          </p:nvSpPr>
          <p:spPr bwMode="auto">
            <a:xfrm>
              <a:off x="1286" y="3981"/>
              <a:ext cx="120" cy="132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49" name="Freeform 17"/>
            <p:cNvSpPr>
              <a:spLocks/>
            </p:cNvSpPr>
            <p:nvPr/>
          </p:nvSpPr>
          <p:spPr bwMode="auto">
            <a:xfrm>
              <a:off x="1286" y="3981"/>
              <a:ext cx="120" cy="132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50" name="Freeform 18"/>
            <p:cNvSpPr>
              <a:spLocks/>
            </p:cNvSpPr>
            <p:nvPr/>
          </p:nvSpPr>
          <p:spPr bwMode="auto">
            <a:xfrm>
              <a:off x="1094" y="3981"/>
              <a:ext cx="115" cy="132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51" name="Freeform 19"/>
            <p:cNvSpPr>
              <a:spLocks/>
            </p:cNvSpPr>
            <p:nvPr/>
          </p:nvSpPr>
          <p:spPr bwMode="auto">
            <a:xfrm>
              <a:off x="1094" y="3981"/>
              <a:ext cx="115" cy="132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52" name="Freeform 20"/>
            <p:cNvSpPr>
              <a:spLocks/>
            </p:cNvSpPr>
            <p:nvPr/>
          </p:nvSpPr>
          <p:spPr bwMode="auto">
            <a:xfrm>
              <a:off x="523" y="3988"/>
              <a:ext cx="119" cy="124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53" name="Freeform 21"/>
            <p:cNvSpPr>
              <a:spLocks/>
            </p:cNvSpPr>
            <p:nvPr/>
          </p:nvSpPr>
          <p:spPr bwMode="auto">
            <a:xfrm>
              <a:off x="523" y="3988"/>
              <a:ext cx="119" cy="124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54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55" name="Freeform 23"/>
            <p:cNvSpPr>
              <a:spLocks/>
            </p:cNvSpPr>
            <p:nvPr/>
          </p:nvSpPr>
          <p:spPr bwMode="auto">
            <a:xfrm>
              <a:off x="706" y="3981"/>
              <a:ext cx="134" cy="132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56" name="Freeform 24"/>
            <p:cNvSpPr>
              <a:spLocks/>
            </p:cNvSpPr>
            <p:nvPr/>
          </p:nvSpPr>
          <p:spPr bwMode="auto">
            <a:xfrm>
              <a:off x="706" y="3981"/>
              <a:ext cx="134" cy="132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57" name="Freeform 25"/>
            <p:cNvSpPr>
              <a:spLocks/>
            </p:cNvSpPr>
            <p:nvPr/>
          </p:nvSpPr>
          <p:spPr bwMode="auto">
            <a:xfrm>
              <a:off x="748" y="4014"/>
              <a:ext cx="50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58" name="Freeform 26"/>
            <p:cNvSpPr>
              <a:spLocks/>
            </p:cNvSpPr>
            <p:nvPr/>
          </p:nvSpPr>
          <p:spPr bwMode="auto">
            <a:xfrm>
              <a:off x="902" y="3988"/>
              <a:ext cx="126" cy="124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59" name="Freeform 27"/>
            <p:cNvSpPr>
              <a:spLocks/>
            </p:cNvSpPr>
            <p:nvPr/>
          </p:nvSpPr>
          <p:spPr bwMode="auto">
            <a:xfrm>
              <a:off x="902" y="3988"/>
              <a:ext cx="126" cy="124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60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061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0062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0063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300064" name="Rectangle 32"/>
          <p:cNvSpPr>
            <a:spLocks noChangeArrowheads="1"/>
          </p:cNvSpPr>
          <p:nvPr/>
        </p:nvSpPr>
        <p:spPr bwMode="auto">
          <a:xfrm>
            <a:off x="0" y="152400"/>
            <a:ext cx="97980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en-US" sz="32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Length distribution for each diameter class</a:t>
            </a:r>
            <a:endParaRPr lang="en-GB" altLang="en-US" sz="3200" b="0" u="sng">
              <a:solidFill>
                <a:schemeClr val="accent1"/>
              </a:solidFill>
              <a:latin typeface="SwitzerlandBlack" pitchFamily="34" charset="0"/>
            </a:endParaRPr>
          </a:p>
        </p:txBody>
      </p:sp>
      <p:sp>
        <p:nvSpPr>
          <p:cNvPr id="28678" name="Rectangle 33"/>
          <p:cNvSpPr>
            <a:spLocks noChangeArrowheads="1"/>
          </p:cNvSpPr>
          <p:nvPr/>
        </p:nvSpPr>
        <p:spPr bwMode="auto">
          <a:xfrm>
            <a:off x="304800" y="1066800"/>
            <a:ext cx="2527300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>
                <a:solidFill>
                  <a:schemeClr val="accent1"/>
                </a:solidFill>
                <a:latin typeface="Switzerland" pitchFamily="34" charset="0"/>
              </a:rPr>
              <a:t>Order/assortment</a:t>
            </a:r>
          </a:p>
        </p:txBody>
      </p:sp>
      <p:sp>
        <p:nvSpPr>
          <p:cNvPr id="28679" name="Rectangle 34"/>
          <p:cNvSpPr>
            <a:spLocks noChangeArrowheads="1"/>
          </p:cNvSpPr>
          <p:nvPr/>
        </p:nvSpPr>
        <p:spPr bwMode="auto">
          <a:xfrm>
            <a:off x="6324600" y="2743200"/>
            <a:ext cx="3276600" cy="210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GB" altLang="en-US" sz="2200">
              <a:solidFill>
                <a:schemeClr val="accent1"/>
              </a:solidFill>
              <a:latin typeface="Switzerland" pitchFamily="34" charset="0"/>
            </a:endParaRPr>
          </a:p>
          <a:p>
            <a:r>
              <a:rPr lang="en-GB" altLang="en-US" sz="2200">
                <a:solidFill>
                  <a:schemeClr val="accent1"/>
                </a:solidFill>
                <a:latin typeface="Switzerland" pitchFamily="34" charset="0"/>
              </a:rPr>
              <a:t>- Allowed price variation e.g. 5 % </a:t>
            </a:r>
          </a:p>
          <a:p>
            <a:r>
              <a:rPr lang="en-GB" altLang="en-US" sz="2200">
                <a:solidFill>
                  <a:schemeClr val="accent1"/>
                </a:solidFill>
                <a:latin typeface="Switzerland" pitchFamily="34" charset="0"/>
              </a:rPr>
              <a:t>- After every stem the counting starts from the beginning </a:t>
            </a:r>
          </a:p>
        </p:txBody>
      </p:sp>
      <p:sp>
        <p:nvSpPr>
          <p:cNvPr id="28680" name="Rectangle 35"/>
          <p:cNvSpPr>
            <a:spLocks noChangeArrowheads="1"/>
          </p:cNvSpPr>
          <p:nvPr/>
        </p:nvSpPr>
        <p:spPr bwMode="auto">
          <a:xfrm>
            <a:off x="304800" y="2819400"/>
            <a:ext cx="2779713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>
                <a:solidFill>
                  <a:schemeClr val="accent1"/>
                </a:solidFill>
                <a:latin typeface="Switzerland" pitchFamily="34" charset="0"/>
              </a:rPr>
              <a:t>Logged/assortment</a:t>
            </a:r>
          </a:p>
        </p:txBody>
      </p:sp>
      <p:sp>
        <p:nvSpPr>
          <p:cNvPr id="28681" name="Rectangle 36"/>
          <p:cNvSpPr>
            <a:spLocks noChangeArrowheads="1"/>
          </p:cNvSpPr>
          <p:nvPr/>
        </p:nvSpPr>
        <p:spPr bwMode="auto">
          <a:xfrm>
            <a:off x="3276600" y="1139825"/>
            <a:ext cx="2597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Difference/assortment</a:t>
            </a:r>
          </a:p>
        </p:txBody>
      </p:sp>
      <p:sp>
        <p:nvSpPr>
          <p:cNvPr id="300069" name="AutoShape 37"/>
          <p:cNvSpPr>
            <a:spLocks noChangeArrowheads="1"/>
          </p:cNvSpPr>
          <p:nvPr/>
        </p:nvSpPr>
        <p:spPr bwMode="auto">
          <a:xfrm>
            <a:off x="2514600" y="2057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0070" name="AutoShape 38"/>
          <p:cNvSpPr>
            <a:spLocks noChangeArrowheads="1"/>
          </p:cNvSpPr>
          <p:nvPr/>
        </p:nvSpPr>
        <p:spPr bwMode="auto">
          <a:xfrm rot="-2221970">
            <a:off x="2590800" y="32004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4" name="Rectangle 39"/>
          <p:cNvSpPr>
            <a:spLocks noChangeArrowheads="1"/>
          </p:cNvSpPr>
          <p:nvPr/>
        </p:nvSpPr>
        <p:spPr bwMode="auto">
          <a:xfrm>
            <a:off x="304800" y="4419600"/>
            <a:ext cx="1349375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2200">
                <a:solidFill>
                  <a:schemeClr val="accent1"/>
                </a:solidFill>
                <a:latin typeface="Switzerland" pitchFamily="34" charset="0"/>
              </a:rPr>
              <a:t>Price list</a:t>
            </a:r>
          </a:p>
        </p:txBody>
      </p:sp>
      <p:sp>
        <p:nvSpPr>
          <p:cNvPr id="28685" name="Rectangle 40"/>
          <p:cNvSpPr>
            <a:spLocks noChangeArrowheads="1"/>
          </p:cNvSpPr>
          <p:nvPr/>
        </p:nvSpPr>
        <p:spPr bwMode="auto">
          <a:xfrm>
            <a:off x="3276600" y="3554413"/>
            <a:ext cx="28194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Change of the price list</a:t>
            </a:r>
          </a:p>
        </p:txBody>
      </p:sp>
      <p:sp>
        <p:nvSpPr>
          <p:cNvPr id="300073" name="AutoShape 41"/>
          <p:cNvSpPr>
            <a:spLocks noChangeArrowheads="1"/>
          </p:cNvSpPr>
          <p:nvPr/>
        </p:nvSpPr>
        <p:spPr bwMode="auto">
          <a:xfrm rot="5361443">
            <a:off x="4248150" y="3143250"/>
            <a:ext cx="495300" cy="304800"/>
          </a:xfrm>
          <a:prstGeom prst="rightArrow">
            <a:avLst>
              <a:gd name="adj1" fmla="val 50000"/>
              <a:gd name="adj2" fmla="val 40625"/>
            </a:avLst>
          </a:prstGeom>
          <a:noFill/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87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1981200" cy="1162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8688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1981200" cy="1162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8689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00600"/>
            <a:ext cx="2057400" cy="1206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8690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524000"/>
            <a:ext cx="2524125" cy="1479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8691" name="Picture 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962400"/>
            <a:ext cx="2524125" cy="1479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8692" name="Rectangle 47"/>
          <p:cNvSpPr>
            <a:spLocks noChangeArrowheads="1"/>
          </p:cNvSpPr>
          <p:nvPr/>
        </p:nvSpPr>
        <p:spPr bwMode="auto">
          <a:xfrm>
            <a:off x="5943600" y="1219200"/>
            <a:ext cx="14986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deficiency +</a:t>
            </a:r>
          </a:p>
          <a:p>
            <a:pPr algn="ctr"/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surplus -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68291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292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293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294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295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296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297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298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299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00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01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02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03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04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05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06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07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08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09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10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11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12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13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14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15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16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8317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8318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8319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68320" name="Rectangle 32"/>
          <p:cNvSpPr>
            <a:spLocks noChangeArrowheads="1"/>
          </p:cNvSpPr>
          <p:nvPr/>
        </p:nvSpPr>
        <p:spPr bwMode="auto">
          <a:xfrm>
            <a:off x="1905000" y="304800"/>
            <a:ext cx="60769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36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Bucking for distribution</a:t>
            </a:r>
            <a:endParaRPr lang="en-GB" altLang="en-US" sz="4400" b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witzerlandBlack" pitchFamily="34" charset="0"/>
            </a:endParaRPr>
          </a:p>
        </p:txBody>
      </p:sp>
      <p:sp>
        <p:nvSpPr>
          <p:cNvPr id="29702" name="Rectangle 33"/>
          <p:cNvSpPr>
            <a:spLocks noChangeArrowheads="1"/>
          </p:cNvSpPr>
          <p:nvPr/>
        </p:nvSpPr>
        <p:spPr bwMode="auto">
          <a:xfrm>
            <a:off x="3048000" y="4116388"/>
            <a:ext cx="22288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1800" b="0">
                <a:solidFill>
                  <a:schemeClr val="accent1"/>
                </a:solidFill>
                <a:latin typeface="Switzerland" pitchFamily="34" charset="0"/>
              </a:rPr>
              <a:t>Bucking alternatives</a:t>
            </a:r>
          </a:p>
        </p:txBody>
      </p:sp>
      <p:sp>
        <p:nvSpPr>
          <p:cNvPr id="29703" name="Rectangle 34"/>
          <p:cNvSpPr>
            <a:spLocks noChangeArrowheads="1"/>
          </p:cNvSpPr>
          <p:nvPr/>
        </p:nvSpPr>
        <p:spPr bwMode="auto">
          <a:xfrm>
            <a:off x="533400" y="1063625"/>
            <a:ext cx="2025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1800" b="0">
                <a:solidFill>
                  <a:schemeClr val="accent1"/>
                </a:solidFill>
                <a:latin typeface="Switzerland" pitchFamily="34" charset="0"/>
              </a:rPr>
              <a:t>Order/ assortment</a:t>
            </a:r>
            <a:endParaRPr lang="en-GB" altLang="en-US" sz="2400" b="0">
              <a:solidFill>
                <a:schemeClr val="accent1"/>
              </a:solidFill>
              <a:latin typeface="Switzerland" pitchFamily="34" charset="0"/>
            </a:endParaRPr>
          </a:p>
        </p:txBody>
      </p:sp>
      <p:sp>
        <p:nvSpPr>
          <p:cNvPr id="268323" name="AutoShape 35"/>
          <p:cNvSpPr>
            <a:spLocks noChangeArrowheads="1"/>
          </p:cNvSpPr>
          <p:nvPr/>
        </p:nvSpPr>
        <p:spPr bwMode="auto">
          <a:xfrm rot="1979627">
            <a:off x="2743200" y="2127250"/>
            <a:ext cx="765175" cy="311150"/>
          </a:xfrm>
          <a:prstGeom prst="rightArrow">
            <a:avLst>
              <a:gd name="adj1" fmla="val 50000"/>
              <a:gd name="adj2" fmla="val 61480"/>
            </a:avLst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8324" name="AutoShape 36"/>
          <p:cNvSpPr>
            <a:spLocks noChangeArrowheads="1"/>
          </p:cNvSpPr>
          <p:nvPr/>
        </p:nvSpPr>
        <p:spPr bwMode="auto">
          <a:xfrm>
            <a:off x="5943600" y="24384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6" name="Rectangle 37"/>
          <p:cNvSpPr>
            <a:spLocks noChangeArrowheads="1"/>
          </p:cNvSpPr>
          <p:nvPr/>
        </p:nvSpPr>
        <p:spPr bwMode="auto">
          <a:xfrm>
            <a:off x="7010400" y="4724400"/>
            <a:ext cx="27559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Bucking proposal</a:t>
            </a:r>
            <a:endParaRPr lang="en-GB" altLang="en-US" sz="2400" b="0">
              <a:solidFill>
                <a:schemeClr val="accent1"/>
              </a:solidFill>
              <a:latin typeface="Switzerland" pitchFamily="34" charset="0"/>
            </a:endParaRPr>
          </a:p>
        </p:txBody>
      </p:sp>
      <p:sp>
        <p:nvSpPr>
          <p:cNvPr id="268326" name="AutoShape 38"/>
          <p:cNvSpPr>
            <a:spLocks noChangeArrowheads="1"/>
          </p:cNvSpPr>
          <p:nvPr/>
        </p:nvSpPr>
        <p:spPr bwMode="auto">
          <a:xfrm rot="5400648">
            <a:off x="8039100" y="41529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8" name="Picture 3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572000"/>
            <a:ext cx="25908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9" name="Rectangle 40"/>
          <p:cNvSpPr>
            <a:spLocks noChangeArrowheads="1"/>
          </p:cNvSpPr>
          <p:nvPr/>
        </p:nvSpPr>
        <p:spPr bwMode="auto">
          <a:xfrm>
            <a:off x="533400" y="3430588"/>
            <a:ext cx="2139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1800" b="0">
                <a:solidFill>
                  <a:schemeClr val="accent1"/>
                </a:solidFill>
                <a:latin typeface="Switzerland" pitchFamily="34" charset="0"/>
              </a:rPr>
              <a:t>Logged/assortment</a:t>
            </a:r>
            <a:endParaRPr lang="en-GB" altLang="en-US" sz="2400" b="0">
              <a:solidFill>
                <a:schemeClr val="accent1"/>
              </a:solidFill>
              <a:latin typeface="Switzerland" pitchFamily="34" charset="0"/>
            </a:endParaRPr>
          </a:p>
        </p:txBody>
      </p:sp>
      <p:sp>
        <p:nvSpPr>
          <p:cNvPr id="29710" name="Rectangle 41"/>
          <p:cNvSpPr>
            <a:spLocks noChangeArrowheads="1"/>
          </p:cNvSpPr>
          <p:nvPr/>
        </p:nvSpPr>
        <p:spPr bwMode="auto">
          <a:xfrm>
            <a:off x="3505200" y="1600200"/>
            <a:ext cx="2419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1800" b="0">
                <a:solidFill>
                  <a:schemeClr val="accent1"/>
                </a:solidFill>
                <a:latin typeface="Switzerland" pitchFamily="34" charset="0"/>
              </a:rPr>
              <a:t>Difference/assortment</a:t>
            </a:r>
            <a:endParaRPr lang="en-GB" altLang="en-US" sz="2400" b="0">
              <a:solidFill>
                <a:schemeClr val="accent1"/>
              </a:solidFill>
              <a:latin typeface="Switzerland" pitchFamily="34" charset="0"/>
            </a:endParaRPr>
          </a:p>
        </p:txBody>
      </p:sp>
      <p:sp>
        <p:nvSpPr>
          <p:cNvPr id="268330" name="AutoShape 42"/>
          <p:cNvSpPr>
            <a:spLocks noChangeArrowheads="1"/>
          </p:cNvSpPr>
          <p:nvPr/>
        </p:nvSpPr>
        <p:spPr bwMode="auto">
          <a:xfrm rot="-1992878">
            <a:off x="2743200" y="3352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12" name="Rectangle 43"/>
          <p:cNvSpPr>
            <a:spLocks noChangeArrowheads="1"/>
          </p:cNvSpPr>
          <p:nvPr/>
        </p:nvSpPr>
        <p:spPr bwMode="auto">
          <a:xfrm>
            <a:off x="7162800" y="1677988"/>
            <a:ext cx="25844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1800" b="0">
                <a:solidFill>
                  <a:schemeClr val="accent1"/>
                </a:solidFill>
                <a:latin typeface="Switzerland" pitchFamily="34" charset="0"/>
              </a:rPr>
              <a:t>Price matrix/assortment</a:t>
            </a:r>
            <a:endParaRPr lang="en-GB" altLang="en-US" sz="2400" b="0">
              <a:solidFill>
                <a:schemeClr val="accent1"/>
              </a:solidFill>
              <a:latin typeface="Switzerland" pitchFamily="34" charset="0"/>
            </a:endParaRPr>
          </a:p>
        </p:txBody>
      </p:sp>
      <p:sp>
        <p:nvSpPr>
          <p:cNvPr id="29713" name="Rectangle 44"/>
          <p:cNvSpPr>
            <a:spLocks noChangeArrowheads="1"/>
          </p:cNvSpPr>
          <p:nvPr/>
        </p:nvSpPr>
        <p:spPr bwMode="auto">
          <a:xfrm>
            <a:off x="5867400" y="1754188"/>
            <a:ext cx="996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1800" b="0">
                <a:solidFill>
                  <a:schemeClr val="accent1"/>
                </a:solidFill>
                <a:latin typeface="Switzerland" pitchFamily="34" charset="0"/>
              </a:rPr>
              <a:t>Change</a:t>
            </a:r>
          </a:p>
          <a:p>
            <a:pPr algn="ctr"/>
            <a:r>
              <a:rPr lang="en-GB" altLang="en-US" sz="1800" b="0">
                <a:solidFill>
                  <a:schemeClr val="accent1"/>
                </a:solidFill>
                <a:latin typeface="Switzerland" pitchFamily="34" charset="0"/>
              </a:rPr>
              <a:t>of price:</a:t>
            </a:r>
            <a:endParaRPr lang="en-GB" altLang="en-US" sz="2400" b="0">
              <a:solidFill>
                <a:schemeClr val="accent1"/>
              </a:solidFill>
              <a:latin typeface="Switzerland" pitchFamily="34" charset="0"/>
            </a:endParaRPr>
          </a:p>
        </p:txBody>
      </p:sp>
      <p:sp>
        <p:nvSpPr>
          <p:cNvPr id="29714" name="Rectangle 45"/>
          <p:cNvSpPr>
            <a:spLocks noChangeArrowheads="1"/>
          </p:cNvSpPr>
          <p:nvPr/>
        </p:nvSpPr>
        <p:spPr bwMode="auto">
          <a:xfrm>
            <a:off x="5867400" y="2743200"/>
            <a:ext cx="13970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1800" b="0">
                <a:solidFill>
                  <a:schemeClr val="accent1"/>
                </a:solidFill>
                <a:latin typeface="Switzerland" pitchFamily="34" charset="0"/>
              </a:rPr>
              <a:t>deficiency +</a:t>
            </a:r>
          </a:p>
          <a:p>
            <a:pPr algn="ctr"/>
            <a:r>
              <a:rPr lang="en-GB" altLang="en-US" sz="1800" b="0">
                <a:solidFill>
                  <a:schemeClr val="accent1"/>
                </a:solidFill>
                <a:latin typeface="Switzerland" pitchFamily="34" charset="0"/>
              </a:rPr>
              <a:t>surplus -</a:t>
            </a:r>
            <a:endParaRPr lang="en-GB" altLang="en-US" sz="2400" b="0">
              <a:solidFill>
                <a:schemeClr val="accent1"/>
              </a:solidFill>
              <a:latin typeface="Switzerland" pitchFamily="34" charset="0"/>
            </a:endParaRPr>
          </a:p>
        </p:txBody>
      </p:sp>
      <p:sp>
        <p:nvSpPr>
          <p:cNvPr id="268334" name="AutoShape 46"/>
          <p:cNvSpPr>
            <a:spLocks noChangeArrowheads="1"/>
          </p:cNvSpPr>
          <p:nvPr/>
        </p:nvSpPr>
        <p:spPr bwMode="auto">
          <a:xfrm>
            <a:off x="5943600" y="4800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16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47800"/>
            <a:ext cx="2100263" cy="175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9717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10000"/>
            <a:ext cx="2057400" cy="1703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9718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981200"/>
            <a:ext cx="2362200" cy="197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9719" name="Picture 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1981200"/>
            <a:ext cx="2286000" cy="1892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69315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16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17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18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19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20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21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22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23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24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25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26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27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28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29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30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31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32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33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34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35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36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37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38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39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40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41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9342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9343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69344" name="Rectangle 32"/>
          <p:cNvSpPr>
            <a:spLocks noChangeArrowheads="1"/>
          </p:cNvSpPr>
          <p:nvPr/>
        </p:nvSpPr>
        <p:spPr bwMode="auto">
          <a:xfrm>
            <a:off x="762000" y="228600"/>
            <a:ext cx="84391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Specific orders &amp; colour marking</a:t>
            </a:r>
            <a:endParaRPr lang="en-GB" altLang="en-US" sz="4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witzerlandBlack" pitchFamily="34" charset="0"/>
            </a:endParaRPr>
          </a:p>
        </p:txBody>
      </p:sp>
      <p:sp>
        <p:nvSpPr>
          <p:cNvPr id="269345" name="AutoShape 33"/>
          <p:cNvSpPr>
            <a:spLocks noChangeArrowheads="1"/>
          </p:cNvSpPr>
          <p:nvPr/>
        </p:nvSpPr>
        <p:spPr bwMode="auto">
          <a:xfrm rot="1979627">
            <a:off x="3048000" y="2133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9346" name="AutoShape 34"/>
          <p:cNvSpPr>
            <a:spLocks noChangeArrowheads="1"/>
          </p:cNvSpPr>
          <p:nvPr/>
        </p:nvSpPr>
        <p:spPr bwMode="auto">
          <a:xfrm>
            <a:off x="7162800" y="28194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9347" name="AutoShape 35"/>
          <p:cNvSpPr>
            <a:spLocks noChangeArrowheads="1"/>
          </p:cNvSpPr>
          <p:nvPr/>
        </p:nvSpPr>
        <p:spPr bwMode="auto">
          <a:xfrm rot="-1992878">
            <a:off x="3048000" y="3276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noFill/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9" name="Rectangle 36"/>
          <p:cNvSpPr>
            <a:spLocks noChangeArrowheads="1"/>
          </p:cNvSpPr>
          <p:nvPr/>
        </p:nvSpPr>
        <p:spPr bwMode="auto">
          <a:xfrm>
            <a:off x="8045450" y="2209800"/>
            <a:ext cx="1631950" cy="173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Dimension</a:t>
            </a:r>
          </a:p>
          <a:p>
            <a:pPr algn="ctr"/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41, 340</a:t>
            </a:r>
          </a:p>
          <a:p>
            <a:pPr algn="ctr"/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done =&gt;</a:t>
            </a:r>
          </a:p>
          <a:p>
            <a:pPr algn="ctr"/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Opti does</a:t>
            </a:r>
          </a:p>
          <a:p>
            <a:pPr algn="ctr"/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not allow</a:t>
            </a:r>
          </a:p>
          <a:p>
            <a:pPr algn="ctr"/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cross-cutting</a:t>
            </a:r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</p:txBody>
      </p:sp>
      <p:sp>
        <p:nvSpPr>
          <p:cNvPr id="30730" name="Rectangle 37"/>
          <p:cNvSpPr>
            <a:spLocks noChangeArrowheads="1"/>
          </p:cNvSpPr>
          <p:nvPr/>
        </p:nvSpPr>
        <p:spPr bwMode="auto">
          <a:xfrm>
            <a:off x="3886200" y="4114800"/>
            <a:ext cx="57086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Long logs separated for hauling by colour marking</a:t>
            </a:r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</p:txBody>
      </p:sp>
      <p:pic>
        <p:nvPicPr>
          <p:cNvPr id="30731" name="Picture 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2590800" cy="1519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0732" name="Rectangle 39"/>
          <p:cNvSpPr>
            <a:spLocks noChangeArrowheads="1"/>
          </p:cNvSpPr>
          <p:nvPr/>
        </p:nvSpPr>
        <p:spPr bwMode="auto">
          <a:xfrm>
            <a:off x="609600" y="1157288"/>
            <a:ext cx="2165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Order/ assortment</a:t>
            </a:r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</p:txBody>
      </p:sp>
      <p:sp>
        <p:nvSpPr>
          <p:cNvPr id="30733" name="Rectangle 40"/>
          <p:cNvSpPr>
            <a:spLocks noChangeArrowheads="1"/>
          </p:cNvSpPr>
          <p:nvPr/>
        </p:nvSpPr>
        <p:spPr bwMode="auto">
          <a:xfrm>
            <a:off x="533400" y="3429000"/>
            <a:ext cx="23050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Logged/assortment</a:t>
            </a:r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</p:txBody>
      </p:sp>
      <p:sp>
        <p:nvSpPr>
          <p:cNvPr id="30734" name="Rectangle 41"/>
          <p:cNvSpPr>
            <a:spLocks noChangeArrowheads="1"/>
          </p:cNvSpPr>
          <p:nvPr/>
        </p:nvSpPr>
        <p:spPr bwMode="auto">
          <a:xfrm>
            <a:off x="4114800" y="1600200"/>
            <a:ext cx="2597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1800">
                <a:solidFill>
                  <a:schemeClr val="accent1"/>
                </a:solidFill>
                <a:latin typeface="Switzerland" pitchFamily="34" charset="0"/>
              </a:rPr>
              <a:t>Difference/assortment</a:t>
            </a:r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</p:txBody>
      </p:sp>
      <p:pic>
        <p:nvPicPr>
          <p:cNvPr id="30735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95800"/>
            <a:ext cx="2828925" cy="1658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736" name="Picture 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036763"/>
            <a:ext cx="3124200" cy="1831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737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0"/>
            <a:ext cx="2590800" cy="1519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56003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04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05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06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07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08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09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10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11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12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13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14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15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16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17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18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19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20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21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22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23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24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25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26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27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28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029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6030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56031" name="Rectangle 31"/>
          <p:cNvSpPr>
            <a:spLocks noChangeArrowheads="1"/>
          </p:cNvSpPr>
          <p:nvPr/>
        </p:nvSpPr>
        <p:spPr bwMode="auto">
          <a:xfrm>
            <a:off x="457200" y="228600"/>
            <a:ext cx="8915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accent1"/>
                </a:solidFill>
                <a:latin typeface="SwitzerlandBlack" pitchFamily="34" charset="0"/>
              </a:rPr>
              <a:t>Production chain begins at forest </a:t>
            </a:r>
            <a:br>
              <a:rPr lang="en-US" altLang="en-US">
                <a:solidFill>
                  <a:schemeClr val="accent1"/>
                </a:solidFill>
                <a:latin typeface="SwitzerlandBlack" pitchFamily="34" charset="0"/>
              </a:rPr>
            </a:br>
            <a:r>
              <a:rPr lang="en-US" altLang="en-US" sz="2400">
                <a:solidFill>
                  <a:schemeClr val="accent1"/>
                </a:solidFill>
                <a:latin typeface="SwitzerlandBlack" pitchFamily="34" charset="0"/>
              </a:rPr>
              <a:t>=&gt;</a:t>
            </a:r>
            <a:r>
              <a:rPr lang="en-US" altLang="en-US">
                <a:solidFill>
                  <a:schemeClr val="accent1"/>
                </a:solidFill>
                <a:latin typeface="SwitzerlandBlack" pitchFamily="34" charset="0"/>
              </a:rPr>
              <a:t> </a:t>
            </a:r>
            <a:r>
              <a:rPr lang="en-US" altLang="en-US" sz="2400">
                <a:solidFill>
                  <a:schemeClr val="accent1"/>
                </a:solidFill>
                <a:latin typeface="SwitzerlandBlack" pitchFamily="34" charset="0"/>
              </a:rPr>
              <a:t>Demands for information system of harvester</a:t>
            </a:r>
            <a:endParaRPr lang="en-GB" altLang="en-US">
              <a:solidFill>
                <a:schemeClr val="accent1"/>
              </a:solidFill>
              <a:latin typeface="SwitzerlandBlack" pitchFamily="34" charset="0"/>
            </a:endParaRPr>
          </a:p>
        </p:txBody>
      </p:sp>
      <p:sp>
        <p:nvSpPr>
          <p:cNvPr id="31749" name="Rectangle 32"/>
          <p:cNvSpPr>
            <a:spLocks noChangeArrowheads="1"/>
          </p:cNvSpPr>
          <p:nvPr/>
        </p:nvSpPr>
        <p:spPr bwMode="auto">
          <a:xfrm>
            <a:off x="685800" y="1447800"/>
            <a:ext cx="89916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B</a:t>
            </a:r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ucking with automated system: 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1. Logs without defects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chemeClr val="accent1"/>
                </a:solidFill>
                <a:latin typeface="Switzerland" pitchFamily="34" charset="0"/>
              </a:rPr>
              <a:t>Timber measuring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chemeClr val="accent1"/>
                </a:solidFill>
                <a:latin typeface="Switzerland" pitchFamily="34" charset="0"/>
              </a:rPr>
              <a:t>Ponsse Cut 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2. Optimized bucking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chemeClr val="accent1"/>
                </a:solidFill>
                <a:latin typeface="Switzerland" pitchFamily="34" charset="0"/>
              </a:rPr>
              <a:t>Distribution and price matrix bucking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3. Ability to react fast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endParaRPr lang="en-US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</a:pPr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Efficient data transfer with PC -based applications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chemeClr val="accent1"/>
                </a:solidFill>
                <a:latin typeface="Switzerland" pitchFamily="34" charset="0"/>
              </a:rPr>
              <a:t>Wireless data transfer: instructions for cutting &amp; free text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chemeClr val="accent1"/>
                </a:solidFill>
                <a:latin typeface="Switzerland" pitchFamily="34" charset="0"/>
              </a:rPr>
              <a:t>With GPS the ability to check harvesters position on a map</a:t>
            </a:r>
          </a:p>
          <a:p>
            <a:pPr marL="685800" lvl="1" indent="-2286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altLang="en-US" sz="1800">
                <a:solidFill>
                  <a:schemeClr val="accent1"/>
                </a:solidFill>
                <a:latin typeface="Switzerland" pitchFamily="34" charset="0"/>
              </a:rPr>
              <a:t>Efficient software for bucking instructions &amp; production follow-up</a:t>
            </a:r>
          </a:p>
        </p:txBody>
      </p:sp>
      <p:pic>
        <p:nvPicPr>
          <p:cNvPr id="31750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17033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1905000" y="533400"/>
            <a:ext cx="609600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Well calibrated Ponsse:</a:t>
            </a:r>
            <a:endParaRPr lang="en-GB" altLang="en-US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witzerlandBlack" pitchFamily="34" charset="0"/>
            </a:endParaRP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57028" name="AutoShape 4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29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30" name="Freeform 6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31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32" name="Freeform 8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33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34" name="Freeform 10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35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36" name="Freeform 12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37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38" name="Freeform 14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39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40" name="Freeform 16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41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42" name="Freeform 18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43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44" name="Freeform 20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45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46" name="Freeform 22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47" name="Freeform 23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51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054" name="Freeform 30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7055" name="Rectangle 31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32774" name="Rectangle 33"/>
          <p:cNvSpPr>
            <a:spLocks noChangeArrowheads="1"/>
          </p:cNvSpPr>
          <p:nvPr/>
        </p:nvSpPr>
        <p:spPr bwMode="auto">
          <a:xfrm>
            <a:off x="914400" y="1676400"/>
            <a:ext cx="79248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- HS15 with a H73 harvester head (Nisula A&amp;S Oy)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- 14.5.1997 in Middle Finland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- 60 Scots Pine stems, 183 logs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- 60 Norway Spruce stems, 173 logs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- lengths measured with tape</a:t>
            </a:r>
          </a:p>
        </p:txBody>
      </p:sp>
      <p:grpSp>
        <p:nvGrpSpPr>
          <p:cNvPr id="32775" name="Group 34"/>
          <p:cNvGrpSpPr>
            <a:grpSpLocks/>
          </p:cNvGrpSpPr>
          <p:nvPr/>
        </p:nvGrpSpPr>
        <p:grpSpPr bwMode="auto">
          <a:xfrm>
            <a:off x="6172200" y="3429000"/>
            <a:ext cx="3429000" cy="2127250"/>
            <a:chOff x="233" y="627"/>
            <a:chExt cx="5043" cy="3128"/>
          </a:xfrm>
        </p:grpSpPr>
        <p:grpSp>
          <p:nvGrpSpPr>
            <p:cNvPr id="32778" name="Group 35"/>
            <p:cNvGrpSpPr>
              <a:grpSpLocks/>
            </p:cNvGrpSpPr>
            <p:nvPr/>
          </p:nvGrpSpPr>
          <p:grpSpPr bwMode="auto">
            <a:xfrm>
              <a:off x="480" y="680"/>
              <a:ext cx="4796" cy="2799"/>
              <a:chOff x="480" y="680"/>
              <a:chExt cx="4796" cy="2799"/>
            </a:xfrm>
          </p:grpSpPr>
          <p:sp>
            <p:nvSpPr>
              <p:cNvPr id="257060" name="Line 36"/>
              <p:cNvSpPr>
                <a:spLocks noChangeShapeType="1"/>
              </p:cNvSpPr>
              <p:nvPr/>
            </p:nvSpPr>
            <p:spPr bwMode="auto">
              <a:xfrm>
                <a:off x="516" y="681"/>
                <a:ext cx="2" cy="2764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61" name="Line 37"/>
              <p:cNvSpPr>
                <a:spLocks noChangeShapeType="1"/>
              </p:cNvSpPr>
              <p:nvPr/>
            </p:nvSpPr>
            <p:spPr bwMode="auto">
              <a:xfrm>
                <a:off x="480" y="3445"/>
                <a:ext cx="70" cy="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62" name="Line 38"/>
              <p:cNvSpPr>
                <a:spLocks noChangeShapeType="1"/>
              </p:cNvSpPr>
              <p:nvPr/>
            </p:nvSpPr>
            <p:spPr bwMode="auto">
              <a:xfrm>
                <a:off x="480" y="3169"/>
                <a:ext cx="70" cy="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63" name="Line 39"/>
              <p:cNvSpPr>
                <a:spLocks noChangeShapeType="1"/>
              </p:cNvSpPr>
              <p:nvPr/>
            </p:nvSpPr>
            <p:spPr bwMode="auto">
              <a:xfrm>
                <a:off x="480" y="2891"/>
                <a:ext cx="70" cy="2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64" name="Line 40"/>
              <p:cNvSpPr>
                <a:spLocks noChangeShapeType="1"/>
              </p:cNvSpPr>
              <p:nvPr/>
            </p:nvSpPr>
            <p:spPr bwMode="auto">
              <a:xfrm>
                <a:off x="480" y="2616"/>
                <a:ext cx="70" cy="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65" name="Line 41"/>
              <p:cNvSpPr>
                <a:spLocks noChangeShapeType="1"/>
              </p:cNvSpPr>
              <p:nvPr/>
            </p:nvSpPr>
            <p:spPr bwMode="auto">
              <a:xfrm>
                <a:off x="480" y="2338"/>
                <a:ext cx="70" cy="2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66" name="Line 42"/>
              <p:cNvSpPr>
                <a:spLocks noChangeShapeType="1"/>
              </p:cNvSpPr>
              <p:nvPr/>
            </p:nvSpPr>
            <p:spPr bwMode="auto">
              <a:xfrm>
                <a:off x="480" y="2063"/>
                <a:ext cx="70" cy="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67" name="Line 43"/>
              <p:cNvSpPr>
                <a:spLocks noChangeShapeType="1"/>
              </p:cNvSpPr>
              <p:nvPr/>
            </p:nvSpPr>
            <p:spPr bwMode="auto">
              <a:xfrm>
                <a:off x="480" y="1785"/>
                <a:ext cx="70" cy="2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68" name="Line 44"/>
              <p:cNvSpPr>
                <a:spLocks noChangeShapeType="1"/>
              </p:cNvSpPr>
              <p:nvPr/>
            </p:nvSpPr>
            <p:spPr bwMode="auto">
              <a:xfrm>
                <a:off x="480" y="1512"/>
                <a:ext cx="70" cy="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69" name="Line 45"/>
              <p:cNvSpPr>
                <a:spLocks noChangeShapeType="1"/>
              </p:cNvSpPr>
              <p:nvPr/>
            </p:nvSpPr>
            <p:spPr bwMode="auto">
              <a:xfrm>
                <a:off x="480" y="1234"/>
                <a:ext cx="70" cy="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70" name="Line 46"/>
              <p:cNvSpPr>
                <a:spLocks noChangeShapeType="1"/>
              </p:cNvSpPr>
              <p:nvPr/>
            </p:nvSpPr>
            <p:spPr bwMode="auto">
              <a:xfrm>
                <a:off x="480" y="958"/>
                <a:ext cx="70" cy="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71" name="Line 47"/>
              <p:cNvSpPr>
                <a:spLocks noChangeShapeType="1"/>
              </p:cNvSpPr>
              <p:nvPr/>
            </p:nvSpPr>
            <p:spPr bwMode="auto">
              <a:xfrm>
                <a:off x="480" y="681"/>
                <a:ext cx="70" cy="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72" name="Line 48"/>
              <p:cNvSpPr>
                <a:spLocks noChangeShapeType="1"/>
              </p:cNvSpPr>
              <p:nvPr/>
            </p:nvSpPr>
            <p:spPr bwMode="auto">
              <a:xfrm>
                <a:off x="516" y="3445"/>
                <a:ext cx="4760" cy="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73" name="Line 49"/>
              <p:cNvSpPr>
                <a:spLocks noChangeShapeType="1"/>
              </p:cNvSpPr>
              <p:nvPr/>
            </p:nvSpPr>
            <p:spPr bwMode="auto">
              <a:xfrm flipV="1">
                <a:off x="516" y="3410"/>
                <a:ext cx="2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74" name="Line 50"/>
              <p:cNvSpPr>
                <a:spLocks noChangeShapeType="1"/>
              </p:cNvSpPr>
              <p:nvPr/>
            </p:nvSpPr>
            <p:spPr bwMode="auto">
              <a:xfrm flipV="1">
                <a:off x="905" y="3410"/>
                <a:ext cx="0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75" name="Line 51"/>
              <p:cNvSpPr>
                <a:spLocks noChangeShapeType="1"/>
              </p:cNvSpPr>
              <p:nvPr/>
            </p:nvSpPr>
            <p:spPr bwMode="auto">
              <a:xfrm flipV="1">
                <a:off x="1293" y="3410"/>
                <a:ext cx="0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76" name="Line 52"/>
              <p:cNvSpPr>
                <a:spLocks noChangeShapeType="1"/>
              </p:cNvSpPr>
              <p:nvPr/>
            </p:nvSpPr>
            <p:spPr bwMode="auto">
              <a:xfrm flipV="1">
                <a:off x="1681" y="3410"/>
                <a:ext cx="2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77" name="Line 53"/>
              <p:cNvSpPr>
                <a:spLocks noChangeShapeType="1"/>
              </p:cNvSpPr>
              <p:nvPr/>
            </p:nvSpPr>
            <p:spPr bwMode="auto">
              <a:xfrm flipV="1">
                <a:off x="2070" y="3410"/>
                <a:ext cx="0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78" name="Line 54"/>
              <p:cNvSpPr>
                <a:spLocks noChangeShapeType="1"/>
              </p:cNvSpPr>
              <p:nvPr/>
            </p:nvSpPr>
            <p:spPr bwMode="auto">
              <a:xfrm flipV="1">
                <a:off x="2460" y="3410"/>
                <a:ext cx="0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79" name="Line 55"/>
              <p:cNvSpPr>
                <a:spLocks noChangeShapeType="1"/>
              </p:cNvSpPr>
              <p:nvPr/>
            </p:nvSpPr>
            <p:spPr bwMode="auto">
              <a:xfrm flipV="1">
                <a:off x="2848" y="3410"/>
                <a:ext cx="0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80" name="Line 56"/>
              <p:cNvSpPr>
                <a:spLocks noChangeShapeType="1"/>
              </p:cNvSpPr>
              <p:nvPr/>
            </p:nvSpPr>
            <p:spPr bwMode="auto">
              <a:xfrm flipV="1">
                <a:off x="3235" y="3410"/>
                <a:ext cx="2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81" name="Line 57"/>
              <p:cNvSpPr>
                <a:spLocks noChangeShapeType="1"/>
              </p:cNvSpPr>
              <p:nvPr/>
            </p:nvSpPr>
            <p:spPr bwMode="auto">
              <a:xfrm flipV="1">
                <a:off x="3623" y="3410"/>
                <a:ext cx="2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82" name="Line 58"/>
              <p:cNvSpPr>
                <a:spLocks noChangeShapeType="1"/>
              </p:cNvSpPr>
              <p:nvPr/>
            </p:nvSpPr>
            <p:spPr bwMode="auto">
              <a:xfrm flipV="1">
                <a:off x="4013" y="3410"/>
                <a:ext cx="2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83" name="Line 59"/>
              <p:cNvSpPr>
                <a:spLocks noChangeShapeType="1"/>
              </p:cNvSpPr>
              <p:nvPr/>
            </p:nvSpPr>
            <p:spPr bwMode="auto">
              <a:xfrm flipV="1">
                <a:off x="4400" y="3410"/>
                <a:ext cx="2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84" name="Line 60"/>
              <p:cNvSpPr>
                <a:spLocks noChangeShapeType="1"/>
              </p:cNvSpPr>
              <p:nvPr/>
            </p:nvSpPr>
            <p:spPr bwMode="auto">
              <a:xfrm flipV="1">
                <a:off x="4790" y="3410"/>
                <a:ext cx="0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85" name="Line 61"/>
              <p:cNvSpPr>
                <a:spLocks noChangeShapeType="1"/>
              </p:cNvSpPr>
              <p:nvPr/>
            </p:nvSpPr>
            <p:spPr bwMode="auto">
              <a:xfrm flipV="1">
                <a:off x="5178" y="3410"/>
                <a:ext cx="2" cy="70"/>
              </a:xfrm>
              <a:prstGeom prst="line">
                <a:avLst/>
              </a:prstGeom>
              <a:noFill/>
              <a:ln w="0" cap="sq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86" name="Line 62"/>
              <p:cNvSpPr>
                <a:spLocks noChangeShapeType="1"/>
              </p:cNvSpPr>
              <p:nvPr/>
            </p:nvSpPr>
            <p:spPr bwMode="auto">
              <a:xfrm>
                <a:off x="866" y="874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87" name="Line 63"/>
              <p:cNvSpPr>
                <a:spLocks noChangeShapeType="1"/>
              </p:cNvSpPr>
              <p:nvPr/>
            </p:nvSpPr>
            <p:spPr bwMode="auto">
              <a:xfrm>
                <a:off x="884" y="902"/>
                <a:ext cx="21" cy="2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88" name="Line 64"/>
              <p:cNvSpPr>
                <a:spLocks noChangeShapeType="1"/>
              </p:cNvSpPr>
              <p:nvPr/>
            </p:nvSpPr>
            <p:spPr bwMode="auto">
              <a:xfrm>
                <a:off x="905" y="928"/>
                <a:ext cx="19" cy="1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89" name="Line 65"/>
              <p:cNvSpPr>
                <a:spLocks noChangeShapeType="1"/>
              </p:cNvSpPr>
              <p:nvPr/>
            </p:nvSpPr>
            <p:spPr bwMode="auto">
              <a:xfrm>
                <a:off x="924" y="944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90" name="Line 66"/>
              <p:cNvSpPr>
                <a:spLocks noChangeShapeType="1"/>
              </p:cNvSpPr>
              <p:nvPr/>
            </p:nvSpPr>
            <p:spPr bwMode="auto">
              <a:xfrm>
                <a:off x="943" y="944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91" name="Line 67"/>
              <p:cNvSpPr>
                <a:spLocks noChangeShapeType="1"/>
              </p:cNvSpPr>
              <p:nvPr/>
            </p:nvSpPr>
            <p:spPr bwMode="auto">
              <a:xfrm>
                <a:off x="964" y="944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92" name="Line 68"/>
              <p:cNvSpPr>
                <a:spLocks noChangeShapeType="1"/>
              </p:cNvSpPr>
              <p:nvPr/>
            </p:nvSpPr>
            <p:spPr bwMode="auto">
              <a:xfrm>
                <a:off x="982" y="944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93" name="Line 69"/>
              <p:cNvSpPr>
                <a:spLocks noChangeShapeType="1"/>
              </p:cNvSpPr>
              <p:nvPr/>
            </p:nvSpPr>
            <p:spPr bwMode="auto">
              <a:xfrm>
                <a:off x="1003" y="944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94" name="Line 70"/>
              <p:cNvSpPr>
                <a:spLocks noChangeShapeType="1"/>
              </p:cNvSpPr>
              <p:nvPr/>
            </p:nvSpPr>
            <p:spPr bwMode="auto">
              <a:xfrm>
                <a:off x="1022" y="958"/>
                <a:ext cx="19" cy="2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95" name="Line 71"/>
              <p:cNvSpPr>
                <a:spLocks noChangeShapeType="1"/>
              </p:cNvSpPr>
              <p:nvPr/>
            </p:nvSpPr>
            <p:spPr bwMode="auto">
              <a:xfrm>
                <a:off x="1041" y="984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96" name="Line 72"/>
              <p:cNvSpPr>
                <a:spLocks noChangeShapeType="1"/>
              </p:cNvSpPr>
              <p:nvPr/>
            </p:nvSpPr>
            <p:spPr bwMode="auto">
              <a:xfrm>
                <a:off x="1059" y="1012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97" name="Line 73"/>
              <p:cNvSpPr>
                <a:spLocks noChangeShapeType="1"/>
              </p:cNvSpPr>
              <p:nvPr/>
            </p:nvSpPr>
            <p:spPr bwMode="auto">
              <a:xfrm>
                <a:off x="1081" y="1012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98" name="Line 74"/>
              <p:cNvSpPr>
                <a:spLocks noChangeShapeType="1"/>
              </p:cNvSpPr>
              <p:nvPr/>
            </p:nvSpPr>
            <p:spPr bwMode="auto">
              <a:xfrm>
                <a:off x="1099" y="1012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099" name="Line 75"/>
              <p:cNvSpPr>
                <a:spLocks noChangeShapeType="1"/>
              </p:cNvSpPr>
              <p:nvPr/>
            </p:nvSpPr>
            <p:spPr bwMode="auto">
              <a:xfrm>
                <a:off x="1118" y="1026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00" name="Line 76"/>
              <p:cNvSpPr>
                <a:spLocks noChangeShapeType="1"/>
              </p:cNvSpPr>
              <p:nvPr/>
            </p:nvSpPr>
            <p:spPr bwMode="auto">
              <a:xfrm>
                <a:off x="1137" y="1026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01" name="Line 77"/>
              <p:cNvSpPr>
                <a:spLocks noChangeShapeType="1"/>
              </p:cNvSpPr>
              <p:nvPr/>
            </p:nvSpPr>
            <p:spPr bwMode="auto">
              <a:xfrm>
                <a:off x="1158" y="1040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02" name="Line 78"/>
              <p:cNvSpPr>
                <a:spLocks noChangeShapeType="1"/>
              </p:cNvSpPr>
              <p:nvPr/>
            </p:nvSpPr>
            <p:spPr bwMode="auto">
              <a:xfrm>
                <a:off x="1176" y="1054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03" name="Line 79"/>
              <p:cNvSpPr>
                <a:spLocks noChangeShapeType="1"/>
              </p:cNvSpPr>
              <p:nvPr/>
            </p:nvSpPr>
            <p:spPr bwMode="auto">
              <a:xfrm>
                <a:off x="1195" y="1054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04" name="Line 80"/>
              <p:cNvSpPr>
                <a:spLocks noChangeShapeType="1"/>
              </p:cNvSpPr>
              <p:nvPr/>
            </p:nvSpPr>
            <p:spPr bwMode="auto">
              <a:xfrm>
                <a:off x="1216" y="1068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05" name="Line 81"/>
              <p:cNvSpPr>
                <a:spLocks noChangeShapeType="1"/>
              </p:cNvSpPr>
              <p:nvPr/>
            </p:nvSpPr>
            <p:spPr bwMode="auto">
              <a:xfrm>
                <a:off x="1235" y="1082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06" name="Line 82"/>
              <p:cNvSpPr>
                <a:spLocks noChangeShapeType="1"/>
              </p:cNvSpPr>
              <p:nvPr/>
            </p:nvSpPr>
            <p:spPr bwMode="auto">
              <a:xfrm>
                <a:off x="1253" y="1082"/>
                <a:ext cx="21" cy="1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07" name="Line 83"/>
              <p:cNvSpPr>
                <a:spLocks noChangeShapeType="1"/>
              </p:cNvSpPr>
              <p:nvPr/>
            </p:nvSpPr>
            <p:spPr bwMode="auto">
              <a:xfrm>
                <a:off x="1274" y="1094"/>
                <a:ext cx="19" cy="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08" name="Line 84"/>
              <p:cNvSpPr>
                <a:spLocks noChangeShapeType="1"/>
              </p:cNvSpPr>
              <p:nvPr/>
            </p:nvSpPr>
            <p:spPr bwMode="auto">
              <a:xfrm>
                <a:off x="1293" y="1094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09" name="Line 85"/>
              <p:cNvSpPr>
                <a:spLocks noChangeShapeType="1"/>
              </p:cNvSpPr>
              <p:nvPr/>
            </p:nvSpPr>
            <p:spPr bwMode="auto">
              <a:xfrm>
                <a:off x="1314" y="1108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10" name="Line 86"/>
              <p:cNvSpPr>
                <a:spLocks noChangeShapeType="1"/>
              </p:cNvSpPr>
              <p:nvPr/>
            </p:nvSpPr>
            <p:spPr bwMode="auto">
              <a:xfrm>
                <a:off x="1333" y="1122"/>
                <a:ext cx="19" cy="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11" name="Line 87"/>
              <p:cNvSpPr>
                <a:spLocks noChangeShapeType="1"/>
              </p:cNvSpPr>
              <p:nvPr/>
            </p:nvSpPr>
            <p:spPr bwMode="auto">
              <a:xfrm>
                <a:off x="1351" y="1122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12" name="Line 88"/>
              <p:cNvSpPr>
                <a:spLocks noChangeShapeType="1"/>
              </p:cNvSpPr>
              <p:nvPr/>
            </p:nvSpPr>
            <p:spPr bwMode="auto">
              <a:xfrm>
                <a:off x="1372" y="1136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13" name="Line 89"/>
              <p:cNvSpPr>
                <a:spLocks noChangeShapeType="1"/>
              </p:cNvSpPr>
              <p:nvPr/>
            </p:nvSpPr>
            <p:spPr bwMode="auto">
              <a:xfrm>
                <a:off x="1391" y="1150"/>
                <a:ext cx="19" cy="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14" name="Line 90"/>
              <p:cNvSpPr>
                <a:spLocks noChangeShapeType="1"/>
              </p:cNvSpPr>
              <p:nvPr/>
            </p:nvSpPr>
            <p:spPr bwMode="auto">
              <a:xfrm>
                <a:off x="1410" y="1150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15" name="Line 91"/>
              <p:cNvSpPr>
                <a:spLocks noChangeShapeType="1"/>
              </p:cNvSpPr>
              <p:nvPr/>
            </p:nvSpPr>
            <p:spPr bwMode="auto">
              <a:xfrm>
                <a:off x="1428" y="1164"/>
                <a:ext cx="21" cy="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16" name="Line 92"/>
              <p:cNvSpPr>
                <a:spLocks noChangeShapeType="1"/>
              </p:cNvSpPr>
              <p:nvPr/>
            </p:nvSpPr>
            <p:spPr bwMode="auto">
              <a:xfrm>
                <a:off x="1449" y="1164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17" name="Line 93"/>
              <p:cNvSpPr>
                <a:spLocks noChangeShapeType="1"/>
              </p:cNvSpPr>
              <p:nvPr/>
            </p:nvSpPr>
            <p:spPr bwMode="auto">
              <a:xfrm>
                <a:off x="1468" y="1178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18" name="Line 94"/>
              <p:cNvSpPr>
                <a:spLocks noChangeShapeType="1"/>
              </p:cNvSpPr>
              <p:nvPr/>
            </p:nvSpPr>
            <p:spPr bwMode="auto">
              <a:xfrm>
                <a:off x="1487" y="1192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19" name="Line 95"/>
              <p:cNvSpPr>
                <a:spLocks noChangeShapeType="1"/>
              </p:cNvSpPr>
              <p:nvPr/>
            </p:nvSpPr>
            <p:spPr bwMode="auto">
              <a:xfrm>
                <a:off x="1508" y="1192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20" name="Line 96"/>
              <p:cNvSpPr>
                <a:spLocks noChangeShapeType="1"/>
              </p:cNvSpPr>
              <p:nvPr/>
            </p:nvSpPr>
            <p:spPr bwMode="auto">
              <a:xfrm>
                <a:off x="1526" y="1206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21" name="Line 97"/>
              <p:cNvSpPr>
                <a:spLocks noChangeShapeType="1"/>
              </p:cNvSpPr>
              <p:nvPr/>
            </p:nvSpPr>
            <p:spPr bwMode="auto">
              <a:xfrm>
                <a:off x="1545" y="1206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22" name="Line 98"/>
              <p:cNvSpPr>
                <a:spLocks noChangeShapeType="1"/>
              </p:cNvSpPr>
              <p:nvPr/>
            </p:nvSpPr>
            <p:spPr bwMode="auto">
              <a:xfrm>
                <a:off x="1566" y="1220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23" name="Line 99"/>
              <p:cNvSpPr>
                <a:spLocks noChangeShapeType="1"/>
              </p:cNvSpPr>
              <p:nvPr/>
            </p:nvSpPr>
            <p:spPr bwMode="auto">
              <a:xfrm>
                <a:off x="1585" y="1220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24" name="Line 100"/>
              <p:cNvSpPr>
                <a:spLocks noChangeShapeType="1"/>
              </p:cNvSpPr>
              <p:nvPr/>
            </p:nvSpPr>
            <p:spPr bwMode="auto">
              <a:xfrm>
                <a:off x="1603" y="1234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25" name="Line 101"/>
              <p:cNvSpPr>
                <a:spLocks noChangeShapeType="1"/>
              </p:cNvSpPr>
              <p:nvPr/>
            </p:nvSpPr>
            <p:spPr bwMode="auto">
              <a:xfrm>
                <a:off x="1624" y="1248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26" name="Line 102"/>
              <p:cNvSpPr>
                <a:spLocks noChangeShapeType="1"/>
              </p:cNvSpPr>
              <p:nvPr/>
            </p:nvSpPr>
            <p:spPr bwMode="auto">
              <a:xfrm>
                <a:off x="1643" y="1248"/>
                <a:ext cx="19" cy="1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27" name="Line 103"/>
              <p:cNvSpPr>
                <a:spLocks noChangeShapeType="1"/>
              </p:cNvSpPr>
              <p:nvPr/>
            </p:nvSpPr>
            <p:spPr bwMode="auto">
              <a:xfrm>
                <a:off x="1662" y="1260"/>
                <a:ext cx="19" cy="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28" name="Line 104"/>
              <p:cNvSpPr>
                <a:spLocks noChangeShapeType="1"/>
              </p:cNvSpPr>
              <p:nvPr/>
            </p:nvSpPr>
            <p:spPr bwMode="auto">
              <a:xfrm>
                <a:off x="1681" y="1260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29" name="Line 105"/>
              <p:cNvSpPr>
                <a:spLocks noChangeShapeType="1"/>
              </p:cNvSpPr>
              <p:nvPr/>
            </p:nvSpPr>
            <p:spPr bwMode="auto">
              <a:xfrm>
                <a:off x="1702" y="1274"/>
                <a:ext cx="19" cy="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30" name="Line 106"/>
              <p:cNvSpPr>
                <a:spLocks noChangeShapeType="1"/>
              </p:cNvSpPr>
              <p:nvPr/>
            </p:nvSpPr>
            <p:spPr bwMode="auto">
              <a:xfrm>
                <a:off x="1720" y="1274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31" name="Line 107"/>
              <p:cNvSpPr>
                <a:spLocks noChangeShapeType="1"/>
              </p:cNvSpPr>
              <p:nvPr/>
            </p:nvSpPr>
            <p:spPr bwMode="auto">
              <a:xfrm>
                <a:off x="1739" y="1288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32" name="Line 108"/>
              <p:cNvSpPr>
                <a:spLocks noChangeShapeType="1"/>
              </p:cNvSpPr>
              <p:nvPr/>
            </p:nvSpPr>
            <p:spPr bwMode="auto">
              <a:xfrm>
                <a:off x="1760" y="1302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33" name="Line 109"/>
              <p:cNvSpPr>
                <a:spLocks noChangeShapeType="1"/>
              </p:cNvSpPr>
              <p:nvPr/>
            </p:nvSpPr>
            <p:spPr bwMode="auto">
              <a:xfrm>
                <a:off x="1779" y="1302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34" name="Line 110"/>
              <p:cNvSpPr>
                <a:spLocks noChangeShapeType="1"/>
              </p:cNvSpPr>
              <p:nvPr/>
            </p:nvSpPr>
            <p:spPr bwMode="auto">
              <a:xfrm>
                <a:off x="1797" y="1316"/>
                <a:ext cx="21" cy="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35" name="Line 111"/>
              <p:cNvSpPr>
                <a:spLocks noChangeShapeType="1"/>
              </p:cNvSpPr>
              <p:nvPr/>
            </p:nvSpPr>
            <p:spPr bwMode="auto">
              <a:xfrm>
                <a:off x="1818" y="1316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36" name="Line 112"/>
              <p:cNvSpPr>
                <a:spLocks noChangeShapeType="1"/>
              </p:cNvSpPr>
              <p:nvPr/>
            </p:nvSpPr>
            <p:spPr bwMode="auto">
              <a:xfrm>
                <a:off x="1837" y="1330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37" name="Line 113"/>
              <p:cNvSpPr>
                <a:spLocks noChangeShapeType="1"/>
              </p:cNvSpPr>
              <p:nvPr/>
            </p:nvSpPr>
            <p:spPr bwMode="auto">
              <a:xfrm>
                <a:off x="1858" y="1344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38" name="Line 114"/>
              <p:cNvSpPr>
                <a:spLocks noChangeShapeType="1"/>
              </p:cNvSpPr>
              <p:nvPr/>
            </p:nvSpPr>
            <p:spPr bwMode="auto">
              <a:xfrm>
                <a:off x="1877" y="1344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39" name="Line 115"/>
              <p:cNvSpPr>
                <a:spLocks noChangeShapeType="1"/>
              </p:cNvSpPr>
              <p:nvPr/>
            </p:nvSpPr>
            <p:spPr bwMode="auto">
              <a:xfrm>
                <a:off x="1895" y="1358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40" name="Line 116"/>
              <p:cNvSpPr>
                <a:spLocks noChangeShapeType="1"/>
              </p:cNvSpPr>
              <p:nvPr/>
            </p:nvSpPr>
            <p:spPr bwMode="auto">
              <a:xfrm>
                <a:off x="1916" y="1358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41" name="Line 117"/>
              <p:cNvSpPr>
                <a:spLocks noChangeShapeType="1"/>
              </p:cNvSpPr>
              <p:nvPr/>
            </p:nvSpPr>
            <p:spPr bwMode="auto">
              <a:xfrm>
                <a:off x="1935" y="1372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42" name="Line 118"/>
              <p:cNvSpPr>
                <a:spLocks noChangeShapeType="1"/>
              </p:cNvSpPr>
              <p:nvPr/>
            </p:nvSpPr>
            <p:spPr bwMode="auto">
              <a:xfrm>
                <a:off x="1954" y="1372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43" name="Line 119"/>
              <p:cNvSpPr>
                <a:spLocks noChangeShapeType="1"/>
              </p:cNvSpPr>
              <p:nvPr/>
            </p:nvSpPr>
            <p:spPr bwMode="auto">
              <a:xfrm>
                <a:off x="1972" y="1386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44" name="Line 120"/>
              <p:cNvSpPr>
                <a:spLocks noChangeShapeType="1"/>
              </p:cNvSpPr>
              <p:nvPr/>
            </p:nvSpPr>
            <p:spPr bwMode="auto">
              <a:xfrm>
                <a:off x="1993" y="1400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45" name="Line 121"/>
              <p:cNvSpPr>
                <a:spLocks noChangeShapeType="1"/>
              </p:cNvSpPr>
              <p:nvPr/>
            </p:nvSpPr>
            <p:spPr bwMode="auto">
              <a:xfrm>
                <a:off x="2012" y="1400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46" name="Line 122"/>
              <p:cNvSpPr>
                <a:spLocks noChangeShapeType="1"/>
              </p:cNvSpPr>
              <p:nvPr/>
            </p:nvSpPr>
            <p:spPr bwMode="auto">
              <a:xfrm>
                <a:off x="2031" y="1414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47" name="Line 123"/>
              <p:cNvSpPr>
                <a:spLocks noChangeShapeType="1"/>
              </p:cNvSpPr>
              <p:nvPr/>
            </p:nvSpPr>
            <p:spPr bwMode="auto">
              <a:xfrm>
                <a:off x="2052" y="1414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48" name="Line 124"/>
              <p:cNvSpPr>
                <a:spLocks noChangeShapeType="1"/>
              </p:cNvSpPr>
              <p:nvPr/>
            </p:nvSpPr>
            <p:spPr bwMode="auto">
              <a:xfrm>
                <a:off x="2070" y="1428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49" name="Line 125"/>
              <p:cNvSpPr>
                <a:spLocks noChangeShapeType="1"/>
              </p:cNvSpPr>
              <p:nvPr/>
            </p:nvSpPr>
            <p:spPr bwMode="auto">
              <a:xfrm>
                <a:off x="2089" y="1442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50" name="Line 126"/>
              <p:cNvSpPr>
                <a:spLocks noChangeShapeType="1"/>
              </p:cNvSpPr>
              <p:nvPr/>
            </p:nvSpPr>
            <p:spPr bwMode="auto">
              <a:xfrm>
                <a:off x="2110" y="1442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51" name="Line 127"/>
              <p:cNvSpPr>
                <a:spLocks noChangeShapeType="1"/>
              </p:cNvSpPr>
              <p:nvPr/>
            </p:nvSpPr>
            <p:spPr bwMode="auto">
              <a:xfrm>
                <a:off x="2129" y="1456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52" name="Line 128"/>
              <p:cNvSpPr>
                <a:spLocks noChangeShapeType="1"/>
              </p:cNvSpPr>
              <p:nvPr/>
            </p:nvSpPr>
            <p:spPr bwMode="auto">
              <a:xfrm>
                <a:off x="2147" y="1467"/>
                <a:ext cx="19" cy="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53" name="Line 129"/>
              <p:cNvSpPr>
                <a:spLocks noChangeShapeType="1"/>
              </p:cNvSpPr>
              <p:nvPr/>
            </p:nvSpPr>
            <p:spPr bwMode="auto">
              <a:xfrm>
                <a:off x="2166" y="1467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54" name="Line 130"/>
              <p:cNvSpPr>
                <a:spLocks noChangeShapeType="1"/>
              </p:cNvSpPr>
              <p:nvPr/>
            </p:nvSpPr>
            <p:spPr bwMode="auto">
              <a:xfrm>
                <a:off x="2187" y="1481"/>
                <a:ext cx="19" cy="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55" name="Line 131"/>
              <p:cNvSpPr>
                <a:spLocks noChangeShapeType="1"/>
              </p:cNvSpPr>
              <p:nvPr/>
            </p:nvSpPr>
            <p:spPr bwMode="auto">
              <a:xfrm>
                <a:off x="2206" y="1481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56" name="Line 132"/>
              <p:cNvSpPr>
                <a:spLocks noChangeShapeType="1"/>
              </p:cNvSpPr>
              <p:nvPr/>
            </p:nvSpPr>
            <p:spPr bwMode="auto">
              <a:xfrm>
                <a:off x="2225" y="1495"/>
                <a:ext cx="21" cy="1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57" name="Line 133"/>
              <p:cNvSpPr>
                <a:spLocks noChangeShapeType="1"/>
              </p:cNvSpPr>
              <p:nvPr/>
            </p:nvSpPr>
            <p:spPr bwMode="auto">
              <a:xfrm>
                <a:off x="2246" y="1512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58" name="Line 134"/>
              <p:cNvSpPr>
                <a:spLocks noChangeShapeType="1"/>
              </p:cNvSpPr>
              <p:nvPr/>
            </p:nvSpPr>
            <p:spPr bwMode="auto">
              <a:xfrm>
                <a:off x="2264" y="1512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59" name="Line 135"/>
              <p:cNvSpPr>
                <a:spLocks noChangeShapeType="1"/>
              </p:cNvSpPr>
              <p:nvPr/>
            </p:nvSpPr>
            <p:spPr bwMode="auto">
              <a:xfrm>
                <a:off x="2283" y="1523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60" name="Line 136"/>
              <p:cNvSpPr>
                <a:spLocks noChangeShapeType="1"/>
              </p:cNvSpPr>
              <p:nvPr/>
            </p:nvSpPr>
            <p:spPr bwMode="auto">
              <a:xfrm>
                <a:off x="2304" y="1537"/>
                <a:ext cx="19" cy="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61" name="Line 137"/>
              <p:cNvSpPr>
                <a:spLocks noChangeShapeType="1"/>
              </p:cNvSpPr>
              <p:nvPr/>
            </p:nvSpPr>
            <p:spPr bwMode="auto">
              <a:xfrm>
                <a:off x="2323" y="1537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62" name="Line 138"/>
              <p:cNvSpPr>
                <a:spLocks noChangeShapeType="1"/>
              </p:cNvSpPr>
              <p:nvPr/>
            </p:nvSpPr>
            <p:spPr bwMode="auto">
              <a:xfrm>
                <a:off x="2341" y="1551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63" name="Line 139"/>
              <p:cNvSpPr>
                <a:spLocks noChangeShapeType="1"/>
              </p:cNvSpPr>
              <p:nvPr/>
            </p:nvSpPr>
            <p:spPr bwMode="auto">
              <a:xfrm>
                <a:off x="2362" y="1565"/>
                <a:ext cx="1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64" name="Line 140"/>
              <p:cNvSpPr>
                <a:spLocks noChangeShapeType="1"/>
              </p:cNvSpPr>
              <p:nvPr/>
            </p:nvSpPr>
            <p:spPr bwMode="auto">
              <a:xfrm>
                <a:off x="2381" y="1565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65" name="Line 141"/>
              <p:cNvSpPr>
                <a:spLocks noChangeShapeType="1"/>
              </p:cNvSpPr>
              <p:nvPr/>
            </p:nvSpPr>
            <p:spPr bwMode="auto">
              <a:xfrm>
                <a:off x="2402" y="1579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66" name="Line 142"/>
              <p:cNvSpPr>
                <a:spLocks noChangeShapeType="1"/>
              </p:cNvSpPr>
              <p:nvPr/>
            </p:nvSpPr>
            <p:spPr bwMode="auto">
              <a:xfrm>
                <a:off x="2421" y="1593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67" name="Line 143"/>
              <p:cNvSpPr>
                <a:spLocks noChangeShapeType="1"/>
              </p:cNvSpPr>
              <p:nvPr/>
            </p:nvSpPr>
            <p:spPr bwMode="auto">
              <a:xfrm>
                <a:off x="2439" y="1607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68" name="Line 144"/>
              <p:cNvSpPr>
                <a:spLocks noChangeShapeType="1"/>
              </p:cNvSpPr>
              <p:nvPr/>
            </p:nvSpPr>
            <p:spPr bwMode="auto">
              <a:xfrm>
                <a:off x="2460" y="1607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69" name="Line 145"/>
              <p:cNvSpPr>
                <a:spLocks noChangeShapeType="1"/>
              </p:cNvSpPr>
              <p:nvPr/>
            </p:nvSpPr>
            <p:spPr bwMode="auto">
              <a:xfrm>
                <a:off x="2479" y="1621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70" name="Line 146"/>
              <p:cNvSpPr>
                <a:spLocks noChangeShapeType="1"/>
              </p:cNvSpPr>
              <p:nvPr/>
            </p:nvSpPr>
            <p:spPr bwMode="auto">
              <a:xfrm>
                <a:off x="2498" y="1635"/>
                <a:ext cx="19" cy="1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71" name="Line 147"/>
              <p:cNvSpPr>
                <a:spLocks noChangeShapeType="1"/>
              </p:cNvSpPr>
              <p:nvPr/>
            </p:nvSpPr>
            <p:spPr bwMode="auto">
              <a:xfrm>
                <a:off x="2516" y="1647"/>
                <a:ext cx="21" cy="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72" name="Line 148"/>
              <p:cNvSpPr>
                <a:spLocks noChangeShapeType="1"/>
              </p:cNvSpPr>
              <p:nvPr/>
            </p:nvSpPr>
            <p:spPr bwMode="auto">
              <a:xfrm>
                <a:off x="2537" y="1647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73" name="Line 149"/>
              <p:cNvSpPr>
                <a:spLocks noChangeShapeType="1"/>
              </p:cNvSpPr>
              <p:nvPr/>
            </p:nvSpPr>
            <p:spPr bwMode="auto">
              <a:xfrm>
                <a:off x="2556" y="1661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74" name="Line 150"/>
              <p:cNvSpPr>
                <a:spLocks noChangeShapeType="1"/>
              </p:cNvSpPr>
              <p:nvPr/>
            </p:nvSpPr>
            <p:spPr bwMode="auto">
              <a:xfrm>
                <a:off x="2575" y="1675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75" name="Line 151"/>
              <p:cNvSpPr>
                <a:spLocks noChangeShapeType="1"/>
              </p:cNvSpPr>
              <p:nvPr/>
            </p:nvSpPr>
            <p:spPr bwMode="auto">
              <a:xfrm>
                <a:off x="2596" y="1689"/>
                <a:ext cx="19" cy="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76" name="Line 152"/>
              <p:cNvSpPr>
                <a:spLocks noChangeShapeType="1"/>
              </p:cNvSpPr>
              <p:nvPr/>
            </p:nvSpPr>
            <p:spPr bwMode="auto">
              <a:xfrm>
                <a:off x="2614" y="1689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77" name="Line 153"/>
              <p:cNvSpPr>
                <a:spLocks noChangeShapeType="1"/>
              </p:cNvSpPr>
              <p:nvPr/>
            </p:nvSpPr>
            <p:spPr bwMode="auto">
              <a:xfrm>
                <a:off x="2633" y="1703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78" name="Line 154"/>
              <p:cNvSpPr>
                <a:spLocks noChangeShapeType="1"/>
              </p:cNvSpPr>
              <p:nvPr/>
            </p:nvSpPr>
            <p:spPr bwMode="auto">
              <a:xfrm>
                <a:off x="2654" y="1717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79" name="Line 155"/>
              <p:cNvSpPr>
                <a:spLocks noChangeShapeType="1"/>
              </p:cNvSpPr>
              <p:nvPr/>
            </p:nvSpPr>
            <p:spPr bwMode="auto">
              <a:xfrm>
                <a:off x="2673" y="1731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80" name="Line 156"/>
              <p:cNvSpPr>
                <a:spLocks noChangeShapeType="1"/>
              </p:cNvSpPr>
              <p:nvPr/>
            </p:nvSpPr>
            <p:spPr bwMode="auto">
              <a:xfrm>
                <a:off x="2691" y="1745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81" name="Line 157"/>
              <p:cNvSpPr>
                <a:spLocks noChangeShapeType="1"/>
              </p:cNvSpPr>
              <p:nvPr/>
            </p:nvSpPr>
            <p:spPr bwMode="auto">
              <a:xfrm>
                <a:off x="2710" y="1759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82" name="Line 158"/>
              <p:cNvSpPr>
                <a:spLocks noChangeShapeType="1"/>
              </p:cNvSpPr>
              <p:nvPr/>
            </p:nvSpPr>
            <p:spPr bwMode="auto">
              <a:xfrm>
                <a:off x="2731" y="1759"/>
                <a:ext cx="19" cy="1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83" name="Line 159"/>
              <p:cNvSpPr>
                <a:spLocks noChangeShapeType="1"/>
              </p:cNvSpPr>
              <p:nvPr/>
            </p:nvSpPr>
            <p:spPr bwMode="auto">
              <a:xfrm>
                <a:off x="2750" y="1771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84" name="Line 160"/>
              <p:cNvSpPr>
                <a:spLocks noChangeShapeType="1"/>
              </p:cNvSpPr>
              <p:nvPr/>
            </p:nvSpPr>
            <p:spPr bwMode="auto">
              <a:xfrm>
                <a:off x="2769" y="1785"/>
                <a:ext cx="21" cy="1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85" name="Line 161"/>
              <p:cNvSpPr>
                <a:spLocks noChangeShapeType="1"/>
              </p:cNvSpPr>
              <p:nvPr/>
            </p:nvSpPr>
            <p:spPr bwMode="auto">
              <a:xfrm>
                <a:off x="2790" y="1801"/>
                <a:ext cx="19" cy="1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86" name="Line 162"/>
              <p:cNvSpPr>
                <a:spLocks noChangeShapeType="1"/>
              </p:cNvSpPr>
              <p:nvPr/>
            </p:nvSpPr>
            <p:spPr bwMode="auto">
              <a:xfrm>
                <a:off x="2808" y="1813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87" name="Line 163"/>
              <p:cNvSpPr>
                <a:spLocks noChangeShapeType="1"/>
              </p:cNvSpPr>
              <p:nvPr/>
            </p:nvSpPr>
            <p:spPr bwMode="auto">
              <a:xfrm>
                <a:off x="2827" y="1827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88" name="Line 164"/>
              <p:cNvSpPr>
                <a:spLocks noChangeShapeType="1"/>
              </p:cNvSpPr>
              <p:nvPr/>
            </p:nvSpPr>
            <p:spPr bwMode="auto">
              <a:xfrm>
                <a:off x="2848" y="1841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89" name="Line 165"/>
              <p:cNvSpPr>
                <a:spLocks noChangeShapeType="1"/>
              </p:cNvSpPr>
              <p:nvPr/>
            </p:nvSpPr>
            <p:spPr bwMode="auto">
              <a:xfrm>
                <a:off x="2867" y="1855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90" name="Line 166"/>
              <p:cNvSpPr>
                <a:spLocks noChangeShapeType="1"/>
              </p:cNvSpPr>
              <p:nvPr/>
            </p:nvSpPr>
            <p:spPr bwMode="auto">
              <a:xfrm>
                <a:off x="2885" y="1869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91" name="Line 167"/>
              <p:cNvSpPr>
                <a:spLocks noChangeShapeType="1"/>
              </p:cNvSpPr>
              <p:nvPr/>
            </p:nvSpPr>
            <p:spPr bwMode="auto">
              <a:xfrm>
                <a:off x="2906" y="1883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92" name="Line 168"/>
              <p:cNvSpPr>
                <a:spLocks noChangeShapeType="1"/>
              </p:cNvSpPr>
              <p:nvPr/>
            </p:nvSpPr>
            <p:spPr bwMode="auto">
              <a:xfrm>
                <a:off x="2925" y="1897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93" name="Line 169"/>
              <p:cNvSpPr>
                <a:spLocks noChangeShapeType="1"/>
              </p:cNvSpPr>
              <p:nvPr/>
            </p:nvSpPr>
            <p:spPr bwMode="auto">
              <a:xfrm>
                <a:off x="2946" y="1911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94" name="Line 170"/>
              <p:cNvSpPr>
                <a:spLocks noChangeShapeType="1"/>
              </p:cNvSpPr>
              <p:nvPr/>
            </p:nvSpPr>
            <p:spPr bwMode="auto">
              <a:xfrm>
                <a:off x="2965" y="1925"/>
                <a:ext cx="19" cy="1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95" name="Line 171"/>
              <p:cNvSpPr>
                <a:spLocks noChangeShapeType="1"/>
              </p:cNvSpPr>
              <p:nvPr/>
            </p:nvSpPr>
            <p:spPr bwMode="auto">
              <a:xfrm>
                <a:off x="2983" y="1937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96" name="Line 172"/>
              <p:cNvSpPr>
                <a:spLocks noChangeShapeType="1"/>
              </p:cNvSpPr>
              <p:nvPr/>
            </p:nvSpPr>
            <p:spPr bwMode="auto">
              <a:xfrm>
                <a:off x="3004" y="1951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97" name="Line 173"/>
              <p:cNvSpPr>
                <a:spLocks noChangeShapeType="1"/>
              </p:cNvSpPr>
              <p:nvPr/>
            </p:nvSpPr>
            <p:spPr bwMode="auto">
              <a:xfrm>
                <a:off x="3023" y="1965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98" name="Line 174"/>
              <p:cNvSpPr>
                <a:spLocks noChangeShapeType="1"/>
              </p:cNvSpPr>
              <p:nvPr/>
            </p:nvSpPr>
            <p:spPr bwMode="auto">
              <a:xfrm>
                <a:off x="3042" y="1979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199" name="Line 175"/>
              <p:cNvSpPr>
                <a:spLocks noChangeShapeType="1"/>
              </p:cNvSpPr>
              <p:nvPr/>
            </p:nvSpPr>
            <p:spPr bwMode="auto">
              <a:xfrm>
                <a:off x="3060" y="1993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00" name="Line 176"/>
              <p:cNvSpPr>
                <a:spLocks noChangeShapeType="1"/>
              </p:cNvSpPr>
              <p:nvPr/>
            </p:nvSpPr>
            <p:spPr bwMode="auto">
              <a:xfrm>
                <a:off x="3081" y="2007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01" name="Line 177"/>
              <p:cNvSpPr>
                <a:spLocks noChangeShapeType="1"/>
              </p:cNvSpPr>
              <p:nvPr/>
            </p:nvSpPr>
            <p:spPr bwMode="auto">
              <a:xfrm>
                <a:off x="3100" y="2021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02" name="Line 178"/>
              <p:cNvSpPr>
                <a:spLocks noChangeShapeType="1"/>
              </p:cNvSpPr>
              <p:nvPr/>
            </p:nvSpPr>
            <p:spPr bwMode="auto">
              <a:xfrm>
                <a:off x="3119" y="2035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03" name="Line 179"/>
              <p:cNvSpPr>
                <a:spLocks noChangeShapeType="1"/>
              </p:cNvSpPr>
              <p:nvPr/>
            </p:nvSpPr>
            <p:spPr bwMode="auto">
              <a:xfrm>
                <a:off x="3140" y="2049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04" name="Line 180"/>
              <p:cNvSpPr>
                <a:spLocks noChangeShapeType="1"/>
              </p:cNvSpPr>
              <p:nvPr/>
            </p:nvSpPr>
            <p:spPr bwMode="auto">
              <a:xfrm>
                <a:off x="3158" y="2077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05" name="Line 181"/>
              <p:cNvSpPr>
                <a:spLocks noChangeShapeType="1"/>
              </p:cNvSpPr>
              <p:nvPr/>
            </p:nvSpPr>
            <p:spPr bwMode="auto">
              <a:xfrm>
                <a:off x="3177" y="2091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06" name="Line 182"/>
              <p:cNvSpPr>
                <a:spLocks noChangeShapeType="1"/>
              </p:cNvSpPr>
              <p:nvPr/>
            </p:nvSpPr>
            <p:spPr bwMode="auto">
              <a:xfrm>
                <a:off x="3198" y="2105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07" name="Line 183"/>
              <p:cNvSpPr>
                <a:spLocks noChangeShapeType="1"/>
              </p:cNvSpPr>
              <p:nvPr/>
            </p:nvSpPr>
            <p:spPr bwMode="auto">
              <a:xfrm>
                <a:off x="3217" y="2119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08" name="Line 184"/>
              <p:cNvSpPr>
                <a:spLocks noChangeShapeType="1"/>
              </p:cNvSpPr>
              <p:nvPr/>
            </p:nvSpPr>
            <p:spPr bwMode="auto">
              <a:xfrm>
                <a:off x="3235" y="2133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09" name="Line 185"/>
              <p:cNvSpPr>
                <a:spLocks noChangeShapeType="1"/>
              </p:cNvSpPr>
              <p:nvPr/>
            </p:nvSpPr>
            <p:spPr bwMode="auto">
              <a:xfrm>
                <a:off x="3254" y="2158"/>
                <a:ext cx="21" cy="1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10" name="Line 186"/>
              <p:cNvSpPr>
                <a:spLocks noChangeShapeType="1"/>
              </p:cNvSpPr>
              <p:nvPr/>
            </p:nvSpPr>
            <p:spPr bwMode="auto">
              <a:xfrm>
                <a:off x="3275" y="2175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11" name="Line 187"/>
              <p:cNvSpPr>
                <a:spLocks noChangeShapeType="1"/>
              </p:cNvSpPr>
              <p:nvPr/>
            </p:nvSpPr>
            <p:spPr bwMode="auto">
              <a:xfrm>
                <a:off x="3294" y="2189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12" name="Line 188"/>
              <p:cNvSpPr>
                <a:spLocks noChangeShapeType="1"/>
              </p:cNvSpPr>
              <p:nvPr/>
            </p:nvSpPr>
            <p:spPr bwMode="auto">
              <a:xfrm>
                <a:off x="3312" y="2200"/>
                <a:ext cx="21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13" name="Line 189"/>
              <p:cNvSpPr>
                <a:spLocks noChangeShapeType="1"/>
              </p:cNvSpPr>
              <p:nvPr/>
            </p:nvSpPr>
            <p:spPr bwMode="auto">
              <a:xfrm>
                <a:off x="3334" y="2228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14" name="Line 190"/>
              <p:cNvSpPr>
                <a:spLocks noChangeShapeType="1"/>
              </p:cNvSpPr>
              <p:nvPr/>
            </p:nvSpPr>
            <p:spPr bwMode="auto">
              <a:xfrm>
                <a:off x="3352" y="2242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15" name="Line 191"/>
              <p:cNvSpPr>
                <a:spLocks noChangeShapeType="1"/>
              </p:cNvSpPr>
              <p:nvPr/>
            </p:nvSpPr>
            <p:spPr bwMode="auto">
              <a:xfrm>
                <a:off x="3371" y="2256"/>
                <a:ext cx="21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16" name="Line 192"/>
              <p:cNvSpPr>
                <a:spLocks noChangeShapeType="1"/>
              </p:cNvSpPr>
              <p:nvPr/>
            </p:nvSpPr>
            <p:spPr bwMode="auto">
              <a:xfrm>
                <a:off x="3392" y="2284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17" name="Line 193"/>
              <p:cNvSpPr>
                <a:spLocks noChangeShapeType="1"/>
              </p:cNvSpPr>
              <p:nvPr/>
            </p:nvSpPr>
            <p:spPr bwMode="auto">
              <a:xfrm>
                <a:off x="3411" y="2298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18" name="Line 194"/>
              <p:cNvSpPr>
                <a:spLocks noChangeShapeType="1"/>
              </p:cNvSpPr>
              <p:nvPr/>
            </p:nvSpPr>
            <p:spPr bwMode="auto">
              <a:xfrm>
                <a:off x="3429" y="2312"/>
                <a:ext cx="21" cy="2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19" name="Line 195"/>
              <p:cNvSpPr>
                <a:spLocks noChangeShapeType="1"/>
              </p:cNvSpPr>
              <p:nvPr/>
            </p:nvSpPr>
            <p:spPr bwMode="auto">
              <a:xfrm>
                <a:off x="3450" y="2338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20" name="Line 196"/>
              <p:cNvSpPr>
                <a:spLocks noChangeShapeType="1"/>
              </p:cNvSpPr>
              <p:nvPr/>
            </p:nvSpPr>
            <p:spPr bwMode="auto">
              <a:xfrm>
                <a:off x="3469" y="2352"/>
                <a:ext cx="21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21" name="Line 197"/>
              <p:cNvSpPr>
                <a:spLocks noChangeShapeType="1"/>
              </p:cNvSpPr>
              <p:nvPr/>
            </p:nvSpPr>
            <p:spPr bwMode="auto">
              <a:xfrm>
                <a:off x="3490" y="2380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22" name="Line 198"/>
              <p:cNvSpPr>
                <a:spLocks noChangeShapeType="1"/>
              </p:cNvSpPr>
              <p:nvPr/>
            </p:nvSpPr>
            <p:spPr bwMode="auto">
              <a:xfrm>
                <a:off x="3509" y="2394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23" name="Line 199"/>
              <p:cNvSpPr>
                <a:spLocks noChangeShapeType="1"/>
              </p:cNvSpPr>
              <p:nvPr/>
            </p:nvSpPr>
            <p:spPr bwMode="auto">
              <a:xfrm>
                <a:off x="3527" y="2422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24" name="Line 200"/>
              <p:cNvSpPr>
                <a:spLocks noChangeShapeType="1"/>
              </p:cNvSpPr>
              <p:nvPr/>
            </p:nvSpPr>
            <p:spPr bwMode="auto">
              <a:xfrm>
                <a:off x="3548" y="2436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25" name="Line 201"/>
              <p:cNvSpPr>
                <a:spLocks noChangeShapeType="1"/>
              </p:cNvSpPr>
              <p:nvPr/>
            </p:nvSpPr>
            <p:spPr bwMode="auto">
              <a:xfrm>
                <a:off x="3567" y="2464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26" name="Line 202"/>
              <p:cNvSpPr>
                <a:spLocks noChangeShapeType="1"/>
              </p:cNvSpPr>
              <p:nvPr/>
            </p:nvSpPr>
            <p:spPr bwMode="auto">
              <a:xfrm>
                <a:off x="3586" y="2478"/>
                <a:ext cx="19" cy="2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27" name="Line 203"/>
              <p:cNvSpPr>
                <a:spLocks noChangeShapeType="1"/>
              </p:cNvSpPr>
              <p:nvPr/>
            </p:nvSpPr>
            <p:spPr bwMode="auto">
              <a:xfrm>
                <a:off x="3604" y="2504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28" name="Line 204"/>
              <p:cNvSpPr>
                <a:spLocks noChangeShapeType="1"/>
              </p:cNvSpPr>
              <p:nvPr/>
            </p:nvSpPr>
            <p:spPr bwMode="auto">
              <a:xfrm>
                <a:off x="3623" y="2518"/>
                <a:ext cx="21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29" name="Line 205"/>
              <p:cNvSpPr>
                <a:spLocks noChangeShapeType="1"/>
              </p:cNvSpPr>
              <p:nvPr/>
            </p:nvSpPr>
            <p:spPr bwMode="auto">
              <a:xfrm>
                <a:off x="3644" y="2546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30" name="Line 206"/>
              <p:cNvSpPr>
                <a:spLocks noChangeShapeType="1"/>
              </p:cNvSpPr>
              <p:nvPr/>
            </p:nvSpPr>
            <p:spPr bwMode="auto">
              <a:xfrm>
                <a:off x="3663" y="2574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31" name="Line 207"/>
              <p:cNvSpPr>
                <a:spLocks noChangeShapeType="1"/>
              </p:cNvSpPr>
              <p:nvPr/>
            </p:nvSpPr>
            <p:spPr bwMode="auto">
              <a:xfrm>
                <a:off x="3684" y="2588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32" name="Line 208"/>
              <p:cNvSpPr>
                <a:spLocks noChangeShapeType="1"/>
              </p:cNvSpPr>
              <p:nvPr/>
            </p:nvSpPr>
            <p:spPr bwMode="auto">
              <a:xfrm>
                <a:off x="3702" y="2616"/>
                <a:ext cx="19" cy="2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33" name="Line 209"/>
              <p:cNvSpPr>
                <a:spLocks noChangeShapeType="1"/>
              </p:cNvSpPr>
              <p:nvPr/>
            </p:nvSpPr>
            <p:spPr bwMode="auto">
              <a:xfrm>
                <a:off x="3721" y="2642"/>
                <a:ext cx="21" cy="1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34" name="Line 210"/>
              <p:cNvSpPr>
                <a:spLocks noChangeShapeType="1"/>
              </p:cNvSpPr>
              <p:nvPr/>
            </p:nvSpPr>
            <p:spPr bwMode="auto">
              <a:xfrm>
                <a:off x="3742" y="2658"/>
                <a:ext cx="19" cy="2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35" name="Line 211"/>
              <p:cNvSpPr>
                <a:spLocks noChangeShapeType="1"/>
              </p:cNvSpPr>
              <p:nvPr/>
            </p:nvSpPr>
            <p:spPr bwMode="auto">
              <a:xfrm>
                <a:off x="3761" y="2684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36" name="Line 212"/>
              <p:cNvSpPr>
                <a:spLocks noChangeShapeType="1"/>
              </p:cNvSpPr>
              <p:nvPr/>
            </p:nvSpPr>
            <p:spPr bwMode="auto">
              <a:xfrm>
                <a:off x="3779" y="2712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37" name="Line 213"/>
              <p:cNvSpPr>
                <a:spLocks noChangeShapeType="1"/>
              </p:cNvSpPr>
              <p:nvPr/>
            </p:nvSpPr>
            <p:spPr bwMode="auto">
              <a:xfrm>
                <a:off x="3798" y="2740"/>
                <a:ext cx="21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38" name="Line 214"/>
              <p:cNvSpPr>
                <a:spLocks noChangeShapeType="1"/>
              </p:cNvSpPr>
              <p:nvPr/>
            </p:nvSpPr>
            <p:spPr bwMode="auto">
              <a:xfrm>
                <a:off x="3819" y="2768"/>
                <a:ext cx="1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39" name="Line 215"/>
              <p:cNvSpPr>
                <a:spLocks noChangeShapeType="1"/>
              </p:cNvSpPr>
              <p:nvPr/>
            </p:nvSpPr>
            <p:spPr bwMode="auto">
              <a:xfrm>
                <a:off x="3838" y="2782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40" name="Line 216"/>
              <p:cNvSpPr>
                <a:spLocks noChangeShapeType="1"/>
              </p:cNvSpPr>
              <p:nvPr/>
            </p:nvSpPr>
            <p:spPr bwMode="auto">
              <a:xfrm>
                <a:off x="3856" y="2810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41" name="Line 217"/>
              <p:cNvSpPr>
                <a:spLocks noChangeShapeType="1"/>
              </p:cNvSpPr>
              <p:nvPr/>
            </p:nvSpPr>
            <p:spPr bwMode="auto">
              <a:xfrm>
                <a:off x="3875" y="2838"/>
                <a:ext cx="21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42" name="Line 218"/>
              <p:cNvSpPr>
                <a:spLocks noChangeShapeType="1"/>
              </p:cNvSpPr>
              <p:nvPr/>
            </p:nvSpPr>
            <p:spPr bwMode="auto">
              <a:xfrm>
                <a:off x="3896" y="2866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43" name="Line 219"/>
              <p:cNvSpPr>
                <a:spLocks noChangeShapeType="1"/>
              </p:cNvSpPr>
              <p:nvPr/>
            </p:nvSpPr>
            <p:spPr bwMode="auto">
              <a:xfrm>
                <a:off x="3915" y="2891"/>
                <a:ext cx="21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44" name="Line 220"/>
              <p:cNvSpPr>
                <a:spLocks noChangeShapeType="1"/>
              </p:cNvSpPr>
              <p:nvPr/>
            </p:nvSpPr>
            <p:spPr bwMode="auto">
              <a:xfrm>
                <a:off x="3936" y="2919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45" name="Line 221"/>
              <p:cNvSpPr>
                <a:spLocks noChangeShapeType="1"/>
              </p:cNvSpPr>
              <p:nvPr/>
            </p:nvSpPr>
            <p:spPr bwMode="auto">
              <a:xfrm>
                <a:off x="3955" y="2947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46" name="Line 222"/>
              <p:cNvSpPr>
                <a:spLocks noChangeShapeType="1"/>
              </p:cNvSpPr>
              <p:nvPr/>
            </p:nvSpPr>
            <p:spPr bwMode="auto">
              <a:xfrm>
                <a:off x="3973" y="2975"/>
                <a:ext cx="21" cy="2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47" name="Line 223"/>
              <p:cNvSpPr>
                <a:spLocks noChangeShapeType="1"/>
              </p:cNvSpPr>
              <p:nvPr/>
            </p:nvSpPr>
            <p:spPr bwMode="auto">
              <a:xfrm>
                <a:off x="3994" y="3001"/>
                <a:ext cx="19" cy="3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48" name="Line 224"/>
              <p:cNvSpPr>
                <a:spLocks noChangeShapeType="1"/>
              </p:cNvSpPr>
              <p:nvPr/>
            </p:nvSpPr>
            <p:spPr bwMode="auto">
              <a:xfrm>
                <a:off x="4013" y="3031"/>
                <a:ext cx="21" cy="2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49" name="Line 225"/>
              <p:cNvSpPr>
                <a:spLocks noChangeShapeType="1"/>
              </p:cNvSpPr>
              <p:nvPr/>
            </p:nvSpPr>
            <p:spPr bwMode="auto">
              <a:xfrm>
                <a:off x="4034" y="3057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50" name="Line 226"/>
              <p:cNvSpPr>
                <a:spLocks noChangeShapeType="1"/>
              </p:cNvSpPr>
              <p:nvPr/>
            </p:nvSpPr>
            <p:spPr bwMode="auto">
              <a:xfrm>
                <a:off x="4053" y="3085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51" name="Line 227"/>
              <p:cNvSpPr>
                <a:spLocks noChangeShapeType="1"/>
              </p:cNvSpPr>
              <p:nvPr/>
            </p:nvSpPr>
            <p:spPr bwMode="auto">
              <a:xfrm>
                <a:off x="4071" y="3113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52" name="Line 228"/>
              <p:cNvSpPr>
                <a:spLocks noChangeShapeType="1"/>
              </p:cNvSpPr>
              <p:nvPr/>
            </p:nvSpPr>
            <p:spPr bwMode="auto">
              <a:xfrm>
                <a:off x="4090" y="3141"/>
                <a:ext cx="21" cy="4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53" name="Line 229"/>
              <p:cNvSpPr>
                <a:spLocks noChangeShapeType="1"/>
              </p:cNvSpPr>
              <p:nvPr/>
            </p:nvSpPr>
            <p:spPr bwMode="auto">
              <a:xfrm>
                <a:off x="4111" y="3181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54" name="Line 230"/>
              <p:cNvSpPr>
                <a:spLocks noChangeShapeType="1"/>
              </p:cNvSpPr>
              <p:nvPr/>
            </p:nvSpPr>
            <p:spPr bwMode="auto">
              <a:xfrm>
                <a:off x="4130" y="3209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55" name="Line 231"/>
              <p:cNvSpPr>
                <a:spLocks noChangeShapeType="1"/>
              </p:cNvSpPr>
              <p:nvPr/>
            </p:nvSpPr>
            <p:spPr bwMode="auto">
              <a:xfrm>
                <a:off x="4148" y="3237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56" name="Line 232"/>
              <p:cNvSpPr>
                <a:spLocks noChangeShapeType="1"/>
              </p:cNvSpPr>
              <p:nvPr/>
            </p:nvSpPr>
            <p:spPr bwMode="auto">
              <a:xfrm>
                <a:off x="4167" y="3265"/>
                <a:ext cx="21" cy="4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57" name="Line 233"/>
              <p:cNvSpPr>
                <a:spLocks noChangeShapeType="1"/>
              </p:cNvSpPr>
              <p:nvPr/>
            </p:nvSpPr>
            <p:spPr bwMode="auto">
              <a:xfrm>
                <a:off x="4188" y="3307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58" name="Line 234"/>
              <p:cNvSpPr>
                <a:spLocks noChangeShapeType="1"/>
              </p:cNvSpPr>
              <p:nvPr/>
            </p:nvSpPr>
            <p:spPr bwMode="auto">
              <a:xfrm>
                <a:off x="4207" y="3335"/>
                <a:ext cx="21" cy="2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59" name="Line 235"/>
              <p:cNvSpPr>
                <a:spLocks noChangeShapeType="1"/>
              </p:cNvSpPr>
              <p:nvPr/>
            </p:nvSpPr>
            <p:spPr bwMode="auto">
              <a:xfrm>
                <a:off x="4228" y="3360"/>
                <a:ext cx="19" cy="4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2779" name="Group 236"/>
            <p:cNvGrpSpPr>
              <a:grpSpLocks/>
            </p:cNvGrpSpPr>
            <p:nvPr/>
          </p:nvGrpSpPr>
          <p:grpSpPr bwMode="auto">
            <a:xfrm>
              <a:off x="808" y="860"/>
              <a:ext cx="3457" cy="2578"/>
              <a:chOff x="808" y="860"/>
              <a:chExt cx="3457" cy="2578"/>
            </a:xfrm>
          </p:grpSpPr>
          <p:sp>
            <p:nvSpPr>
              <p:cNvPr id="257261" name="Line 237"/>
              <p:cNvSpPr>
                <a:spLocks noChangeShapeType="1"/>
              </p:cNvSpPr>
              <p:nvPr/>
            </p:nvSpPr>
            <p:spPr bwMode="auto">
              <a:xfrm>
                <a:off x="4246" y="3403"/>
                <a:ext cx="1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62" name="Freeform 238"/>
              <p:cNvSpPr>
                <a:spLocks/>
              </p:cNvSpPr>
              <p:nvPr/>
            </p:nvSpPr>
            <p:spPr bwMode="auto">
              <a:xfrm>
                <a:off x="1984" y="1472"/>
                <a:ext cx="35" cy="44"/>
              </a:xfrm>
              <a:custGeom>
                <a:avLst/>
                <a:gdLst>
                  <a:gd name="T0" fmla="*/ 0 w 67"/>
                  <a:gd name="T1" fmla="*/ 0 h 90"/>
                  <a:gd name="T2" fmla="*/ 39 w 67"/>
                  <a:gd name="T3" fmla="*/ 88 h 90"/>
                  <a:gd name="T4" fmla="*/ 67 w 67"/>
                  <a:gd name="T5" fmla="*/ 90 h 90"/>
                  <a:gd name="T6" fmla="*/ 28 w 67"/>
                  <a:gd name="T7" fmla="*/ 2 h 90"/>
                  <a:gd name="T8" fmla="*/ 0 w 6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0">
                    <a:moveTo>
                      <a:pt x="0" y="0"/>
                    </a:moveTo>
                    <a:lnTo>
                      <a:pt x="39" y="88"/>
                    </a:lnTo>
                    <a:lnTo>
                      <a:pt x="67" y="90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63" name="Rectangle 239"/>
              <p:cNvSpPr>
                <a:spLocks noChangeArrowheads="1"/>
              </p:cNvSpPr>
              <p:nvPr/>
            </p:nvSpPr>
            <p:spPr bwMode="auto">
              <a:xfrm>
                <a:off x="2005" y="1502"/>
                <a:ext cx="33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64" name="Rectangle 240"/>
              <p:cNvSpPr>
                <a:spLocks noChangeArrowheads="1"/>
              </p:cNvSpPr>
              <p:nvPr/>
            </p:nvSpPr>
            <p:spPr bwMode="auto">
              <a:xfrm>
                <a:off x="2024" y="1502"/>
                <a:ext cx="35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65" name="Rectangle 241"/>
              <p:cNvSpPr>
                <a:spLocks noChangeArrowheads="1"/>
              </p:cNvSpPr>
              <p:nvPr/>
            </p:nvSpPr>
            <p:spPr bwMode="auto">
              <a:xfrm>
                <a:off x="2045" y="1502"/>
                <a:ext cx="33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66" name="Rectangle 242"/>
              <p:cNvSpPr>
                <a:spLocks noChangeArrowheads="1"/>
              </p:cNvSpPr>
              <p:nvPr/>
            </p:nvSpPr>
            <p:spPr bwMode="auto">
              <a:xfrm>
                <a:off x="2063" y="1502"/>
                <a:ext cx="33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67" name="Rectangle 243"/>
              <p:cNvSpPr>
                <a:spLocks noChangeArrowheads="1"/>
              </p:cNvSpPr>
              <p:nvPr/>
            </p:nvSpPr>
            <p:spPr bwMode="auto">
              <a:xfrm>
                <a:off x="2082" y="1502"/>
                <a:ext cx="33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68" name="Rectangle 244"/>
              <p:cNvSpPr>
                <a:spLocks noChangeArrowheads="1"/>
              </p:cNvSpPr>
              <p:nvPr/>
            </p:nvSpPr>
            <p:spPr bwMode="auto">
              <a:xfrm>
                <a:off x="2101" y="1502"/>
                <a:ext cx="33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69" name="Rectangle 245"/>
              <p:cNvSpPr>
                <a:spLocks noChangeArrowheads="1"/>
              </p:cNvSpPr>
              <p:nvPr/>
            </p:nvSpPr>
            <p:spPr bwMode="auto">
              <a:xfrm>
                <a:off x="2119" y="1502"/>
                <a:ext cx="35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70" name="Freeform 246"/>
              <p:cNvSpPr>
                <a:spLocks/>
              </p:cNvSpPr>
              <p:nvPr/>
            </p:nvSpPr>
            <p:spPr bwMode="auto">
              <a:xfrm>
                <a:off x="2140" y="1502"/>
                <a:ext cx="33" cy="28"/>
              </a:xfrm>
              <a:custGeom>
                <a:avLst/>
                <a:gdLst>
                  <a:gd name="T0" fmla="*/ 0 w 69"/>
                  <a:gd name="T1" fmla="*/ 28 h 55"/>
                  <a:gd name="T2" fmla="*/ 67 w 69"/>
                  <a:gd name="T3" fmla="*/ 55 h 55"/>
                  <a:gd name="T4" fmla="*/ 69 w 69"/>
                  <a:gd name="T5" fmla="*/ 26 h 55"/>
                  <a:gd name="T6" fmla="*/ 2 w 69"/>
                  <a:gd name="T7" fmla="*/ 0 h 55"/>
                  <a:gd name="T8" fmla="*/ 0 w 69"/>
                  <a:gd name="T9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5">
                    <a:moveTo>
                      <a:pt x="0" y="28"/>
                    </a:moveTo>
                    <a:lnTo>
                      <a:pt x="67" y="55"/>
                    </a:lnTo>
                    <a:lnTo>
                      <a:pt x="69" y="26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71" name="Freeform 247"/>
              <p:cNvSpPr>
                <a:spLocks/>
              </p:cNvSpPr>
              <p:nvPr/>
            </p:nvSpPr>
            <p:spPr bwMode="auto">
              <a:xfrm>
                <a:off x="2159" y="1516"/>
                <a:ext cx="33" cy="28"/>
              </a:xfrm>
              <a:custGeom>
                <a:avLst/>
                <a:gdLst>
                  <a:gd name="T0" fmla="*/ 0 w 69"/>
                  <a:gd name="T1" fmla="*/ 29 h 57"/>
                  <a:gd name="T2" fmla="*/ 67 w 69"/>
                  <a:gd name="T3" fmla="*/ 57 h 57"/>
                  <a:gd name="T4" fmla="*/ 69 w 69"/>
                  <a:gd name="T5" fmla="*/ 29 h 57"/>
                  <a:gd name="T6" fmla="*/ 2 w 69"/>
                  <a:gd name="T7" fmla="*/ 0 h 57"/>
                  <a:gd name="T8" fmla="*/ 0 w 69"/>
                  <a:gd name="T9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7">
                    <a:moveTo>
                      <a:pt x="0" y="29"/>
                    </a:moveTo>
                    <a:lnTo>
                      <a:pt x="67" y="57"/>
                    </a:lnTo>
                    <a:lnTo>
                      <a:pt x="69" y="29"/>
                    </a:lnTo>
                    <a:lnTo>
                      <a:pt x="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72" name="Freeform 248"/>
              <p:cNvSpPr>
                <a:spLocks/>
              </p:cNvSpPr>
              <p:nvPr/>
            </p:nvSpPr>
            <p:spPr bwMode="auto">
              <a:xfrm>
                <a:off x="2178" y="1530"/>
                <a:ext cx="35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73" name="Rectangle 249"/>
              <p:cNvSpPr>
                <a:spLocks noChangeArrowheads="1"/>
              </p:cNvSpPr>
              <p:nvPr/>
            </p:nvSpPr>
            <p:spPr bwMode="auto">
              <a:xfrm>
                <a:off x="2199" y="1544"/>
                <a:ext cx="33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74" name="Freeform 250"/>
              <p:cNvSpPr>
                <a:spLocks/>
              </p:cNvSpPr>
              <p:nvPr/>
            </p:nvSpPr>
            <p:spPr bwMode="auto">
              <a:xfrm>
                <a:off x="2218" y="1544"/>
                <a:ext cx="35" cy="26"/>
              </a:xfrm>
              <a:custGeom>
                <a:avLst/>
                <a:gdLst>
                  <a:gd name="T0" fmla="*/ 0 w 68"/>
                  <a:gd name="T1" fmla="*/ 28 h 54"/>
                  <a:gd name="T2" fmla="*/ 67 w 68"/>
                  <a:gd name="T3" fmla="*/ 54 h 54"/>
                  <a:gd name="T4" fmla="*/ 68 w 68"/>
                  <a:gd name="T5" fmla="*/ 26 h 54"/>
                  <a:gd name="T6" fmla="*/ 1 w 68"/>
                  <a:gd name="T7" fmla="*/ 0 h 54"/>
                  <a:gd name="T8" fmla="*/ 0 w 68"/>
                  <a:gd name="T9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4">
                    <a:moveTo>
                      <a:pt x="0" y="28"/>
                    </a:moveTo>
                    <a:lnTo>
                      <a:pt x="67" y="54"/>
                    </a:lnTo>
                    <a:lnTo>
                      <a:pt x="68" y="26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75" name="Freeform 251"/>
              <p:cNvSpPr>
                <a:spLocks/>
              </p:cNvSpPr>
              <p:nvPr/>
            </p:nvSpPr>
            <p:spPr bwMode="auto">
              <a:xfrm>
                <a:off x="2236" y="1556"/>
                <a:ext cx="35" cy="28"/>
              </a:xfrm>
              <a:custGeom>
                <a:avLst/>
                <a:gdLst>
                  <a:gd name="T0" fmla="*/ 0 w 69"/>
                  <a:gd name="T1" fmla="*/ 28 h 57"/>
                  <a:gd name="T2" fmla="*/ 67 w 69"/>
                  <a:gd name="T3" fmla="*/ 57 h 57"/>
                  <a:gd name="T4" fmla="*/ 69 w 69"/>
                  <a:gd name="T5" fmla="*/ 28 h 57"/>
                  <a:gd name="T6" fmla="*/ 2 w 69"/>
                  <a:gd name="T7" fmla="*/ 0 h 57"/>
                  <a:gd name="T8" fmla="*/ 0 w 69"/>
                  <a:gd name="T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7">
                    <a:moveTo>
                      <a:pt x="0" y="28"/>
                    </a:moveTo>
                    <a:lnTo>
                      <a:pt x="67" y="57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76" name="Rectangle 252"/>
              <p:cNvSpPr>
                <a:spLocks noChangeArrowheads="1"/>
              </p:cNvSpPr>
              <p:nvPr/>
            </p:nvSpPr>
            <p:spPr bwMode="auto">
              <a:xfrm>
                <a:off x="2257" y="1570"/>
                <a:ext cx="33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77" name="Freeform 253"/>
              <p:cNvSpPr>
                <a:spLocks/>
              </p:cNvSpPr>
              <p:nvPr/>
            </p:nvSpPr>
            <p:spPr bwMode="auto">
              <a:xfrm>
                <a:off x="2274" y="1570"/>
                <a:ext cx="35" cy="28"/>
              </a:xfrm>
              <a:custGeom>
                <a:avLst/>
                <a:gdLst>
                  <a:gd name="T0" fmla="*/ 0 w 69"/>
                  <a:gd name="T1" fmla="*/ 29 h 57"/>
                  <a:gd name="T2" fmla="*/ 67 w 69"/>
                  <a:gd name="T3" fmla="*/ 57 h 57"/>
                  <a:gd name="T4" fmla="*/ 69 w 69"/>
                  <a:gd name="T5" fmla="*/ 29 h 57"/>
                  <a:gd name="T6" fmla="*/ 2 w 69"/>
                  <a:gd name="T7" fmla="*/ 0 h 57"/>
                  <a:gd name="T8" fmla="*/ 0 w 69"/>
                  <a:gd name="T9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7">
                    <a:moveTo>
                      <a:pt x="0" y="29"/>
                    </a:moveTo>
                    <a:lnTo>
                      <a:pt x="67" y="57"/>
                    </a:lnTo>
                    <a:lnTo>
                      <a:pt x="69" y="29"/>
                    </a:lnTo>
                    <a:lnTo>
                      <a:pt x="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78" name="Freeform 254"/>
              <p:cNvSpPr>
                <a:spLocks/>
              </p:cNvSpPr>
              <p:nvPr/>
            </p:nvSpPr>
            <p:spPr bwMode="auto">
              <a:xfrm>
                <a:off x="2295" y="1584"/>
                <a:ext cx="35" cy="28"/>
              </a:xfrm>
              <a:custGeom>
                <a:avLst/>
                <a:gdLst>
                  <a:gd name="T0" fmla="*/ 0 w 69"/>
                  <a:gd name="T1" fmla="*/ 28 h 54"/>
                  <a:gd name="T2" fmla="*/ 67 w 69"/>
                  <a:gd name="T3" fmla="*/ 54 h 54"/>
                  <a:gd name="T4" fmla="*/ 69 w 69"/>
                  <a:gd name="T5" fmla="*/ 26 h 54"/>
                  <a:gd name="T6" fmla="*/ 1 w 69"/>
                  <a:gd name="T7" fmla="*/ 0 h 54"/>
                  <a:gd name="T8" fmla="*/ 0 w 69"/>
                  <a:gd name="T9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4">
                    <a:moveTo>
                      <a:pt x="0" y="28"/>
                    </a:moveTo>
                    <a:lnTo>
                      <a:pt x="67" y="54"/>
                    </a:lnTo>
                    <a:lnTo>
                      <a:pt x="69" y="26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79" name="Freeform 255"/>
              <p:cNvSpPr>
                <a:spLocks/>
              </p:cNvSpPr>
              <p:nvPr/>
            </p:nvSpPr>
            <p:spPr bwMode="auto">
              <a:xfrm>
                <a:off x="2313" y="1598"/>
                <a:ext cx="35" cy="28"/>
              </a:xfrm>
              <a:custGeom>
                <a:avLst/>
                <a:gdLst>
                  <a:gd name="T0" fmla="*/ 0 w 68"/>
                  <a:gd name="T1" fmla="*/ 28 h 57"/>
                  <a:gd name="T2" fmla="*/ 67 w 68"/>
                  <a:gd name="T3" fmla="*/ 57 h 57"/>
                  <a:gd name="T4" fmla="*/ 68 w 68"/>
                  <a:gd name="T5" fmla="*/ 28 h 57"/>
                  <a:gd name="T6" fmla="*/ 1 w 68"/>
                  <a:gd name="T7" fmla="*/ 0 h 57"/>
                  <a:gd name="T8" fmla="*/ 0 w 68"/>
                  <a:gd name="T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7">
                    <a:moveTo>
                      <a:pt x="0" y="28"/>
                    </a:moveTo>
                    <a:lnTo>
                      <a:pt x="67" y="57"/>
                    </a:lnTo>
                    <a:lnTo>
                      <a:pt x="68" y="28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80" name="Rectangle 256"/>
              <p:cNvSpPr>
                <a:spLocks noChangeArrowheads="1"/>
              </p:cNvSpPr>
              <p:nvPr/>
            </p:nvSpPr>
            <p:spPr bwMode="auto">
              <a:xfrm>
                <a:off x="2334" y="1612"/>
                <a:ext cx="33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81" name="Freeform 257"/>
              <p:cNvSpPr>
                <a:spLocks/>
              </p:cNvSpPr>
              <p:nvPr/>
            </p:nvSpPr>
            <p:spPr bwMode="auto">
              <a:xfrm>
                <a:off x="2353" y="1612"/>
                <a:ext cx="35" cy="28"/>
              </a:xfrm>
              <a:custGeom>
                <a:avLst/>
                <a:gdLst>
                  <a:gd name="T0" fmla="*/ 0 w 71"/>
                  <a:gd name="T1" fmla="*/ 29 h 57"/>
                  <a:gd name="T2" fmla="*/ 69 w 71"/>
                  <a:gd name="T3" fmla="*/ 57 h 57"/>
                  <a:gd name="T4" fmla="*/ 71 w 71"/>
                  <a:gd name="T5" fmla="*/ 29 h 57"/>
                  <a:gd name="T6" fmla="*/ 2 w 71"/>
                  <a:gd name="T7" fmla="*/ 0 h 57"/>
                  <a:gd name="T8" fmla="*/ 0 w 71"/>
                  <a:gd name="T9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7">
                    <a:moveTo>
                      <a:pt x="0" y="29"/>
                    </a:moveTo>
                    <a:lnTo>
                      <a:pt x="69" y="57"/>
                    </a:lnTo>
                    <a:lnTo>
                      <a:pt x="71" y="29"/>
                    </a:lnTo>
                    <a:lnTo>
                      <a:pt x="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82" name="Freeform 258"/>
              <p:cNvSpPr>
                <a:spLocks/>
              </p:cNvSpPr>
              <p:nvPr/>
            </p:nvSpPr>
            <p:spPr bwMode="auto">
              <a:xfrm>
                <a:off x="2372" y="1626"/>
                <a:ext cx="35" cy="28"/>
              </a:xfrm>
              <a:custGeom>
                <a:avLst/>
                <a:gdLst>
                  <a:gd name="T0" fmla="*/ 0 w 68"/>
                  <a:gd name="T1" fmla="*/ 28 h 54"/>
                  <a:gd name="T2" fmla="*/ 67 w 68"/>
                  <a:gd name="T3" fmla="*/ 54 h 54"/>
                  <a:gd name="T4" fmla="*/ 68 w 68"/>
                  <a:gd name="T5" fmla="*/ 26 h 54"/>
                  <a:gd name="T6" fmla="*/ 1 w 68"/>
                  <a:gd name="T7" fmla="*/ 0 h 54"/>
                  <a:gd name="T8" fmla="*/ 0 w 68"/>
                  <a:gd name="T9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4">
                    <a:moveTo>
                      <a:pt x="0" y="28"/>
                    </a:moveTo>
                    <a:lnTo>
                      <a:pt x="67" y="54"/>
                    </a:lnTo>
                    <a:lnTo>
                      <a:pt x="68" y="26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83" name="Freeform 259"/>
              <p:cNvSpPr>
                <a:spLocks/>
              </p:cNvSpPr>
              <p:nvPr/>
            </p:nvSpPr>
            <p:spPr bwMode="auto">
              <a:xfrm>
                <a:off x="2393" y="1640"/>
                <a:ext cx="35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84" name="Rectangle 260"/>
              <p:cNvSpPr>
                <a:spLocks noChangeArrowheads="1"/>
              </p:cNvSpPr>
              <p:nvPr/>
            </p:nvSpPr>
            <p:spPr bwMode="auto">
              <a:xfrm>
                <a:off x="2414" y="1654"/>
                <a:ext cx="33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85" name="Freeform 261"/>
              <p:cNvSpPr>
                <a:spLocks/>
              </p:cNvSpPr>
              <p:nvPr/>
            </p:nvSpPr>
            <p:spPr bwMode="auto">
              <a:xfrm>
                <a:off x="2432" y="1654"/>
                <a:ext cx="33" cy="28"/>
              </a:xfrm>
              <a:custGeom>
                <a:avLst/>
                <a:gdLst>
                  <a:gd name="T0" fmla="*/ 0 w 69"/>
                  <a:gd name="T1" fmla="*/ 28 h 57"/>
                  <a:gd name="T2" fmla="*/ 67 w 69"/>
                  <a:gd name="T3" fmla="*/ 57 h 57"/>
                  <a:gd name="T4" fmla="*/ 69 w 69"/>
                  <a:gd name="T5" fmla="*/ 28 h 57"/>
                  <a:gd name="T6" fmla="*/ 2 w 69"/>
                  <a:gd name="T7" fmla="*/ 0 h 57"/>
                  <a:gd name="T8" fmla="*/ 0 w 69"/>
                  <a:gd name="T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7">
                    <a:moveTo>
                      <a:pt x="0" y="28"/>
                    </a:moveTo>
                    <a:lnTo>
                      <a:pt x="67" y="57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86" name="Freeform 262"/>
              <p:cNvSpPr>
                <a:spLocks/>
              </p:cNvSpPr>
              <p:nvPr/>
            </p:nvSpPr>
            <p:spPr bwMode="auto">
              <a:xfrm>
                <a:off x="2451" y="1668"/>
                <a:ext cx="33" cy="28"/>
              </a:xfrm>
              <a:custGeom>
                <a:avLst/>
                <a:gdLst>
                  <a:gd name="T0" fmla="*/ 0 w 69"/>
                  <a:gd name="T1" fmla="*/ 29 h 55"/>
                  <a:gd name="T2" fmla="*/ 67 w 69"/>
                  <a:gd name="T3" fmla="*/ 55 h 55"/>
                  <a:gd name="T4" fmla="*/ 69 w 69"/>
                  <a:gd name="T5" fmla="*/ 27 h 55"/>
                  <a:gd name="T6" fmla="*/ 2 w 69"/>
                  <a:gd name="T7" fmla="*/ 0 h 55"/>
                  <a:gd name="T8" fmla="*/ 0 w 69"/>
                  <a:gd name="T9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5">
                    <a:moveTo>
                      <a:pt x="0" y="29"/>
                    </a:moveTo>
                    <a:lnTo>
                      <a:pt x="67" y="55"/>
                    </a:lnTo>
                    <a:lnTo>
                      <a:pt x="69" y="27"/>
                    </a:lnTo>
                    <a:lnTo>
                      <a:pt x="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87" name="Freeform 263"/>
              <p:cNvSpPr>
                <a:spLocks/>
              </p:cNvSpPr>
              <p:nvPr/>
            </p:nvSpPr>
            <p:spPr bwMode="auto">
              <a:xfrm>
                <a:off x="2470" y="1682"/>
                <a:ext cx="35" cy="28"/>
              </a:xfrm>
              <a:custGeom>
                <a:avLst/>
                <a:gdLst>
                  <a:gd name="T0" fmla="*/ 0 w 68"/>
                  <a:gd name="T1" fmla="*/ 28 h 56"/>
                  <a:gd name="T2" fmla="*/ 67 w 68"/>
                  <a:gd name="T3" fmla="*/ 56 h 56"/>
                  <a:gd name="T4" fmla="*/ 68 w 68"/>
                  <a:gd name="T5" fmla="*/ 28 h 56"/>
                  <a:gd name="T6" fmla="*/ 1 w 68"/>
                  <a:gd name="T7" fmla="*/ 0 h 56"/>
                  <a:gd name="T8" fmla="*/ 0 w 68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8" y="28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88" name="Rectangle 264"/>
              <p:cNvSpPr>
                <a:spLocks noChangeArrowheads="1"/>
              </p:cNvSpPr>
              <p:nvPr/>
            </p:nvSpPr>
            <p:spPr bwMode="auto">
              <a:xfrm>
                <a:off x="2491" y="1696"/>
                <a:ext cx="33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89" name="Freeform 265"/>
              <p:cNvSpPr>
                <a:spLocks/>
              </p:cNvSpPr>
              <p:nvPr/>
            </p:nvSpPr>
            <p:spPr bwMode="auto">
              <a:xfrm>
                <a:off x="2509" y="1696"/>
                <a:ext cx="33" cy="28"/>
              </a:xfrm>
              <a:custGeom>
                <a:avLst/>
                <a:gdLst>
                  <a:gd name="T0" fmla="*/ 0 w 69"/>
                  <a:gd name="T1" fmla="*/ 28 h 57"/>
                  <a:gd name="T2" fmla="*/ 67 w 69"/>
                  <a:gd name="T3" fmla="*/ 57 h 57"/>
                  <a:gd name="T4" fmla="*/ 69 w 69"/>
                  <a:gd name="T5" fmla="*/ 28 h 57"/>
                  <a:gd name="T6" fmla="*/ 2 w 69"/>
                  <a:gd name="T7" fmla="*/ 0 h 57"/>
                  <a:gd name="T8" fmla="*/ 0 w 69"/>
                  <a:gd name="T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7">
                    <a:moveTo>
                      <a:pt x="0" y="28"/>
                    </a:moveTo>
                    <a:lnTo>
                      <a:pt x="67" y="57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90" name="Freeform 266"/>
              <p:cNvSpPr>
                <a:spLocks/>
              </p:cNvSpPr>
              <p:nvPr/>
            </p:nvSpPr>
            <p:spPr bwMode="auto">
              <a:xfrm>
                <a:off x="2528" y="1710"/>
                <a:ext cx="35" cy="28"/>
              </a:xfrm>
              <a:custGeom>
                <a:avLst/>
                <a:gdLst>
                  <a:gd name="T0" fmla="*/ 0 w 69"/>
                  <a:gd name="T1" fmla="*/ 29 h 55"/>
                  <a:gd name="T2" fmla="*/ 67 w 69"/>
                  <a:gd name="T3" fmla="*/ 55 h 55"/>
                  <a:gd name="T4" fmla="*/ 69 w 69"/>
                  <a:gd name="T5" fmla="*/ 27 h 55"/>
                  <a:gd name="T6" fmla="*/ 2 w 69"/>
                  <a:gd name="T7" fmla="*/ 0 h 55"/>
                  <a:gd name="T8" fmla="*/ 0 w 69"/>
                  <a:gd name="T9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5">
                    <a:moveTo>
                      <a:pt x="0" y="29"/>
                    </a:moveTo>
                    <a:lnTo>
                      <a:pt x="67" y="55"/>
                    </a:lnTo>
                    <a:lnTo>
                      <a:pt x="69" y="27"/>
                    </a:lnTo>
                    <a:lnTo>
                      <a:pt x="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91" name="Freeform 267"/>
              <p:cNvSpPr>
                <a:spLocks/>
              </p:cNvSpPr>
              <p:nvPr/>
            </p:nvSpPr>
            <p:spPr bwMode="auto">
              <a:xfrm>
                <a:off x="2547" y="1724"/>
                <a:ext cx="35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92" name="Freeform 268"/>
              <p:cNvSpPr>
                <a:spLocks/>
              </p:cNvSpPr>
              <p:nvPr/>
            </p:nvSpPr>
            <p:spPr bwMode="auto">
              <a:xfrm>
                <a:off x="2568" y="1738"/>
                <a:ext cx="35" cy="28"/>
              </a:xfrm>
              <a:custGeom>
                <a:avLst/>
                <a:gdLst>
                  <a:gd name="T0" fmla="*/ 0 w 68"/>
                  <a:gd name="T1" fmla="*/ 28 h 56"/>
                  <a:gd name="T2" fmla="*/ 67 w 68"/>
                  <a:gd name="T3" fmla="*/ 56 h 56"/>
                  <a:gd name="T4" fmla="*/ 68 w 68"/>
                  <a:gd name="T5" fmla="*/ 28 h 56"/>
                  <a:gd name="T6" fmla="*/ 1 w 68"/>
                  <a:gd name="T7" fmla="*/ 0 h 56"/>
                  <a:gd name="T8" fmla="*/ 0 w 68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8" y="28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93" name="Rectangle 269"/>
              <p:cNvSpPr>
                <a:spLocks noChangeArrowheads="1"/>
              </p:cNvSpPr>
              <p:nvPr/>
            </p:nvSpPr>
            <p:spPr bwMode="auto">
              <a:xfrm>
                <a:off x="2589" y="1752"/>
                <a:ext cx="33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94" name="Freeform 270"/>
              <p:cNvSpPr>
                <a:spLocks/>
              </p:cNvSpPr>
              <p:nvPr/>
            </p:nvSpPr>
            <p:spPr bwMode="auto">
              <a:xfrm>
                <a:off x="2605" y="1752"/>
                <a:ext cx="35" cy="26"/>
              </a:xfrm>
              <a:custGeom>
                <a:avLst/>
                <a:gdLst>
                  <a:gd name="T0" fmla="*/ 0 w 69"/>
                  <a:gd name="T1" fmla="*/ 28 h 55"/>
                  <a:gd name="T2" fmla="*/ 67 w 69"/>
                  <a:gd name="T3" fmla="*/ 55 h 55"/>
                  <a:gd name="T4" fmla="*/ 69 w 69"/>
                  <a:gd name="T5" fmla="*/ 27 h 55"/>
                  <a:gd name="T6" fmla="*/ 2 w 69"/>
                  <a:gd name="T7" fmla="*/ 0 h 55"/>
                  <a:gd name="T8" fmla="*/ 0 w 69"/>
                  <a:gd name="T9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5">
                    <a:moveTo>
                      <a:pt x="0" y="28"/>
                    </a:moveTo>
                    <a:lnTo>
                      <a:pt x="67" y="55"/>
                    </a:lnTo>
                    <a:lnTo>
                      <a:pt x="69" y="27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95" name="Freeform 271"/>
              <p:cNvSpPr>
                <a:spLocks/>
              </p:cNvSpPr>
              <p:nvPr/>
            </p:nvSpPr>
            <p:spPr bwMode="auto">
              <a:xfrm>
                <a:off x="2624" y="1764"/>
                <a:ext cx="35" cy="30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96" name="Freeform 272"/>
              <p:cNvSpPr>
                <a:spLocks/>
              </p:cNvSpPr>
              <p:nvPr/>
            </p:nvSpPr>
            <p:spPr bwMode="auto">
              <a:xfrm>
                <a:off x="2645" y="1778"/>
                <a:ext cx="35" cy="30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97" name="Freeform 273"/>
              <p:cNvSpPr>
                <a:spLocks/>
              </p:cNvSpPr>
              <p:nvPr/>
            </p:nvSpPr>
            <p:spPr bwMode="auto">
              <a:xfrm>
                <a:off x="2663" y="1794"/>
                <a:ext cx="35" cy="26"/>
              </a:xfrm>
              <a:custGeom>
                <a:avLst/>
                <a:gdLst>
                  <a:gd name="T0" fmla="*/ 0 w 68"/>
                  <a:gd name="T1" fmla="*/ 28 h 55"/>
                  <a:gd name="T2" fmla="*/ 67 w 68"/>
                  <a:gd name="T3" fmla="*/ 55 h 55"/>
                  <a:gd name="T4" fmla="*/ 68 w 68"/>
                  <a:gd name="T5" fmla="*/ 27 h 55"/>
                  <a:gd name="T6" fmla="*/ 1 w 68"/>
                  <a:gd name="T7" fmla="*/ 0 h 55"/>
                  <a:gd name="T8" fmla="*/ 0 w 68"/>
                  <a:gd name="T9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5">
                    <a:moveTo>
                      <a:pt x="0" y="28"/>
                    </a:moveTo>
                    <a:lnTo>
                      <a:pt x="67" y="55"/>
                    </a:lnTo>
                    <a:lnTo>
                      <a:pt x="68" y="27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98" name="Freeform 274"/>
              <p:cNvSpPr>
                <a:spLocks/>
              </p:cNvSpPr>
              <p:nvPr/>
            </p:nvSpPr>
            <p:spPr bwMode="auto">
              <a:xfrm>
                <a:off x="2684" y="1806"/>
                <a:ext cx="33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299" name="Freeform 275"/>
              <p:cNvSpPr>
                <a:spLocks/>
              </p:cNvSpPr>
              <p:nvPr/>
            </p:nvSpPr>
            <p:spPr bwMode="auto">
              <a:xfrm>
                <a:off x="2703" y="1820"/>
                <a:ext cx="33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00" name="Freeform 276"/>
              <p:cNvSpPr>
                <a:spLocks/>
              </p:cNvSpPr>
              <p:nvPr/>
            </p:nvSpPr>
            <p:spPr bwMode="auto">
              <a:xfrm>
                <a:off x="2722" y="1834"/>
                <a:ext cx="35" cy="28"/>
              </a:xfrm>
              <a:custGeom>
                <a:avLst/>
                <a:gdLst>
                  <a:gd name="T0" fmla="*/ 0 w 69"/>
                  <a:gd name="T1" fmla="*/ 28 h 55"/>
                  <a:gd name="T2" fmla="*/ 67 w 69"/>
                  <a:gd name="T3" fmla="*/ 55 h 55"/>
                  <a:gd name="T4" fmla="*/ 69 w 69"/>
                  <a:gd name="T5" fmla="*/ 26 h 55"/>
                  <a:gd name="T6" fmla="*/ 2 w 69"/>
                  <a:gd name="T7" fmla="*/ 0 h 55"/>
                  <a:gd name="T8" fmla="*/ 0 w 69"/>
                  <a:gd name="T9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5">
                    <a:moveTo>
                      <a:pt x="0" y="28"/>
                    </a:moveTo>
                    <a:lnTo>
                      <a:pt x="67" y="55"/>
                    </a:lnTo>
                    <a:lnTo>
                      <a:pt x="69" y="26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01" name="Freeform 277"/>
              <p:cNvSpPr>
                <a:spLocks/>
              </p:cNvSpPr>
              <p:nvPr/>
            </p:nvSpPr>
            <p:spPr bwMode="auto">
              <a:xfrm>
                <a:off x="2743" y="1848"/>
                <a:ext cx="33" cy="28"/>
              </a:xfrm>
              <a:custGeom>
                <a:avLst/>
                <a:gdLst>
                  <a:gd name="T0" fmla="*/ 0 w 68"/>
                  <a:gd name="T1" fmla="*/ 29 h 57"/>
                  <a:gd name="T2" fmla="*/ 67 w 68"/>
                  <a:gd name="T3" fmla="*/ 57 h 57"/>
                  <a:gd name="T4" fmla="*/ 68 w 68"/>
                  <a:gd name="T5" fmla="*/ 29 h 57"/>
                  <a:gd name="T6" fmla="*/ 1 w 68"/>
                  <a:gd name="T7" fmla="*/ 0 h 57"/>
                  <a:gd name="T8" fmla="*/ 0 w 68"/>
                  <a:gd name="T9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7">
                    <a:moveTo>
                      <a:pt x="0" y="29"/>
                    </a:moveTo>
                    <a:lnTo>
                      <a:pt x="67" y="57"/>
                    </a:lnTo>
                    <a:lnTo>
                      <a:pt x="68" y="29"/>
                    </a:lnTo>
                    <a:lnTo>
                      <a:pt x="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02" name="Rectangle 278"/>
              <p:cNvSpPr>
                <a:spLocks noChangeArrowheads="1"/>
              </p:cNvSpPr>
              <p:nvPr/>
            </p:nvSpPr>
            <p:spPr bwMode="auto">
              <a:xfrm>
                <a:off x="2762" y="1862"/>
                <a:ext cx="35" cy="14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03" name="Freeform 279"/>
              <p:cNvSpPr>
                <a:spLocks/>
              </p:cNvSpPr>
              <p:nvPr/>
            </p:nvSpPr>
            <p:spPr bwMode="auto">
              <a:xfrm>
                <a:off x="2780" y="1862"/>
                <a:ext cx="35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04" name="Freeform 280"/>
              <p:cNvSpPr>
                <a:spLocks/>
              </p:cNvSpPr>
              <p:nvPr/>
            </p:nvSpPr>
            <p:spPr bwMode="auto">
              <a:xfrm>
                <a:off x="2799" y="1876"/>
                <a:ext cx="35" cy="28"/>
              </a:xfrm>
              <a:custGeom>
                <a:avLst/>
                <a:gdLst>
                  <a:gd name="T0" fmla="*/ 0 w 69"/>
                  <a:gd name="T1" fmla="*/ 28 h 55"/>
                  <a:gd name="T2" fmla="*/ 67 w 69"/>
                  <a:gd name="T3" fmla="*/ 55 h 55"/>
                  <a:gd name="T4" fmla="*/ 69 w 69"/>
                  <a:gd name="T5" fmla="*/ 26 h 55"/>
                  <a:gd name="T6" fmla="*/ 2 w 69"/>
                  <a:gd name="T7" fmla="*/ 0 h 55"/>
                  <a:gd name="T8" fmla="*/ 0 w 69"/>
                  <a:gd name="T9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5">
                    <a:moveTo>
                      <a:pt x="0" y="28"/>
                    </a:moveTo>
                    <a:lnTo>
                      <a:pt x="67" y="55"/>
                    </a:lnTo>
                    <a:lnTo>
                      <a:pt x="69" y="26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05" name="Freeform 281"/>
              <p:cNvSpPr>
                <a:spLocks/>
              </p:cNvSpPr>
              <p:nvPr/>
            </p:nvSpPr>
            <p:spPr bwMode="auto">
              <a:xfrm>
                <a:off x="2820" y="1890"/>
                <a:ext cx="35" cy="28"/>
              </a:xfrm>
              <a:custGeom>
                <a:avLst/>
                <a:gdLst>
                  <a:gd name="T0" fmla="*/ 0 w 69"/>
                  <a:gd name="T1" fmla="*/ 29 h 57"/>
                  <a:gd name="T2" fmla="*/ 67 w 69"/>
                  <a:gd name="T3" fmla="*/ 57 h 57"/>
                  <a:gd name="T4" fmla="*/ 69 w 69"/>
                  <a:gd name="T5" fmla="*/ 29 h 57"/>
                  <a:gd name="T6" fmla="*/ 2 w 69"/>
                  <a:gd name="T7" fmla="*/ 0 h 57"/>
                  <a:gd name="T8" fmla="*/ 0 w 69"/>
                  <a:gd name="T9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7">
                    <a:moveTo>
                      <a:pt x="0" y="29"/>
                    </a:moveTo>
                    <a:lnTo>
                      <a:pt x="67" y="57"/>
                    </a:lnTo>
                    <a:lnTo>
                      <a:pt x="69" y="29"/>
                    </a:lnTo>
                    <a:lnTo>
                      <a:pt x="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06" name="Freeform 282"/>
              <p:cNvSpPr>
                <a:spLocks/>
              </p:cNvSpPr>
              <p:nvPr/>
            </p:nvSpPr>
            <p:spPr bwMode="auto">
              <a:xfrm>
                <a:off x="2839" y="1904"/>
                <a:ext cx="35" cy="28"/>
              </a:xfrm>
              <a:custGeom>
                <a:avLst/>
                <a:gdLst>
                  <a:gd name="T0" fmla="*/ 0 w 68"/>
                  <a:gd name="T1" fmla="*/ 28 h 56"/>
                  <a:gd name="T2" fmla="*/ 67 w 68"/>
                  <a:gd name="T3" fmla="*/ 56 h 56"/>
                  <a:gd name="T4" fmla="*/ 68 w 68"/>
                  <a:gd name="T5" fmla="*/ 28 h 56"/>
                  <a:gd name="T6" fmla="*/ 1 w 68"/>
                  <a:gd name="T7" fmla="*/ 0 h 56"/>
                  <a:gd name="T8" fmla="*/ 0 w 68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8" y="28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07" name="Freeform 283"/>
              <p:cNvSpPr>
                <a:spLocks/>
              </p:cNvSpPr>
              <p:nvPr/>
            </p:nvSpPr>
            <p:spPr bwMode="auto">
              <a:xfrm>
                <a:off x="2857" y="1918"/>
                <a:ext cx="35" cy="26"/>
              </a:xfrm>
              <a:custGeom>
                <a:avLst/>
                <a:gdLst>
                  <a:gd name="T0" fmla="*/ 0 w 69"/>
                  <a:gd name="T1" fmla="*/ 28 h 54"/>
                  <a:gd name="T2" fmla="*/ 67 w 69"/>
                  <a:gd name="T3" fmla="*/ 54 h 54"/>
                  <a:gd name="T4" fmla="*/ 69 w 69"/>
                  <a:gd name="T5" fmla="*/ 26 h 54"/>
                  <a:gd name="T6" fmla="*/ 2 w 69"/>
                  <a:gd name="T7" fmla="*/ 0 h 54"/>
                  <a:gd name="T8" fmla="*/ 0 w 69"/>
                  <a:gd name="T9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4">
                    <a:moveTo>
                      <a:pt x="0" y="28"/>
                    </a:moveTo>
                    <a:lnTo>
                      <a:pt x="67" y="54"/>
                    </a:lnTo>
                    <a:lnTo>
                      <a:pt x="69" y="26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08" name="Freeform 284"/>
              <p:cNvSpPr>
                <a:spLocks/>
              </p:cNvSpPr>
              <p:nvPr/>
            </p:nvSpPr>
            <p:spPr bwMode="auto">
              <a:xfrm>
                <a:off x="2878" y="1930"/>
                <a:ext cx="35" cy="28"/>
              </a:xfrm>
              <a:custGeom>
                <a:avLst/>
                <a:gdLst>
                  <a:gd name="T0" fmla="*/ 0 w 71"/>
                  <a:gd name="T1" fmla="*/ 28 h 57"/>
                  <a:gd name="T2" fmla="*/ 69 w 71"/>
                  <a:gd name="T3" fmla="*/ 57 h 57"/>
                  <a:gd name="T4" fmla="*/ 71 w 71"/>
                  <a:gd name="T5" fmla="*/ 28 h 57"/>
                  <a:gd name="T6" fmla="*/ 2 w 71"/>
                  <a:gd name="T7" fmla="*/ 0 h 57"/>
                  <a:gd name="T8" fmla="*/ 0 w 71"/>
                  <a:gd name="T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7">
                    <a:moveTo>
                      <a:pt x="0" y="28"/>
                    </a:moveTo>
                    <a:lnTo>
                      <a:pt x="69" y="57"/>
                    </a:lnTo>
                    <a:lnTo>
                      <a:pt x="71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09" name="Freeform 285"/>
              <p:cNvSpPr>
                <a:spLocks/>
              </p:cNvSpPr>
              <p:nvPr/>
            </p:nvSpPr>
            <p:spPr bwMode="auto">
              <a:xfrm>
                <a:off x="2897" y="1944"/>
                <a:ext cx="35" cy="28"/>
              </a:xfrm>
              <a:custGeom>
                <a:avLst/>
                <a:gdLst>
                  <a:gd name="T0" fmla="*/ 0 w 69"/>
                  <a:gd name="T1" fmla="*/ 29 h 57"/>
                  <a:gd name="T2" fmla="*/ 67 w 69"/>
                  <a:gd name="T3" fmla="*/ 57 h 57"/>
                  <a:gd name="T4" fmla="*/ 69 w 69"/>
                  <a:gd name="T5" fmla="*/ 29 h 57"/>
                  <a:gd name="T6" fmla="*/ 2 w 69"/>
                  <a:gd name="T7" fmla="*/ 0 h 57"/>
                  <a:gd name="T8" fmla="*/ 0 w 69"/>
                  <a:gd name="T9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7">
                    <a:moveTo>
                      <a:pt x="0" y="29"/>
                    </a:moveTo>
                    <a:lnTo>
                      <a:pt x="67" y="57"/>
                    </a:lnTo>
                    <a:lnTo>
                      <a:pt x="69" y="29"/>
                    </a:lnTo>
                    <a:lnTo>
                      <a:pt x="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10" name="Freeform 286"/>
              <p:cNvSpPr>
                <a:spLocks/>
              </p:cNvSpPr>
              <p:nvPr/>
            </p:nvSpPr>
            <p:spPr bwMode="auto">
              <a:xfrm>
                <a:off x="2918" y="1958"/>
                <a:ext cx="35" cy="28"/>
              </a:xfrm>
              <a:custGeom>
                <a:avLst/>
                <a:gdLst>
                  <a:gd name="T0" fmla="*/ 0 w 68"/>
                  <a:gd name="T1" fmla="*/ 28 h 54"/>
                  <a:gd name="T2" fmla="*/ 67 w 68"/>
                  <a:gd name="T3" fmla="*/ 54 h 54"/>
                  <a:gd name="T4" fmla="*/ 68 w 68"/>
                  <a:gd name="T5" fmla="*/ 26 h 54"/>
                  <a:gd name="T6" fmla="*/ 1 w 68"/>
                  <a:gd name="T7" fmla="*/ 0 h 54"/>
                  <a:gd name="T8" fmla="*/ 0 w 68"/>
                  <a:gd name="T9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4">
                    <a:moveTo>
                      <a:pt x="0" y="28"/>
                    </a:moveTo>
                    <a:lnTo>
                      <a:pt x="67" y="54"/>
                    </a:lnTo>
                    <a:lnTo>
                      <a:pt x="68" y="26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11" name="Freeform 287"/>
              <p:cNvSpPr>
                <a:spLocks/>
              </p:cNvSpPr>
              <p:nvPr/>
            </p:nvSpPr>
            <p:spPr bwMode="auto">
              <a:xfrm>
                <a:off x="2937" y="1972"/>
                <a:ext cx="35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12" name="Freeform 288"/>
              <p:cNvSpPr>
                <a:spLocks/>
              </p:cNvSpPr>
              <p:nvPr/>
            </p:nvSpPr>
            <p:spPr bwMode="auto">
              <a:xfrm>
                <a:off x="2955" y="1986"/>
                <a:ext cx="35" cy="28"/>
              </a:xfrm>
              <a:custGeom>
                <a:avLst/>
                <a:gdLst>
                  <a:gd name="T0" fmla="*/ 0 w 69"/>
                  <a:gd name="T1" fmla="*/ 28 h 57"/>
                  <a:gd name="T2" fmla="*/ 67 w 69"/>
                  <a:gd name="T3" fmla="*/ 57 h 57"/>
                  <a:gd name="T4" fmla="*/ 69 w 69"/>
                  <a:gd name="T5" fmla="*/ 28 h 57"/>
                  <a:gd name="T6" fmla="*/ 2 w 69"/>
                  <a:gd name="T7" fmla="*/ 0 h 57"/>
                  <a:gd name="T8" fmla="*/ 0 w 69"/>
                  <a:gd name="T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7">
                    <a:moveTo>
                      <a:pt x="0" y="28"/>
                    </a:moveTo>
                    <a:lnTo>
                      <a:pt x="67" y="57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13" name="Freeform 289"/>
              <p:cNvSpPr>
                <a:spLocks/>
              </p:cNvSpPr>
              <p:nvPr/>
            </p:nvSpPr>
            <p:spPr bwMode="auto">
              <a:xfrm>
                <a:off x="2974" y="2000"/>
                <a:ext cx="35" cy="28"/>
              </a:xfrm>
              <a:custGeom>
                <a:avLst/>
                <a:gdLst>
                  <a:gd name="T0" fmla="*/ 0 w 69"/>
                  <a:gd name="T1" fmla="*/ 29 h 55"/>
                  <a:gd name="T2" fmla="*/ 67 w 69"/>
                  <a:gd name="T3" fmla="*/ 55 h 55"/>
                  <a:gd name="T4" fmla="*/ 69 w 69"/>
                  <a:gd name="T5" fmla="*/ 27 h 55"/>
                  <a:gd name="T6" fmla="*/ 2 w 69"/>
                  <a:gd name="T7" fmla="*/ 0 h 55"/>
                  <a:gd name="T8" fmla="*/ 0 w 69"/>
                  <a:gd name="T9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5">
                    <a:moveTo>
                      <a:pt x="0" y="29"/>
                    </a:moveTo>
                    <a:lnTo>
                      <a:pt x="67" y="55"/>
                    </a:lnTo>
                    <a:lnTo>
                      <a:pt x="69" y="27"/>
                    </a:lnTo>
                    <a:lnTo>
                      <a:pt x="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14" name="Freeform 290"/>
              <p:cNvSpPr>
                <a:spLocks/>
              </p:cNvSpPr>
              <p:nvPr/>
            </p:nvSpPr>
            <p:spPr bwMode="auto">
              <a:xfrm>
                <a:off x="2995" y="2011"/>
                <a:ext cx="33" cy="44"/>
              </a:xfrm>
              <a:custGeom>
                <a:avLst/>
                <a:gdLst>
                  <a:gd name="T0" fmla="*/ 0 w 67"/>
                  <a:gd name="T1" fmla="*/ 0 h 90"/>
                  <a:gd name="T2" fmla="*/ 38 w 67"/>
                  <a:gd name="T3" fmla="*/ 89 h 90"/>
                  <a:gd name="T4" fmla="*/ 67 w 67"/>
                  <a:gd name="T5" fmla="*/ 90 h 90"/>
                  <a:gd name="T6" fmla="*/ 28 w 67"/>
                  <a:gd name="T7" fmla="*/ 2 h 90"/>
                  <a:gd name="T8" fmla="*/ 0 w 6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0">
                    <a:moveTo>
                      <a:pt x="0" y="0"/>
                    </a:moveTo>
                    <a:lnTo>
                      <a:pt x="38" y="89"/>
                    </a:lnTo>
                    <a:lnTo>
                      <a:pt x="67" y="90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15" name="Freeform 291"/>
              <p:cNvSpPr>
                <a:spLocks/>
              </p:cNvSpPr>
              <p:nvPr/>
            </p:nvSpPr>
            <p:spPr bwMode="auto">
              <a:xfrm>
                <a:off x="3014" y="2042"/>
                <a:ext cx="35" cy="28"/>
              </a:xfrm>
              <a:custGeom>
                <a:avLst/>
                <a:gdLst>
                  <a:gd name="T0" fmla="*/ 0 w 68"/>
                  <a:gd name="T1" fmla="*/ 29 h 57"/>
                  <a:gd name="T2" fmla="*/ 67 w 68"/>
                  <a:gd name="T3" fmla="*/ 57 h 57"/>
                  <a:gd name="T4" fmla="*/ 68 w 68"/>
                  <a:gd name="T5" fmla="*/ 29 h 57"/>
                  <a:gd name="T6" fmla="*/ 1 w 68"/>
                  <a:gd name="T7" fmla="*/ 0 h 57"/>
                  <a:gd name="T8" fmla="*/ 0 w 68"/>
                  <a:gd name="T9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7">
                    <a:moveTo>
                      <a:pt x="0" y="29"/>
                    </a:moveTo>
                    <a:lnTo>
                      <a:pt x="67" y="57"/>
                    </a:lnTo>
                    <a:lnTo>
                      <a:pt x="68" y="29"/>
                    </a:lnTo>
                    <a:lnTo>
                      <a:pt x="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16" name="Freeform 292"/>
              <p:cNvSpPr>
                <a:spLocks/>
              </p:cNvSpPr>
              <p:nvPr/>
            </p:nvSpPr>
            <p:spPr bwMode="auto">
              <a:xfrm>
                <a:off x="3035" y="2056"/>
                <a:ext cx="33" cy="28"/>
              </a:xfrm>
              <a:custGeom>
                <a:avLst/>
                <a:gdLst>
                  <a:gd name="T0" fmla="*/ 0 w 69"/>
                  <a:gd name="T1" fmla="*/ 28 h 54"/>
                  <a:gd name="T2" fmla="*/ 67 w 69"/>
                  <a:gd name="T3" fmla="*/ 54 h 54"/>
                  <a:gd name="T4" fmla="*/ 69 w 69"/>
                  <a:gd name="T5" fmla="*/ 26 h 54"/>
                  <a:gd name="T6" fmla="*/ 2 w 69"/>
                  <a:gd name="T7" fmla="*/ 0 h 54"/>
                  <a:gd name="T8" fmla="*/ 0 w 69"/>
                  <a:gd name="T9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4">
                    <a:moveTo>
                      <a:pt x="0" y="28"/>
                    </a:moveTo>
                    <a:lnTo>
                      <a:pt x="67" y="54"/>
                    </a:lnTo>
                    <a:lnTo>
                      <a:pt x="69" y="26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17" name="Freeform 293"/>
              <p:cNvSpPr>
                <a:spLocks/>
              </p:cNvSpPr>
              <p:nvPr/>
            </p:nvSpPr>
            <p:spPr bwMode="auto">
              <a:xfrm>
                <a:off x="3053" y="2070"/>
                <a:ext cx="33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18" name="Freeform 294"/>
              <p:cNvSpPr>
                <a:spLocks/>
              </p:cNvSpPr>
              <p:nvPr/>
            </p:nvSpPr>
            <p:spPr bwMode="auto">
              <a:xfrm>
                <a:off x="3072" y="2084"/>
                <a:ext cx="35" cy="28"/>
              </a:xfrm>
              <a:custGeom>
                <a:avLst/>
                <a:gdLst>
                  <a:gd name="T0" fmla="*/ 0 w 69"/>
                  <a:gd name="T1" fmla="*/ 28 h 57"/>
                  <a:gd name="T2" fmla="*/ 67 w 69"/>
                  <a:gd name="T3" fmla="*/ 57 h 57"/>
                  <a:gd name="T4" fmla="*/ 69 w 69"/>
                  <a:gd name="T5" fmla="*/ 28 h 57"/>
                  <a:gd name="T6" fmla="*/ 2 w 69"/>
                  <a:gd name="T7" fmla="*/ 0 h 57"/>
                  <a:gd name="T8" fmla="*/ 0 w 69"/>
                  <a:gd name="T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7">
                    <a:moveTo>
                      <a:pt x="0" y="28"/>
                    </a:moveTo>
                    <a:lnTo>
                      <a:pt x="67" y="57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19" name="Freeform 295"/>
              <p:cNvSpPr>
                <a:spLocks/>
              </p:cNvSpPr>
              <p:nvPr/>
            </p:nvSpPr>
            <p:spPr bwMode="auto">
              <a:xfrm>
                <a:off x="3091" y="2098"/>
                <a:ext cx="35" cy="26"/>
              </a:xfrm>
              <a:custGeom>
                <a:avLst/>
                <a:gdLst>
                  <a:gd name="T0" fmla="*/ 0 w 68"/>
                  <a:gd name="T1" fmla="*/ 29 h 55"/>
                  <a:gd name="T2" fmla="*/ 67 w 68"/>
                  <a:gd name="T3" fmla="*/ 55 h 55"/>
                  <a:gd name="T4" fmla="*/ 68 w 68"/>
                  <a:gd name="T5" fmla="*/ 27 h 55"/>
                  <a:gd name="T6" fmla="*/ 1 w 68"/>
                  <a:gd name="T7" fmla="*/ 0 h 55"/>
                  <a:gd name="T8" fmla="*/ 0 w 68"/>
                  <a:gd name="T9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5">
                    <a:moveTo>
                      <a:pt x="0" y="29"/>
                    </a:moveTo>
                    <a:lnTo>
                      <a:pt x="67" y="55"/>
                    </a:lnTo>
                    <a:lnTo>
                      <a:pt x="68" y="27"/>
                    </a:lnTo>
                    <a:lnTo>
                      <a:pt x="1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20" name="Freeform 296"/>
              <p:cNvSpPr>
                <a:spLocks/>
              </p:cNvSpPr>
              <p:nvPr/>
            </p:nvSpPr>
            <p:spPr bwMode="auto">
              <a:xfrm>
                <a:off x="3112" y="2109"/>
                <a:ext cx="35" cy="28"/>
              </a:xfrm>
              <a:custGeom>
                <a:avLst/>
                <a:gdLst>
                  <a:gd name="T0" fmla="*/ 0 w 68"/>
                  <a:gd name="T1" fmla="*/ 28 h 56"/>
                  <a:gd name="T2" fmla="*/ 67 w 68"/>
                  <a:gd name="T3" fmla="*/ 56 h 56"/>
                  <a:gd name="T4" fmla="*/ 68 w 68"/>
                  <a:gd name="T5" fmla="*/ 28 h 56"/>
                  <a:gd name="T6" fmla="*/ 1 w 68"/>
                  <a:gd name="T7" fmla="*/ 0 h 56"/>
                  <a:gd name="T8" fmla="*/ 0 w 68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8" y="28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21" name="Freeform 297"/>
              <p:cNvSpPr>
                <a:spLocks/>
              </p:cNvSpPr>
              <p:nvPr/>
            </p:nvSpPr>
            <p:spPr bwMode="auto">
              <a:xfrm>
                <a:off x="3133" y="2121"/>
                <a:ext cx="33" cy="44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6 h 88"/>
                  <a:gd name="T4" fmla="*/ 67 w 67"/>
                  <a:gd name="T5" fmla="*/ 88 h 88"/>
                  <a:gd name="T6" fmla="*/ 28 w 67"/>
                  <a:gd name="T7" fmla="*/ 1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6"/>
                    </a:lnTo>
                    <a:lnTo>
                      <a:pt x="67" y="88"/>
                    </a:lnTo>
                    <a:lnTo>
                      <a:pt x="2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22" name="Freeform 298"/>
              <p:cNvSpPr>
                <a:spLocks/>
              </p:cNvSpPr>
              <p:nvPr/>
            </p:nvSpPr>
            <p:spPr bwMode="auto">
              <a:xfrm>
                <a:off x="3149" y="2151"/>
                <a:ext cx="35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23" name="Freeform 299"/>
              <p:cNvSpPr>
                <a:spLocks/>
              </p:cNvSpPr>
              <p:nvPr/>
            </p:nvSpPr>
            <p:spPr bwMode="auto">
              <a:xfrm>
                <a:off x="3168" y="2165"/>
                <a:ext cx="35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24" name="Freeform 300"/>
              <p:cNvSpPr>
                <a:spLocks/>
              </p:cNvSpPr>
              <p:nvPr/>
            </p:nvSpPr>
            <p:spPr bwMode="auto">
              <a:xfrm>
                <a:off x="3189" y="2179"/>
                <a:ext cx="35" cy="28"/>
              </a:xfrm>
              <a:custGeom>
                <a:avLst/>
                <a:gdLst>
                  <a:gd name="T0" fmla="*/ 0 w 68"/>
                  <a:gd name="T1" fmla="*/ 28 h 55"/>
                  <a:gd name="T2" fmla="*/ 67 w 68"/>
                  <a:gd name="T3" fmla="*/ 55 h 55"/>
                  <a:gd name="T4" fmla="*/ 68 w 68"/>
                  <a:gd name="T5" fmla="*/ 27 h 55"/>
                  <a:gd name="T6" fmla="*/ 1 w 68"/>
                  <a:gd name="T7" fmla="*/ 0 h 55"/>
                  <a:gd name="T8" fmla="*/ 0 w 68"/>
                  <a:gd name="T9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5">
                    <a:moveTo>
                      <a:pt x="0" y="28"/>
                    </a:moveTo>
                    <a:lnTo>
                      <a:pt x="67" y="55"/>
                    </a:lnTo>
                    <a:lnTo>
                      <a:pt x="68" y="27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25" name="Freeform 301"/>
              <p:cNvSpPr>
                <a:spLocks/>
              </p:cNvSpPr>
              <p:nvPr/>
            </p:nvSpPr>
            <p:spPr bwMode="auto">
              <a:xfrm>
                <a:off x="3207" y="2193"/>
                <a:ext cx="35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26" name="Freeform 302"/>
              <p:cNvSpPr>
                <a:spLocks/>
              </p:cNvSpPr>
              <p:nvPr/>
            </p:nvSpPr>
            <p:spPr bwMode="auto">
              <a:xfrm>
                <a:off x="3228" y="2205"/>
                <a:ext cx="33" cy="44"/>
              </a:xfrm>
              <a:custGeom>
                <a:avLst/>
                <a:gdLst>
                  <a:gd name="T0" fmla="*/ 0 w 67"/>
                  <a:gd name="T1" fmla="*/ 0 h 89"/>
                  <a:gd name="T2" fmla="*/ 39 w 67"/>
                  <a:gd name="T3" fmla="*/ 87 h 89"/>
                  <a:gd name="T4" fmla="*/ 67 w 67"/>
                  <a:gd name="T5" fmla="*/ 89 h 89"/>
                  <a:gd name="T6" fmla="*/ 28 w 67"/>
                  <a:gd name="T7" fmla="*/ 2 h 89"/>
                  <a:gd name="T8" fmla="*/ 0 w 67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9">
                    <a:moveTo>
                      <a:pt x="0" y="0"/>
                    </a:moveTo>
                    <a:lnTo>
                      <a:pt x="39" y="87"/>
                    </a:lnTo>
                    <a:lnTo>
                      <a:pt x="67" y="89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27" name="Freeform 303"/>
              <p:cNvSpPr>
                <a:spLocks/>
              </p:cNvSpPr>
              <p:nvPr/>
            </p:nvSpPr>
            <p:spPr bwMode="auto">
              <a:xfrm>
                <a:off x="3247" y="2233"/>
                <a:ext cx="33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28" name="Freeform 304"/>
              <p:cNvSpPr>
                <a:spLocks/>
              </p:cNvSpPr>
              <p:nvPr/>
            </p:nvSpPr>
            <p:spPr bwMode="auto">
              <a:xfrm>
                <a:off x="3266" y="2247"/>
                <a:ext cx="35" cy="30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29" name="Freeform 305"/>
              <p:cNvSpPr>
                <a:spLocks/>
              </p:cNvSpPr>
              <p:nvPr/>
            </p:nvSpPr>
            <p:spPr bwMode="auto">
              <a:xfrm>
                <a:off x="3287" y="2261"/>
                <a:ext cx="33" cy="44"/>
              </a:xfrm>
              <a:custGeom>
                <a:avLst/>
                <a:gdLst>
                  <a:gd name="T0" fmla="*/ 0 w 67"/>
                  <a:gd name="T1" fmla="*/ 0 h 89"/>
                  <a:gd name="T2" fmla="*/ 39 w 67"/>
                  <a:gd name="T3" fmla="*/ 87 h 89"/>
                  <a:gd name="T4" fmla="*/ 67 w 67"/>
                  <a:gd name="T5" fmla="*/ 89 h 89"/>
                  <a:gd name="T6" fmla="*/ 29 w 67"/>
                  <a:gd name="T7" fmla="*/ 2 h 89"/>
                  <a:gd name="T8" fmla="*/ 0 w 67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9">
                    <a:moveTo>
                      <a:pt x="0" y="0"/>
                    </a:moveTo>
                    <a:lnTo>
                      <a:pt x="39" y="87"/>
                    </a:lnTo>
                    <a:lnTo>
                      <a:pt x="67" y="89"/>
                    </a:lnTo>
                    <a:lnTo>
                      <a:pt x="2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30" name="Freeform 306"/>
              <p:cNvSpPr>
                <a:spLocks/>
              </p:cNvSpPr>
              <p:nvPr/>
            </p:nvSpPr>
            <p:spPr bwMode="auto">
              <a:xfrm>
                <a:off x="3305" y="2289"/>
                <a:ext cx="35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31" name="Freeform 307"/>
              <p:cNvSpPr>
                <a:spLocks/>
              </p:cNvSpPr>
              <p:nvPr/>
            </p:nvSpPr>
            <p:spPr bwMode="auto">
              <a:xfrm>
                <a:off x="3324" y="2303"/>
                <a:ext cx="35" cy="28"/>
              </a:xfrm>
              <a:custGeom>
                <a:avLst/>
                <a:gdLst>
                  <a:gd name="T0" fmla="*/ 0 w 69"/>
                  <a:gd name="T1" fmla="*/ 28 h 55"/>
                  <a:gd name="T2" fmla="*/ 67 w 69"/>
                  <a:gd name="T3" fmla="*/ 55 h 55"/>
                  <a:gd name="T4" fmla="*/ 69 w 69"/>
                  <a:gd name="T5" fmla="*/ 26 h 55"/>
                  <a:gd name="T6" fmla="*/ 2 w 69"/>
                  <a:gd name="T7" fmla="*/ 0 h 55"/>
                  <a:gd name="T8" fmla="*/ 0 w 69"/>
                  <a:gd name="T9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5">
                    <a:moveTo>
                      <a:pt x="0" y="28"/>
                    </a:moveTo>
                    <a:lnTo>
                      <a:pt x="67" y="55"/>
                    </a:lnTo>
                    <a:lnTo>
                      <a:pt x="69" y="26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32" name="Freeform 308"/>
              <p:cNvSpPr>
                <a:spLocks/>
              </p:cNvSpPr>
              <p:nvPr/>
            </p:nvSpPr>
            <p:spPr bwMode="auto">
              <a:xfrm>
                <a:off x="3345" y="2315"/>
                <a:ext cx="33" cy="44"/>
              </a:xfrm>
              <a:custGeom>
                <a:avLst/>
                <a:gdLst>
                  <a:gd name="T0" fmla="*/ 0 w 67"/>
                  <a:gd name="T1" fmla="*/ 0 h 90"/>
                  <a:gd name="T2" fmla="*/ 39 w 67"/>
                  <a:gd name="T3" fmla="*/ 88 h 90"/>
                  <a:gd name="T4" fmla="*/ 67 w 67"/>
                  <a:gd name="T5" fmla="*/ 90 h 90"/>
                  <a:gd name="T6" fmla="*/ 28 w 67"/>
                  <a:gd name="T7" fmla="*/ 2 h 90"/>
                  <a:gd name="T8" fmla="*/ 0 w 6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0">
                    <a:moveTo>
                      <a:pt x="0" y="0"/>
                    </a:moveTo>
                    <a:lnTo>
                      <a:pt x="39" y="88"/>
                    </a:lnTo>
                    <a:lnTo>
                      <a:pt x="67" y="90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33" name="Freeform 309"/>
              <p:cNvSpPr>
                <a:spLocks/>
              </p:cNvSpPr>
              <p:nvPr/>
            </p:nvSpPr>
            <p:spPr bwMode="auto">
              <a:xfrm>
                <a:off x="3364" y="2345"/>
                <a:ext cx="35" cy="28"/>
              </a:xfrm>
              <a:custGeom>
                <a:avLst/>
                <a:gdLst>
                  <a:gd name="T0" fmla="*/ 0 w 69"/>
                  <a:gd name="T1" fmla="*/ 28 h 54"/>
                  <a:gd name="T2" fmla="*/ 67 w 69"/>
                  <a:gd name="T3" fmla="*/ 54 h 54"/>
                  <a:gd name="T4" fmla="*/ 69 w 69"/>
                  <a:gd name="T5" fmla="*/ 26 h 54"/>
                  <a:gd name="T6" fmla="*/ 2 w 69"/>
                  <a:gd name="T7" fmla="*/ 0 h 54"/>
                  <a:gd name="T8" fmla="*/ 0 w 69"/>
                  <a:gd name="T9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4">
                    <a:moveTo>
                      <a:pt x="0" y="28"/>
                    </a:moveTo>
                    <a:lnTo>
                      <a:pt x="67" y="54"/>
                    </a:lnTo>
                    <a:lnTo>
                      <a:pt x="69" y="26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34" name="Freeform 310"/>
              <p:cNvSpPr>
                <a:spLocks/>
              </p:cNvSpPr>
              <p:nvPr/>
            </p:nvSpPr>
            <p:spPr bwMode="auto">
              <a:xfrm>
                <a:off x="3383" y="2359"/>
                <a:ext cx="35" cy="28"/>
              </a:xfrm>
              <a:custGeom>
                <a:avLst/>
                <a:gdLst>
                  <a:gd name="T0" fmla="*/ 0 w 68"/>
                  <a:gd name="T1" fmla="*/ 28 h 57"/>
                  <a:gd name="T2" fmla="*/ 67 w 68"/>
                  <a:gd name="T3" fmla="*/ 57 h 57"/>
                  <a:gd name="T4" fmla="*/ 68 w 68"/>
                  <a:gd name="T5" fmla="*/ 28 h 57"/>
                  <a:gd name="T6" fmla="*/ 1 w 68"/>
                  <a:gd name="T7" fmla="*/ 0 h 57"/>
                  <a:gd name="T8" fmla="*/ 0 w 68"/>
                  <a:gd name="T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7">
                    <a:moveTo>
                      <a:pt x="0" y="28"/>
                    </a:moveTo>
                    <a:lnTo>
                      <a:pt x="67" y="57"/>
                    </a:lnTo>
                    <a:lnTo>
                      <a:pt x="68" y="28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35" name="Freeform 311"/>
              <p:cNvSpPr>
                <a:spLocks/>
              </p:cNvSpPr>
              <p:nvPr/>
            </p:nvSpPr>
            <p:spPr bwMode="auto">
              <a:xfrm>
                <a:off x="3404" y="2371"/>
                <a:ext cx="33" cy="44"/>
              </a:xfrm>
              <a:custGeom>
                <a:avLst/>
                <a:gdLst>
                  <a:gd name="T0" fmla="*/ 0 w 69"/>
                  <a:gd name="T1" fmla="*/ 0 h 88"/>
                  <a:gd name="T2" fmla="*/ 41 w 69"/>
                  <a:gd name="T3" fmla="*/ 86 h 88"/>
                  <a:gd name="T4" fmla="*/ 69 w 69"/>
                  <a:gd name="T5" fmla="*/ 88 h 88"/>
                  <a:gd name="T6" fmla="*/ 28 w 69"/>
                  <a:gd name="T7" fmla="*/ 2 h 88"/>
                  <a:gd name="T8" fmla="*/ 0 w 69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88">
                    <a:moveTo>
                      <a:pt x="0" y="0"/>
                    </a:moveTo>
                    <a:lnTo>
                      <a:pt x="41" y="86"/>
                    </a:lnTo>
                    <a:lnTo>
                      <a:pt x="69" y="88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36" name="Freeform 312"/>
              <p:cNvSpPr>
                <a:spLocks/>
              </p:cNvSpPr>
              <p:nvPr/>
            </p:nvSpPr>
            <p:spPr bwMode="auto">
              <a:xfrm>
                <a:off x="3422" y="2399"/>
                <a:ext cx="35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37" name="Freeform 313"/>
              <p:cNvSpPr>
                <a:spLocks/>
              </p:cNvSpPr>
              <p:nvPr/>
            </p:nvSpPr>
            <p:spPr bwMode="auto">
              <a:xfrm>
                <a:off x="3443" y="2413"/>
                <a:ext cx="33" cy="42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6 h 88"/>
                  <a:gd name="T4" fmla="*/ 67 w 67"/>
                  <a:gd name="T5" fmla="*/ 88 h 88"/>
                  <a:gd name="T6" fmla="*/ 29 w 67"/>
                  <a:gd name="T7" fmla="*/ 2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6"/>
                    </a:lnTo>
                    <a:lnTo>
                      <a:pt x="67" y="88"/>
                    </a:lnTo>
                    <a:lnTo>
                      <a:pt x="2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38" name="Freeform 314"/>
              <p:cNvSpPr>
                <a:spLocks/>
              </p:cNvSpPr>
              <p:nvPr/>
            </p:nvSpPr>
            <p:spPr bwMode="auto">
              <a:xfrm>
                <a:off x="3462" y="2441"/>
                <a:ext cx="35" cy="28"/>
              </a:xfrm>
              <a:custGeom>
                <a:avLst/>
                <a:gdLst>
                  <a:gd name="T0" fmla="*/ 0 w 68"/>
                  <a:gd name="T1" fmla="*/ 28 h 56"/>
                  <a:gd name="T2" fmla="*/ 67 w 68"/>
                  <a:gd name="T3" fmla="*/ 56 h 56"/>
                  <a:gd name="T4" fmla="*/ 68 w 68"/>
                  <a:gd name="T5" fmla="*/ 28 h 56"/>
                  <a:gd name="T6" fmla="*/ 1 w 68"/>
                  <a:gd name="T7" fmla="*/ 0 h 56"/>
                  <a:gd name="T8" fmla="*/ 0 w 68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8" y="28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39" name="Freeform 315"/>
              <p:cNvSpPr>
                <a:spLocks/>
              </p:cNvSpPr>
              <p:nvPr/>
            </p:nvSpPr>
            <p:spPr bwMode="auto">
              <a:xfrm>
                <a:off x="3483" y="2455"/>
                <a:ext cx="33" cy="42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6 h 88"/>
                  <a:gd name="T4" fmla="*/ 67 w 67"/>
                  <a:gd name="T5" fmla="*/ 88 h 88"/>
                  <a:gd name="T6" fmla="*/ 28 w 67"/>
                  <a:gd name="T7" fmla="*/ 1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6"/>
                    </a:lnTo>
                    <a:lnTo>
                      <a:pt x="67" y="88"/>
                    </a:lnTo>
                    <a:lnTo>
                      <a:pt x="2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40" name="Freeform 316"/>
              <p:cNvSpPr>
                <a:spLocks/>
              </p:cNvSpPr>
              <p:nvPr/>
            </p:nvSpPr>
            <p:spPr bwMode="auto">
              <a:xfrm>
                <a:off x="3499" y="2483"/>
                <a:ext cx="35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41" name="Freeform 317"/>
              <p:cNvSpPr>
                <a:spLocks/>
              </p:cNvSpPr>
              <p:nvPr/>
            </p:nvSpPr>
            <p:spPr bwMode="auto">
              <a:xfrm>
                <a:off x="3520" y="2494"/>
                <a:ext cx="33" cy="44"/>
              </a:xfrm>
              <a:custGeom>
                <a:avLst/>
                <a:gdLst>
                  <a:gd name="T0" fmla="*/ 0 w 67"/>
                  <a:gd name="T1" fmla="*/ 0 h 88"/>
                  <a:gd name="T2" fmla="*/ 38 w 67"/>
                  <a:gd name="T3" fmla="*/ 86 h 88"/>
                  <a:gd name="T4" fmla="*/ 67 w 67"/>
                  <a:gd name="T5" fmla="*/ 88 h 88"/>
                  <a:gd name="T6" fmla="*/ 28 w 67"/>
                  <a:gd name="T7" fmla="*/ 1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8" y="86"/>
                    </a:lnTo>
                    <a:lnTo>
                      <a:pt x="67" y="88"/>
                    </a:lnTo>
                    <a:lnTo>
                      <a:pt x="2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42" name="Freeform 318"/>
              <p:cNvSpPr>
                <a:spLocks/>
              </p:cNvSpPr>
              <p:nvPr/>
            </p:nvSpPr>
            <p:spPr bwMode="auto">
              <a:xfrm>
                <a:off x="3539" y="2525"/>
                <a:ext cx="35" cy="28"/>
              </a:xfrm>
              <a:custGeom>
                <a:avLst/>
                <a:gdLst>
                  <a:gd name="T0" fmla="*/ 0 w 68"/>
                  <a:gd name="T1" fmla="*/ 28 h 56"/>
                  <a:gd name="T2" fmla="*/ 67 w 68"/>
                  <a:gd name="T3" fmla="*/ 56 h 56"/>
                  <a:gd name="T4" fmla="*/ 68 w 68"/>
                  <a:gd name="T5" fmla="*/ 28 h 56"/>
                  <a:gd name="T6" fmla="*/ 1 w 68"/>
                  <a:gd name="T7" fmla="*/ 0 h 56"/>
                  <a:gd name="T8" fmla="*/ 0 w 68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8" y="28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43" name="Freeform 319"/>
              <p:cNvSpPr>
                <a:spLocks/>
              </p:cNvSpPr>
              <p:nvPr/>
            </p:nvSpPr>
            <p:spPr bwMode="auto">
              <a:xfrm>
                <a:off x="3560" y="2536"/>
                <a:ext cx="33" cy="44"/>
              </a:xfrm>
              <a:custGeom>
                <a:avLst/>
                <a:gdLst>
                  <a:gd name="T0" fmla="*/ 0 w 67"/>
                  <a:gd name="T1" fmla="*/ 0 h 89"/>
                  <a:gd name="T2" fmla="*/ 39 w 67"/>
                  <a:gd name="T3" fmla="*/ 87 h 89"/>
                  <a:gd name="T4" fmla="*/ 67 w 67"/>
                  <a:gd name="T5" fmla="*/ 89 h 89"/>
                  <a:gd name="T6" fmla="*/ 28 w 67"/>
                  <a:gd name="T7" fmla="*/ 2 h 89"/>
                  <a:gd name="T8" fmla="*/ 0 w 67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9">
                    <a:moveTo>
                      <a:pt x="0" y="0"/>
                    </a:moveTo>
                    <a:lnTo>
                      <a:pt x="39" y="87"/>
                    </a:lnTo>
                    <a:lnTo>
                      <a:pt x="67" y="89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44" name="Freeform 320"/>
              <p:cNvSpPr>
                <a:spLocks/>
              </p:cNvSpPr>
              <p:nvPr/>
            </p:nvSpPr>
            <p:spPr bwMode="auto">
              <a:xfrm>
                <a:off x="3579" y="2564"/>
                <a:ext cx="33" cy="44"/>
              </a:xfrm>
              <a:custGeom>
                <a:avLst/>
                <a:gdLst>
                  <a:gd name="T0" fmla="*/ 0 w 67"/>
                  <a:gd name="T1" fmla="*/ 0 h 90"/>
                  <a:gd name="T2" fmla="*/ 39 w 67"/>
                  <a:gd name="T3" fmla="*/ 88 h 90"/>
                  <a:gd name="T4" fmla="*/ 67 w 67"/>
                  <a:gd name="T5" fmla="*/ 90 h 90"/>
                  <a:gd name="T6" fmla="*/ 28 w 67"/>
                  <a:gd name="T7" fmla="*/ 2 h 90"/>
                  <a:gd name="T8" fmla="*/ 0 w 6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0">
                    <a:moveTo>
                      <a:pt x="0" y="0"/>
                    </a:moveTo>
                    <a:lnTo>
                      <a:pt x="39" y="88"/>
                    </a:lnTo>
                    <a:lnTo>
                      <a:pt x="67" y="90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45" name="Freeform 321"/>
              <p:cNvSpPr>
                <a:spLocks/>
              </p:cNvSpPr>
              <p:nvPr/>
            </p:nvSpPr>
            <p:spPr bwMode="auto">
              <a:xfrm>
                <a:off x="3597" y="2595"/>
                <a:ext cx="33" cy="28"/>
              </a:xfrm>
              <a:custGeom>
                <a:avLst/>
                <a:gdLst>
                  <a:gd name="T0" fmla="*/ 0 w 69"/>
                  <a:gd name="T1" fmla="*/ 28 h 56"/>
                  <a:gd name="T2" fmla="*/ 67 w 69"/>
                  <a:gd name="T3" fmla="*/ 56 h 56"/>
                  <a:gd name="T4" fmla="*/ 69 w 69"/>
                  <a:gd name="T5" fmla="*/ 28 h 56"/>
                  <a:gd name="T6" fmla="*/ 2 w 69"/>
                  <a:gd name="T7" fmla="*/ 0 h 56"/>
                  <a:gd name="T8" fmla="*/ 0 w 69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9" y="28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46" name="Freeform 322"/>
              <p:cNvSpPr>
                <a:spLocks/>
              </p:cNvSpPr>
              <p:nvPr/>
            </p:nvSpPr>
            <p:spPr bwMode="auto">
              <a:xfrm>
                <a:off x="3616" y="2607"/>
                <a:ext cx="35" cy="44"/>
              </a:xfrm>
              <a:custGeom>
                <a:avLst/>
                <a:gdLst>
                  <a:gd name="T0" fmla="*/ 0 w 67"/>
                  <a:gd name="T1" fmla="*/ 0 h 88"/>
                  <a:gd name="T2" fmla="*/ 38 w 67"/>
                  <a:gd name="T3" fmla="*/ 86 h 88"/>
                  <a:gd name="T4" fmla="*/ 67 w 67"/>
                  <a:gd name="T5" fmla="*/ 88 h 88"/>
                  <a:gd name="T6" fmla="*/ 28 w 67"/>
                  <a:gd name="T7" fmla="*/ 1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8" y="86"/>
                    </a:lnTo>
                    <a:lnTo>
                      <a:pt x="67" y="88"/>
                    </a:lnTo>
                    <a:lnTo>
                      <a:pt x="2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47" name="Freeform 323"/>
              <p:cNvSpPr>
                <a:spLocks/>
              </p:cNvSpPr>
              <p:nvPr/>
            </p:nvSpPr>
            <p:spPr bwMode="auto">
              <a:xfrm>
                <a:off x="3637" y="2635"/>
                <a:ext cx="33" cy="30"/>
              </a:xfrm>
              <a:custGeom>
                <a:avLst/>
                <a:gdLst>
                  <a:gd name="T0" fmla="*/ 0 w 68"/>
                  <a:gd name="T1" fmla="*/ 28 h 56"/>
                  <a:gd name="T2" fmla="*/ 67 w 68"/>
                  <a:gd name="T3" fmla="*/ 56 h 56"/>
                  <a:gd name="T4" fmla="*/ 68 w 68"/>
                  <a:gd name="T5" fmla="*/ 28 h 56"/>
                  <a:gd name="T6" fmla="*/ 1 w 68"/>
                  <a:gd name="T7" fmla="*/ 0 h 56"/>
                  <a:gd name="T8" fmla="*/ 0 w 68"/>
                  <a:gd name="T9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6">
                    <a:moveTo>
                      <a:pt x="0" y="28"/>
                    </a:moveTo>
                    <a:lnTo>
                      <a:pt x="67" y="56"/>
                    </a:lnTo>
                    <a:lnTo>
                      <a:pt x="68" y="28"/>
                    </a:lnTo>
                    <a:lnTo>
                      <a:pt x="1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48" name="Freeform 324"/>
              <p:cNvSpPr>
                <a:spLocks/>
              </p:cNvSpPr>
              <p:nvPr/>
            </p:nvSpPr>
            <p:spPr bwMode="auto">
              <a:xfrm>
                <a:off x="3656" y="2649"/>
                <a:ext cx="35" cy="44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6 h 88"/>
                  <a:gd name="T4" fmla="*/ 67 w 67"/>
                  <a:gd name="T5" fmla="*/ 88 h 88"/>
                  <a:gd name="T6" fmla="*/ 28 w 67"/>
                  <a:gd name="T7" fmla="*/ 1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6"/>
                    </a:lnTo>
                    <a:lnTo>
                      <a:pt x="67" y="88"/>
                    </a:lnTo>
                    <a:lnTo>
                      <a:pt x="2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49" name="Freeform 325"/>
              <p:cNvSpPr>
                <a:spLocks/>
              </p:cNvSpPr>
              <p:nvPr/>
            </p:nvSpPr>
            <p:spPr bwMode="auto">
              <a:xfrm>
                <a:off x="3674" y="2674"/>
                <a:ext cx="35" cy="44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7 h 88"/>
                  <a:gd name="T4" fmla="*/ 67 w 67"/>
                  <a:gd name="T5" fmla="*/ 88 h 88"/>
                  <a:gd name="T6" fmla="*/ 28 w 67"/>
                  <a:gd name="T7" fmla="*/ 2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7"/>
                    </a:lnTo>
                    <a:lnTo>
                      <a:pt x="67" y="88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50" name="Freeform 326"/>
              <p:cNvSpPr>
                <a:spLocks/>
              </p:cNvSpPr>
              <p:nvPr/>
            </p:nvSpPr>
            <p:spPr bwMode="auto">
              <a:xfrm>
                <a:off x="3695" y="2702"/>
                <a:ext cx="33" cy="44"/>
              </a:xfrm>
              <a:custGeom>
                <a:avLst/>
                <a:gdLst>
                  <a:gd name="T0" fmla="*/ 0 w 67"/>
                  <a:gd name="T1" fmla="*/ 0 h 90"/>
                  <a:gd name="T2" fmla="*/ 39 w 67"/>
                  <a:gd name="T3" fmla="*/ 88 h 90"/>
                  <a:gd name="T4" fmla="*/ 67 w 67"/>
                  <a:gd name="T5" fmla="*/ 90 h 90"/>
                  <a:gd name="T6" fmla="*/ 28 w 67"/>
                  <a:gd name="T7" fmla="*/ 2 h 90"/>
                  <a:gd name="T8" fmla="*/ 0 w 6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0">
                    <a:moveTo>
                      <a:pt x="0" y="0"/>
                    </a:moveTo>
                    <a:lnTo>
                      <a:pt x="39" y="88"/>
                    </a:lnTo>
                    <a:lnTo>
                      <a:pt x="67" y="90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51" name="Freeform 327"/>
              <p:cNvSpPr>
                <a:spLocks/>
              </p:cNvSpPr>
              <p:nvPr/>
            </p:nvSpPr>
            <p:spPr bwMode="auto">
              <a:xfrm>
                <a:off x="3714" y="2733"/>
                <a:ext cx="35" cy="28"/>
              </a:xfrm>
              <a:custGeom>
                <a:avLst/>
                <a:gdLst>
                  <a:gd name="T0" fmla="*/ 0 w 69"/>
                  <a:gd name="T1" fmla="*/ 28 h 55"/>
                  <a:gd name="T2" fmla="*/ 67 w 69"/>
                  <a:gd name="T3" fmla="*/ 55 h 55"/>
                  <a:gd name="T4" fmla="*/ 69 w 69"/>
                  <a:gd name="T5" fmla="*/ 26 h 55"/>
                  <a:gd name="T6" fmla="*/ 2 w 69"/>
                  <a:gd name="T7" fmla="*/ 0 h 55"/>
                  <a:gd name="T8" fmla="*/ 0 w 69"/>
                  <a:gd name="T9" fmla="*/ 2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5">
                    <a:moveTo>
                      <a:pt x="0" y="28"/>
                    </a:moveTo>
                    <a:lnTo>
                      <a:pt x="67" y="55"/>
                    </a:lnTo>
                    <a:lnTo>
                      <a:pt x="69" y="26"/>
                    </a:lnTo>
                    <a:lnTo>
                      <a:pt x="2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52" name="Freeform 328"/>
              <p:cNvSpPr>
                <a:spLocks/>
              </p:cNvSpPr>
              <p:nvPr/>
            </p:nvSpPr>
            <p:spPr bwMode="auto">
              <a:xfrm>
                <a:off x="3735" y="2744"/>
                <a:ext cx="33" cy="44"/>
              </a:xfrm>
              <a:custGeom>
                <a:avLst/>
                <a:gdLst>
                  <a:gd name="T0" fmla="*/ 0 w 67"/>
                  <a:gd name="T1" fmla="*/ 0 h 90"/>
                  <a:gd name="T2" fmla="*/ 39 w 67"/>
                  <a:gd name="T3" fmla="*/ 88 h 90"/>
                  <a:gd name="T4" fmla="*/ 67 w 67"/>
                  <a:gd name="T5" fmla="*/ 90 h 90"/>
                  <a:gd name="T6" fmla="*/ 29 w 67"/>
                  <a:gd name="T7" fmla="*/ 2 h 90"/>
                  <a:gd name="T8" fmla="*/ 0 w 6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0">
                    <a:moveTo>
                      <a:pt x="0" y="0"/>
                    </a:moveTo>
                    <a:lnTo>
                      <a:pt x="39" y="88"/>
                    </a:lnTo>
                    <a:lnTo>
                      <a:pt x="67" y="90"/>
                    </a:lnTo>
                    <a:lnTo>
                      <a:pt x="2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53" name="Freeform 329"/>
              <p:cNvSpPr>
                <a:spLocks/>
              </p:cNvSpPr>
              <p:nvPr/>
            </p:nvSpPr>
            <p:spPr bwMode="auto">
              <a:xfrm>
                <a:off x="3754" y="2772"/>
                <a:ext cx="33" cy="44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7 h 88"/>
                  <a:gd name="T4" fmla="*/ 67 w 67"/>
                  <a:gd name="T5" fmla="*/ 88 h 88"/>
                  <a:gd name="T6" fmla="*/ 28 w 67"/>
                  <a:gd name="T7" fmla="*/ 2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7"/>
                    </a:lnTo>
                    <a:lnTo>
                      <a:pt x="67" y="88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54" name="Freeform 330"/>
              <p:cNvSpPr>
                <a:spLocks/>
              </p:cNvSpPr>
              <p:nvPr/>
            </p:nvSpPr>
            <p:spPr bwMode="auto">
              <a:xfrm>
                <a:off x="3772" y="2798"/>
                <a:ext cx="33" cy="47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6 h 88"/>
                  <a:gd name="T4" fmla="*/ 67 w 67"/>
                  <a:gd name="T5" fmla="*/ 88 h 88"/>
                  <a:gd name="T6" fmla="*/ 28 w 67"/>
                  <a:gd name="T7" fmla="*/ 2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6"/>
                    </a:lnTo>
                    <a:lnTo>
                      <a:pt x="67" y="88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55" name="Freeform 331"/>
              <p:cNvSpPr>
                <a:spLocks/>
              </p:cNvSpPr>
              <p:nvPr/>
            </p:nvSpPr>
            <p:spPr bwMode="auto">
              <a:xfrm>
                <a:off x="3791" y="2826"/>
                <a:ext cx="35" cy="47"/>
              </a:xfrm>
              <a:custGeom>
                <a:avLst/>
                <a:gdLst>
                  <a:gd name="T0" fmla="*/ 0 w 67"/>
                  <a:gd name="T1" fmla="*/ 0 h 89"/>
                  <a:gd name="T2" fmla="*/ 39 w 67"/>
                  <a:gd name="T3" fmla="*/ 88 h 89"/>
                  <a:gd name="T4" fmla="*/ 67 w 67"/>
                  <a:gd name="T5" fmla="*/ 89 h 89"/>
                  <a:gd name="T6" fmla="*/ 28 w 67"/>
                  <a:gd name="T7" fmla="*/ 1 h 89"/>
                  <a:gd name="T8" fmla="*/ 0 w 67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9">
                    <a:moveTo>
                      <a:pt x="0" y="0"/>
                    </a:moveTo>
                    <a:lnTo>
                      <a:pt x="39" y="88"/>
                    </a:lnTo>
                    <a:lnTo>
                      <a:pt x="67" y="89"/>
                    </a:lnTo>
                    <a:lnTo>
                      <a:pt x="2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56" name="Freeform 332"/>
              <p:cNvSpPr>
                <a:spLocks/>
              </p:cNvSpPr>
              <p:nvPr/>
            </p:nvSpPr>
            <p:spPr bwMode="auto">
              <a:xfrm>
                <a:off x="3810" y="2856"/>
                <a:ext cx="35" cy="28"/>
              </a:xfrm>
              <a:custGeom>
                <a:avLst/>
                <a:gdLst>
                  <a:gd name="T0" fmla="*/ 0 w 69"/>
                  <a:gd name="T1" fmla="*/ 29 h 55"/>
                  <a:gd name="T2" fmla="*/ 67 w 69"/>
                  <a:gd name="T3" fmla="*/ 55 h 55"/>
                  <a:gd name="T4" fmla="*/ 69 w 69"/>
                  <a:gd name="T5" fmla="*/ 27 h 55"/>
                  <a:gd name="T6" fmla="*/ 2 w 69"/>
                  <a:gd name="T7" fmla="*/ 0 h 55"/>
                  <a:gd name="T8" fmla="*/ 0 w 69"/>
                  <a:gd name="T9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5">
                    <a:moveTo>
                      <a:pt x="0" y="29"/>
                    </a:moveTo>
                    <a:lnTo>
                      <a:pt x="67" y="55"/>
                    </a:lnTo>
                    <a:lnTo>
                      <a:pt x="69" y="27"/>
                    </a:lnTo>
                    <a:lnTo>
                      <a:pt x="2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57" name="Freeform 333"/>
              <p:cNvSpPr>
                <a:spLocks/>
              </p:cNvSpPr>
              <p:nvPr/>
            </p:nvSpPr>
            <p:spPr bwMode="auto">
              <a:xfrm>
                <a:off x="3831" y="2868"/>
                <a:ext cx="33" cy="44"/>
              </a:xfrm>
              <a:custGeom>
                <a:avLst/>
                <a:gdLst>
                  <a:gd name="T0" fmla="*/ 0 w 67"/>
                  <a:gd name="T1" fmla="*/ 0 h 90"/>
                  <a:gd name="T2" fmla="*/ 39 w 67"/>
                  <a:gd name="T3" fmla="*/ 89 h 90"/>
                  <a:gd name="T4" fmla="*/ 67 w 67"/>
                  <a:gd name="T5" fmla="*/ 90 h 90"/>
                  <a:gd name="T6" fmla="*/ 29 w 67"/>
                  <a:gd name="T7" fmla="*/ 2 h 90"/>
                  <a:gd name="T8" fmla="*/ 0 w 6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0">
                    <a:moveTo>
                      <a:pt x="0" y="0"/>
                    </a:moveTo>
                    <a:lnTo>
                      <a:pt x="39" y="89"/>
                    </a:lnTo>
                    <a:lnTo>
                      <a:pt x="67" y="90"/>
                    </a:lnTo>
                    <a:lnTo>
                      <a:pt x="2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58" name="Freeform 334"/>
              <p:cNvSpPr>
                <a:spLocks/>
              </p:cNvSpPr>
              <p:nvPr/>
            </p:nvSpPr>
            <p:spPr bwMode="auto">
              <a:xfrm>
                <a:off x="3849" y="2896"/>
                <a:ext cx="35" cy="44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6 h 88"/>
                  <a:gd name="T4" fmla="*/ 67 w 67"/>
                  <a:gd name="T5" fmla="*/ 88 h 88"/>
                  <a:gd name="T6" fmla="*/ 28 w 67"/>
                  <a:gd name="T7" fmla="*/ 2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6"/>
                    </a:lnTo>
                    <a:lnTo>
                      <a:pt x="67" y="88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59" name="Freeform 335"/>
              <p:cNvSpPr>
                <a:spLocks/>
              </p:cNvSpPr>
              <p:nvPr/>
            </p:nvSpPr>
            <p:spPr bwMode="auto">
              <a:xfrm>
                <a:off x="3868" y="2924"/>
                <a:ext cx="35" cy="44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6 h 88"/>
                  <a:gd name="T4" fmla="*/ 67 w 67"/>
                  <a:gd name="T5" fmla="*/ 88 h 88"/>
                  <a:gd name="T6" fmla="*/ 28 w 67"/>
                  <a:gd name="T7" fmla="*/ 1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6"/>
                    </a:lnTo>
                    <a:lnTo>
                      <a:pt x="67" y="88"/>
                    </a:lnTo>
                    <a:lnTo>
                      <a:pt x="2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60" name="Freeform 336"/>
              <p:cNvSpPr>
                <a:spLocks/>
              </p:cNvSpPr>
              <p:nvPr/>
            </p:nvSpPr>
            <p:spPr bwMode="auto">
              <a:xfrm>
                <a:off x="3889" y="2950"/>
                <a:ext cx="33" cy="47"/>
              </a:xfrm>
              <a:custGeom>
                <a:avLst/>
                <a:gdLst>
                  <a:gd name="T0" fmla="*/ 0 w 67"/>
                  <a:gd name="T1" fmla="*/ 0 h 90"/>
                  <a:gd name="T2" fmla="*/ 38 w 67"/>
                  <a:gd name="T3" fmla="*/ 88 h 90"/>
                  <a:gd name="T4" fmla="*/ 67 w 67"/>
                  <a:gd name="T5" fmla="*/ 90 h 90"/>
                  <a:gd name="T6" fmla="*/ 28 w 67"/>
                  <a:gd name="T7" fmla="*/ 2 h 90"/>
                  <a:gd name="T8" fmla="*/ 0 w 6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0">
                    <a:moveTo>
                      <a:pt x="0" y="0"/>
                    </a:moveTo>
                    <a:lnTo>
                      <a:pt x="38" y="88"/>
                    </a:lnTo>
                    <a:lnTo>
                      <a:pt x="67" y="90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61" name="Freeform 337"/>
              <p:cNvSpPr>
                <a:spLocks/>
              </p:cNvSpPr>
              <p:nvPr/>
            </p:nvSpPr>
            <p:spPr bwMode="auto">
              <a:xfrm>
                <a:off x="3908" y="2978"/>
                <a:ext cx="35" cy="44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6 h 88"/>
                  <a:gd name="T4" fmla="*/ 67 w 67"/>
                  <a:gd name="T5" fmla="*/ 88 h 88"/>
                  <a:gd name="T6" fmla="*/ 29 w 67"/>
                  <a:gd name="T7" fmla="*/ 1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6"/>
                    </a:lnTo>
                    <a:lnTo>
                      <a:pt x="67" y="88"/>
                    </a:lnTo>
                    <a:lnTo>
                      <a:pt x="29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62" name="Freeform 338"/>
              <p:cNvSpPr>
                <a:spLocks/>
              </p:cNvSpPr>
              <p:nvPr/>
            </p:nvSpPr>
            <p:spPr bwMode="auto">
              <a:xfrm>
                <a:off x="3929" y="3006"/>
                <a:ext cx="33" cy="44"/>
              </a:xfrm>
              <a:custGeom>
                <a:avLst/>
                <a:gdLst>
                  <a:gd name="T0" fmla="*/ 0 w 69"/>
                  <a:gd name="T1" fmla="*/ 0 h 88"/>
                  <a:gd name="T2" fmla="*/ 41 w 69"/>
                  <a:gd name="T3" fmla="*/ 87 h 88"/>
                  <a:gd name="T4" fmla="*/ 69 w 69"/>
                  <a:gd name="T5" fmla="*/ 88 h 88"/>
                  <a:gd name="T6" fmla="*/ 28 w 69"/>
                  <a:gd name="T7" fmla="*/ 2 h 88"/>
                  <a:gd name="T8" fmla="*/ 0 w 69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88">
                    <a:moveTo>
                      <a:pt x="0" y="0"/>
                    </a:moveTo>
                    <a:lnTo>
                      <a:pt x="41" y="87"/>
                    </a:lnTo>
                    <a:lnTo>
                      <a:pt x="69" y="88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63" name="Freeform 339"/>
              <p:cNvSpPr>
                <a:spLocks/>
              </p:cNvSpPr>
              <p:nvPr/>
            </p:nvSpPr>
            <p:spPr bwMode="auto">
              <a:xfrm>
                <a:off x="3948" y="3034"/>
                <a:ext cx="33" cy="44"/>
              </a:xfrm>
              <a:custGeom>
                <a:avLst/>
                <a:gdLst>
                  <a:gd name="T0" fmla="*/ 0 w 67"/>
                  <a:gd name="T1" fmla="*/ 0 h 90"/>
                  <a:gd name="T2" fmla="*/ 39 w 67"/>
                  <a:gd name="T3" fmla="*/ 88 h 90"/>
                  <a:gd name="T4" fmla="*/ 67 w 67"/>
                  <a:gd name="T5" fmla="*/ 90 h 90"/>
                  <a:gd name="T6" fmla="*/ 28 w 67"/>
                  <a:gd name="T7" fmla="*/ 2 h 90"/>
                  <a:gd name="T8" fmla="*/ 0 w 6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0">
                    <a:moveTo>
                      <a:pt x="0" y="0"/>
                    </a:moveTo>
                    <a:lnTo>
                      <a:pt x="39" y="88"/>
                    </a:lnTo>
                    <a:lnTo>
                      <a:pt x="67" y="90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64" name="Freeform 340"/>
              <p:cNvSpPr>
                <a:spLocks/>
              </p:cNvSpPr>
              <p:nvPr/>
            </p:nvSpPr>
            <p:spPr bwMode="auto">
              <a:xfrm>
                <a:off x="3966" y="3062"/>
                <a:ext cx="35" cy="44"/>
              </a:xfrm>
              <a:custGeom>
                <a:avLst/>
                <a:gdLst>
                  <a:gd name="T0" fmla="*/ 0 w 67"/>
                  <a:gd name="T1" fmla="*/ 0 h 89"/>
                  <a:gd name="T2" fmla="*/ 38 w 67"/>
                  <a:gd name="T3" fmla="*/ 87 h 89"/>
                  <a:gd name="T4" fmla="*/ 67 w 67"/>
                  <a:gd name="T5" fmla="*/ 89 h 89"/>
                  <a:gd name="T6" fmla="*/ 28 w 67"/>
                  <a:gd name="T7" fmla="*/ 2 h 89"/>
                  <a:gd name="T8" fmla="*/ 0 w 67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9">
                    <a:moveTo>
                      <a:pt x="0" y="0"/>
                    </a:moveTo>
                    <a:lnTo>
                      <a:pt x="38" y="87"/>
                    </a:lnTo>
                    <a:lnTo>
                      <a:pt x="67" y="89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65" name="Freeform 341"/>
              <p:cNvSpPr>
                <a:spLocks/>
              </p:cNvSpPr>
              <p:nvPr/>
            </p:nvSpPr>
            <p:spPr bwMode="auto">
              <a:xfrm>
                <a:off x="3987" y="3090"/>
                <a:ext cx="33" cy="44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6 h 88"/>
                  <a:gd name="T4" fmla="*/ 67 w 67"/>
                  <a:gd name="T5" fmla="*/ 88 h 88"/>
                  <a:gd name="T6" fmla="*/ 29 w 67"/>
                  <a:gd name="T7" fmla="*/ 2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6"/>
                    </a:lnTo>
                    <a:lnTo>
                      <a:pt x="67" y="88"/>
                    </a:lnTo>
                    <a:lnTo>
                      <a:pt x="2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66" name="Freeform 342"/>
              <p:cNvSpPr>
                <a:spLocks/>
              </p:cNvSpPr>
              <p:nvPr/>
            </p:nvSpPr>
            <p:spPr bwMode="auto">
              <a:xfrm>
                <a:off x="4006" y="3118"/>
                <a:ext cx="35" cy="44"/>
              </a:xfrm>
              <a:custGeom>
                <a:avLst/>
                <a:gdLst>
                  <a:gd name="T0" fmla="*/ 0 w 67"/>
                  <a:gd name="T1" fmla="*/ 0 h 90"/>
                  <a:gd name="T2" fmla="*/ 39 w 67"/>
                  <a:gd name="T3" fmla="*/ 88 h 90"/>
                  <a:gd name="T4" fmla="*/ 67 w 67"/>
                  <a:gd name="T5" fmla="*/ 90 h 90"/>
                  <a:gd name="T6" fmla="*/ 28 w 67"/>
                  <a:gd name="T7" fmla="*/ 1 h 90"/>
                  <a:gd name="T8" fmla="*/ 0 w 6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0">
                    <a:moveTo>
                      <a:pt x="0" y="0"/>
                    </a:moveTo>
                    <a:lnTo>
                      <a:pt x="39" y="88"/>
                    </a:lnTo>
                    <a:lnTo>
                      <a:pt x="67" y="90"/>
                    </a:lnTo>
                    <a:lnTo>
                      <a:pt x="2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67" name="Freeform 343"/>
              <p:cNvSpPr>
                <a:spLocks/>
              </p:cNvSpPr>
              <p:nvPr/>
            </p:nvSpPr>
            <p:spPr bwMode="auto">
              <a:xfrm>
                <a:off x="4025" y="3146"/>
                <a:ext cx="35" cy="42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7 h 88"/>
                  <a:gd name="T4" fmla="*/ 67 w 67"/>
                  <a:gd name="T5" fmla="*/ 88 h 88"/>
                  <a:gd name="T6" fmla="*/ 28 w 67"/>
                  <a:gd name="T7" fmla="*/ 2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7"/>
                    </a:lnTo>
                    <a:lnTo>
                      <a:pt x="67" y="88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68" name="Freeform 344"/>
              <p:cNvSpPr>
                <a:spLocks/>
              </p:cNvSpPr>
              <p:nvPr/>
            </p:nvSpPr>
            <p:spPr bwMode="auto">
              <a:xfrm>
                <a:off x="4046" y="3174"/>
                <a:ext cx="33" cy="56"/>
              </a:xfrm>
              <a:custGeom>
                <a:avLst/>
                <a:gdLst>
                  <a:gd name="T0" fmla="*/ 0 w 67"/>
                  <a:gd name="T1" fmla="*/ 0 h 112"/>
                  <a:gd name="T2" fmla="*/ 39 w 67"/>
                  <a:gd name="T3" fmla="*/ 111 h 112"/>
                  <a:gd name="T4" fmla="*/ 67 w 67"/>
                  <a:gd name="T5" fmla="*/ 112 h 112"/>
                  <a:gd name="T6" fmla="*/ 28 w 67"/>
                  <a:gd name="T7" fmla="*/ 1 h 112"/>
                  <a:gd name="T8" fmla="*/ 0 w 6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2">
                    <a:moveTo>
                      <a:pt x="0" y="0"/>
                    </a:moveTo>
                    <a:lnTo>
                      <a:pt x="39" y="111"/>
                    </a:lnTo>
                    <a:lnTo>
                      <a:pt x="67" y="112"/>
                    </a:lnTo>
                    <a:lnTo>
                      <a:pt x="2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69" name="Freeform 345"/>
              <p:cNvSpPr>
                <a:spLocks/>
              </p:cNvSpPr>
              <p:nvPr/>
            </p:nvSpPr>
            <p:spPr bwMode="auto">
              <a:xfrm>
                <a:off x="4064" y="3213"/>
                <a:ext cx="33" cy="42"/>
              </a:xfrm>
              <a:custGeom>
                <a:avLst/>
                <a:gdLst>
                  <a:gd name="T0" fmla="*/ 0 w 67"/>
                  <a:gd name="T1" fmla="*/ 0 h 90"/>
                  <a:gd name="T2" fmla="*/ 38 w 67"/>
                  <a:gd name="T3" fmla="*/ 88 h 90"/>
                  <a:gd name="T4" fmla="*/ 67 w 67"/>
                  <a:gd name="T5" fmla="*/ 90 h 90"/>
                  <a:gd name="T6" fmla="*/ 28 w 67"/>
                  <a:gd name="T7" fmla="*/ 1 h 90"/>
                  <a:gd name="T8" fmla="*/ 0 w 6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0">
                    <a:moveTo>
                      <a:pt x="0" y="0"/>
                    </a:moveTo>
                    <a:lnTo>
                      <a:pt x="38" y="88"/>
                    </a:lnTo>
                    <a:lnTo>
                      <a:pt x="67" y="90"/>
                    </a:lnTo>
                    <a:lnTo>
                      <a:pt x="2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70" name="Freeform 346"/>
              <p:cNvSpPr>
                <a:spLocks/>
              </p:cNvSpPr>
              <p:nvPr/>
            </p:nvSpPr>
            <p:spPr bwMode="auto">
              <a:xfrm>
                <a:off x="4083" y="3241"/>
                <a:ext cx="35" cy="42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6 h 88"/>
                  <a:gd name="T4" fmla="*/ 67 w 67"/>
                  <a:gd name="T5" fmla="*/ 88 h 88"/>
                  <a:gd name="T6" fmla="*/ 29 w 67"/>
                  <a:gd name="T7" fmla="*/ 2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6"/>
                    </a:lnTo>
                    <a:lnTo>
                      <a:pt x="67" y="88"/>
                    </a:lnTo>
                    <a:lnTo>
                      <a:pt x="2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71" name="Freeform 347"/>
              <p:cNvSpPr>
                <a:spLocks/>
              </p:cNvSpPr>
              <p:nvPr/>
            </p:nvSpPr>
            <p:spPr bwMode="auto">
              <a:xfrm>
                <a:off x="4104" y="3269"/>
                <a:ext cx="33" cy="42"/>
              </a:xfrm>
              <a:custGeom>
                <a:avLst/>
                <a:gdLst>
                  <a:gd name="T0" fmla="*/ 0 w 67"/>
                  <a:gd name="T1" fmla="*/ 0 h 88"/>
                  <a:gd name="T2" fmla="*/ 39 w 67"/>
                  <a:gd name="T3" fmla="*/ 86 h 88"/>
                  <a:gd name="T4" fmla="*/ 67 w 67"/>
                  <a:gd name="T5" fmla="*/ 88 h 88"/>
                  <a:gd name="T6" fmla="*/ 28 w 67"/>
                  <a:gd name="T7" fmla="*/ 2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9" y="86"/>
                    </a:lnTo>
                    <a:lnTo>
                      <a:pt x="67" y="88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72" name="Freeform 348"/>
              <p:cNvSpPr>
                <a:spLocks/>
              </p:cNvSpPr>
              <p:nvPr/>
            </p:nvSpPr>
            <p:spPr bwMode="auto">
              <a:xfrm>
                <a:off x="4123" y="3297"/>
                <a:ext cx="33" cy="42"/>
              </a:xfrm>
              <a:custGeom>
                <a:avLst/>
                <a:gdLst>
                  <a:gd name="T0" fmla="*/ 0 w 67"/>
                  <a:gd name="T1" fmla="*/ 0 h 90"/>
                  <a:gd name="T2" fmla="*/ 39 w 67"/>
                  <a:gd name="T3" fmla="*/ 89 h 90"/>
                  <a:gd name="T4" fmla="*/ 67 w 67"/>
                  <a:gd name="T5" fmla="*/ 90 h 90"/>
                  <a:gd name="T6" fmla="*/ 28 w 67"/>
                  <a:gd name="T7" fmla="*/ 2 h 90"/>
                  <a:gd name="T8" fmla="*/ 0 w 67"/>
                  <a:gd name="T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90">
                    <a:moveTo>
                      <a:pt x="0" y="0"/>
                    </a:moveTo>
                    <a:lnTo>
                      <a:pt x="39" y="89"/>
                    </a:lnTo>
                    <a:lnTo>
                      <a:pt x="67" y="90"/>
                    </a:lnTo>
                    <a:lnTo>
                      <a:pt x="2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73" name="Freeform 349"/>
              <p:cNvSpPr>
                <a:spLocks/>
              </p:cNvSpPr>
              <p:nvPr/>
            </p:nvSpPr>
            <p:spPr bwMode="auto">
              <a:xfrm>
                <a:off x="4141" y="3325"/>
                <a:ext cx="33" cy="56"/>
              </a:xfrm>
              <a:custGeom>
                <a:avLst/>
                <a:gdLst>
                  <a:gd name="T0" fmla="*/ 0 w 67"/>
                  <a:gd name="T1" fmla="*/ 0 h 112"/>
                  <a:gd name="T2" fmla="*/ 39 w 67"/>
                  <a:gd name="T3" fmla="*/ 111 h 112"/>
                  <a:gd name="T4" fmla="*/ 67 w 67"/>
                  <a:gd name="T5" fmla="*/ 112 h 112"/>
                  <a:gd name="T6" fmla="*/ 28 w 67"/>
                  <a:gd name="T7" fmla="*/ 1 h 112"/>
                  <a:gd name="T8" fmla="*/ 0 w 67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112">
                    <a:moveTo>
                      <a:pt x="0" y="0"/>
                    </a:moveTo>
                    <a:lnTo>
                      <a:pt x="39" y="111"/>
                    </a:lnTo>
                    <a:lnTo>
                      <a:pt x="67" y="112"/>
                    </a:lnTo>
                    <a:lnTo>
                      <a:pt x="2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74" name="Freeform 350"/>
              <p:cNvSpPr>
                <a:spLocks/>
              </p:cNvSpPr>
              <p:nvPr/>
            </p:nvSpPr>
            <p:spPr bwMode="auto">
              <a:xfrm>
                <a:off x="4160" y="3365"/>
                <a:ext cx="35" cy="44"/>
              </a:xfrm>
              <a:custGeom>
                <a:avLst/>
                <a:gdLst>
                  <a:gd name="T0" fmla="*/ 0 w 67"/>
                  <a:gd name="T1" fmla="*/ 0 h 88"/>
                  <a:gd name="T2" fmla="*/ 38 w 67"/>
                  <a:gd name="T3" fmla="*/ 86 h 88"/>
                  <a:gd name="T4" fmla="*/ 67 w 67"/>
                  <a:gd name="T5" fmla="*/ 88 h 88"/>
                  <a:gd name="T6" fmla="*/ 28 w 67"/>
                  <a:gd name="T7" fmla="*/ 1 h 88"/>
                  <a:gd name="T8" fmla="*/ 0 w 67"/>
                  <a:gd name="T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8">
                    <a:moveTo>
                      <a:pt x="0" y="0"/>
                    </a:moveTo>
                    <a:lnTo>
                      <a:pt x="38" y="86"/>
                    </a:lnTo>
                    <a:lnTo>
                      <a:pt x="67" y="88"/>
                    </a:lnTo>
                    <a:lnTo>
                      <a:pt x="2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75" name="Freeform 351"/>
              <p:cNvSpPr>
                <a:spLocks/>
              </p:cNvSpPr>
              <p:nvPr/>
            </p:nvSpPr>
            <p:spPr bwMode="auto">
              <a:xfrm>
                <a:off x="4181" y="3393"/>
                <a:ext cx="33" cy="44"/>
              </a:xfrm>
              <a:custGeom>
                <a:avLst/>
                <a:gdLst>
                  <a:gd name="T0" fmla="*/ 0 w 67"/>
                  <a:gd name="T1" fmla="*/ 0 h 89"/>
                  <a:gd name="T2" fmla="*/ 39 w 67"/>
                  <a:gd name="T3" fmla="*/ 87 h 89"/>
                  <a:gd name="T4" fmla="*/ 67 w 67"/>
                  <a:gd name="T5" fmla="*/ 89 h 89"/>
                  <a:gd name="T6" fmla="*/ 29 w 67"/>
                  <a:gd name="T7" fmla="*/ 2 h 89"/>
                  <a:gd name="T8" fmla="*/ 0 w 67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9">
                    <a:moveTo>
                      <a:pt x="0" y="0"/>
                    </a:moveTo>
                    <a:lnTo>
                      <a:pt x="39" y="87"/>
                    </a:lnTo>
                    <a:lnTo>
                      <a:pt x="67" y="89"/>
                    </a:lnTo>
                    <a:lnTo>
                      <a:pt x="29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76" name="Line 352"/>
              <p:cNvSpPr>
                <a:spLocks noChangeShapeType="1"/>
              </p:cNvSpPr>
              <p:nvPr/>
            </p:nvSpPr>
            <p:spPr bwMode="auto">
              <a:xfrm>
                <a:off x="807" y="860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77" name="Line 353"/>
              <p:cNvSpPr>
                <a:spLocks noChangeShapeType="1"/>
              </p:cNvSpPr>
              <p:nvPr/>
            </p:nvSpPr>
            <p:spPr bwMode="auto">
              <a:xfrm>
                <a:off x="826" y="860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78" name="Line 354"/>
              <p:cNvSpPr>
                <a:spLocks noChangeShapeType="1"/>
              </p:cNvSpPr>
              <p:nvPr/>
            </p:nvSpPr>
            <p:spPr bwMode="auto">
              <a:xfrm>
                <a:off x="845" y="874"/>
                <a:ext cx="21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79" name="Line 355"/>
              <p:cNvSpPr>
                <a:spLocks noChangeShapeType="1"/>
              </p:cNvSpPr>
              <p:nvPr/>
            </p:nvSpPr>
            <p:spPr bwMode="auto">
              <a:xfrm>
                <a:off x="866" y="874"/>
                <a:ext cx="19" cy="28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80" name="Line 356"/>
              <p:cNvSpPr>
                <a:spLocks noChangeShapeType="1"/>
              </p:cNvSpPr>
              <p:nvPr/>
            </p:nvSpPr>
            <p:spPr bwMode="auto">
              <a:xfrm>
                <a:off x="884" y="902"/>
                <a:ext cx="21" cy="1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81" name="Line 357"/>
              <p:cNvSpPr>
                <a:spLocks noChangeShapeType="1"/>
              </p:cNvSpPr>
              <p:nvPr/>
            </p:nvSpPr>
            <p:spPr bwMode="auto">
              <a:xfrm>
                <a:off x="905" y="914"/>
                <a:ext cx="19" cy="3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82" name="Line 358"/>
              <p:cNvSpPr>
                <a:spLocks noChangeShapeType="1"/>
              </p:cNvSpPr>
              <p:nvPr/>
            </p:nvSpPr>
            <p:spPr bwMode="auto">
              <a:xfrm>
                <a:off x="924" y="944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83" name="Line 359"/>
              <p:cNvSpPr>
                <a:spLocks noChangeShapeType="1"/>
              </p:cNvSpPr>
              <p:nvPr/>
            </p:nvSpPr>
            <p:spPr bwMode="auto">
              <a:xfrm>
                <a:off x="943" y="944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84" name="Line 360"/>
              <p:cNvSpPr>
                <a:spLocks noChangeShapeType="1"/>
              </p:cNvSpPr>
              <p:nvPr/>
            </p:nvSpPr>
            <p:spPr bwMode="auto">
              <a:xfrm>
                <a:off x="961" y="944"/>
                <a:ext cx="21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85" name="Line 361"/>
              <p:cNvSpPr>
                <a:spLocks noChangeShapeType="1"/>
              </p:cNvSpPr>
              <p:nvPr/>
            </p:nvSpPr>
            <p:spPr bwMode="auto">
              <a:xfrm>
                <a:off x="982" y="944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86" name="Line 362"/>
              <p:cNvSpPr>
                <a:spLocks noChangeShapeType="1"/>
              </p:cNvSpPr>
              <p:nvPr/>
            </p:nvSpPr>
            <p:spPr bwMode="auto">
              <a:xfrm>
                <a:off x="1001" y="944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87" name="Line 363"/>
              <p:cNvSpPr>
                <a:spLocks noChangeShapeType="1"/>
              </p:cNvSpPr>
              <p:nvPr/>
            </p:nvSpPr>
            <p:spPr bwMode="auto">
              <a:xfrm>
                <a:off x="1020" y="958"/>
                <a:ext cx="19" cy="1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88" name="Line 364"/>
              <p:cNvSpPr>
                <a:spLocks noChangeShapeType="1"/>
              </p:cNvSpPr>
              <p:nvPr/>
            </p:nvSpPr>
            <p:spPr bwMode="auto">
              <a:xfrm>
                <a:off x="1038" y="970"/>
                <a:ext cx="21" cy="28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89" name="Line 365"/>
              <p:cNvSpPr>
                <a:spLocks noChangeShapeType="1"/>
              </p:cNvSpPr>
              <p:nvPr/>
            </p:nvSpPr>
            <p:spPr bwMode="auto">
              <a:xfrm>
                <a:off x="1059" y="998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90" name="Line 366"/>
              <p:cNvSpPr>
                <a:spLocks noChangeShapeType="1"/>
              </p:cNvSpPr>
              <p:nvPr/>
            </p:nvSpPr>
            <p:spPr bwMode="auto">
              <a:xfrm>
                <a:off x="1078" y="1012"/>
                <a:ext cx="21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91" name="Line 367"/>
              <p:cNvSpPr>
                <a:spLocks noChangeShapeType="1"/>
              </p:cNvSpPr>
              <p:nvPr/>
            </p:nvSpPr>
            <p:spPr bwMode="auto">
              <a:xfrm>
                <a:off x="1099" y="1012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92" name="Line 368"/>
              <p:cNvSpPr>
                <a:spLocks noChangeShapeType="1"/>
              </p:cNvSpPr>
              <p:nvPr/>
            </p:nvSpPr>
            <p:spPr bwMode="auto">
              <a:xfrm>
                <a:off x="1118" y="1012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93" name="Line 369"/>
              <p:cNvSpPr>
                <a:spLocks noChangeShapeType="1"/>
              </p:cNvSpPr>
              <p:nvPr/>
            </p:nvSpPr>
            <p:spPr bwMode="auto">
              <a:xfrm>
                <a:off x="1137" y="1026"/>
                <a:ext cx="21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94" name="Line 370"/>
              <p:cNvSpPr>
                <a:spLocks noChangeShapeType="1"/>
              </p:cNvSpPr>
              <p:nvPr/>
            </p:nvSpPr>
            <p:spPr bwMode="auto">
              <a:xfrm>
                <a:off x="1158" y="1026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95" name="Line 371"/>
              <p:cNvSpPr>
                <a:spLocks noChangeShapeType="1"/>
              </p:cNvSpPr>
              <p:nvPr/>
            </p:nvSpPr>
            <p:spPr bwMode="auto">
              <a:xfrm>
                <a:off x="1176" y="1026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96" name="Line 372"/>
              <p:cNvSpPr>
                <a:spLocks noChangeShapeType="1"/>
              </p:cNvSpPr>
              <p:nvPr/>
            </p:nvSpPr>
            <p:spPr bwMode="auto">
              <a:xfrm>
                <a:off x="1195" y="1026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97" name="Line 373"/>
              <p:cNvSpPr>
                <a:spLocks noChangeShapeType="1"/>
              </p:cNvSpPr>
              <p:nvPr/>
            </p:nvSpPr>
            <p:spPr bwMode="auto">
              <a:xfrm>
                <a:off x="1214" y="1040"/>
                <a:ext cx="21" cy="4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98" name="Line 374"/>
              <p:cNvSpPr>
                <a:spLocks noChangeShapeType="1"/>
              </p:cNvSpPr>
              <p:nvPr/>
            </p:nvSpPr>
            <p:spPr bwMode="auto">
              <a:xfrm>
                <a:off x="1235" y="1082"/>
                <a:ext cx="19" cy="26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399" name="Line 375"/>
              <p:cNvSpPr>
                <a:spLocks noChangeShapeType="1"/>
              </p:cNvSpPr>
              <p:nvPr/>
            </p:nvSpPr>
            <p:spPr bwMode="auto">
              <a:xfrm>
                <a:off x="1253" y="1108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00" name="Line 376"/>
              <p:cNvSpPr>
                <a:spLocks noChangeShapeType="1"/>
              </p:cNvSpPr>
              <p:nvPr/>
            </p:nvSpPr>
            <p:spPr bwMode="auto">
              <a:xfrm>
                <a:off x="1272" y="1122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01" name="Line 377"/>
              <p:cNvSpPr>
                <a:spLocks noChangeShapeType="1"/>
              </p:cNvSpPr>
              <p:nvPr/>
            </p:nvSpPr>
            <p:spPr bwMode="auto">
              <a:xfrm>
                <a:off x="1291" y="1136"/>
                <a:ext cx="21" cy="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02" name="Line 378"/>
              <p:cNvSpPr>
                <a:spLocks noChangeShapeType="1"/>
              </p:cNvSpPr>
              <p:nvPr/>
            </p:nvSpPr>
            <p:spPr bwMode="auto">
              <a:xfrm>
                <a:off x="1312" y="1136"/>
                <a:ext cx="19" cy="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03" name="Line 379"/>
              <p:cNvSpPr>
                <a:spLocks noChangeShapeType="1"/>
              </p:cNvSpPr>
              <p:nvPr/>
            </p:nvSpPr>
            <p:spPr bwMode="auto">
              <a:xfrm>
                <a:off x="1330" y="1136"/>
                <a:ext cx="21" cy="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04" name="Line 380"/>
              <p:cNvSpPr>
                <a:spLocks noChangeShapeType="1"/>
              </p:cNvSpPr>
              <p:nvPr/>
            </p:nvSpPr>
            <p:spPr bwMode="auto">
              <a:xfrm>
                <a:off x="1351" y="1136"/>
                <a:ext cx="19" cy="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05" name="Line 381"/>
              <p:cNvSpPr>
                <a:spLocks noChangeShapeType="1"/>
              </p:cNvSpPr>
              <p:nvPr/>
            </p:nvSpPr>
            <p:spPr bwMode="auto">
              <a:xfrm>
                <a:off x="1370" y="1136"/>
                <a:ext cx="19" cy="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06" name="Line 382"/>
              <p:cNvSpPr>
                <a:spLocks noChangeShapeType="1"/>
              </p:cNvSpPr>
              <p:nvPr/>
            </p:nvSpPr>
            <p:spPr bwMode="auto">
              <a:xfrm>
                <a:off x="1389" y="1136"/>
                <a:ext cx="21" cy="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07" name="Line 383"/>
              <p:cNvSpPr>
                <a:spLocks noChangeShapeType="1"/>
              </p:cNvSpPr>
              <p:nvPr/>
            </p:nvSpPr>
            <p:spPr bwMode="auto">
              <a:xfrm>
                <a:off x="1410" y="1136"/>
                <a:ext cx="19" cy="28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08" name="Line 384"/>
              <p:cNvSpPr>
                <a:spLocks noChangeShapeType="1"/>
              </p:cNvSpPr>
              <p:nvPr/>
            </p:nvSpPr>
            <p:spPr bwMode="auto">
              <a:xfrm>
                <a:off x="1428" y="1164"/>
                <a:ext cx="21" cy="4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09" name="Line 385"/>
              <p:cNvSpPr>
                <a:spLocks noChangeShapeType="1"/>
              </p:cNvSpPr>
              <p:nvPr/>
            </p:nvSpPr>
            <p:spPr bwMode="auto">
              <a:xfrm>
                <a:off x="1449" y="1206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10" name="Line 386"/>
              <p:cNvSpPr>
                <a:spLocks noChangeShapeType="1"/>
              </p:cNvSpPr>
              <p:nvPr/>
            </p:nvSpPr>
            <p:spPr bwMode="auto">
              <a:xfrm>
                <a:off x="1468" y="1220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11" name="Line 387"/>
              <p:cNvSpPr>
                <a:spLocks noChangeShapeType="1"/>
              </p:cNvSpPr>
              <p:nvPr/>
            </p:nvSpPr>
            <p:spPr bwMode="auto">
              <a:xfrm>
                <a:off x="1487" y="1220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12" name="Line 388"/>
              <p:cNvSpPr>
                <a:spLocks noChangeShapeType="1"/>
              </p:cNvSpPr>
              <p:nvPr/>
            </p:nvSpPr>
            <p:spPr bwMode="auto">
              <a:xfrm>
                <a:off x="1505" y="1220"/>
                <a:ext cx="21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13" name="Line 389"/>
              <p:cNvSpPr>
                <a:spLocks noChangeShapeType="1"/>
              </p:cNvSpPr>
              <p:nvPr/>
            </p:nvSpPr>
            <p:spPr bwMode="auto">
              <a:xfrm>
                <a:off x="1526" y="1220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14" name="Line 390"/>
              <p:cNvSpPr>
                <a:spLocks noChangeShapeType="1"/>
              </p:cNvSpPr>
              <p:nvPr/>
            </p:nvSpPr>
            <p:spPr bwMode="auto">
              <a:xfrm>
                <a:off x="1545" y="1220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15" name="Line 391"/>
              <p:cNvSpPr>
                <a:spLocks noChangeShapeType="1"/>
              </p:cNvSpPr>
              <p:nvPr/>
            </p:nvSpPr>
            <p:spPr bwMode="auto">
              <a:xfrm>
                <a:off x="1564" y="1220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16" name="Line 392"/>
              <p:cNvSpPr>
                <a:spLocks noChangeShapeType="1"/>
              </p:cNvSpPr>
              <p:nvPr/>
            </p:nvSpPr>
            <p:spPr bwMode="auto">
              <a:xfrm>
                <a:off x="1582" y="1220"/>
                <a:ext cx="21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17" name="Line 393"/>
              <p:cNvSpPr>
                <a:spLocks noChangeShapeType="1"/>
              </p:cNvSpPr>
              <p:nvPr/>
            </p:nvSpPr>
            <p:spPr bwMode="auto">
              <a:xfrm>
                <a:off x="1603" y="1220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18" name="Line 394"/>
              <p:cNvSpPr>
                <a:spLocks noChangeShapeType="1"/>
              </p:cNvSpPr>
              <p:nvPr/>
            </p:nvSpPr>
            <p:spPr bwMode="auto">
              <a:xfrm>
                <a:off x="1622" y="1220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19" name="Line 395"/>
              <p:cNvSpPr>
                <a:spLocks noChangeShapeType="1"/>
              </p:cNvSpPr>
              <p:nvPr/>
            </p:nvSpPr>
            <p:spPr bwMode="auto">
              <a:xfrm>
                <a:off x="1641" y="1234"/>
                <a:ext cx="21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20" name="Line 396"/>
              <p:cNvSpPr>
                <a:spLocks noChangeShapeType="1"/>
              </p:cNvSpPr>
              <p:nvPr/>
            </p:nvSpPr>
            <p:spPr bwMode="auto">
              <a:xfrm>
                <a:off x="1662" y="1248"/>
                <a:ext cx="19" cy="26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21" name="Line 397"/>
              <p:cNvSpPr>
                <a:spLocks noChangeShapeType="1"/>
              </p:cNvSpPr>
              <p:nvPr/>
            </p:nvSpPr>
            <p:spPr bwMode="auto">
              <a:xfrm>
                <a:off x="1681" y="1274"/>
                <a:ext cx="21" cy="28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22" name="Line 398"/>
              <p:cNvSpPr>
                <a:spLocks noChangeShapeType="1"/>
              </p:cNvSpPr>
              <p:nvPr/>
            </p:nvSpPr>
            <p:spPr bwMode="auto">
              <a:xfrm>
                <a:off x="1702" y="1302"/>
                <a:ext cx="19" cy="28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23" name="Line 399"/>
              <p:cNvSpPr>
                <a:spLocks noChangeShapeType="1"/>
              </p:cNvSpPr>
              <p:nvPr/>
            </p:nvSpPr>
            <p:spPr bwMode="auto">
              <a:xfrm>
                <a:off x="1720" y="1330"/>
                <a:ext cx="19" cy="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24" name="Line 400"/>
              <p:cNvSpPr>
                <a:spLocks noChangeShapeType="1"/>
              </p:cNvSpPr>
              <p:nvPr/>
            </p:nvSpPr>
            <p:spPr bwMode="auto">
              <a:xfrm>
                <a:off x="1739" y="1330"/>
                <a:ext cx="19" cy="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25" name="Line 401"/>
              <p:cNvSpPr>
                <a:spLocks noChangeShapeType="1"/>
              </p:cNvSpPr>
              <p:nvPr/>
            </p:nvSpPr>
            <p:spPr bwMode="auto">
              <a:xfrm>
                <a:off x="1758" y="1330"/>
                <a:ext cx="21" cy="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26" name="Line 402"/>
              <p:cNvSpPr>
                <a:spLocks noChangeShapeType="1"/>
              </p:cNvSpPr>
              <p:nvPr/>
            </p:nvSpPr>
            <p:spPr bwMode="auto">
              <a:xfrm>
                <a:off x="1779" y="1330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27" name="Line 403"/>
              <p:cNvSpPr>
                <a:spLocks noChangeShapeType="1"/>
              </p:cNvSpPr>
              <p:nvPr/>
            </p:nvSpPr>
            <p:spPr bwMode="auto">
              <a:xfrm>
                <a:off x="1797" y="1344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28" name="Line 404"/>
              <p:cNvSpPr>
                <a:spLocks noChangeShapeType="1"/>
              </p:cNvSpPr>
              <p:nvPr/>
            </p:nvSpPr>
            <p:spPr bwMode="auto">
              <a:xfrm>
                <a:off x="1816" y="1344"/>
                <a:ext cx="19" cy="28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29" name="Line 405"/>
              <p:cNvSpPr>
                <a:spLocks noChangeShapeType="1"/>
              </p:cNvSpPr>
              <p:nvPr/>
            </p:nvSpPr>
            <p:spPr bwMode="auto">
              <a:xfrm>
                <a:off x="1835" y="1372"/>
                <a:ext cx="21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30" name="Line 406"/>
              <p:cNvSpPr>
                <a:spLocks noChangeShapeType="1"/>
              </p:cNvSpPr>
              <p:nvPr/>
            </p:nvSpPr>
            <p:spPr bwMode="auto">
              <a:xfrm>
                <a:off x="1856" y="1372"/>
                <a:ext cx="21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31" name="Line 407"/>
              <p:cNvSpPr>
                <a:spLocks noChangeShapeType="1"/>
              </p:cNvSpPr>
              <p:nvPr/>
            </p:nvSpPr>
            <p:spPr bwMode="auto">
              <a:xfrm>
                <a:off x="1877" y="1372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32" name="Line 408"/>
              <p:cNvSpPr>
                <a:spLocks noChangeShapeType="1"/>
              </p:cNvSpPr>
              <p:nvPr/>
            </p:nvSpPr>
            <p:spPr bwMode="auto">
              <a:xfrm>
                <a:off x="1895" y="1372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33" name="Line 409"/>
              <p:cNvSpPr>
                <a:spLocks noChangeShapeType="1"/>
              </p:cNvSpPr>
              <p:nvPr/>
            </p:nvSpPr>
            <p:spPr bwMode="auto">
              <a:xfrm>
                <a:off x="1914" y="1372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34" name="Line 410"/>
              <p:cNvSpPr>
                <a:spLocks noChangeShapeType="1"/>
              </p:cNvSpPr>
              <p:nvPr/>
            </p:nvSpPr>
            <p:spPr bwMode="auto">
              <a:xfrm>
                <a:off x="1933" y="1372"/>
                <a:ext cx="21" cy="26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35" name="Line 411"/>
              <p:cNvSpPr>
                <a:spLocks noChangeShapeType="1"/>
              </p:cNvSpPr>
              <p:nvPr/>
            </p:nvSpPr>
            <p:spPr bwMode="auto">
              <a:xfrm>
                <a:off x="1954" y="1397"/>
                <a:ext cx="19" cy="7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36" name="Line 412"/>
              <p:cNvSpPr>
                <a:spLocks noChangeShapeType="1"/>
              </p:cNvSpPr>
              <p:nvPr/>
            </p:nvSpPr>
            <p:spPr bwMode="auto">
              <a:xfrm>
                <a:off x="1972" y="1467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37" name="Line 413"/>
              <p:cNvSpPr>
                <a:spLocks noChangeShapeType="1"/>
              </p:cNvSpPr>
              <p:nvPr/>
            </p:nvSpPr>
            <p:spPr bwMode="auto">
              <a:xfrm>
                <a:off x="1991" y="1481"/>
                <a:ext cx="21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38" name="Line 414"/>
              <p:cNvSpPr>
                <a:spLocks noChangeShapeType="1"/>
              </p:cNvSpPr>
              <p:nvPr/>
            </p:nvSpPr>
            <p:spPr bwMode="auto">
              <a:xfrm>
                <a:off x="2012" y="1495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39" name="Line 415"/>
              <p:cNvSpPr>
                <a:spLocks noChangeShapeType="1"/>
              </p:cNvSpPr>
              <p:nvPr/>
            </p:nvSpPr>
            <p:spPr bwMode="auto">
              <a:xfrm>
                <a:off x="2031" y="1495"/>
                <a:ext cx="21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40" name="Line 416"/>
              <p:cNvSpPr>
                <a:spLocks noChangeShapeType="1"/>
              </p:cNvSpPr>
              <p:nvPr/>
            </p:nvSpPr>
            <p:spPr bwMode="auto">
              <a:xfrm>
                <a:off x="2052" y="1495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41" name="Line 417"/>
              <p:cNvSpPr>
                <a:spLocks noChangeShapeType="1"/>
              </p:cNvSpPr>
              <p:nvPr/>
            </p:nvSpPr>
            <p:spPr bwMode="auto">
              <a:xfrm>
                <a:off x="2070" y="1495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42" name="Line 418"/>
              <p:cNvSpPr>
                <a:spLocks noChangeShapeType="1"/>
              </p:cNvSpPr>
              <p:nvPr/>
            </p:nvSpPr>
            <p:spPr bwMode="auto">
              <a:xfrm>
                <a:off x="2089" y="1495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43" name="Line 419"/>
              <p:cNvSpPr>
                <a:spLocks noChangeShapeType="1"/>
              </p:cNvSpPr>
              <p:nvPr/>
            </p:nvSpPr>
            <p:spPr bwMode="auto">
              <a:xfrm>
                <a:off x="2108" y="1495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44" name="Line 420"/>
              <p:cNvSpPr>
                <a:spLocks noChangeShapeType="1"/>
              </p:cNvSpPr>
              <p:nvPr/>
            </p:nvSpPr>
            <p:spPr bwMode="auto">
              <a:xfrm>
                <a:off x="2126" y="1495"/>
                <a:ext cx="21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45" name="Line 421"/>
              <p:cNvSpPr>
                <a:spLocks noChangeShapeType="1"/>
              </p:cNvSpPr>
              <p:nvPr/>
            </p:nvSpPr>
            <p:spPr bwMode="auto">
              <a:xfrm>
                <a:off x="2147" y="1495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46" name="Line 422"/>
              <p:cNvSpPr>
                <a:spLocks noChangeShapeType="1"/>
              </p:cNvSpPr>
              <p:nvPr/>
            </p:nvSpPr>
            <p:spPr bwMode="auto">
              <a:xfrm>
                <a:off x="2166" y="1495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47" name="Line 423"/>
              <p:cNvSpPr>
                <a:spLocks noChangeShapeType="1"/>
              </p:cNvSpPr>
              <p:nvPr/>
            </p:nvSpPr>
            <p:spPr bwMode="auto">
              <a:xfrm>
                <a:off x="2185" y="1495"/>
                <a:ext cx="21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48" name="Line 424"/>
              <p:cNvSpPr>
                <a:spLocks noChangeShapeType="1"/>
              </p:cNvSpPr>
              <p:nvPr/>
            </p:nvSpPr>
            <p:spPr bwMode="auto">
              <a:xfrm>
                <a:off x="2206" y="1509"/>
                <a:ext cx="19" cy="28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49" name="Line 425"/>
              <p:cNvSpPr>
                <a:spLocks noChangeShapeType="1"/>
              </p:cNvSpPr>
              <p:nvPr/>
            </p:nvSpPr>
            <p:spPr bwMode="auto">
              <a:xfrm>
                <a:off x="2225" y="1537"/>
                <a:ext cx="21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50" name="Line 426"/>
              <p:cNvSpPr>
                <a:spLocks noChangeShapeType="1"/>
              </p:cNvSpPr>
              <p:nvPr/>
            </p:nvSpPr>
            <p:spPr bwMode="auto">
              <a:xfrm>
                <a:off x="2246" y="1551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51" name="Line 427"/>
              <p:cNvSpPr>
                <a:spLocks noChangeShapeType="1"/>
              </p:cNvSpPr>
              <p:nvPr/>
            </p:nvSpPr>
            <p:spPr bwMode="auto">
              <a:xfrm>
                <a:off x="2264" y="1551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52" name="Line 428"/>
              <p:cNvSpPr>
                <a:spLocks noChangeShapeType="1"/>
              </p:cNvSpPr>
              <p:nvPr/>
            </p:nvSpPr>
            <p:spPr bwMode="auto">
              <a:xfrm>
                <a:off x="2283" y="1551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53" name="Line 429"/>
              <p:cNvSpPr>
                <a:spLocks noChangeShapeType="1"/>
              </p:cNvSpPr>
              <p:nvPr/>
            </p:nvSpPr>
            <p:spPr bwMode="auto">
              <a:xfrm>
                <a:off x="2302" y="1551"/>
                <a:ext cx="21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54" name="Line 430"/>
              <p:cNvSpPr>
                <a:spLocks noChangeShapeType="1"/>
              </p:cNvSpPr>
              <p:nvPr/>
            </p:nvSpPr>
            <p:spPr bwMode="auto">
              <a:xfrm>
                <a:off x="2323" y="1551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55" name="Line 431"/>
              <p:cNvSpPr>
                <a:spLocks noChangeShapeType="1"/>
              </p:cNvSpPr>
              <p:nvPr/>
            </p:nvSpPr>
            <p:spPr bwMode="auto">
              <a:xfrm>
                <a:off x="2341" y="1551"/>
                <a:ext cx="19" cy="26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56" name="Line 432"/>
              <p:cNvSpPr>
                <a:spLocks noChangeShapeType="1"/>
              </p:cNvSpPr>
              <p:nvPr/>
            </p:nvSpPr>
            <p:spPr bwMode="auto">
              <a:xfrm>
                <a:off x="2360" y="1577"/>
                <a:ext cx="21" cy="4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57" name="Line 433"/>
              <p:cNvSpPr>
                <a:spLocks noChangeShapeType="1"/>
              </p:cNvSpPr>
              <p:nvPr/>
            </p:nvSpPr>
            <p:spPr bwMode="auto">
              <a:xfrm>
                <a:off x="2381" y="1619"/>
                <a:ext cx="19" cy="14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58" name="Line 434"/>
              <p:cNvSpPr>
                <a:spLocks noChangeShapeType="1"/>
              </p:cNvSpPr>
              <p:nvPr/>
            </p:nvSpPr>
            <p:spPr bwMode="auto">
              <a:xfrm>
                <a:off x="2400" y="1633"/>
                <a:ext cx="21" cy="42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59" name="Line 435"/>
              <p:cNvSpPr>
                <a:spLocks noChangeShapeType="1"/>
              </p:cNvSpPr>
              <p:nvPr/>
            </p:nvSpPr>
            <p:spPr bwMode="auto">
              <a:xfrm>
                <a:off x="2421" y="1675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460" name="Line 436"/>
              <p:cNvSpPr>
                <a:spLocks noChangeShapeType="1"/>
              </p:cNvSpPr>
              <p:nvPr/>
            </p:nvSpPr>
            <p:spPr bwMode="auto">
              <a:xfrm>
                <a:off x="2439" y="1675"/>
                <a:ext cx="19" cy="0"/>
              </a:xfrm>
              <a:prstGeom prst="line">
                <a:avLst/>
              </a:prstGeom>
              <a:noFill/>
              <a:ln w="33338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7461" name="Line 437"/>
            <p:cNvSpPr>
              <a:spLocks noChangeShapeType="1"/>
            </p:cNvSpPr>
            <p:nvPr/>
          </p:nvSpPr>
          <p:spPr bwMode="auto">
            <a:xfrm>
              <a:off x="2458" y="1675"/>
              <a:ext cx="21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62" name="Line 438"/>
            <p:cNvSpPr>
              <a:spLocks noChangeShapeType="1"/>
            </p:cNvSpPr>
            <p:nvPr/>
          </p:nvSpPr>
          <p:spPr bwMode="auto">
            <a:xfrm>
              <a:off x="2479" y="1675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63" name="Line 439"/>
            <p:cNvSpPr>
              <a:spLocks noChangeShapeType="1"/>
            </p:cNvSpPr>
            <p:nvPr/>
          </p:nvSpPr>
          <p:spPr bwMode="auto">
            <a:xfrm>
              <a:off x="2498" y="1675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64" name="Line 440"/>
            <p:cNvSpPr>
              <a:spLocks noChangeShapeType="1"/>
            </p:cNvSpPr>
            <p:nvPr/>
          </p:nvSpPr>
          <p:spPr bwMode="auto">
            <a:xfrm>
              <a:off x="2516" y="1675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65" name="Line 441"/>
            <p:cNvSpPr>
              <a:spLocks noChangeShapeType="1"/>
            </p:cNvSpPr>
            <p:nvPr/>
          </p:nvSpPr>
          <p:spPr bwMode="auto">
            <a:xfrm>
              <a:off x="2535" y="1675"/>
              <a:ext cx="21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66" name="Line 442"/>
            <p:cNvSpPr>
              <a:spLocks noChangeShapeType="1"/>
            </p:cNvSpPr>
            <p:nvPr/>
          </p:nvSpPr>
          <p:spPr bwMode="auto">
            <a:xfrm>
              <a:off x="2556" y="1675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67" name="Line 443"/>
            <p:cNvSpPr>
              <a:spLocks noChangeShapeType="1"/>
            </p:cNvSpPr>
            <p:nvPr/>
          </p:nvSpPr>
          <p:spPr bwMode="auto">
            <a:xfrm>
              <a:off x="2575" y="1675"/>
              <a:ext cx="21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68" name="Line 444"/>
            <p:cNvSpPr>
              <a:spLocks noChangeShapeType="1"/>
            </p:cNvSpPr>
            <p:nvPr/>
          </p:nvSpPr>
          <p:spPr bwMode="auto">
            <a:xfrm>
              <a:off x="2596" y="1675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69" name="Line 445"/>
            <p:cNvSpPr>
              <a:spLocks noChangeShapeType="1"/>
            </p:cNvSpPr>
            <p:nvPr/>
          </p:nvSpPr>
          <p:spPr bwMode="auto">
            <a:xfrm>
              <a:off x="2614" y="1675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70" name="Line 446"/>
            <p:cNvSpPr>
              <a:spLocks noChangeShapeType="1"/>
            </p:cNvSpPr>
            <p:nvPr/>
          </p:nvSpPr>
          <p:spPr bwMode="auto">
            <a:xfrm>
              <a:off x="2633" y="1675"/>
              <a:ext cx="21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71" name="Line 447"/>
            <p:cNvSpPr>
              <a:spLocks noChangeShapeType="1"/>
            </p:cNvSpPr>
            <p:nvPr/>
          </p:nvSpPr>
          <p:spPr bwMode="auto">
            <a:xfrm>
              <a:off x="2654" y="1675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72" name="Line 448"/>
            <p:cNvSpPr>
              <a:spLocks noChangeShapeType="1"/>
            </p:cNvSpPr>
            <p:nvPr/>
          </p:nvSpPr>
          <p:spPr bwMode="auto">
            <a:xfrm>
              <a:off x="2673" y="1675"/>
              <a:ext cx="19" cy="7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73" name="Line 449"/>
            <p:cNvSpPr>
              <a:spLocks noChangeShapeType="1"/>
            </p:cNvSpPr>
            <p:nvPr/>
          </p:nvSpPr>
          <p:spPr bwMode="auto">
            <a:xfrm>
              <a:off x="2691" y="1745"/>
              <a:ext cx="19" cy="68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74" name="Line 450"/>
            <p:cNvSpPr>
              <a:spLocks noChangeShapeType="1"/>
            </p:cNvSpPr>
            <p:nvPr/>
          </p:nvSpPr>
          <p:spPr bwMode="auto">
            <a:xfrm>
              <a:off x="2710" y="1813"/>
              <a:ext cx="21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75" name="Line 451"/>
            <p:cNvSpPr>
              <a:spLocks noChangeShapeType="1"/>
            </p:cNvSpPr>
            <p:nvPr/>
          </p:nvSpPr>
          <p:spPr bwMode="auto">
            <a:xfrm>
              <a:off x="2731" y="1813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76" name="Line 452"/>
            <p:cNvSpPr>
              <a:spLocks noChangeShapeType="1"/>
            </p:cNvSpPr>
            <p:nvPr/>
          </p:nvSpPr>
          <p:spPr bwMode="auto">
            <a:xfrm>
              <a:off x="2750" y="1813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77" name="Line 453"/>
            <p:cNvSpPr>
              <a:spLocks noChangeShapeType="1"/>
            </p:cNvSpPr>
            <p:nvPr/>
          </p:nvSpPr>
          <p:spPr bwMode="auto">
            <a:xfrm>
              <a:off x="2769" y="1813"/>
              <a:ext cx="21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78" name="Line 454"/>
            <p:cNvSpPr>
              <a:spLocks noChangeShapeType="1"/>
            </p:cNvSpPr>
            <p:nvPr/>
          </p:nvSpPr>
          <p:spPr bwMode="auto">
            <a:xfrm>
              <a:off x="2790" y="1813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79" name="Line 455"/>
            <p:cNvSpPr>
              <a:spLocks noChangeShapeType="1"/>
            </p:cNvSpPr>
            <p:nvPr/>
          </p:nvSpPr>
          <p:spPr bwMode="auto">
            <a:xfrm>
              <a:off x="2808" y="1813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80" name="Line 456"/>
            <p:cNvSpPr>
              <a:spLocks noChangeShapeType="1"/>
            </p:cNvSpPr>
            <p:nvPr/>
          </p:nvSpPr>
          <p:spPr bwMode="auto">
            <a:xfrm>
              <a:off x="2827" y="1813"/>
              <a:ext cx="21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81" name="Line 457"/>
            <p:cNvSpPr>
              <a:spLocks noChangeShapeType="1"/>
            </p:cNvSpPr>
            <p:nvPr/>
          </p:nvSpPr>
          <p:spPr bwMode="auto">
            <a:xfrm>
              <a:off x="2848" y="1813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82" name="Line 458"/>
            <p:cNvSpPr>
              <a:spLocks noChangeShapeType="1"/>
            </p:cNvSpPr>
            <p:nvPr/>
          </p:nvSpPr>
          <p:spPr bwMode="auto">
            <a:xfrm>
              <a:off x="2867" y="1813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83" name="Line 459"/>
            <p:cNvSpPr>
              <a:spLocks noChangeShapeType="1"/>
            </p:cNvSpPr>
            <p:nvPr/>
          </p:nvSpPr>
          <p:spPr bwMode="auto">
            <a:xfrm>
              <a:off x="2885" y="1813"/>
              <a:ext cx="21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84" name="Line 460"/>
            <p:cNvSpPr>
              <a:spLocks noChangeShapeType="1"/>
            </p:cNvSpPr>
            <p:nvPr/>
          </p:nvSpPr>
          <p:spPr bwMode="auto">
            <a:xfrm>
              <a:off x="2906" y="1827"/>
              <a:ext cx="19" cy="28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85" name="Line 461"/>
            <p:cNvSpPr>
              <a:spLocks noChangeShapeType="1"/>
            </p:cNvSpPr>
            <p:nvPr/>
          </p:nvSpPr>
          <p:spPr bwMode="auto">
            <a:xfrm>
              <a:off x="2925" y="1855"/>
              <a:ext cx="21" cy="42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86" name="Line 462"/>
            <p:cNvSpPr>
              <a:spLocks noChangeShapeType="1"/>
            </p:cNvSpPr>
            <p:nvPr/>
          </p:nvSpPr>
          <p:spPr bwMode="auto">
            <a:xfrm>
              <a:off x="2946" y="1897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87" name="Line 463"/>
            <p:cNvSpPr>
              <a:spLocks noChangeShapeType="1"/>
            </p:cNvSpPr>
            <p:nvPr/>
          </p:nvSpPr>
          <p:spPr bwMode="auto">
            <a:xfrm>
              <a:off x="2965" y="1897"/>
              <a:ext cx="19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88" name="Line 464"/>
            <p:cNvSpPr>
              <a:spLocks noChangeShapeType="1"/>
            </p:cNvSpPr>
            <p:nvPr/>
          </p:nvSpPr>
          <p:spPr bwMode="auto">
            <a:xfrm>
              <a:off x="2983" y="1911"/>
              <a:ext cx="19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89" name="Line 465"/>
            <p:cNvSpPr>
              <a:spLocks noChangeShapeType="1"/>
            </p:cNvSpPr>
            <p:nvPr/>
          </p:nvSpPr>
          <p:spPr bwMode="auto">
            <a:xfrm>
              <a:off x="3002" y="1925"/>
              <a:ext cx="21" cy="12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90" name="Line 466"/>
            <p:cNvSpPr>
              <a:spLocks noChangeShapeType="1"/>
            </p:cNvSpPr>
            <p:nvPr/>
          </p:nvSpPr>
          <p:spPr bwMode="auto">
            <a:xfrm>
              <a:off x="3023" y="1937"/>
              <a:ext cx="19" cy="2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91" name="Line 467"/>
            <p:cNvSpPr>
              <a:spLocks noChangeShapeType="1"/>
            </p:cNvSpPr>
            <p:nvPr/>
          </p:nvSpPr>
          <p:spPr bwMode="auto">
            <a:xfrm>
              <a:off x="3042" y="1937"/>
              <a:ext cx="19" cy="42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92" name="Line 468"/>
            <p:cNvSpPr>
              <a:spLocks noChangeShapeType="1"/>
            </p:cNvSpPr>
            <p:nvPr/>
          </p:nvSpPr>
          <p:spPr bwMode="auto">
            <a:xfrm>
              <a:off x="3060" y="1979"/>
              <a:ext cx="19" cy="2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93" name="Line 469"/>
            <p:cNvSpPr>
              <a:spLocks noChangeShapeType="1"/>
            </p:cNvSpPr>
            <p:nvPr/>
          </p:nvSpPr>
          <p:spPr bwMode="auto">
            <a:xfrm>
              <a:off x="3079" y="1979"/>
              <a:ext cx="21" cy="2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94" name="Line 470"/>
            <p:cNvSpPr>
              <a:spLocks noChangeShapeType="1"/>
            </p:cNvSpPr>
            <p:nvPr/>
          </p:nvSpPr>
          <p:spPr bwMode="auto">
            <a:xfrm>
              <a:off x="3100" y="1979"/>
              <a:ext cx="19" cy="2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95" name="Line 471"/>
            <p:cNvSpPr>
              <a:spLocks noChangeShapeType="1"/>
            </p:cNvSpPr>
            <p:nvPr/>
          </p:nvSpPr>
          <p:spPr bwMode="auto">
            <a:xfrm>
              <a:off x="3119" y="1979"/>
              <a:ext cx="21" cy="2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96" name="Line 472"/>
            <p:cNvSpPr>
              <a:spLocks noChangeShapeType="1"/>
            </p:cNvSpPr>
            <p:nvPr/>
          </p:nvSpPr>
          <p:spPr bwMode="auto">
            <a:xfrm>
              <a:off x="3140" y="1979"/>
              <a:ext cx="19" cy="42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97" name="Line 473"/>
            <p:cNvSpPr>
              <a:spLocks noChangeShapeType="1"/>
            </p:cNvSpPr>
            <p:nvPr/>
          </p:nvSpPr>
          <p:spPr bwMode="auto">
            <a:xfrm>
              <a:off x="3158" y="2021"/>
              <a:ext cx="19" cy="42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98" name="Line 474"/>
            <p:cNvSpPr>
              <a:spLocks noChangeShapeType="1"/>
            </p:cNvSpPr>
            <p:nvPr/>
          </p:nvSpPr>
          <p:spPr bwMode="auto">
            <a:xfrm>
              <a:off x="3177" y="2063"/>
              <a:ext cx="21" cy="28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499" name="Line 475"/>
            <p:cNvSpPr>
              <a:spLocks noChangeShapeType="1"/>
            </p:cNvSpPr>
            <p:nvPr/>
          </p:nvSpPr>
          <p:spPr bwMode="auto">
            <a:xfrm>
              <a:off x="3198" y="2091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00" name="Line 476"/>
            <p:cNvSpPr>
              <a:spLocks noChangeShapeType="1"/>
            </p:cNvSpPr>
            <p:nvPr/>
          </p:nvSpPr>
          <p:spPr bwMode="auto">
            <a:xfrm>
              <a:off x="3217" y="2091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01" name="Line 477"/>
            <p:cNvSpPr>
              <a:spLocks noChangeShapeType="1"/>
            </p:cNvSpPr>
            <p:nvPr/>
          </p:nvSpPr>
          <p:spPr bwMode="auto">
            <a:xfrm>
              <a:off x="3235" y="2091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02" name="Line 478"/>
            <p:cNvSpPr>
              <a:spLocks noChangeShapeType="1"/>
            </p:cNvSpPr>
            <p:nvPr/>
          </p:nvSpPr>
          <p:spPr bwMode="auto">
            <a:xfrm>
              <a:off x="3254" y="2091"/>
              <a:ext cx="21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03" name="Line 479"/>
            <p:cNvSpPr>
              <a:spLocks noChangeShapeType="1"/>
            </p:cNvSpPr>
            <p:nvPr/>
          </p:nvSpPr>
          <p:spPr bwMode="auto">
            <a:xfrm>
              <a:off x="3275" y="2091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04" name="Line 480"/>
            <p:cNvSpPr>
              <a:spLocks noChangeShapeType="1"/>
            </p:cNvSpPr>
            <p:nvPr/>
          </p:nvSpPr>
          <p:spPr bwMode="auto">
            <a:xfrm>
              <a:off x="3294" y="2091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05" name="Line 481"/>
            <p:cNvSpPr>
              <a:spLocks noChangeShapeType="1"/>
            </p:cNvSpPr>
            <p:nvPr/>
          </p:nvSpPr>
          <p:spPr bwMode="auto">
            <a:xfrm>
              <a:off x="3312" y="2091"/>
              <a:ext cx="21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06" name="Line 482"/>
            <p:cNvSpPr>
              <a:spLocks noChangeShapeType="1"/>
            </p:cNvSpPr>
            <p:nvPr/>
          </p:nvSpPr>
          <p:spPr bwMode="auto">
            <a:xfrm>
              <a:off x="3334" y="2105"/>
              <a:ext cx="19" cy="26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07" name="Line 483"/>
            <p:cNvSpPr>
              <a:spLocks noChangeShapeType="1"/>
            </p:cNvSpPr>
            <p:nvPr/>
          </p:nvSpPr>
          <p:spPr bwMode="auto">
            <a:xfrm>
              <a:off x="3352" y="2130"/>
              <a:ext cx="19" cy="28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08" name="Line 484"/>
            <p:cNvSpPr>
              <a:spLocks noChangeShapeType="1"/>
            </p:cNvSpPr>
            <p:nvPr/>
          </p:nvSpPr>
          <p:spPr bwMode="auto">
            <a:xfrm>
              <a:off x="3371" y="2158"/>
              <a:ext cx="21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09" name="Line 485"/>
            <p:cNvSpPr>
              <a:spLocks noChangeShapeType="1"/>
            </p:cNvSpPr>
            <p:nvPr/>
          </p:nvSpPr>
          <p:spPr bwMode="auto">
            <a:xfrm>
              <a:off x="3392" y="2172"/>
              <a:ext cx="19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10" name="Line 486"/>
            <p:cNvSpPr>
              <a:spLocks noChangeShapeType="1"/>
            </p:cNvSpPr>
            <p:nvPr/>
          </p:nvSpPr>
          <p:spPr bwMode="auto">
            <a:xfrm>
              <a:off x="3411" y="2186"/>
              <a:ext cx="19" cy="28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11" name="Line 487"/>
            <p:cNvSpPr>
              <a:spLocks noChangeShapeType="1"/>
            </p:cNvSpPr>
            <p:nvPr/>
          </p:nvSpPr>
          <p:spPr bwMode="auto">
            <a:xfrm>
              <a:off x="3429" y="2214"/>
              <a:ext cx="21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12" name="Line 488"/>
            <p:cNvSpPr>
              <a:spLocks noChangeShapeType="1"/>
            </p:cNvSpPr>
            <p:nvPr/>
          </p:nvSpPr>
          <p:spPr bwMode="auto">
            <a:xfrm>
              <a:off x="3450" y="2228"/>
              <a:ext cx="19" cy="0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13" name="Line 489"/>
            <p:cNvSpPr>
              <a:spLocks noChangeShapeType="1"/>
            </p:cNvSpPr>
            <p:nvPr/>
          </p:nvSpPr>
          <p:spPr bwMode="auto">
            <a:xfrm>
              <a:off x="3469" y="2228"/>
              <a:ext cx="21" cy="42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14" name="Line 490"/>
            <p:cNvSpPr>
              <a:spLocks noChangeShapeType="1"/>
            </p:cNvSpPr>
            <p:nvPr/>
          </p:nvSpPr>
          <p:spPr bwMode="auto">
            <a:xfrm>
              <a:off x="3490" y="2270"/>
              <a:ext cx="19" cy="26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15" name="Line 491"/>
            <p:cNvSpPr>
              <a:spLocks noChangeShapeType="1"/>
            </p:cNvSpPr>
            <p:nvPr/>
          </p:nvSpPr>
          <p:spPr bwMode="auto">
            <a:xfrm>
              <a:off x="3509" y="2296"/>
              <a:ext cx="19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16" name="Line 492"/>
            <p:cNvSpPr>
              <a:spLocks noChangeShapeType="1"/>
            </p:cNvSpPr>
            <p:nvPr/>
          </p:nvSpPr>
          <p:spPr bwMode="auto">
            <a:xfrm>
              <a:off x="3527" y="2310"/>
              <a:ext cx="19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17" name="Line 493"/>
            <p:cNvSpPr>
              <a:spLocks noChangeShapeType="1"/>
            </p:cNvSpPr>
            <p:nvPr/>
          </p:nvSpPr>
          <p:spPr bwMode="auto">
            <a:xfrm>
              <a:off x="3546" y="2324"/>
              <a:ext cx="21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18" name="Line 494"/>
            <p:cNvSpPr>
              <a:spLocks noChangeShapeType="1"/>
            </p:cNvSpPr>
            <p:nvPr/>
          </p:nvSpPr>
          <p:spPr bwMode="auto">
            <a:xfrm>
              <a:off x="3567" y="2338"/>
              <a:ext cx="19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19" name="Line 495"/>
            <p:cNvSpPr>
              <a:spLocks noChangeShapeType="1"/>
            </p:cNvSpPr>
            <p:nvPr/>
          </p:nvSpPr>
          <p:spPr bwMode="auto">
            <a:xfrm>
              <a:off x="3586" y="2352"/>
              <a:ext cx="19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20" name="Line 496"/>
            <p:cNvSpPr>
              <a:spLocks noChangeShapeType="1"/>
            </p:cNvSpPr>
            <p:nvPr/>
          </p:nvSpPr>
          <p:spPr bwMode="auto">
            <a:xfrm>
              <a:off x="3604" y="2366"/>
              <a:ext cx="19" cy="28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21" name="Line 497"/>
            <p:cNvSpPr>
              <a:spLocks noChangeShapeType="1"/>
            </p:cNvSpPr>
            <p:nvPr/>
          </p:nvSpPr>
          <p:spPr bwMode="auto">
            <a:xfrm>
              <a:off x="3623" y="2394"/>
              <a:ext cx="21" cy="42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22" name="Line 498"/>
            <p:cNvSpPr>
              <a:spLocks noChangeShapeType="1"/>
            </p:cNvSpPr>
            <p:nvPr/>
          </p:nvSpPr>
          <p:spPr bwMode="auto">
            <a:xfrm>
              <a:off x="3644" y="2436"/>
              <a:ext cx="19" cy="14"/>
            </a:xfrm>
            <a:prstGeom prst="line">
              <a:avLst/>
            </a:prstGeom>
            <a:noFill/>
            <a:ln w="33338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842" name="Rectangle 499"/>
            <p:cNvSpPr>
              <a:spLocks noChangeArrowheads="1"/>
            </p:cNvSpPr>
            <p:nvPr/>
          </p:nvSpPr>
          <p:spPr bwMode="auto">
            <a:xfrm>
              <a:off x="298" y="2838"/>
              <a:ext cx="16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8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GB" altLang="en-US" sz="800">
                <a:latin typeface="Arial" charset="0"/>
              </a:endParaRPr>
            </a:p>
          </p:txBody>
        </p:sp>
        <p:sp>
          <p:nvSpPr>
            <p:cNvPr id="32843" name="Rectangle 500"/>
            <p:cNvSpPr>
              <a:spLocks noChangeArrowheads="1"/>
            </p:cNvSpPr>
            <p:nvPr/>
          </p:nvSpPr>
          <p:spPr bwMode="auto">
            <a:xfrm>
              <a:off x="233" y="2009"/>
              <a:ext cx="25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8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GB" altLang="en-US" sz="800">
                <a:latin typeface="Arial" charset="0"/>
              </a:endParaRPr>
            </a:p>
          </p:txBody>
        </p:sp>
        <p:sp>
          <p:nvSpPr>
            <p:cNvPr id="32844" name="Rectangle 501"/>
            <p:cNvSpPr>
              <a:spLocks noChangeArrowheads="1"/>
            </p:cNvSpPr>
            <p:nvPr/>
          </p:nvSpPr>
          <p:spPr bwMode="auto">
            <a:xfrm>
              <a:off x="233" y="1456"/>
              <a:ext cx="25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800">
                  <a:solidFill>
                    <a:srgbClr val="000000"/>
                  </a:solidFill>
                  <a:latin typeface="Arial" charset="0"/>
                </a:rPr>
                <a:t>140</a:t>
              </a:r>
              <a:endParaRPr lang="en-GB" altLang="en-US" sz="800">
                <a:latin typeface="Arial" charset="0"/>
              </a:endParaRPr>
            </a:p>
          </p:txBody>
        </p:sp>
        <p:sp>
          <p:nvSpPr>
            <p:cNvPr id="32845" name="Rectangle 502"/>
            <p:cNvSpPr>
              <a:spLocks noChangeArrowheads="1"/>
            </p:cNvSpPr>
            <p:nvPr/>
          </p:nvSpPr>
          <p:spPr bwMode="auto">
            <a:xfrm>
              <a:off x="233" y="627"/>
              <a:ext cx="252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800">
                  <a:solidFill>
                    <a:srgbClr val="000000"/>
                  </a:solidFill>
                  <a:latin typeface="Arial" charset="0"/>
                </a:rPr>
                <a:t>200</a:t>
              </a:r>
              <a:endParaRPr lang="en-GB" altLang="en-US" sz="800">
                <a:latin typeface="Arial" charset="0"/>
              </a:endParaRPr>
            </a:p>
          </p:txBody>
        </p:sp>
        <p:sp>
          <p:nvSpPr>
            <p:cNvPr id="32846" name="Rectangle 503"/>
            <p:cNvSpPr>
              <a:spLocks noChangeArrowheads="1"/>
            </p:cNvSpPr>
            <p:nvPr/>
          </p:nvSpPr>
          <p:spPr bwMode="auto">
            <a:xfrm>
              <a:off x="840" y="3576"/>
              <a:ext cx="16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800">
                  <a:solidFill>
                    <a:srgbClr val="000000"/>
                  </a:solidFill>
                  <a:latin typeface="Arial" charset="0"/>
                </a:rPr>
                <a:t>21</a:t>
              </a:r>
              <a:endParaRPr lang="en-GB" altLang="en-US" sz="800">
                <a:latin typeface="Arial" charset="0"/>
              </a:endParaRPr>
            </a:p>
          </p:txBody>
        </p:sp>
        <p:sp>
          <p:nvSpPr>
            <p:cNvPr id="32847" name="Rectangle 504"/>
            <p:cNvSpPr>
              <a:spLocks noChangeArrowheads="1"/>
            </p:cNvSpPr>
            <p:nvPr/>
          </p:nvSpPr>
          <p:spPr bwMode="auto">
            <a:xfrm>
              <a:off x="1615" y="3576"/>
              <a:ext cx="16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800">
                  <a:solidFill>
                    <a:srgbClr val="000000"/>
                  </a:solidFill>
                  <a:latin typeface="Arial" charset="0"/>
                </a:rPr>
                <a:t>61</a:t>
              </a:r>
              <a:endParaRPr lang="en-GB" altLang="en-US" sz="800">
                <a:latin typeface="Arial" charset="0"/>
              </a:endParaRPr>
            </a:p>
          </p:txBody>
        </p:sp>
        <p:sp>
          <p:nvSpPr>
            <p:cNvPr id="32848" name="Rectangle 505"/>
            <p:cNvSpPr>
              <a:spLocks noChangeArrowheads="1"/>
            </p:cNvSpPr>
            <p:nvPr/>
          </p:nvSpPr>
          <p:spPr bwMode="auto">
            <a:xfrm>
              <a:off x="2362" y="3576"/>
              <a:ext cx="25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800">
                  <a:solidFill>
                    <a:srgbClr val="000000"/>
                  </a:solidFill>
                  <a:latin typeface="Arial" charset="0"/>
                </a:rPr>
                <a:t>101</a:t>
              </a:r>
              <a:endParaRPr lang="en-GB" altLang="en-US" sz="800">
                <a:latin typeface="Arial" charset="0"/>
              </a:endParaRPr>
            </a:p>
          </p:txBody>
        </p:sp>
        <p:sp>
          <p:nvSpPr>
            <p:cNvPr id="32849" name="Rectangle 506"/>
            <p:cNvSpPr>
              <a:spLocks noChangeArrowheads="1"/>
            </p:cNvSpPr>
            <p:nvPr/>
          </p:nvSpPr>
          <p:spPr bwMode="auto">
            <a:xfrm>
              <a:off x="3140" y="3576"/>
              <a:ext cx="25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800">
                  <a:solidFill>
                    <a:srgbClr val="000000"/>
                  </a:solidFill>
                  <a:latin typeface="Arial" charset="0"/>
                </a:rPr>
                <a:t>141</a:t>
              </a:r>
              <a:endParaRPr lang="en-GB" altLang="en-US" sz="800">
                <a:latin typeface="Arial" charset="0"/>
              </a:endParaRPr>
            </a:p>
          </p:txBody>
        </p:sp>
        <p:sp>
          <p:nvSpPr>
            <p:cNvPr id="32850" name="Rectangle 507"/>
            <p:cNvSpPr>
              <a:spLocks noChangeArrowheads="1"/>
            </p:cNvSpPr>
            <p:nvPr/>
          </p:nvSpPr>
          <p:spPr bwMode="auto">
            <a:xfrm>
              <a:off x="3915" y="3576"/>
              <a:ext cx="25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800">
                  <a:solidFill>
                    <a:srgbClr val="000000"/>
                  </a:solidFill>
                  <a:latin typeface="Arial" charset="0"/>
                </a:rPr>
                <a:t>181</a:t>
              </a:r>
              <a:endParaRPr lang="en-GB" altLang="en-US" sz="800">
                <a:latin typeface="Arial" charset="0"/>
              </a:endParaRPr>
            </a:p>
          </p:txBody>
        </p:sp>
        <p:sp>
          <p:nvSpPr>
            <p:cNvPr id="32851" name="Rectangle 508"/>
            <p:cNvSpPr>
              <a:spLocks noChangeArrowheads="1"/>
            </p:cNvSpPr>
            <p:nvPr/>
          </p:nvSpPr>
          <p:spPr bwMode="auto">
            <a:xfrm>
              <a:off x="4692" y="3576"/>
              <a:ext cx="252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800">
                  <a:solidFill>
                    <a:srgbClr val="000000"/>
                  </a:solidFill>
                  <a:latin typeface="Arial" charset="0"/>
                </a:rPr>
                <a:t>221</a:t>
              </a:r>
              <a:endParaRPr lang="en-GB" altLang="en-US" sz="800">
                <a:latin typeface="Arial" charset="0"/>
              </a:endParaRPr>
            </a:p>
          </p:txBody>
        </p:sp>
        <p:grpSp>
          <p:nvGrpSpPr>
            <p:cNvPr id="32852" name="Group 509"/>
            <p:cNvGrpSpPr>
              <a:grpSpLocks/>
            </p:cNvGrpSpPr>
            <p:nvPr/>
          </p:nvGrpSpPr>
          <p:grpSpPr bwMode="auto">
            <a:xfrm>
              <a:off x="1679" y="1231"/>
              <a:ext cx="16" cy="2239"/>
              <a:chOff x="1679" y="1231"/>
              <a:chExt cx="16" cy="2239"/>
            </a:xfrm>
          </p:grpSpPr>
          <p:sp>
            <p:nvSpPr>
              <p:cNvPr id="257534" name="Rectangle 510"/>
              <p:cNvSpPr>
                <a:spLocks noChangeArrowheads="1"/>
              </p:cNvSpPr>
              <p:nvPr/>
            </p:nvSpPr>
            <p:spPr bwMode="auto">
              <a:xfrm>
                <a:off x="1678" y="3337"/>
                <a:ext cx="16" cy="133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35" name="Rectangle 511"/>
              <p:cNvSpPr>
                <a:spLocks noChangeArrowheads="1"/>
              </p:cNvSpPr>
              <p:nvPr/>
            </p:nvSpPr>
            <p:spPr bwMode="auto">
              <a:xfrm>
                <a:off x="1678" y="3269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36" name="Rectangle 512"/>
              <p:cNvSpPr>
                <a:spLocks noChangeArrowheads="1"/>
              </p:cNvSpPr>
              <p:nvPr/>
            </p:nvSpPr>
            <p:spPr bwMode="auto">
              <a:xfrm>
                <a:off x="1678" y="3202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37" name="Rectangle 513"/>
              <p:cNvSpPr>
                <a:spLocks noChangeArrowheads="1"/>
              </p:cNvSpPr>
              <p:nvPr/>
            </p:nvSpPr>
            <p:spPr bwMode="auto">
              <a:xfrm>
                <a:off x="1678" y="3017"/>
                <a:ext cx="16" cy="13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38" name="Rectangle 514"/>
              <p:cNvSpPr>
                <a:spLocks noChangeArrowheads="1"/>
              </p:cNvSpPr>
              <p:nvPr/>
            </p:nvSpPr>
            <p:spPr bwMode="auto">
              <a:xfrm>
                <a:off x="1678" y="2952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39" name="Rectangle 515"/>
              <p:cNvSpPr>
                <a:spLocks noChangeArrowheads="1"/>
              </p:cNvSpPr>
              <p:nvPr/>
            </p:nvSpPr>
            <p:spPr bwMode="auto">
              <a:xfrm>
                <a:off x="1678" y="2884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40" name="Rectangle 516"/>
              <p:cNvSpPr>
                <a:spLocks noChangeArrowheads="1"/>
              </p:cNvSpPr>
              <p:nvPr/>
            </p:nvSpPr>
            <p:spPr bwMode="auto">
              <a:xfrm>
                <a:off x="1678" y="2700"/>
                <a:ext cx="16" cy="13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41" name="Rectangle 517"/>
              <p:cNvSpPr>
                <a:spLocks noChangeArrowheads="1"/>
              </p:cNvSpPr>
              <p:nvPr/>
            </p:nvSpPr>
            <p:spPr bwMode="auto">
              <a:xfrm>
                <a:off x="1678" y="2632"/>
                <a:ext cx="16" cy="19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42" name="Rectangle 518"/>
              <p:cNvSpPr>
                <a:spLocks noChangeArrowheads="1"/>
              </p:cNvSpPr>
              <p:nvPr/>
            </p:nvSpPr>
            <p:spPr bwMode="auto">
              <a:xfrm>
                <a:off x="1678" y="2567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43" name="Rectangle 519"/>
              <p:cNvSpPr>
                <a:spLocks noChangeArrowheads="1"/>
              </p:cNvSpPr>
              <p:nvPr/>
            </p:nvSpPr>
            <p:spPr bwMode="auto">
              <a:xfrm>
                <a:off x="1678" y="2382"/>
                <a:ext cx="16" cy="133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44" name="Rectangle 520"/>
              <p:cNvSpPr>
                <a:spLocks noChangeArrowheads="1"/>
              </p:cNvSpPr>
              <p:nvPr/>
            </p:nvSpPr>
            <p:spPr bwMode="auto">
              <a:xfrm>
                <a:off x="1678" y="2315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45" name="Rectangle 521"/>
              <p:cNvSpPr>
                <a:spLocks noChangeArrowheads="1"/>
              </p:cNvSpPr>
              <p:nvPr/>
            </p:nvSpPr>
            <p:spPr bwMode="auto">
              <a:xfrm>
                <a:off x="1678" y="2247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46" name="Rectangle 522"/>
              <p:cNvSpPr>
                <a:spLocks noChangeArrowheads="1"/>
              </p:cNvSpPr>
              <p:nvPr/>
            </p:nvSpPr>
            <p:spPr bwMode="auto">
              <a:xfrm>
                <a:off x="1678" y="2063"/>
                <a:ext cx="16" cy="13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47" name="Rectangle 523"/>
              <p:cNvSpPr>
                <a:spLocks noChangeArrowheads="1"/>
              </p:cNvSpPr>
              <p:nvPr/>
            </p:nvSpPr>
            <p:spPr bwMode="auto">
              <a:xfrm>
                <a:off x="1678" y="1997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48" name="Rectangle 524"/>
              <p:cNvSpPr>
                <a:spLocks noChangeArrowheads="1"/>
              </p:cNvSpPr>
              <p:nvPr/>
            </p:nvSpPr>
            <p:spPr bwMode="auto">
              <a:xfrm>
                <a:off x="1678" y="1930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49" name="Rectangle 525"/>
              <p:cNvSpPr>
                <a:spLocks noChangeArrowheads="1"/>
              </p:cNvSpPr>
              <p:nvPr/>
            </p:nvSpPr>
            <p:spPr bwMode="auto">
              <a:xfrm>
                <a:off x="1678" y="1745"/>
                <a:ext cx="16" cy="13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50" name="Rectangle 526"/>
              <p:cNvSpPr>
                <a:spLocks noChangeArrowheads="1"/>
              </p:cNvSpPr>
              <p:nvPr/>
            </p:nvSpPr>
            <p:spPr bwMode="auto">
              <a:xfrm>
                <a:off x="1678" y="1677"/>
                <a:ext cx="16" cy="19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51" name="Rectangle 527"/>
              <p:cNvSpPr>
                <a:spLocks noChangeArrowheads="1"/>
              </p:cNvSpPr>
              <p:nvPr/>
            </p:nvSpPr>
            <p:spPr bwMode="auto">
              <a:xfrm>
                <a:off x="1678" y="1612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52" name="Rectangle 528"/>
              <p:cNvSpPr>
                <a:spLocks noChangeArrowheads="1"/>
              </p:cNvSpPr>
              <p:nvPr/>
            </p:nvSpPr>
            <p:spPr bwMode="auto">
              <a:xfrm>
                <a:off x="1678" y="1428"/>
                <a:ext cx="16" cy="133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53" name="Rectangle 529"/>
              <p:cNvSpPr>
                <a:spLocks noChangeArrowheads="1"/>
              </p:cNvSpPr>
              <p:nvPr/>
            </p:nvSpPr>
            <p:spPr bwMode="auto">
              <a:xfrm>
                <a:off x="1678" y="1360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54" name="Rectangle 530"/>
              <p:cNvSpPr>
                <a:spLocks noChangeArrowheads="1"/>
              </p:cNvSpPr>
              <p:nvPr/>
            </p:nvSpPr>
            <p:spPr bwMode="auto">
              <a:xfrm>
                <a:off x="1678" y="1295"/>
                <a:ext cx="16" cy="14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55" name="Rectangle 531"/>
              <p:cNvSpPr>
                <a:spLocks noChangeArrowheads="1"/>
              </p:cNvSpPr>
              <p:nvPr/>
            </p:nvSpPr>
            <p:spPr bwMode="auto">
              <a:xfrm>
                <a:off x="1678" y="1232"/>
                <a:ext cx="16" cy="14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2853" name="Group 532"/>
            <p:cNvGrpSpPr>
              <a:grpSpLocks/>
            </p:cNvGrpSpPr>
            <p:nvPr/>
          </p:nvGrpSpPr>
          <p:grpSpPr bwMode="auto">
            <a:xfrm>
              <a:off x="2655" y="1691"/>
              <a:ext cx="17" cy="1779"/>
              <a:chOff x="2655" y="1691"/>
              <a:chExt cx="17" cy="1779"/>
            </a:xfrm>
          </p:grpSpPr>
          <p:sp>
            <p:nvSpPr>
              <p:cNvPr id="257557" name="Rectangle 533"/>
              <p:cNvSpPr>
                <a:spLocks noChangeArrowheads="1"/>
              </p:cNvSpPr>
              <p:nvPr/>
            </p:nvSpPr>
            <p:spPr bwMode="auto">
              <a:xfrm>
                <a:off x="2654" y="3337"/>
                <a:ext cx="19" cy="133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58" name="Rectangle 534"/>
              <p:cNvSpPr>
                <a:spLocks noChangeArrowheads="1"/>
              </p:cNvSpPr>
              <p:nvPr/>
            </p:nvSpPr>
            <p:spPr bwMode="auto">
              <a:xfrm>
                <a:off x="2654" y="3269"/>
                <a:ext cx="19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59" name="Rectangle 535"/>
              <p:cNvSpPr>
                <a:spLocks noChangeArrowheads="1"/>
              </p:cNvSpPr>
              <p:nvPr/>
            </p:nvSpPr>
            <p:spPr bwMode="auto">
              <a:xfrm>
                <a:off x="2654" y="3202"/>
                <a:ext cx="19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60" name="Rectangle 536"/>
              <p:cNvSpPr>
                <a:spLocks noChangeArrowheads="1"/>
              </p:cNvSpPr>
              <p:nvPr/>
            </p:nvSpPr>
            <p:spPr bwMode="auto">
              <a:xfrm>
                <a:off x="2654" y="3017"/>
                <a:ext cx="19" cy="13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61" name="Rectangle 537"/>
              <p:cNvSpPr>
                <a:spLocks noChangeArrowheads="1"/>
              </p:cNvSpPr>
              <p:nvPr/>
            </p:nvSpPr>
            <p:spPr bwMode="auto">
              <a:xfrm>
                <a:off x="2654" y="2952"/>
                <a:ext cx="19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62" name="Rectangle 538"/>
              <p:cNvSpPr>
                <a:spLocks noChangeArrowheads="1"/>
              </p:cNvSpPr>
              <p:nvPr/>
            </p:nvSpPr>
            <p:spPr bwMode="auto">
              <a:xfrm>
                <a:off x="2654" y="2884"/>
                <a:ext cx="19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63" name="Rectangle 539"/>
              <p:cNvSpPr>
                <a:spLocks noChangeArrowheads="1"/>
              </p:cNvSpPr>
              <p:nvPr/>
            </p:nvSpPr>
            <p:spPr bwMode="auto">
              <a:xfrm>
                <a:off x="2654" y="2700"/>
                <a:ext cx="19" cy="13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64" name="Rectangle 540"/>
              <p:cNvSpPr>
                <a:spLocks noChangeArrowheads="1"/>
              </p:cNvSpPr>
              <p:nvPr/>
            </p:nvSpPr>
            <p:spPr bwMode="auto">
              <a:xfrm>
                <a:off x="2654" y="2632"/>
                <a:ext cx="19" cy="19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65" name="Rectangle 541"/>
              <p:cNvSpPr>
                <a:spLocks noChangeArrowheads="1"/>
              </p:cNvSpPr>
              <p:nvPr/>
            </p:nvSpPr>
            <p:spPr bwMode="auto">
              <a:xfrm>
                <a:off x="2654" y="2567"/>
                <a:ext cx="19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66" name="Rectangle 542"/>
              <p:cNvSpPr>
                <a:spLocks noChangeArrowheads="1"/>
              </p:cNvSpPr>
              <p:nvPr/>
            </p:nvSpPr>
            <p:spPr bwMode="auto">
              <a:xfrm>
                <a:off x="2654" y="2382"/>
                <a:ext cx="19" cy="133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67" name="Rectangle 543"/>
              <p:cNvSpPr>
                <a:spLocks noChangeArrowheads="1"/>
              </p:cNvSpPr>
              <p:nvPr/>
            </p:nvSpPr>
            <p:spPr bwMode="auto">
              <a:xfrm>
                <a:off x="2654" y="2315"/>
                <a:ext cx="19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68" name="Rectangle 544"/>
              <p:cNvSpPr>
                <a:spLocks noChangeArrowheads="1"/>
              </p:cNvSpPr>
              <p:nvPr/>
            </p:nvSpPr>
            <p:spPr bwMode="auto">
              <a:xfrm>
                <a:off x="2654" y="2247"/>
                <a:ext cx="19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69" name="Rectangle 545"/>
              <p:cNvSpPr>
                <a:spLocks noChangeArrowheads="1"/>
              </p:cNvSpPr>
              <p:nvPr/>
            </p:nvSpPr>
            <p:spPr bwMode="auto">
              <a:xfrm>
                <a:off x="2654" y="2063"/>
                <a:ext cx="19" cy="13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70" name="Rectangle 546"/>
              <p:cNvSpPr>
                <a:spLocks noChangeArrowheads="1"/>
              </p:cNvSpPr>
              <p:nvPr/>
            </p:nvSpPr>
            <p:spPr bwMode="auto">
              <a:xfrm>
                <a:off x="2654" y="1997"/>
                <a:ext cx="19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71" name="Rectangle 547"/>
              <p:cNvSpPr>
                <a:spLocks noChangeArrowheads="1"/>
              </p:cNvSpPr>
              <p:nvPr/>
            </p:nvSpPr>
            <p:spPr bwMode="auto">
              <a:xfrm>
                <a:off x="2654" y="1930"/>
                <a:ext cx="19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72" name="Rectangle 548"/>
              <p:cNvSpPr>
                <a:spLocks noChangeArrowheads="1"/>
              </p:cNvSpPr>
              <p:nvPr/>
            </p:nvSpPr>
            <p:spPr bwMode="auto">
              <a:xfrm>
                <a:off x="2654" y="1745"/>
                <a:ext cx="19" cy="13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73" name="Rectangle 549"/>
              <p:cNvSpPr>
                <a:spLocks noChangeArrowheads="1"/>
              </p:cNvSpPr>
              <p:nvPr/>
            </p:nvSpPr>
            <p:spPr bwMode="auto">
              <a:xfrm>
                <a:off x="2654" y="1691"/>
                <a:ext cx="19" cy="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2854" name="Group 550"/>
            <p:cNvGrpSpPr>
              <a:grpSpLocks/>
            </p:cNvGrpSpPr>
            <p:nvPr/>
          </p:nvGrpSpPr>
          <p:grpSpPr bwMode="auto">
            <a:xfrm>
              <a:off x="3669" y="2449"/>
              <a:ext cx="17" cy="1022"/>
              <a:chOff x="3669" y="2449"/>
              <a:chExt cx="17" cy="1022"/>
            </a:xfrm>
          </p:grpSpPr>
          <p:sp>
            <p:nvSpPr>
              <p:cNvPr id="257575" name="Rectangle 551"/>
              <p:cNvSpPr>
                <a:spLocks noChangeArrowheads="1"/>
              </p:cNvSpPr>
              <p:nvPr/>
            </p:nvSpPr>
            <p:spPr bwMode="auto">
              <a:xfrm>
                <a:off x="3670" y="3337"/>
                <a:ext cx="16" cy="133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76" name="Rectangle 552"/>
              <p:cNvSpPr>
                <a:spLocks noChangeArrowheads="1"/>
              </p:cNvSpPr>
              <p:nvPr/>
            </p:nvSpPr>
            <p:spPr bwMode="auto">
              <a:xfrm>
                <a:off x="3670" y="3269"/>
                <a:ext cx="16" cy="14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77" name="Rectangle 553"/>
              <p:cNvSpPr>
                <a:spLocks noChangeArrowheads="1"/>
              </p:cNvSpPr>
              <p:nvPr/>
            </p:nvSpPr>
            <p:spPr bwMode="auto">
              <a:xfrm>
                <a:off x="3670" y="3202"/>
                <a:ext cx="16" cy="19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78" name="Rectangle 554"/>
              <p:cNvSpPr>
                <a:spLocks noChangeArrowheads="1"/>
              </p:cNvSpPr>
              <p:nvPr/>
            </p:nvSpPr>
            <p:spPr bwMode="auto">
              <a:xfrm>
                <a:off x="3670" y="3020"/>
                <a:ext cx="16" cy="133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79" name="Rectangle 555"/>
              <p:cNvSpPr>
                <a:spLocks noChangeArrowheads="1"/>
              </p:cNvSpPr>
              <p:nvPr/>
            </p:nvSpPr>
            <p:spPr bwMode="auto">
              <a:xfrm>
                <a:off x="3670" y="2952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80" name="Rectangle 556"/>
              <p:cNvSpPr>
                <a:spLocks noChangeArrowheads="1"/>
              </p:cNvSpPr>
              <p:nvPr/>
            </p:nvSpPr>
            <p:spPr bwMode="auto">
              <a:xfrm>
                <a:off x="3670" y="2884"/>
                <a:ext cx="16" cy="19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81" name="Rectangle 557"/>
              <p:cNvSpPr>
                <a:spLocks noChangeArrowheads="1"/>
              </p:cNvSpPr>
              <p:nvPr/>
            </p:nvSpPr>
            <p:spPr bwMode="auto">
              <a:xfrm>
                <a:off x="3670" y="2702"/>
                <a:ext cx="16" cy="133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82" name="Rectangle 558"/>
              <p:cNvSpPr>
                <a:spLocks noChangeArrowheads="1"/>
              </p:cNvSpPr>
              <p:nvPr/>
            </p:nvSpPr>
            <p:spPr bwMode="auto">
              <a:xfrm>
                <a:off x="3670" y="2637"/>
                <a:ext cx="16" cy="14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83" name="Rectangle 559"/>
              <p:cNvSpPr>
                <a:spLocks noChangeArrowheads="1"/>
              </p:cNvSpPr>
              <p:nvPr/>
            </p:nvSpPr>
            <p:spPr bwMode="auto">
              <a:xfrm>
                <a:off x="3670" y="2567"/>
                <a:ext cx="16" cy="16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7584" name="Rectangle 560"/>
              <p:cNvSpPr>
                <a:spLocks noChangeArrowheads="1"/>
              </p:cNvSpPr>
              <p:nvPr/>
            </p:nvSpPr>
            <p:spPr bwMode="auto">
              <a:xfrm>
                <a:off x="3670" y="2450"/>
                <a:ext cx="16" cy="70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7585" name="Freeform 561"/>
            <p:cNvSpPr>
              <a:spLocks/>
            </p:cNvSpPr>
            <p:nvPr/>
          </p:nvSpPr>
          <p:spPr bwMode="auto">
            <a:xfrm>
              <a:off x="917" y="905"/>
              <a:ext cx="166" cy="112"/>
            </a:xfrm>
            <a:custGeom>
              <a:avLst/>
              <a:gdLst>
                <a:gd name="T0" fmla="*/ 5 w 335"/>
                <a:gd name="T1" fmla="*/ 51 h 225"/>
                <a:gd name="T2" fmla="*/ 4 w 335"/>
                <a:gd name="T3" fmla="*/ 47 h 225"/>
                <a:gd name="T4" fmla="*/ 12 w 335"/>
                <a:gd name="T5" fmla="*/ 65 h 225"/>
                <a:gd name="T6" fmla="*/ 34 w 335"/>
                <a:gd name="T7" fmla="*/ 86 h 225"/>
                <a:gd name="T8" fmla="*/ 48 w 335"/>
                <a:gd name="T9" fmla="*/ 91 h 225"/>
                <a:gd name="T10" fmla="*/ 67 w 335"/>
                <a:gd name="T11" fmla="*/ 98 h 225"/>
                <a:gd name="T12" fmla="*/ 81 w 335"/>
                <a:gd name="T13" fmla="*/ 102 h 225"/>
                <a:gd name="T14" fmla="*/ 106 w 335"/>
                <a:gd name="T15" fmla="*/ 107 h 225"/>
                <a:gd name="T16" fmla="*/ 130 w 335"/>
                <a:gd name="T17" fmla="*/ 105 h 225"/>
                <a:gd name="T18" fmla="*/ 162 w 335"/>
                <a:gd name="T19" fmla="*/ 72 h 225"/>
                <a:gd name="T20" fmla="*/ 182 w 335"/>
                <a:gd name="T21" fmla="*/ 75 h 225"/>
                <a:gd name="T22" fmla="*/ 176 w 335"/>
                <a:gd name="T23" fmla="*/ 112 h 225"/>
                <a:gd name="T24" fmla="*/ 197 w 335"/>
                <a:gd name="T25" fmla="*/ 121 h 225"/>
                <a:gd name="T26" fmla="*/ 219 w 335"/>
                <a:gd name="T27" fmla="*/ 95 h 225"/>
                <a:gd name="T28" fmla="*/ 215 w 335"/>
                <a:gd name="T29" fmla="*/ 141 h 225"/>
                <a:gd name="T30" fmla="*/ 212 w 335"/>
                <a:gd name="T31" fmla="*/ 139 h 225"/>
                <a:gd name="T32" fmla="*/ 217 w 335"/>
                <a:gd name="T33" fmla="*/ 151 h 225"/>
                <a:gd name="T34" fmla="*/ 238 w 335"/>
                <a:gd name="T35" fmla="*/ 172 h 225"/>
                <a:gd name="T36" fmla="*/ 229 w 335"/>
                <a:gd name="T37" fmla="*/ 165 h 225"/>
                <a:gd name="T38" fmla="*/ 226 w 335"/>
                <a:gd name="T39" fmla="*/ 167 h 225"/>
                <a:gd name="T40" fmla="*/ 240 w 335"/>
                <a:gd name="T41" fmla="*/ 188 h 225"/>
                <a:gd name="T42" fmla="*/ 273 w 335"/>
                <a:gd name="T43" fmla="*/ 176 h 225"/>
                <a:gd name="T44" fmla="*/ 249 w 335"/>
                <a:gd name="T45" fmla="*/ 202 h 225"/>
                <a:gd name="T46" fmla="*/ 266 w 335"/>
                <a:gd name="T47" fmla="*/ 222 h 225"/>
                <a:gd name="T48" fmla="*/ 294 w 335"/>
                <a:gd name="T49" fmla="*/ 225 h 225"/>
                <a:gd name="T50" fmla="*/ 335 w 335"/>
                <a:gd name="T51" fmla="*/ 160 h 225"/>
                <a:gd name="T52" fmla="*/ 294 w 335"/>
                <a:gd name="T53" fmla="*/ 194 h 225"/>
                <a:gd name="T54" fmla="*/ 280 w 335"/>
                <a:gd name="T55" fmla="*/ 192 h 225"/>
                <a:gd name="T56" fmla="*/ 302 w 335"/>
                <a:gd name="T57" fmla="*/ 167 h 225"/>
                <a:gd name="T58" fmla="*/ 307 w 335"/>
                <a:gd name="T59" fmla="*/ 172 h 225"/>
                <a:gd name="T60" fmla="*/ 289 w 335"/>
                <a:gd name="T61" fmla="*/ 146 h 225"/>
                <a:gd name="T62" fmla="*/ 257 w 335"/>
                <a:gd name="T63" fmla="*/ 160 h 225"/>
                <a:gd name="T64" fmla="*/ 284 w 335"/>
                <a:gd name="T65" fmla="*/ 137 h 225"/>
                <a:gd name="T66" fmla="*/ 275 w 335"/>
                <a:gd name="T67" fmla="*/ 120 h 225"/>
                <a:gd name="T68" fmla="*/ 270 w 335"/>
                <a:gd name="T69" fmla="*/ 116 h 225"/>
                <a:gd name="T70" fmla="*/ 273 w 335"/>
                <a:gd name="T71" fmla="*/ 120 h 225"/>
                <a:gd name="T72" fmla="*/ 272 w 335"/>
                <a:gd name="T73" fmla="*/ 114 h 225"/>
                <a:gd name="T74" fmla="*/ 252 w 335"/>
                <a:gd name="T75" fmla="*/ 84 h 225"/>
                <a:gd name="T76" fmla="*/ 231 w 335"/>
                <a:gd name="T77" fmla="*/ 65 h 225"/>
                <a:gd name="T78" fmla="*/ 222 w 335"/>
                <a:gd name="T79" fmla="*/ 61 h 225"/>
                <a:gd name="T80" fmla="*/ 194 w 335"/>
                <a:gd name="T81" fmla="*/ 86 h 225"/>
                <a:gd name="T82" fmla="*/ 196 w 335"/>
                <a:gd name="T83" fmla="*/ 47 h 225"/>
                <a:gd name="T84" fmla="*/ 162 w 335"/>
                <a:gd name="T85" fmla="*/ 38 h 225"/>
                <a:gd name="T86" fmla="*/ 108 w 335"/>
                <a:gd name="T87" fmla="*/ 44 h 225"/>
                <a:gd name="T88" fmla="*/ 115 w 335"/>
                <a:gd name="T89" fmla="*/ 44 h 225"/>
                <a:gd name="T90" fmla="*/ 104 w 335"/>
                <a:gd name="T91" fmla="*/ 42 h 225"/>
                <a:gd name="T92" fmla="*/ 79 w 335"/>
                <a:gd name="T93" fmla="*/ 37 h 225"/>
                <a:gd name="T94" fmla="*/ 72 w 335"/>
                <a:gd name="T95" fmla="*/ 31 h 225"/>
                <a:gd name="T96" fmla="*/ 55 w 335"/>
                <a:gd name="T97" fmla="*/ 23 h 225"/>
                <a:gd name="T98" fmla="*/ 72 w 335"/>
                <a:gd name="T99" fmla="*/ 40 h 225"/>
                <a:gd name="T100" fmla="*/ 62 w 335"/>
                <a:gd name="T101" fmla="*/ 17 h 225"/>
                <a:gd name="T102" fmla="*/ 46 w 335"/>
                <a:gd name="T10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5" h="225">
                  <a:moveTo>
                    <a:pt x="46" y="0"/>
                  </a:moveTo>
                  <a:lnTo>
                    <a:pt x="0" y="45"/>
                  </a:lnTo>
                  <a:lnTo>
                    <a:pt x="5" y="51"/>
                  </a:lnTo>
                  <a:lnTo>
                    <a:pt x="9" y="54"/>
                  </a:lnTo>
                  <a:lnTo>
                    <a:pt x="32" y="31"/>
                  </a:lnTo>
                  <a:lnTo>
                    <a:pt x="4" y="47"/>
                  </a:lnTo>
                  <a:lnTo>
                    <a:pt x="5" y="51"/>
                  </a:lnTo>
                  <a:lnTo>
                    <a:pt x="9" y="58"/>
                  </a:lnTo>
                  <a:lnTo>
                    <a:pt x="12" y="65"/>
                  </a:lnTo>
                  <a:lnTo>
                    <a:pt x="19" y="75"/>
                  </a:lnTo>
                  <a:lnTo>
                    <a:pt x="30" y="82"/>
                  </a:lnTo>
                  <a:lnTo>
                    <a:pt x="34" y="86"/>
                  </a:lnTo>
                  <a:lnTo>
                    <a:pt x="48" y="56"/>
                  </a:lnTo>
                  <a:lnTo>
                    <a:pt x="32" y="84"/>
                  </a:lnTo>
                  <a:lnTo>
                    <a:pt x="48" y="91"/>
                  </a:lnTo>
                  <a:lnTo>
                    <a:pt x="60" y="97"/>
                  </a:lnTo>
                  <a:lnTo>
                    <a:pt x="65" y="98"/>
                  </a:lnTo>
                  <a:lnTo>
                    <a:pt x="67" y="98"/>
                  </a:lnTo>
                  <a:lnTo>
                    <a:pt x="72" y="100"/>
                  </a:lnTo>
                  <a:lnTo>
                    <a:pt x="79" y="102"/>
                  </a:lnTo>
                  <a:lnTo>
                    <a:pt x="81" y="102"/>
                  </a:lnTo>
                  <a:lnTo>
                    <a:pt x="85" y="102"/>
                  </a:lnTo>
                  <a:lnTo>
                    <a:pt x="90" y="104"/>
                  </a:lnTo>
                  <a:lnTo>
                    <a:pt x="106" y="107"/>
                  </a:lnTo>
                  <a:lnTo>
                    <a:pt x="111" y="107"/>
                  </a:lnTo>
                  <a:lnTo>
                    <a:pt x="115" y="107"/>
                  </a:lnTo>
                  <a:lnTo>
                    <a:pt x="130" y="105"/>
                  </a:lnTo>
                  <a:lnTo>
                    <a:pt x="146" y="104"/>
                  </a:lnTo>
                  <a:lnTo>
                    <a:pt x="162" y="104"/>
                  </a:lnTo>
                  <a:lnTo>
                    <a:pt x="162" y="72"/>
                  </a:lnTo>
                  <a:lnTo>
                    <a:pt x="150" y="102"/>
                  </a:lnTo>
                  <a:lnTo>
                    <a:pt x="173" y="107"/>
                  </a:lnTo>
                  <a:lnTo>
                    <a:pt x="182" y="75"/>
                  </a:lnTo>
                  <a:lnTo>
                    <a:pt x="168" y="105"/>
                  </a:lnTo>
                  <a:lnTo>
                    <a:pt x="175" y="111"/>
                  </a:lnTo>
                  <a:lnTo>
                    <a:pt x="176" y="112"/>
                  </a:lnTo>
                  <a:lnTo>
                    <a:pt x="180" y="116"/>
                  </a:lnTo>
                  <a:lnTo>
                    <a:pt x="189" y="120"/>
                  </a:lnTo>
                  <a:lnTo>
                    <a:pt x="197" y="121"/>
                  </a:lnTo>
                  <a:lnTo>
                    <a:pt x="203" y="125"/>
                  </a:lnTo>
                  <a:lnTo>
                    <a:pt x="210" y="127"/>
                  </a:lnTo>
                  <a:lnTo>
                    <a:pt x="219" y="95"/>
                  </a:lnTo>
                  <a:lnTo>
                    <a:pt x="194" y="116"/>
                  </a:lnTo>
                  <a:lnTo>
                    <a:pt x="206" y="130"/>
                  </a:lnTo>
                  <a:lnTo>
                    <a:pt x="215" y="141"/>
                  </a:lnTo>
                  <a:lnTo>
                    <a:pt x="240" y="120"/>
                  </a:lnTo>
                  <a:lnTo>
                    <a:pt x="212" y="135"/>
                  </a:lnTo>
                  <a:lnTo>
                    <a:pt x="212" y="139"/>
                  </a:lnTo>
                  <a:lnTo>
                    <a:pt x="213" y="144"/>
                  </a:lnTo>
                  <a:lnTo>
                    <a:pt x="215" y="149"/>
                  </a:lnTo>
                  <a:lnTo>
                    <a:pt x="217" y="151"/>
                  </a:lnTo>
                  <a:lnTo>
                    <a:pt x="224" y="162"/>
                  </a:lnTo>
                  <a:lnTo>
                    <a:pt x="235" y="169"/>
                  </a:lnTo>
                  <a:lnTo>
                    <a:pt x="238" y="172"/>
                  </a:lnTo>
                  <a:lnTo>
                    <a:pt x="252" y="142"/>
                  </a:lnTo>
                  <a:lnTo>
                    <a:pt x="222" y="155"/>
                  </a:lnTo>
                  <a:lnTo>
                    <a:pt x="229" y="165"/>
                  </a:lnTo>
                  <a:lnTo>
                    <a:pt x="222" y="153"/>
                  </a:lnTo>
                  <a:lnTo>
                    <a:pt x="224" y="162"/>
                  </a:lnTo>
                  <a:lnTo>
                    <a:pt x="226" y="167"/>
                  </a:lnTo>
                  <a:lnTo>
                    <a:pt x="227" y="172"/>
                  </a:lnTo>
                  <a:lnTo>
                    <a:pt x="235" y="183"/>
                  </a:lnTo>
                  <a:lnTo>
                    <a:pt x="240" y="188"/>
                  </a:lnTo>
                  <a:lnTo>
                    <a:pt x="243" y="192"/>
                  </a:lnTo>
                  <a:lnTo>
                    <a:pt x="250" y="199"/>
                  </a:lnTo>
                  <a:lnTo>
                    <a:pt x="273" y="176"/>
                  </a:lnTo>
                  <a:lnTo>
                    <a:pt x="247" y="194"/>
                  </a:lnTo>
                  <a:lnTo>
                    <a:pt x="247" y="197"/>
                  </a:lnTo>
                  <a:lnTo>
                    <a:pt x="249" y="202"/>
                  </a:lnTo>
                  <a:lnTo>
                    <a:pt x="256" y="213"/>
                  </a:lnTo>
                  <a:lnTo>
                    <a:pt x="266" y="220"/>
                  </a:lnTo>
                  <a:lnTo>
                    <a:pt x="266" y="222"/>
                  </a:lnTo>
                  <a:lnTo>
                    <a:pt x="275" y="224"/>
                  </a:lnTo>
                  <a:lnTo>
                    <a:pt x="282" y="224"/>
                  </a:lnTo>
                  <a:lnTo>
                    <a:pt x="294" y="225"/>
                  </a:lnTo>
                  <a:lnTo>
                    <a:pt x="309" y="225"/>
                  </a:lnTo>
                  <a:lnTo>
                    <a:pt x="335" y="225"/>
                  </a:lnTo>
                  <a:lnTo>
                    <a:pt x="335" y="160"/>
                  </a:lnTo>
                  <a:lnTo>
                    <a:pt x="309" y="160"/>
                  </a:lnTo>
                  <a:lnTo>
                    <a:pt x="294" y="160"/>
                  </a:lnTo>
                  <a:lnTo>
                    <a:pt x="294" y="194"/>
                  </a:lnTo>
                  <a:lnTo>
                    <a:pt x="307" y="164"/>
                  </a:lnTo>
                  <a:lnTo>
                    <a:pt x="287" y="160"/>
                  </a:lnTo>
                  <a:lnTo>
                    <a:pt x="280" y="192"/>
                  </a:lnTo>
                  <a:lnTo>
                    <a:pt x="294" y="164"/>
                  </a:lnTo>
                  <a:lnTo>
                    <a:pt x="291" y="160"/>
                  </a:lnTo>
                  <a:lnTo>
                    <a:pt x="302" y="167"/>
                  </a:lnTo>
                  <a:lnTo>
                    <a:pt x="279" y="190"/>
                  </a:lnTo>
                  <a:lnTo>
                    <a:pt x="309" y="178"/>
                  </a:lnTo>
                  <a:lnTo>
                    <a:pt x="307" y="172"/>
                  </a:lnTo>
                  <a:lnTo>
                    <a:pt x="300" y="158"/>
                  </a:lnTo>
                  <a:lnTo>
                    <a:pt x="296" y="153"/>
                  </a:lnTo>
                  <a:lnTo>
                    <a:pt x="289" y="146"/>
                  </a:lnTo>
                  <a:lnTo>
                    <a:pt x="286" y="142"/>
                  </a:lnTo>
                  <a:lnTo>
                    <a:pt x="280" y="137"/>
                  </a:lnTo>
                  <a:lnTo>
                    <a:pt x="257" y="160"/>
                  </a:lnTo>
                  <a:lnTo>
                    <a:pt x="287" y="148"/>
                  </a:lnTo>
                  <a:lnTo>
                    <a:pt x="286" y="142"/>
                  </a:lnTo>
                  <a:lnTo>
                    <a:pt x="284" y="137"/>
                  </a:lnTo>
                  <a:lnTo>
                    <a:pt x="284" y="134"/>
                  </a:lnTo>
                  <a:lnTo>
                    <a:pt x="282" y="130"/>
                  </a:lnTo>
                  <a:lnTo>
                    <a:pt x="275" y="120"/>
                  </a:lnTo>
                  <a:lnTo>
                    <a:pt x="266" y="114"/>
                  </a:lnTo>
                  <a:lnTo>
                    <a:pt x="259" y="109"/>
                  </a:lnTo>
                  <a:lnTo>
                    <a:pt x="270" y="116"/>
                  </a:lnTo>
                  <a:lnTo>
                    <a:pt x="247" y="139"/>
                  </a:lnTo>
                  <a:lnTo>
                    <a:pt x="277" y="127"/>
                  </a:lnTo>
                  <a:lnTo>
                    <a:pt x="273" y="120"/>
                  </a:lnTo>
                  <a:lnTo>
                    <a:pt x="243" y="134"/>
                  </a:lnTo>
                  <a:lnTo>
                    <a:pt x="275" y="123"/>
                  </a:lnTo>
                  <a:lnTo>
                    <a:pt x="272" y="114"/>
                  </a:lnTo>
                  <a:lnTo>
                    <a:pt x="270" y="105"/>
                  </a:lnTo>
                  <a:lnTo>
                    <a:pt x="265" y="100"/>
                  </a:lnTo>
                  <a:lnTo>
                    <a:pt x="252" y="84"/>
                  </a:lnTo>
                  <a:lnTo>
                    <a:pt x="243" y="75"/>
                  </a:lnTo>
                  <a:lnTo>
                    <a:pt x="242" y="72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227" y="65"/>
                  </a:lnTo>
                  <a:lnTo>
                    <a:pt x="222" y="61"/>
                  </a:lnTo>
                  <a:lnTo>
                    <a:pt x="213" y="60"/>
                  </a:lnTo>
                  <a:lnTo>
                    <a:pt x="208" y="58"/>
                  </a:lnTo>
                  <a:lnTo>
                    <a:pt x="194" y="86"/>
                  </a:lnTo>
                  <a:lnTo>
                    <a:pt x="212" y="60"/>
                  </a:lnTo>
                  <a:lnTo>
                    <a:pt x="199" y="51"/>
                  </a:lnTo>
                  <a:lnTo>
                    <a:pt x="196" y="47"/>
                  </a:lnTo>
                  <a:lnTo>
                    <a:pt x="192" y="45"/>
                  </a:lnTo>
                  <a:lnTo>
                    <a:pt x="175" y="42"/>
                  </a:lnTo>
                  <a:lnTo>
                    <a:pt x="162" y="38"/>
                  </a:lnTo>
                  <a:lnTo>
                    <a:pt x="146" y="38"/>
                  </a:lnTo>
                  <a:lnTo>
                    <a:pt x="130" y="40"/>
                  </a:lnTo>
                  <a:lnTo>
                    <a:pt x="108" y="44"/>
                  </a:lnTo>
                  <a:lnTo>
                    <a:pt x="111" y="75"/>
                  </a:lnTo>
                  <a:lnTo>
                    <a:pt x="118" y="44"/>
                  </a:lnTo>
                  <a:lnTo>
                    <a:pt x="115" y="44"/>
                  </a:lnTo>
                  <a:lnTo>
                    <a:pt x="109" y="42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97" y="40"/>
                  </a:lnTo>
                  <a:lnTo>
                    <a:pt x="92" y="38"/>
                  </a:lnTo>
                  <a:lnTo>
                    <a:pt x="79" y="37"/>
                  </a:lnTo>
                  <a:lnTo>
                    <a:pt x="72" y="67"/>
                  </a:lnTo>
                  <a:lnTo>
                    <a:pt x="85" y="37"/>
                  </a:lnTo>
                  <a:lnTo>
                    <a:pt x="72" y="31"/>
                  </a:lnTo>
                  <a:lnTo>
                    <a:pt x="65" y="30"/>
                  </a:lnTo>
                  <a:lnTo>
                    <a:pt x="62" y="28"/>
                  </a:lnTo>
                  <a:lnTo>
                    <a:pt x="55" y="23"/>
                  </a:lnTo>
                  <a:lnTo>
                    <a:pt x="65" y="30"/>
                  </a:lnTo>
                  <a:lnTo>
                    <a:pt x="42" y="53"/>
                  </a:lnTo>
                  <a:lnTo>
                    <a:pt x="72" y="40"/>
                  </a:lnTo>
                  <a:lnTo>
                    <a:pt x="69" y="33"/>
                  </a:lnTo>
                  <a:lnTo>
                    <a:pt x="65" y="26"/>
                  </a:lnTo>
                  <a:lnTo>
                    <a:pt x="62" y="17"/>
                  </a:lnTo>
                  <a:lnTo>
                    <a:pt x="55" y="8"/>
                  </a:lnTo>
                  <a:lnTo>
                    <a:pt x="51" y="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586" name="Freeform 562"/>
            <p:cNvSpPr>
              <a:spLocks/>
            </p:cNvSpPr>
            <p:nvPr/>
          </p:nvSpPr>
          <p:spPr bwMode="auto">
            <a:xfrm>
              <a:off x="2019" y="1488"/>
              <a:ext cx="142" cy="37"/>
            </a:xfrm>
            <a:custGeom>
              <a:avLst/>
              <a:gdLst>
                <a:gd name="T0" fmla="*/ 4 w 286"/>
                <a:gd name="T1" fmla="*/ 0 h 73"/>
                <a:gd name="T2" fmla="*/ 0 w 286"/>
                <a:gd name="T3" fmla="*/ 66 h 73"/>
                <a:gd name="T4" fmla="*/ 34 w 286"/>
                <a:gd name="T5" fmla="*/ 68 h 73"/>
                <a:gd name="T6" fmla="*/ 58 w 286"/>
                <a:gd name="T7" fmla="*/ 68 h 73"/>
                <a:gd name="T8" fmla="*/ 79 w 286"/>
                <a:gd name="T9" fmla="*/ 69 h 73"/>
                <a:gd name="T10" fmla="*/ 95 w 286"/>
                <a:gd name="T11" fmla="*/ 71 h 73"/>
                <a:gd name="T12" fmla="*/ 109 w 286"/>
                <a:gd name="T13" fmla="*/ 71 h 73"/>
                <a:gd name="T14" fmla="*/ 120 w 286"/>
                <a:gd name="T15" fmla="*/ 71 h 73"/>
                <a:gd name="T16" fmla="*/ 139 w 286"/>
                <a:gd name="T17" fmla="*/ 73 h 73"/>
                <a:gd name="T18" fmla="*/ 148 w 286"/>
                <a:gd name="T19" fmla="*/ 73 h 73"/>
                <a:gd name="T20" fmla="*/ 159 w 286"/>
                <a:gd name="T21" fmla="*/ 73 h 73"/>
                <a:gd name="T22" fmla="*/ 169 w 286"/>
                <a:gd name="T23" fmla="*/ 73 h 73"/>
                <a:gd name="T24" fmla="*/ 185 w 286"/>
                <a:gd name="T25" fmla="*/ 73 h 73"/>
                <a:gd name="T26" fmla="*/ 203 w 286"/>
                <a:gd name="T27" fmla="*/ 73 h 73"/>
                <a:gd name="T28" fmla="*/ 226 w 286"/>
                <a:gd name="T29" fmla="*/ 73 h 73"/>
                <a:gd name="T30" fmla="*/ 252 w 286"/>
                <a:gd name="T31" fmla="*/ 73 h 73"/>
                <a:gd name="T32" fmla="*/ 286 w 286"/>
                <a:gd name="T33" fmla="*/ 73 h 73"/>
                <a:gd name="T34" fmla="*/ 286 w 286"/>
                <a:gd name="T35" fmla="*/ 8 h 73"/>
                <a:gd name="T36" fmla="*/ 252 w 286"/>
                <a:gd name="T37" fmla="*/ 8 h 73"/>
                <a:gd name="T38" fmla="*/ 226 w 286"/>
                <a:gd name="T39" fmla="*/ 8 h 73"/>
                <a:gd name="T40" fmla="*/ 203 w 286"/>
                <a:gd name="T41" fmla="*/ 8 h 73"/>
                <a:gd name="T42" fmla="*/ 185 w 286"/>
                <a:gd name="T43" fmla="*/ 8 h 73"/>
                <a:gd name="T44" fmla="*/ 169 w 286"/>
                <a:gd name="T45" fmla="*/ 8 h 73"/>
                <a:gd name="T46" fmla="*/ 159 w 286"/>
                <a:gd name="T47" fmla="*/ 8 h 73"/>
                <a:gd name="T48" fmla="*/ 148 w 286"/>
                <a:gd name="T49" fmla="*/ 8 h 73"/>
                <a:gd name="T50" fmla="*/ 139 w 286"/>
                <a:gd name="T51" fmla="*/ 8 h 73"/>
                <a:gd name="T52" fmla="*/ 120 w 286"/>
                <a:gd name="T53" fmla="*/ 6 h 73"/>
                <a:gd name="T54" fmla="*/ 109 w 286"/>
                <a:gd name="T55" fmla="*/ 6 h 73"/>
                <a:gd name="T56" fmla="*/ 95 w 286"/>
                <a:gd name="T57" fmla="*/ 6 h 73"/>
                <a:gd name="T58" fmla="*/ 79 w 286"/>
                <a:gd name="T59" fmla="*/ 4 h 73"/>
                <a:gd name="T60" fmla="*/ 58 w 286"/>
                <a:gd name="T61" fmla="*/ 2 h 73"/>
                <a:gd name="T62" fmla="*/ 34 w 286"/>
                <a:gd name="T63" fmla="*/ 2 h 73"/>
                <a:gd name="T64" fmla="*/ 4 w 286"/>
                <a:gd name="T6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73">
                  <a:moveTo>
                    <a:pt x="4" y="0"/>
                  </a:moveTo>
                  <a:lnTo>
                    <a:pt x="0" y="66"/>
                  </a:lnTo>
                  <a:lnTo>
                    <a:pt x="34" y="68"/>
                  </a:lnTo>
                  <a:lnTo>
                    <a:pt x="58" y="68"/>
                  </a:lnTo>
                  <a:lnTo>
                    <a:pt x="79" y="69"/>
                  </a:lnTo>
                  <a:lnTo>
                    <a:pt x="95" y="71"/>
                  </a:lnTo>
                  <a:lnTo>
                    <a:pt x="109" y="71"/>
                  </a:lnTo>
                  <a:lnTo>
                    <a:pt x="120" y="71"/>
                  </a:lnTo>
                  <a:lnTo>
                    <a:pt x="139" y="73"/>
                  </a:lnTo>
                  <a:lnTo>
                    <a:pt x="148" y="73"/>
                  </a:lnTo>
                  <a:lnTo>
                    <a:pt x="159" y="73"/>
                  </a:lnTo>
                  <a:lnTo>
                    <a:pt x="169" y="73"/>
                  </a:lnTo>
                  <a:lnTo>
                    <a:pt x="185" y="73"/>
                  </a:lnTo>
                  <a:lnTo>
                    <a:pt x="203" y="73"/>
                  </a:lnTo>
                  <a:lnTo>
                    <a:pt x="226" y="73"/>
                  </a:lnTo>
                  <a:lnTo>
                    <a:pt x="252" y="73"/>
                  </a:lnTo>
                  <a:lnTo>
                    <a:pt x="286" y="73"/>
                  </a:lnTo>
                  <a:lnTo>
                    <a:pt x="286" y="8"/>
                  </a:lnTo>
                  <a:lnTo>
                    <a:pt x="252" y="8"/>
                  </a:lnTo>
                  <a:lnTo>
                    <a:pt x="226" y="8"/>
                  </a:lnTo>
                  <a:lnTo>
                    <a:pt x="203" y="8"/>
                  </a:lnTo>
                  <a:lnTo>
                    <a:pt x="185" y="8"/>
                  </a:lnTo>
                  <a:lnTo>
                    <a:pt x="169" y="8"/>
                  </a:lnTo>
                  <a:lnTo>
                    <a:pt x="159" y="8"/>
                  </a:lnTo>
                  <a:lnTo>
                    <a:pt x="148" y="8"/>
                  </a:lnTo>
                  <a:lnTo>
                    <a:pt x="139" y="8"/>
                  </a:lnTo>
                  <a:lnTo>
                    <a:pt x="120" y="6"/>
                  </a:lnTo>
                  <a:lnTo>
                    <a:pt x="109" y="6"/>
                  </a:lnTo>
                  <a:lnTo>
                    <a:pt x="95" y="6"/>
                  </a:lnTo>
                  <a:lnTo>
                    <a:pt x="79" y="4"/>
                  </a:lnTo>
                  <a:lnTo>
                    <a:pt x="58" y="2"/>
                  </a:lnTo>
                  <a:lnTo>
                    <a:pt x="3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776" name="Rectangle 563"/>
          <p:cNvSpPr>
            <a:spLocks noChangeArrowheads="1"/>
          </p:cNvSpPr>
          <p:nvPr/>
        </p:nvSpPr>
        <p:spPr bwMode="auto">
          <a:xfrm>
            <a:off x="914400" y="3886200"/>
            <a:ext cx="46593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Length, % logs:</a:t>
            </a:r>
          </a:p>
        </p:txBody>
      </p:sp>
      <p:sp>
        <p:nvSpPr>
          <p:cNvPr id="32777" name="Rectangle 564"/>
          <p:cNvSpPr>
            <a:spLocks noChangeArrowheads="1"/>
          </p:cNvSpPr>
          <p:nvPr/>
        </p:nvSpPr>
        <p:spPr bwMode="auto">
          <a:xfrm>
            <a:off x="1371600" y="4267200"/>
            <a:ext cx="586740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		  	±3 cm	± 5 cm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Norway spruce	  91	  98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Scots Pine		  96	  99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58051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52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53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54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55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56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57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58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59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0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1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2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3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4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5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6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7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8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69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70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71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72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73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74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75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76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077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8078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079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58080" name="Rectangle 32"/>
          <p:cNvSpPr>
            <a:spLocks noChangeArrowheads="1"/>
          </p:cNvSpPr>
          <p:nvPr/>
        </p:nvSpPr>
        <p:spPr bwMode="auto">
          <a:xfrm>
            <a:off x="3505200" y="304800"/>
            <a:ext cx="28511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PonsseCut</a:t>
            </a:r>
          </a:p>
        </p:txBody>
      </p:sp>
      <p:sp>
        <p:nvSpPr>
          <p:cNvPr id="33798" name="Rectangle 33"/>
          <p:cNvSpPr>
            <a:spLocks noChangeArrowheads="1"/>
          </p:cNvSpPr>
          <p:nvPr/>
        </p:nvSpPr>
        <p:spPr bwMode="auto">
          <a:xfrm>
            <a:off x="685800" y="1143000"/>
            <a:ext cx="6858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Minimize crosscutting damages (cracks in logs)</a:t>
            </a:r>
          </a:p>
          <a:p>
            <a:endParaRPr lang="en-US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 Opti controls automatically the </a:t>
            </a:r>
          </a:p>
          <a:p>
            <a:pPr lvl="1"/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  lowering of the crane </a:t>
            </a:r>
          </a:p>
          <a:p>
            <a:pPr lvl="1"/>
            <a:endParaRPr lang="en-US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 Parameters for minimum diameter</a:t>
            </a:r>
          </a:p>
          <a:p>
            <a:pPr lvl="2"/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- Two limits =&gt; bigger diameter, </a:t>
            </a:r>
          </a:p>
          <a:p>
            <a:pPr lvl="2"/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  different movement</a:t>
            </a:r>
          </a:p>
          <a:p>
            <a:pPr lvl="2"/>
            <a:endParaRPr lang="en-US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 Parameter for starting point </a:t>
            </a:r>
          </a:p>
          <a:p>
            <a:pPr lvl="1"/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	-  % of sawn diameter</a:t>
            </a:r>
          </a:p>
        </p:txBody>
      </p:sp>
      <p:pic>
        <p:nvPicPr>
          <p:cNvPr id="33799" name="Picture 34"/>
          <p:cNvPicPr>
            <a:picLocks noChangeAspect="1" noChangeArrowheads="1"/>
          </p:cNvPicPr>
          <p:nvPr/>
        </p:nvPicPr>
        <p:blipFill>
          <a:blip r:embed="rId2" cstate="print"/>
          <a:srcRect l="37315" b="15149"/>
          <a:stretch>
            <a:fillRect/>
          </a:stretch>
        </p:blipFill>
        <p:spPr bwMode="auto">
          <a:xfrm>
            <a:off x="7315200" y="990600"/>
            <a:ext cx="23590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59075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76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77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78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79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80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81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82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83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84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85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86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87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88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89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90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91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92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93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94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95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96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97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98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099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100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101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9102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9103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59104" name="Rectangle 32"/>
          <p:cNvSpPr>
            <a:spLocks noChangeArrowheads="1"/>
          </p:cNvSpPr>
          <p:nvPr/>
        </p:nvSpPr>
        <p:spPr bwMode="auto">
          <a:xfrm>
            <a:off x="1524000" y="304800"/>
            <a:ext cx="68897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Cutting without PonsseCut</a:t>
            </a:r>
          </a:p>
        </p:txBody>
      </p:sp>
      <p:sp>
        <p:nvSpPr>
          <p:cNvPr id="34822" name="Rectangle 33"/>
          <p:cNvSpPr>
            <a:spLocks noChangeArrowheads="1"/>
          </p:cNvSpPr>
          <p:nvPr/>
        </p:nvSpPr>
        <p:spPr bwMode="auto">
          <a:xfrm>
            <a:off x="685800" y="1143000"/>
            <a:ext cx="84455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Cracks with normal logging operations</a:t>
            </a:r>
          </a:p>
          <a:p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Helgesson Trätek  Sweden 1997</a:t>
            </a:r>
          </a:p>
          <a:p>
            <a:endParaRPr lang="en-US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- 13 harvesters (Ponsse, Valmet, Timberjack, Rottne,...)</a:t>
            </a:r>
          </a:p>
          <a:p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- summer 1997, 57 stands, all over Sweden</a:t>
            </a:r>
          </a:p>
          <a:p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- 2100 logs, D</a:t>
            </a:r>
            <a:r>
              <a:rPr lang="en-US" altLang="en-US" baseline="-25000">
                <a:solidFill>
                  <a:schemeClr val="accent1"/>
                </a:solidFill>
                <a:latin typeface="Switzerland" pitchFamily="34" charset="0"/>
              </a:rPr>
              <a:t>top</a:t>
            </a:r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 16-30 cm, length 49 + dm</a:t>
            </a:r>
          </a:p>
          <a:p>
            <a:pPr lvl="2"/>
            <a:endParaRPr lang="en-US" altLang="en-US">
              <a:solidFill>
                <a:schemeClr val="accent1"/>
              </a:solidFill>
              <a:latin typeface="Switzerland" pitchFamily="34" charset="0"/>
            </a:endParaRPr>
          </a:p>
          <a:p>
            <a:pPr lvl="2"/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- 70 % of logs had cracks (19 % visible in forest)</a:t>
            </a:r>
          </a:p>
          <a:p>
            <a:pPr lvl="2"/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- average length of cracks 8.5 cm</a:t>
            </a:r>
          </a:p>
          <a:p>
            <a:pPr lvl="2"/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- location of cracks 2/3 - 3/4 of diameter </a:t>
            </a:r>
          </a:p>
          <a:p>
            <a:pPr lvl="2"/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- cracks in top end were shorter than in but end (2. Log)</a:t>
            </a:r>
          </a:p>
          <a:p>
            <a:endParaRPr lang="en-US" altLang="en-US">
              <a:solidFill>
                <a:schemeClr val="accent1"/>
              </a:solidFill>
              <a:latin typeface="Switzerland" pitchFamily="34" charset="0"/>
            </a:endParaRPr>
          </a:p>
          <a:p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There were differences between harvesters, but variation was bigger</a:t>
            </a:r>
          </a:p>
          <a:p>
            <a:r>
              <a:rPr lang="en-US" altLang="en-US">
                <a:solidFill>
                  <a:schemeClr val="accent1"/>
                </a:solidFill>
                <a:latin typeface="Switzerland" pitchFamily="34" charset="0"/>
              </a:rPr>
              <a:t>within manufacturer than between them.</a:t>
            </a:r>
          </a:p>
        </p:txBody>
      </p:sp>
      <p:pic>
        <p:nvPicPr>
          <p:cNvPr id="34823" name="Picture 34"/>
          <p:cNvPicPr>
            <a:picLocks noChangeAspect="1" noChangeArrowheads="1"/>
          </p:cNvPicPr>
          <p:nvPr/>
        </p:nvPicPr>
        <p:blipFill>
          <a:blip r:embed="rId2" cstate="print"/>
          <a:srcRect l="37315" t="41658" b="15149"/>
          <a:stretch>
            <a:fillRect/>
          </a:stretch>
        </p:blipFill>
        <p:spPr bwMode="auto">
          <a:xfrm>
            <a:off x="7546975" y="914400"/>
            <a:ext cx="2359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68" name="Rectangle 32"/>
          <p:cNvSpPr>
            <a:spLocks noChangeArrowheads="1"/>
          </p:cNvSpPr>
          <p:nvPr/>
        </p:nvSpPr>
        <p:spPr bwMode="auto">
          <a:xfrm>
            <a:off x="822325" y="639763"/>
            <a:ext cx="184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996" name="Rectangle 60"/>
          <p:cNvSpPr>
            <a:spLocks noChangeArrowheads="1"/>
          </p:cNvSpPr>
          <p:nvPr/>
        </p:nvSpPr>
        <p:spPr bwMode="auto">
          <a:xfrm>
            <a:off x="990600" y="2743200"/>
            <a:ext cx="7924800" cy="18288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>
            <a:lvl1pPr marL="285750" indent="-285750">
              <a:lnSpc>
                <a:spcPct val="90000"/>
              </a:lnSpc>
              <a:spcBef>
                <a:spcPct val="30000"/>
              </a:spcBef>
              <a:defRPr sz="2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GB" altLang="en-US" sz="5400">
                <a:solidFill>
                  <a:schemeClr val="accent1"/>
                </a:solidFill>
                <a:latin typeface="SwitzerlandBlack" pitchFamily="34" charset="0"/>
              </a:rPr>
              <a:t>Wood procurement today</a:t>
            </a:r>
          </a:p>
        </p:txBody>
      </p:sp>
      <p:grpSp>
        <p:nvGrpSpPr>
          <p:cNvPr id="6148" name="Group 61"/>
          <p:cNvGrpSpPr>
            <a:grpSpLocks/>
          </p:cNvGrpSpPr>
          <p:nvPr/>
        </p:nvGrpSpPr>
        <p:grpSpPr bwMode="auto">
          <a:xfrm>
            <a:off x="3124200" y="990600"/>
            <a:ext cx="3746500" cy="1155700"/>
            <a:chOff x="1834" y="615"/>
            <a:chExt cx="2360" cy="728"/>
          </a:xfrm>
        </p:grpSpPr>
        <p:sp>
          <p:nvSpPr>
            <p:cNvPr id="167998" name="Freeform 62"/>
            <p:cNvSpPr>
              <a:spLocks/>
            </p:cNvSpPr>
            <p:nvPr/>
          </p:nvSpPr>
          <p:spPr bwMode="auto">
            <a:xfrm>
              <a:off x="1834" y="624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370 w 371"/>
                <a:gd name="T3" fmla="*/ 718 h 719"/>
                <a:gd name="T4" fmla="*/ 370 w 371"/>
                <a:gd name="T5" fmla="*/ 0 h 719"/>
                <a:gd name="T6" fmla="*/ 0 w 371"/>
                <a:gd name="T7" fmla="*/ 0 h 719"/>
                <a:gd name="T8" fmla="*/ 0 w 371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370" y="718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999" name="Freeform 63"/>
            <p:cNvSpPr>
              <a:spLocks/>
            </p:cNvSpPr>
            <p:nvPr/>
          </p:nvSpPr>
          <p:spPr bwMode="auto">
            <a:xfrm>
              <a:off x="183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370 w 371"/>
                <a:gd name="T3" fmla="*/ 718 h 719"/>
                <a:gd name="T4" fmla="*/ 370 w 371"/>
                <a:gd name="T5" fmla="*/ 0 h 719"/>
                <a:gd name="T6" fmla="*/ 0 w 371"/>
                <a:gd name="T7" fmla="*/ 0 h 719"/>
                <a:gd name="T8" fmla="*/ 0 w 371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370" y="718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00" name="Freeform 64"/>
            <p:cNvSpPr>
              <a:spLocks/>
            </p:cNvSpPr>
            <p:nvPr/>
          </p:nvSpPr>
          <p:spPr bwMode="auto">
            <a:xfrm>
              <a:off x="223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40 w 371"/>
                <a:gd name="T3" fmla="*/ 718 h 719"/>
                <a:gd name="T4" fmla="*/ 70 w 371"/>
                <a:gd name="T5" fmla="*/ 718 h 719"/>
                <a:gd name="T6" fmla="*/ 95 w 371"/>
                <a:gd name="T7" fmla="*/ 718 h 719"/>
                <a:gd name="T8" fmla="*/ 122 w 371"/>
                <a:gd name="T9" fmla="*/ 718 h 719"/>
                <a:gd name="T10" fmla="*/ 160 w 371"/>
                <a:gd name="T11" fmla="*/ 718 h 719"/>
                <a:gd name="T12" fmla="*/ 207 w 371"/>
                <a:gd name="T13" fmla="*/ 718 h 719"/>
                <a:gd name="T14" fmla="*/ 277 w 371"/>
                <a:gd name="T15" fmla="*/ 718 h 719"/>
                <a:gd name="T16" fmla="*/ 370 w 371"/>
                <a:gd name="T17" fmla="*/ 718 h 719"/>
                <a:gd name="T18" fmla="*/ 370 w 371"/>
                <a:gd name="T19" fmla="*/ 585 h 719"/>
                <a:gd name="T20" fmla="*/ 370 w 371"/>
                <a:gd name="T21" fmla="*/ 477 h 719"/>
                <a:gd name="T22" fmla="*/ 370 w 371"/>
                <a:gd name="T23" fmla="*/ 312 h 719"/>
                <a:gd name="T24" fmla="*/ 370 w 371"/>
                <a:gd name="T25" fmla="*/ 0 h 719"/>
                <a:gd name="T26" fmla="*/ 330 w 371"/>
                <a:gd name="T27" fmla="*/ 0 h 719"/>
                <a:gd name="T28" fmla="*/ 300 w 371"/>
                <a:gd name="T29" fmla="*/ 0 h 719"/>
                <a:gd name="T30" fmla="*/ 275 w 371"/>
                <a:gd name="T31" fmla="*/ 0 h 719"/>
                <a:gd name="T32" fmla="*/ 245 w 371"/>
                <a:gd name="T33" fmla="*/ 0 h 719"/>
                <a:gd name="T34" fmla="*/ 210 w 371"/>
                <a:gd name="T35" fmla="*/ 0 h 719"/>
                <a:gd name="T36" fmla="*/ 162 w 371"/>
                <a:gd name="T37" fmla="*/ 0 h 719"/>
                <a:gd name="T38" fmla="*/ 92 w 371"/>
                <a:gd name="T39" fmla="*/ 0 h 719"/>
                <a:gd name="T40" fmla="*/ 0 w 371"/>
                <a:gd name="T41" fmla="*/ 0 h 719"/>
                <a:gd name="T42" fmla="*/ 0 w 371"/>
                <a:gd name="T43" fmla="*/ 132 h 719"/>
                <a:gd name="T44" fmla="*/ 0 w 371"/>
                <a:gd name="T45" fmla="*/ 237 h 719"/>
                <a:gd name="T46" fmla="*/ 0 w 371"/>
                <a:gd name="T47" fmla="*/ 402 h 719"/>
                <a:gd name="T48" fmla="*/ 0 w 371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5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01" name="Freeform 65"/>
            <p:cNvSpPr>
              <a:spLocks/>
            </p:cNvSpPr>
            <p:nvPr/>
          </p:nvSpPr>
          <p:spPr bwMode="auto">
            <a:xfrm>
              <a:off x="223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0 w 371"/>
                <a:gd name="T3" fmla="*/ 718 h 719"/>
                <a:gd name="T4" fmla="*/ 40 w 371"/>
                <a:gd name="T5" fmla="*/ 718 h 719"/>
                <a:gd name="T6" fmla="*/ 70 w 371"/>
                <a:gd name="T7" fmla="*/ 718 h 719"/>
                <a:gd name="T8" fmla="*/ 95 w 371"/>
                <a:gd name="T9" fmla="*/ 718 h 719"/>
                <a:gd name="T10" fmla="*/ 122 w 371"/>
                <a:gd name="T11" fmla="*/ 718 h 719"/>
                <a:gd name="T12" fmla="*/ 160 w 371"/>
                <a:gd name="T13" fmla="*/ 718 h 719"/>
                <a:gd name="T14" fmla="*/ 207 w 371"/>
                <a:gd name="T15" fmla="*/ 718 h 719"/>
                <a:gd name="T16" fmla="*/ 277 w 371"/>
                <a:gd name="T17" fmla="*/ 718 h 719"/>
                <a:gd name="T18" fmla="*/ 370 w 371"/>
                <a:gd name="T19" fmla="*/ 718 h 719"/>
                <a:gd name="T20" fmla="*/ 370 w 371"/>
                <a:gd name="T21" fmla="*/ 718 h 719"/>
                <a:gd name="T22" fmla="*/ 370 w 371"/>
                <a:gd name="T23" fmla="*/ 585 h 719"/>
                <a:gd name="T24" fmla="*/ 370 w 371"/>
                <a:gd name="T25" fmla="*/ 477 h 719"/>
                <a:gd name="T26" fmla="*/ 370 w 371"/>
                <a:gd name="T27" fmla="*/ 312 h 719"/>
                <a:gd name="T28" fmla="*/ 370 w 371"/>
                <a:gd name="T29" fmla="*/ 0 h 719"/>
                <a:gd name="T30" fmla="*/ 370 w 371"/>
                <a:gd name="T31" fmla="*/ 0 h 719"/>
                <a:gd name="T32" fmla="*/ 330 w 371"/>
                <a:gd name="T33" fmla="*/ 0 h 719"/>
                <a:gd name="T34" fmla="*/ 300 w 371"/>
                <a:gd name="T35" fmla="*/ 0 h 719"/>
                <a:gd name="T36" fmla="*/ 275 w 371"/>
                <a:gd name="T37" fmla="*/ 0 h 719"/>
                <a:gd name="T38" fmla="*/ 245 w 371"/>
                <a:gd name="T39" fmla="*/ 0 h 719"/>
                <a:gd name="T40" fmla="*/ 210 w 371"/>
                <a:gd name="T41" fmla="*/ 0 h 719"/>
                <a:gd name="T42" fmla="*/ 162 w 371"/>
                <a:gd name="T43" fmla="*/ 0 h 719"/>
                <a:gd name="T44" fmla="*/ 92 w 371"/>
                <a:gd name="T45" fmla="*/ 0 h 719"/>
                <a:gd name="T46" fmla="*/ 0 w 371"/>
                <a:gd name="T47" fmla="*/ 0 h 719"/>
                <a:gd name="T48" fmla="*/ 0 w 371"/>
                <a:gd name="T49" fmla="*/ 0 h 719"/>
                <a:gd name="T50" fmla="*/ 0 w 371"/>
                <a:gd name="T51" fmla="*/ 132 h 719"/>
                <a:gd name="T52" fmla="*/ 0 w 371"/>
                <a:gd name="T53" fmla="*/ 237 h 719"/>
                <a:gd name="T54" fmla="*/ 0 w 371"/>
                <a:gd name="T55" fmla="*/ 402 h 719"/>
                <a:gd name="T56" fmla="*/ 0 w 371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0" y="718"/>
                  </a:ln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5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02" name="Freeform 66"/>
            <p:cNvSpPr>
              <a:spLocks/>
            </p:cNvSpPr>
            <p:nvPr/>
          </p:nvSpPr>
          <p:spPr bwMode="auto">
            <a:xfrm>
              <a:off x="2633" y="615"/>
              <a:ext cx="368" cy="719"/>
            </a:xfrm>
            <a:custGeom>
              <a:avLst/>
              <a:gdLst>
                <a:gd name="T0" fmla="*/ 0 w 368"/>
                <a:gd name="T1" fmla="*/ 718 h 719"/>
                <a:gd name="T2" fmla="*/ 39 w 368"/>
                <a:gd name="T3" fmla="*/ 718 h 719"/>
                <a:gd name="T4" fmla="*/ 69 w 368"/>
                <a:gd name="T5" fmla="*/ 718 h 719"/>
                <a:gd name="T6" fmla="*/ 94 w 368"/>
                <a:gd name="T7" fmla="*/ 718 h 719"/>
                <a:gd name="T8" fmla="*/ 124 w 368"/>
                <a:gd name="T9" fmla="*/ 718 h 719"/>
                <a:gd name="T10" fmla="*/ 159 w 368"/>
                <a:gd name="T11" fmla="*/ 718 h 719"/>
                <a:gd name="T12" fmla="*/ 207 w 368"/>
                <a:gd name="T13" fmla="*/ 718 h 719"/>
                <a:gd name="T14" fmla="*/ 274 w 368"/>
                <a:gd name="T15" fmla="*/ 718 h 719"/>
                <a:gd name="T16" fmla="*/ 367 w 368"/>
                <a:gd name="T17" fmla="*/ 718 h 719"/>
                <a:gd name="T18" fmla="*/ 367 w 368"/>
                <a:gd name="T19" fmla="*/ 585 h 719"/>
                <a:gd name="T20" fmla="*/ 367 w 368"/>
                <a:gd name="T21" fmla="*/ 477 h 719"/>
                <a:gd name="T22" fmla="*/ 367 w 368"/>
                <a:gd name="T23" fmla="*/ 312 h 719"/>
                <a:gd name="T24" fmla="*/ 367 w 368"/>
                <a:gd name="T25" fmla="*/ 0 h 719"/>
                <a:gd name="T26" fmla="*/ 329 w 368"/>
                <a:gd name="T27" fmla="*/ 0 h 719"/>
                <a:gd name="T28" fmla="*/ 299 w 368"/>
                <a:gd name="T29" fmla="*/ 0 h 719"/>
                <a:gd name="T30" fmla="*/ 274 w 368"/>
                <a:gd name="T31" fmla="*/ 0 h 719"/>
                <a:gd name="T32" fmla="*/ 247 w 368"/>
                <a:gd name="T33" fmla="*/ 0 h 719"/>
                <a:gd name="T34" fmla="*/ 209 w 368"/>
                <a:gd name="T35" fmla="*/ 0 h 719"/>
                <a:gd name="T36" fmla="*/ 162 w 368"/>
                <a:gd name="T37" fmla="*/ 0 h 719"/>
                <a:gd name="T38" fmla="*/ 92 w 368"/>
                <a:gd name="T39" fmla="*/ 0 h 719"/>
                <a:gd name="T40" fmla="*/ 0 w 368"/>
                <a:gd name="T41" fmla="*/ 0 h 719"/>
                <a:gd name="T42" fmla="*/ 0 w 368"/>
                <a:gd name="T43" fmla="*/ 132 h 719"/>
                <a:gd name="T44" fmla="*/ 0 w 368"/>
                <a:gd name="T45" fmla="*/ 237 h 719"/>
                <a:gd name="T46" fmla="*/ 0 w 368"/>
                <a:gd name="T47" fmla="*/ 402 h 719"/>
                <a:gd name="T48" fmla="*/ 0 w 368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8" h="719">
                  <a:moveTo>
                    <a:pt x="0" y="718"/>
                  </a:moveTo>
                  <a:lnTo>
                    <a:pt x="39" y="718"/>
                  </a:lnTo>
                  <a:lnTo>
                    <a:pt x="69" y="718"/>
                  </a:lnTo>
                  <a:lnTo>
                    <a:pt x="94" y="718"/>
                  </a:lnTo>
                  <a:lnTo>
                    <a:pt x="124" y="718"/>
                  </a:lnTo>
                  <a:lnTo>
                    <a:pt x="159" y="718"/>
                  </a:lnTo>
                  <a:lnTo>
                    <a:pt x="207" y="718"/>
                  </a:lnTo>
                  <a:lnTo>
                    <a:pt x="274" y="718"/>
                  </a:lnTo>
                  <a:lnTo>
                    <a:pt x="367" y="718"/>
                  </a:lnTo>
                  <a:lnTo>
                    <a:pt x="367" y="585"/>
                  </a:lnTo>
                  <a:lnTo>
                    <a:pt x="367" y="477"/>
                  </a:lnTo>
                  <a:lnTo>
                    <a:pt x="367" y="312"/>
                  </a:lnTo>
                  <a:lnTo>
                    <a:pt x="367" y="0"/>
                  </a:lnTo>
                  <a:lnTo>
                    <a:pt x="329" y="0"/>
                  </a:lnTo>
                  <a:lnTo>
                    <a:pt x="299" y="0"/>
                  </a:lnTo>
                  <a:lnTo>
                    <a:pt x="274" y="0"/>
                  </a:lnTo>
                  <a:lnTo>
                    <a:pt x="247" y="0"/>
                  </a:lnTo>
                  <a:lnTo>
                    <a:pt x="209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03" name="Freeform 67"/>
            <p:cNvSpPr>
              <a:spLocks/>
            </p:cNvSpPr>
            <p:nvPr/>
          </p:nvSpPr>
          <p:spPr bwMode="auto">
            <a:xfrm>
              <a:off x="2633" y="615"/>
              <a:ext cx="368" cy="719"/>
            </a:xfrm>
            <a:custGeom>
              <a:avLst/>
              <a:gdLst>
                <a:gd name="T0" fmla="*/ 0 w 368"/>
                <a:gd name="T1" fmla="*/ 718 h 719"/>
                <a:gd name="T2" fmla="*/ 0 w 368"/>
                <a:gd name="T3" fmla="*/ 718 h 719"/>
                <a:gd name="T4" fmla="*/ 39 w 368"/>
                <a:gd name="T5" fmla="*/ 718 h 719"/>
                <a:gd name="T6" fmla="*/ 69 w 368"/>
                <a:gd name="T7" fmla="*/ 718 h 719"/>
                <a:gd name="T8" fmla="*/ 94 w 368"/>
                <a:gd name="T9" fmla="*/ 718 h 719"/>
                <a:gd name="T10" fmla="*/ 124 w 368"/>
                <a:gd name="T11" fmla="*/ 718 h 719"/>
                <a:gd name="T12" fmla="*/ 159 w 368"/>
                <a:gd name="T13" fmla="*/ 718 h 719"/>
                <a:gd name="T14" fmla="*/ 207 w 368"/>
                <a:gd name="T15" fmla="*/ 718 h 719"/>
                <a:gd name="T16" fmla="*/ 274 w 368"/>
                <a:gd name="T17" fmla="*/ 718 h 719"/>
                <a:gd name="T18" fmla="*/ 367 w 368"/>
                <a:gd name="T19" fmla="*/ 718 h 719"/>
                <a:gd name="T20" fmla="*/ 367 w 368"/>
                <a:gd name="T21" fmla="*/ 718 h 719"/>
                <a:gd name="T22" fmla="*/ 367 w 368"/>
                <a:gd name="T23" fmla="*/ 585 h 719"/>
                <a:gd name="T24" fmla="*/ 367 w 368"/>
                <a:gd name="T25" fmla="*/ 477 h 719"/>
                <a:gd name="T26" fmla="*/ 367 w 368"/>
                <a:gd name="T27" fmla="*/ 312 h 719"/>
                <a:gd name="T28" fmla="*/ 367 w 368"/>
                <a:gd name="T29" fmla="*/ 0 h 719"/>
                <a:gd name="T30" fmla="*/ 367 w 368"/>
                <a:gd name="T31" fmla="*/ 0 h 719"/>
                <a:gd name="T32" fmla="*/ 329 w 368"/>
                <a:gd name="T33" fmla="*/ 0 h 719"/>
                <a:gd name="T34" fmla="*/ 299 w 368"/>
                <a:gd name="T35" fmla="*/ 0 h 719"/>
                <a:gd name="T36" fmla="*/ 274 w 368"/>
                <a:gd name="T37" fmla="*/ 0 h 719"/>
                <a:gd name="T38" fmla="*/ 247 w 368"/>
                <a:gd name="T39" fmla="*/ 0 h 719"/>
                <a:gd name="T40" fmla="*/ 209 w 368"/>
                <a:gd name="T41" fmla="*/ 0 h 719"/>
                <a:gd name="T42" fmla="*/ 162 w 368"/>
                <a:gd name="T43" fmla="*/ 0 h 719"/>
                <a:gd name="T44" fmla="*/ 92 w 368"/>
                <a:gd name="T45" fmla="*/ 0 h 719"/>
                <a:gd name="T46" fmla="*/ 0 w 368"/>
                <a:gd name="T47" fmla="*/ 0 h 719"/>
                <a:gd name="T48" fmla="*/ 0 w 368"/>
                <a:gd name="T49" fmla="*/ 0 h 719"/>
                <a:gd name="T50" fmla="*/ 0 w 368"/>
                <a:gd name="T51" fmla="*/ 132 h 719"/>
                <a:gd name="T52" fmla="*/ 0 w 368"/>
                <a:gd name="T53" fmla="*/ 237 h 719"/>
                <a:gd name="T54" fmla="*/ 0 w 368"/>
                <a:gd name="T55" fmla="*/ 402 h 719"/>
                <a:gd name="T56" fmla="*/ 0 w 368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719">
                  <a:moveTo>
                    <a:pt x="0" y="718"/>
                  </a:moveTo>
                  <a:lnTo>
                    <a:pt x="0" y="718"/>
                  </a:lnTo>
                  <a:lnTo>
                    <a:pt x="39" y="718"/>
                  </a:lnTo>
                  <a:lnTo>
                    <a:pt x="69" y="718"/>
                  </a:lnTo>
                  <a:lnTo>
                    <a:pt x="94" y="718"/>
                  </a:lnTo>
                  <a:lnTo>
                    <a:pt x="124" y="718"/>
                  </a:lnTo>
                  <a:lnTo>
                    <a:pt x="159" y="718"/>
                  </a:lnTo>
                  <a:lnTo>
                    <a:pt x="207" y="718"/>
                  </a:lnTo>
                  <a:lnTo>
                    <a:pt x="274" y="718"/>
                  </a:lnTo>
                  <a:lnTo>
                    <a:pt x="367" y="718"/>
                  </a:lnTo>
                  <a:lnTo>
                    <a:pt x="367" y="718"/>
                  </a:lnTo>
                  <a:lnTo>
                    <a:pt x="367" y="585"/>
                  </a:lnTo>
                  <a:lnTo>
                    <a:pt x="367" y="477"/>
                  </a:lnTo>
                  <a:lnTo>
                    <a:pt x="367" y="31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29" y="0"/>
                  </a:lnTo>
                  <a:lnTo>
                    <a:pt x="299" y="0"/>
                  </a:lnTo>
                  <a:lnTo>
                    <a:pt x="274" y="0"/>
                  </a:lnTo>
                  <a:lnTo>
                    <a:pt x="247" y="0"/>
                  </a:lnTo>
                  <a:lnTo>
                    <a:pt x="209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04" name="Freeform 68"/>
            <p:cNvSpPr>
              <a:spLocks/>
            </p:cNvSpPr>
            <p:nvPr/>
          </p:nvSpPr>
          <p:spPr bwMode="auto">
            <a:xfrm>
              <a:off x="30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40 w 371"/>
                <a:gd name="T3" fmla="*/ 718 h 719"/>
                <a:gd name="T4" fmla="*/ 70 w 371"/>
                <a:gd name="T5" fmla="*/ 718 h 719"/>
                <a:gd name="T6" fmla="*/ 95 w 371"/>
                <a:gd name="T7" fmla="*/ 718 h 719"/>
                <a:gd name="T8" fmla="*/ 125 w 371"/>
                <a:gd name="T9" fmla="*/ 718 h 719"/>
                <a:gd name="T10" fmla="*/ 160 w 371"/>
                <a:gd name="T11" fmla="*/ 718 h 719"/>
                <a:gd name="T12" fmla="*/ 207 w 371"/>
                <a:gd name="T13" fmla="*/ 718 h 719"/>
                <a:gd name="T14" fmla="*/ 277 w 371"/>
                <a:gd name="T15" fmla="*/ 718 h 719"/>
                <a:gd name="T16" fmla="*/ 370 w 371"/>
                <a:gd name="T17" fmla="*/ 718 h 719"/>
                <a:gd name="T18" fmla="*/ 370 w 371"/>
                <a:gd name="T19" fmla="*/ 585 h 719"/>
                <a:gd name="T20" fmla="*/ 370 w 371"/>
                <a:gd name="T21" fmla="*/ 477 h 719"/>
                <a:gd name="T22" fmla="*/ 370 w 371"/>
                <a:gd name="T23" fmla="*/ 312 h 719"/>
                <a:gd name="T24" fmla="*/ 370 w 371"/>
                <a:gd name="T25" fmla="*/ 0 h 719"/>
                <a:gd name="T26" fmla="*/ 330 w 371"/>
                <a:gd name="T27" fmla="*/ 0 h 719"/>
                <a:gd name="T28" fmla="*/ 302 w 371"/>
                <a:gd name="T29" fmla="*/ 0 h 719"/>
                <a:gd name="T30" fmla="*/ 275 w 371"/>
                <a:gd name="T31" fmla="*/ 0 h 719"/>
                <a:gd name="T32" fmla="*/ 247 w 371"/>
                <a:gd name="T33" fmla="*/ 0 h 719"/>
                <a:gd name="T34" fmla="*/ 212 w 371"/>
                <a:gd name="T35" fmla="*/ 0 h 719"/>
                <a:gd name="T36" fmla="*/ 162 w 371"/>
                <a:gd name="T37" fmla="*/ 0 h 719"/>
                <a:gd name="T38" fmla="*/ 95 w 371"/>
                <a:gd name="T39" fmla="*/ 0 h 719"/>
                <a:gd name="T40" fmla="*/ 0 w 371"/>
                <a:gd name="T41" fmla="*/ 0 h 719"/>
                <a:gd name="T42" fmla="*/ 0 w 371"/>
                <a:gd name="T43" fmla="*/ 132 h 719"/>
                <a:gd name="T44" fmla="*/ 0 w 371"/>
                <a:gd name="T45" fmla="*/ 237 h 719"/>
                <a:gd name="T46" fmla="*/ 0 w 371"/>
                <a:gd name="T47" fmla="*/ 402 h 719"/>
                <a:gd name="T48" fmla="*/ 0 w 371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5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2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2" y="0"/>
                  </a:lnTo>
                  <a:lnTo>
                    <a:pt x="162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05" name="Freeform 69"/>
            <p:cNvSpPr>
              <a:spLocks/>
            </p:cNvSpPr>
            <p:nvPr/>
          </p:nvSpPr>
          <p:spPr bwMode="auto">
            <a:xfrm>
              <a:off x="30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0 w 371"/>
                <a:gd name="T3" fmla="*/ 718 h 719"/>
                <a:gd name="T4" fmla="*/ 40 w 371"/>
                <a:gd name="T5" fmla="*/ 718 h 719"/>
                <a:gd name="T6" fmla="*/ 70 w 371"/>
                <a:gd name="T7" fmla="*/ 718 h 719"/>
                <a:gd name="T8" fmla="*/ 95 w 371"/>
                <a:gd name="T9" fmla="*/ 718 h 719"/>
                <a:gd name="T10" fmla="*/ 125 w 371"/>
                <a:gd name="T11" fmla="*/ 718 h 719"/>
                <a:gd name="T12" fmla="*/ 160 w 371"/>
                <a:gd name="T13" fmla="*/ 718 h 719"/>
                <a:gd name="T14" fmla="*/ 207 w 371"/>
                <a:gd name="T15" fmla="*/ 718 h 719"/>
                <a:gd name="T16" fmla="*/ 277 w 371"/>
                <a:gd name="T17" fmla="*/ 718 h 719"/>
                <a:gd name="T18" fmla="*/ 370 w 371"/>
                <a:gd name="T19" fmla="*/ 718 h 719"/>
                <a:gd name="T20" fmla="*/ 370 w 371"/>
                <a:gd name="T21" fmla="*/ 718 h 719"/>
                <a:gd name="T22" fmla="*/ 370 w 371"/>
                <a:gd name="T23" fmla="*/ 585 h 719"/>
                <a:gd name="T24" fmla="*/ 370 w 371"/>
                <a:gd name="T25" fmla="*/ 477 h 719"/>
                <a:gd name="T26" fmla="*/ 370 w 371"/>
                <a:gd name="T27" fmla="*/ 312 h 719"/>
                <a:gd name="T28" fmla="*/ 370 w 371"/>
                <a:gd name="T29" fmla="*/ 0 h 719"/>
                <a:gd name="T30" fmla="*/ 370 w 371"/>
                <a:gd name="T31" fmla="*/ 0 h 719"/>
                <a:gd name="T32" fmla="*/ 330 w 371"/>
                <a:gd name="T33" fmla="*/ 0 h 719"/>
                <a:gd name="T34" fmla="*/ 302 w 371"/>
                <a:gd name="T35" fmla="*/ 0 h 719"/>
                <a:gd name="T36" fmla="*/ 275 w 371"/>
                <a:gd name="T37" fmla="*/ 0 h 719"/>
                <a:gd name="T38" fmla="*/ 247 w 371"/>
                <a:gd name="T39" fmla="*/ 0 h 719"/>
                <a:gd name="T40" fmla="*/ 212 w 371"/>
                <a:gd name="T41" fmla="*/ 0 h 719"/>
                <a:gd name="T42" fmla="*/ 162 w 371"/>
                <a:gd name="T43" fmla="*/ 0 h 719"/>
                <a:gd name="T44" fmla="*/ 95 w 371"/>
                <a:gd name="T45" fmla="*/ 0 h 719"/>
                <a:gd name="T46" fmla="*/ 0 w 371"/>
                <a:gd name="T47" fmla="*/ 0 h 719"/>
                <a:gd name="T48" fmla="*/ 0 w 371"/>
                <a:gd name="T49" fmla="*/ 0 h 719"/>
                <a:gd name="T50" fmla="*/ 0 w 371"/>
                <a:gd name="T51" fmla="*/ 132 h 719"/>
                <a:gd name="T52" fmla="*/ 0 w 371"/>
                <a:gd name="T53" fmla="*/ 237 h 719"/>
                <a:gd name="T54" fmla="*/ 0 w 371"/>
                <a:gd name="T55" fmla="*/ 402 h 719"/>
                <a:gd name="T56" fmla="*/ 0 w 371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0" y="718"/>
                  </a:ln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5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2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2" y="0"/>
                  </a:lnTo>
                  <a:lnTo>
                    <a:pt x="162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06" name="Freeform 70"/>
            <p:cNvSpPr>
              <a:spLocks/>
            </p:cNvSpPr>
            <p:nvPr/>
          </p:nvSpPr>
          <p:spPr bwMode="auto">
            <a:xfrm>
              <a:off x="34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40 w 371"/>
                <a:gd name="T3" fmla="*/ 718 h 719"/>
                <a:gd name="T4" fmla="*/ 70 w 371"/>
                <a:gd name="T5" fmla="*/ 718 h 719"/>
                <a:gd name="T6" fmla="*/ 95 w 371"/>
                <a:gd name="T7" fmla="*/ 718 h 719"/>
                <a:gd name="T8" fmla="*/ 122 w 371"/>
                <a:gd name="T9" fmla="*/ 718 h 719"/>
                <a:gd name="T10" fmla="*/ 160 w 371"/>
                <a:gd name="T11" fmla="*/ 718 h 719"/>
                <a:gd name="T12" fmla="*/ 207 w 371"/>
                <a:gd name="T13" fmla="*/ 718 h 719"/>
                <a:gd name="T14" fmla="*/ 277 w 371"/>
                <a:gd name="T15" fmla="*/ 718 h 719"/>
                <a:gd name="T16" fmla="*/ 370 w 371"/>
                <a:gd name="T17" fmla="*/ 718 h 719"/>
                <a:gd name="T18" fmla="*/ 370 w 371"/>
                <a:gd name="T19" fmla="*/ 585 h 719"/>
                <a:gd name="T20" fmla="*/ 370 w 371"/>
                <a:gd name="T21" fmla="*/ 477 h 719"/>
                <a:gd name="T22" fmla="*/ 370 w 371"/>
                <a:gd name="T23" fmla="*/ 312 h 719"/>
                <a:gd name="T24" fmla="*/ 370 w 371"/>
                <a:gd name="T25" fmla="*/ 0 h 719"/>
                <a:gd name="T26" fmla="*/ 330 w 371"/>
                <a:gd name="T27" fmla="*/ 0 h 719"/>
                <a:gd name="T28" fmla="*/ 300 w 371"/>
                <a:gd name="T29" fmla="*/ 0 h 719"/>
                <a:gd name="T30" fmla="*/ 275 w 371"/>
                <a:gd name="T31" fmla="*/ 0 h 719"/>
                <a:gd name="T32" fmla="*/ 247 w 371"/>
                <a:gd name="T33" fmla="*/ 0 h 719"/>
                <a:gd name="T34" fmla="*/ 210 w 371"/>
                <a:gd name="T35" fmla="*/ 0 h 719"/>
                <a:gd name="T36" fmla="*/ 162 w 371"/>
                <a:gd name="T37" fmla="*/ 0 h 719"/>
                <a:gd name="T38" fmla="*/ 92 w 371"/>
                <a:gd name="T39" fmla="*/ 0 h 719"/>
                <a:gd name="T40" fmla="*/ 0 w 371"/>
                <a:gd name="T41" fmla="*/ 0 h 719"/>
                <a:gd name="T42" fmla="*/ 0 w 371"/>
                <a:gd name="T43" fmla="*/ 132 h 719"/>
                <a:gd name="T44" fmla="*/ 0 w 371"/>
                <a:gd name="T45" fmla="*/ 237 h 719"/>
                <a:gd name="T46" fmla="*/ 0 w 371"/>
                <a:gd name="T47" fmla="*/ 402 h 719"/>
                <a:gd name="T48" fmla="*/ 0 w 371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07" name="Freeform 71"/>
            <p:cNvSpPr>
              <a:spLocks/>
            </p:cNvSpPr>
            <p:nvPr/>
          </p:nvSpPr>
          <p:spPr bwMode="auto">
            <a:xfrm>
              <a:off x="34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0 w 371"/>
                <a:gd name="T3" fmla="*/ 718 h 719"/>
                <a:gd name="T4" fmla="*/ 40 w 371"/>
                <a:gd name="T5" fmla="*/ 718 h 719"/>
                <a:gd name="T6" fmla="*/ 70 w 371"/>
                <a:gd name="T7" fmla="*/ 718 h 719"/>
                <a:gd name="T8" fmla="*/ 95 w 371"/>
                <a:gd name="T9" fmla="*/ 718 h 719"/>
                <a:gd name="T10" fmla="*/ 122 w 371"/>
                <a:gd name="T11" fmla="*/ 718 h 719"/>
                <a:gd name="T12" fmla="*/ 160 w 371"/>
                <a:gd name="T13" fmla="*/ 718 h 719"/>
                <a:gd name="T14" fmla="*/ 207 w 371"/>
                <a:gd name="T15" fmla="*/ 718 h 719"/>
                <a:gd name="T16" fmla="*/ 277 w 371"/>
                <a:gd name="T17" fmla="*/ 718 h 719"/>
                <a:gd name="T18" fmla="*/ 370 w 371"/>
                <a:gd name="T19" fmla="*/ 718 h 719"/>
                <a:gd name="T20" fmla="*/ 370 w 371"/>
                <a:gd name="T21" fmla="*/ 718 h 719"/>
                <a:gd name="T22" fmla="*/ 370 w 371"/>
                <a:gd name="T23" fmla="*/ 585 h 719"/>
                <a:gd name="T24" fmla="*/ 370 w 371"/>
                <a:gd name="T25" fmla="*/ 477 h 719"/>
                <a:gd name="T26" fmla="*/ 370 w 371"/>
                <a:gd name="T27" fmla="*/ 312 h 719"/>
                <a:gd name="T28" fmla="*/ 370 w 371"/>
                <a:gd name="T29" fmla="*/ 0 h 719"/>
                <a:gd name="T30" fmla="*/ 370 w 371"/>
                <a:gd name="T31" fmla="*/ 0 h 719"/>
                <a:gd name="T32" fmla="*/ 330 w 371"/>
                <a:gd name="T33" fmla="*/ 0 h 719"/>
                <a:gd name="T34" fmla="*/ 300 w 371"/>
                <a:gd name="T35" fmla="*/ 0 h 719"/>
                <a:gd name="T36" fmla="*/ 275 w 371"/>
                <a:gd name="T37" fmla="*/ 0 h 719"/>
                <a:gd name="T38" fmla="*/ 247 w 371"/>
                <a:gd name="T39" fmla="*/ 0 h 719"/>
                <a:gd name="T40" fmla="*/ 210 w 371"/>
                <a:gd name="T41" fmla="*/ 0 h 719"/>
                <a:gd name="T42" fmla="*/ 162 w 371"/>
                <a:gd name="T43" fmla="*/ 0 h 719"/>
                <a:gd name="T44" fmla="*/ 92 w 371"/>
                <a:gd name="T45" fmla="*/ 0 h 719"/>
                <a:gd name="T46" fmla="*/ 0 w 371"/>
                <a:gd name="T47" fmla="*/ 0 h 719"/>
                <a:gd name="T48" fmla="*/ 0 w 371"/>
                <a:gd name="T49" fmla="*/ 0 h 719"/>
                <a:gd name="T50" fmla="*/ 0 w 371"/>
                <a:gd name="T51" fmla="*/ 132 h 719"/>
                <a:gd name="T52" fmla="*/ 0 w 371"/>
                <a:gd name="T53" fmla="*/ 237 h 719"/>
                <a:gd name="T54" fmla="*/ 0 w 371"/>
                <a:gd name="T55" fmla="*/ 402 h 719"/>
                <a:gd name="T56" fmla="*/ 0 w 371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0" y="718"/>
                  </a:ln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08" name="Freeform 72"/>
            <p:cNvSpPr>
              <a:spLocks/>
            </p:cNvSpPr>
            <p:nvPr/>
          </p:nvSpPr>
          <p:spPr bwMode="auto">
            <a:xfrm>
              <a:off x="3825" y="615"/>
              <a:ext cx="369" cy="719"/>
            </a:xfrm>
            <a:custGeom>
              <a:avLst/>
              <a:gdLst>
                <a:gd name="T0" fmla="*/ 0 w 369"/>
                <a:gd name="T1" fmla="*/ 718 h 719"/>
                <a:gd name="T2" fmla="*/ 368 w 369"/>
                <a:gd name="T3" fmla="*/ 718 h 719"/>
                <a:gd name="T4" fmla="*/ 368 w 369"/>
                <a:gd name="T5" fmla="*/ 0 h 719"/>
                <a:gd name="T6" fmla="*/ 0 w 369"/>
                <a:gd name="T7" fmla="*/ 0 h 719"/>
                <a:gd name="T8" fmla="*/ 0 w 369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719">
                  <a:moveTo>
                    <a:pt x="0" y="718"/>
                  </a:moveTo>
                  <a:lnTo>
                    <a:pt x="368" y="718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09" name="Freeform 73"/>
            <p:cNvSpPr>
              <a:spLocks/>
            </p:cNvSpPr>
            <p:nvPr/>
          </p:nvSpPr>
          <p:spPr bwMode="auto">
            <a:xfrm>
              <a:off x="3825" y="615"/>
              <a:ext cx="369" cy="719"/>
            </a:xfrm>
            <a:custGeom>
              <a:avLst/>
              <a:gdLst>
                <a:gd name="T0" fmla="*/ 0 w 369"/>
                <a:gd name="T1" fmla="*/ 718 h 719"/>
                <a:gd name="T2" fmla="*/ 368 w 369"/>
                <a:gd name="T3" fmla="*/ 718 h 719"/>
                <a:gd name="T4" fmla="*/ 368 w 369"/>
                <a:gd name="T5" fmla="*/ 0 h 719"/>
                <a:gd name="T6" fmla="*/ 0 w 369"/>
                <a:gd name="T7" fmla="*/ 0 h 719"/>
                <a:gd name="T8" fmla="*/ 0 w 369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719">
                  <a:moveTo>
                    <a:pt x="0" y="718"/>
                  </a:moveTo>
                  <a:lnTo>
                    <a:pt x="368" y="718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10" name="Freeform 74"/>
            <p:cNvSpPr>
              <a:spLocks/>
            </p:cNvSpPr>
            <p:nvPr/>
          </p:nvSpPr>
          <p:spPr bwMode="auto">
            <a:xfrm>
              <a:off x="3495" y="930"/>
              <a:ext cx="244" cy="284"/>
            </a:xfrm>
            <a:custGeom>
              <a:avLst/>
              <a:gdLst>
                <a:gd name="T0" fmla="*/ 147 w 244"/>
                <a:gd name="T1" fmla="*/ 77 h 284"/>
                <a:gd name="T2" fmla="*/ 130 w 244"/>
                <a:gd name="T3" fmla="*/ 67 h 284"/>
                <a:gd name="T4" fmla="*/ 105 w 244"/>
                <a:gd name="T5" fmla="*/ 65 h 284"/>
                <a:gd name="T6" fmla="*/ 92 w 244"/>
                <a:gd name="T7" fmla="*/ 72 h 284"/>
                <a:gd name="T8" fmla="*/ 90 w 244"/>
                <a:gd name="T9" fmla="*/ 80 h 284"/>
                <a:gd name="T10" fmla="*/ 92 w 244"/>
                <a:gd name="T11" fmla="*/ 87 h 284"/>
                <a:gd name="T12" fmla="*/ 97 w 244"/>
                <a:gd name="T13" fmla="*/ 92 h 284"/>
                <a:gd name="T14" fmla="*/ 105 w 244"/>
                <a:gd name="T15" fmla="*/ 95 h 284"/>
                <a:gd name="T16" fmla="*/ 115 w 244"/>
                <a:gd name="T17" fmla="*/ 100 h 284"/>
                <a:gd name="T18" fmla="*/ 125 w 244"/>
                <a:gd name="T19" fmla="*/ 102 h 284"/>
                <a:gd name="T20" fmla="*/ 135 w 244"/>
                <a:gd name="T21" fmla="*/ 105 h 284"/>
                <a:gd name="T22" fmla="*/ 145 w 244"/>
                <a:gd name="T23" fmla="*/ 107 h 284"/>
                <a:gd name="T24" fmla="*/ 165 w 244"/>
                <a:gd name="T25" fmla="*/ 112 h 284"/>
                <a:gd name="T26" fmla="*/ 190 w 244"/>
                <a:gd name="T27" fmla="*/ 120 h 284"/>
                <a:gd name="T28" fmla="*/ 210 w 244"/>
                <a:gd name="T29" fmla="*/ 130 h 284"/>
                <a:gd name="T30" fmla="*/ 227 w 244"/>
                <a:gd name="T31" fmla="*/ 145 h 284"/>
                <a:gd name="T32" fmla="*/ 235 w 244"/>
                <a:gd name="T33" fmla="*/ 160 h 284"/>
                <a:gd name="T34" fmla="*/ 243 w 244"/>
                <a:gd name="T35" fmla="*/ 180 h 284"/>
                <a:gd name="T36" fmla="*/ 240 w 244"/>
                <a:gd name="T37" fmla="*/ 205 h 284"/>
                <a:gd name="T38" fmla="*/ 232 w 244"/>
                <a:gd name="T39" fmla="*/ 235 h 284"/>
                <a:gd name="T40" fmla="*/ 215 w 244"/>
                <a:gd name="T41" fmla="*/ 255 h 284"/>
                <a:gd name="T42" fmla="*/ 192 w 244"/>
                <a:gd name="T43" fmla="*/ 270 h 284"/>
                <a:gd name="T44" fmla="*/ 165 w 244"/>
                <a:gd name="T45" fmla="*/ 277 h 284"/>
                <a:gd name="T46" fmla="*/ 135 w 244"/>
                <a:gd name="T47" fmla="*/ 283 h 284"/>
                <a:gd name="T48" fmla="*/ 102 w 244"/>
                <a:gd name="T49" fmla="*/ 283 h 284"/>
                <a:gd name="T50" fmla="*/ 72 w 244"/>
                <a:gd name="T51" fmla="*/ 277 h 284"/>
                <a:gd name="T52" fmla="*/ 47 w 244"/>
                <a:gd name="T53" fmla="*/ 265 h 284"/>
                <a:gd name="T54" fmla="*/ 25 w 244"/>
                <a:gd name="T55" fmla="*/ 250 h 284"/>
                <a:gd name="T56" fmla="*/ 10 w 244"/>
                <a:gd name="T57" fmla="*/ 227 h 284"/>
                <a:gd name="T58" fmla="*/ 0 w 244"/>
                <a:gd name="T59" fmla="*/ 202 h 284"/>
                <a:gd name="T60" fmla="*/ 85 w 244"/>
                <a:gd name="T61" fmla="*/ 190 h 284"/>
                <a:gd name="T62" fmla="*/ 90 w 244"/>
                <a:gd name="T63" fmla="*/ 202 h 284"/>
                <a:gd name="T64" fmla="*/ 100 w 244"/>
                <a:gd name="T65" fmla="*/ 212 h 284"/>
                <a:gd name="T66" fmla="*/ 112 w 244"/>
                <a:gd name="T67" fmla="*/ 215 h 284"/>
                <a:gd name="T68" fmla="*/ 125 w 244"/>
                <a:gd name="T69" fmla="*/ 217 h 284"/>
                <a:gd name="T70" fmla="*/ 147 w 244"/>
                <a:gd name="T71" fmla="*/ 212 h 284"/>
                <a:gd name="T72" fmla="*/ 155 w 244"/>
                <a:gd name="T73" fmla="*/ 200 h 284"/>
                <a:gd name="T74" fmla="*/ 152 w 244"/>
                <a:gd name="T75" fmla="*/ 190 h 284"/>
                <a:gd name="T76" fmla="*/ 145 w 244"/>
                <a:gd name="T77" fmla="*/ 182 h 284"/>
                <a:gd name="T78" fmla="*/ 130 w 244"/>
                <a:gd name="T79" fmla="*/ 177 h 284"/>
                <a:gd name="T80" fmla="*/ 107 w 244"/>
                <a:gd name="T81" fmla="*/ 170 h 284"/>
                <a:gd name="T82" fmla="*/ 82 w 244"/>
                <a:gd name="T83" fmla="*/ 162 h 284"/>
                <a:gd name="T84" fmla="*/ 65 w 244"/>
                <a:gd name="T85" fmla="*/ 157 h 284"/>
                <a:gd name="T86" fmla="*/ 47 w 244"/>
                <a:gd name="T87" fmla="*/ 152 h 284"/>
                <a:gd name="T88" fmla="*/ 35 w 244"/>
                <a:gd name="T89" fmla="*/ 142 h 284"/>
                <a:gd name="T90" fmla="*/ 22 w 244"/>
                <a:gd name="T91" fmla="*/ 132 h 284"/>
                <a:gd name="T92" fmla="*/ 12 w 244"/>
                <a:gd name="T93" fmla="*/ 117 h 284"/>
                <a:gd name="T94" fmla="*/ 7 w 244"/>
                <a:gd name="T95" fmla="*/ 100 h 284"/>
                <a:gd name="T96" fmla="*/ 5 w 244"/>
                <a:gd name="T97" fmla="*/ 80 h 284"/>
                <a:gd name="T98" fmla="*/ 7 w 244"/>
                <a:gd name="T99" fmla="*/ 60 h 284"/>
                <a:gd name="T100" fmla="*/ 17 w 244"/>
                <a:gd name="T101" fmla="*/ 40 h 284"/>
                <a:gd name="T102" fmla="*/ 35 w 244"/>
                <a:gd name="T103" fmla="*/ 22 h 284"/>
                <a:gd name="T104" fmla="*/ 60 w 244"/>
                <a:gd name="T105" fmla="*/ 12 h 284"/>
                <a:gd name="T106" fmla="*/ 87 w 244"/>
                <a:gd name="T107" fmla="*/ 2 h 284"/>
                <a:gd name="T108" fmla="*/ 120 w 244"/>
                <a:gd name="T109" fmla="*/ 0 h 284"/>
                <a:gd name="T110" fmla="*/ 140 w 244"/>
                <a:gd name="T111" fmla="*/ 2 h 284"/>
                <a:gd name="T112" fmla="*/ 160 w 244"/>
                <a:gd name="T113" fmla="*/ 5 h 284"/>
                <a:gd name="T114" fmla="*/ 177 w 244"/>
                <a:gd name="T115" fmla="*/ 10 h 284"/>
                <a:gd name="T116" fmla="*/ 195 w 244"/>
                <a:gd name="T117" fmla="*/ 20 h 284"/>
                <a:gd name="T118" fmla="*/ 207 w 244"/>
                <a:gd name="T119" fmla="*/ 32 h 284"/>
                <a:gd name="T120" fmla="*/ 220 w 244"/>
                <a:gd name="T121" fmla="*/ 47 h 284"/>
                <a:gd name="T122" fmla="*/ 230 w 244"/>
                <a:gd name="T123" fmla="*/ 65 h 284"/>
                <a:gd name="T124" fmla="*/ 235 w 244"/>
                <a:gd name="T125" fmla="*/ 8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284">
                  <a:moveTo>
                    <a:pt x="150" y="87"/>
                  </a:moveTo>
                  <a:lnTo>
                    <a:pt x="147" y="77"/>
                  </a:lnTo>
                  <a:lnTo>
                    <a:pt x="140" y="70"/>
                  </a:lnTo>
                  <a:lnTo>
                    <a:pt x="130" y="67"/>
                  </a:lnTo>
                  <a:lnTo>
                    <a:pt x="115" y="65"/>
                  </a:lnTo>
                  <a:lnTo>
                    <a:pt x="105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90" y="77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5" y="90"/>
                  </a:lnTo>
                  <a:lnTo>
                    <a:pt x="97" y="92"/>
                  </a:lnTo>
                  <a:lnTo>
                    <a:pt x="102" y="92"/>
                  </a:lnTo>
                  <a:lnTo>
                    <a:pt x="105" y="95"/>
                  </a:lnTo>
                  <a:lnTo>
                    <a:pt x="110" y="97"/>
                  </a:lnTo>
                  <a:lnTo>
                    <a:pt x="115" y="100"/>
                  </a:lnTo>
                  <a:lnTo>
                    <a:pt x="120" y="100"/>
                  </a:lnTo>
                  <a:lnTo>
                    <a:pt x="125" y="102"/>
                  </a:lnTo>
                  <a:lnTo>
                    <a:pt x="130" y="102"/>
                  </a:lnTo>
                  <a:lnTo>
                    <a:pt x="135" y="105"/>
                  </a:lnTo>
                  <a:lnTo>
                    <a:pt x="140" y="105"/>
                  </a:lnTo>
                  <a:lnTo>
                    <a:pt x="145" y="107"/>
                  </a:lnTo>
                  <a:lnTo>
                    <a:pt x="150" y="107"/>
                  </a:lnTo>
                  <a:lnTo>
                    <a:pt x="165" y="112"/>
                  </a:lnTo>
                  <a:lnTo>
                    <a:pt x="177" y="115"/>
                  </a:lnTo>
                  <a:lnTo>
                    <a:pt x="190" y="120"/>
                  </a:lnTo>
                  <a:lnTo>
                    <a:pt x="200" y="125"/>
                  </a:lnTo>
                  <a:lnTo>
                    <a:pt x="210" y="130"/>
                  </a:lnTo>
                  <a:lnTo>
                    <a:pt x="220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5" y="160"/>
                  </a:lnTo>
                  <a:lnTo>
                    <a:pt x="240" y="170"/>
                  </a:lnTo>
                  <a:lnTo>
                    <a:pt x="243" y="180"/>
                  </a:lnTo>
                  <a:lnTo>
                    <a:pt x="243" y="190"/>
                  </a:lnTo>
                  <a:lnTo>
                    <a:pt x="240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5" y="245"/>
                  </a:lnTo>
                  <a:lnTo>
                    <a:pt x="215" y="255"/>
                  </a:lnTo>
                  <a:lnTo>
                    <a:pt x="205" y="262"/>
                  </a:lnTo>
                  <a:lnTo>
                    <a:pt x="192" y="270"/>
                  </a:lnTo>
                  <a:lnTo>
                    <a:pt x="177" y="275"/>
                  </a:lnTo>
                  <a:lnTo>
                    <a:pt x="165" y="277"/>
                  </a:lnTo>
                  <a:lnTo>
                    <a:pt x="150" y="280"/>
                  </a:lnTo>
                  <a:lnTo>
                    <a:pt x="135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60" y="272"/>
                  </a:lnTo>
                  <a:lnTo>
                    <a:pt x="47" y="265"/>
                  </a:lnTo>
                  <a:lnTo>
                    <a:pt x="35" y="257"/>
                  </a:lnTo>
                  <a:lnTo>
                    <a:pt x="25" y="250"/>
                  </a:lnTo>
                  <a:lnTo>
                    <a:pt x="17" y="240"/>
                  </a:lnTo>
                  <a:lnTo>
                    <a:pt x="10" y="227"/>
                  </a:lnTo>
                  <a:lnTo>
                    <a:pt x="5" y="215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85" y="190"/>
                  </a:lnTo>
                  <a:lnTo>
                    <a:pt x="87" y="197"/>
                  </a:lnTo>
                  <a:lnTo>
                    <a:pt x="90" y="202"/>
                  </a:lnTo>
                  <a:lnTo>
                    <a:pt x="95" y="207"/>
                  </a:lnTo>
                  <a:lnTo>
                    <a:pt x="100" y="212"/>
                  </a:lnTo>
                  <a:lnTo>
                    <a:pt x="105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5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2" y="207"/>
                  </a:lnTo>
                  <a:lnTo>
                    <a:pt x="155" y="200"/>
                  </a:lnTo>
                  <a:lnTo>
                    <a:pt x="155" y="195"/>
                  </a:lnTo>
                  <a:lnTo>
                    <a:pt x="152" y="190"/>
                  </a:lnTo>
                  <a:lnTo>
                    <a:pt x="150" y="187"/>
                  </a:lnTo>
                  <a:lnTo>
                    <a:pt x="145" y="182"/>
                  </a:lnTo>
                  <a:lnTo>
                    <a:pt x="137" y="180"/>
                  </a:lnTo>
                  <a:lnTo>
                    <a:pt x="130" y="177"/>
                  </a:lnTo>
                  <a:lnTo>
                    <a:pt x="120" y="172"/>
                  </a:lnTo>
                  <a:lnTo>
                    <a:pt x="107" y="170"/>
                  </a:lnTo>
                  <a:lnTo>
                    <a:pt x="95" y="167"/>
                  </a:lnTo>
                  <a:lnTo>
                    <a:pt x="82" y="162"/>
                  </a:lnTo>
                  <a:lnTo>
                    <a:pt x="72" y="160"/>
                  </a:lnTo>
                  <a:lnTo>
                    <a:pt x="65" y="157"/>
                  </a:lnTo>
                  <a:lnTo>
                    <a:pt x="55" y="155"/>
                  </a:lnTo>
                  <a:lnTo>
                    <a:pt x="47" y="152"/>
                  </a:lnTo>
                  <a:lnTo>
                    <a:pt x="40" y="147"/>
                  </a:lnTo>
                  <a:lnTo>
                    <a:pt x="35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10" y="110"/>
                  </a:lnTo>
                  <a:lnTo>
                    <a:pt x="7" y="100"/>
                  </a:lnTo>
                  <a:lnTo>
                    <a:pt x="5" y="90"/>
                  </a:lnTo>
                  <a:lnTo>
                    <a:pt x="5" y="80"/>
                  </a:lnTo>
                  <a:lnTo>
                    <a:pt x="5" y="70"/>
                  </a:lnTo>
                  <a:lnTo>
                    <a:pt x="7" y="60"/>
                  </a:lnTo>
                  <a:lnTo>
                    <a:pt x="12" y="50"/>
                  </a:lnTo>
                  <a:lnTo>
                    <a:pt x="17" y="40"/>
                  </a:lnTo>
                  <a:lnTo>
                    <a:pt x="25" y="30"/>
                  </a:lnTo>
                  <a:lnTo>
                    <a:pt x="35" y="22"/>
                  </a:lnTo>
                  <a:lnTo>
                    <a:pt x="47" y="17"/>
                  </a:lnTo>
                  <a:lnTo>
                    <a:pt x="60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50" y="2"/>
                  </a:lnTo>
                  <a:lnTo>
                    <a:pt x="160" y="5"/>
                  </a:lnTo>
                  <a:lnTo>
                    <a:pt x="170" y="7"/>
                  </a:lnTo>
                  <a:lnTo>
                    <a:pt x="177" y="10"/>
                  </a:lnTo>
                  <a:lnTo>
                    <a:pt x="187" y="15"/>
                  </a:lnTo>
                  <a:lnTo>
                    <a:pt x="195" y="20"/>
                  </a:lnTo>
                  <a:lnTo>
                    <a:pt x="202" y="25"/>
                  </a:lnTo>
                  <a:lnTo>
                    <a:pt x="207" y="32"/>
                  </a:lnTo>
                  <a:lnTo>
                    <a:pt x="215" y="40"/>
                  </a:lnTo>
                  <a:lnTo>
                    <a:pt x="220" y="47"/>
                  </a:lnTo>
                  <a:lnTo>
                    <a:pt x="225" y="55"/>
                  </a:lnTo>
                  <a:lnTo>
                    <a:pt x="230" y="65"/>
                  </a:lnTo>
                  <a:lnTo>
                    <a:pt x="232" y="75"/>
                  </a:lnTo>
                  <a:lnTo>
                    <a:pt x="235" y="87"/>
                  </a:lnTo>
                  <a:lnTo>
                    <a:pt x="150" y="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11" name="Freeform 75"/>
            <p:cNvSpPr>
              <a:spLocks/>
            </p:cNvSpPr>
            <p:nvPr/>
          </p:nvSpPr>
          <p:spPr bwMode="auto">
            <a:xfrm>
              <a:off x="3495" y="930"/>
              <a:ext cx="244" cy="284"/>
            </a:xfrm>
            <a:custGeom>
              <a:avLst/>
              <a:gdLst>
                <a:gd name="T0" fmla="*/ 147 w 244"/>
                <a:gd name="T1" fmla="*/ 77 h 284"/>
                <a:gd name="T2" fmla="*/ 115 w 244"/>
                <a:gd name="T3" fmla="*/ 65 h 284"/>
                <a:gd name="T4" fmla="*/ 97 w 244"/>
                <a:gd name="T5" fmla="*/ 67 h 284"/>
                <a:gd name="T6" fmla="*/ 90 w 244"/>
                <a:gd name="T7" fmla="*/ 77 h 284"/>
                <a:gd name="T8" fmla="*/ 92 w 244"/>
                <a:gd name="T9" fmla="*/ 87 h 284"/>
                <a:gd name="T10" fmla="*/ 97 w 244"/>
                <a:gd name="T11" fmla="*/ 92 h 284"/>
                <a:gd name="T12" fmla="*/ 110 w 244"/>
                <a:gd name="T13" fmla="*/ 97 h 284"/>
                <a:gd name="T14" fmla="*/ 120 w 244"/>
                <a:gd name="T15" fmla="*/ 100 h 284"/>
                <a:gd name="T16" fmla="*/ 130 w 244"/>
                <a:gd name="T17" fmla="*/ 102 h 284"/>
                <a:gd name="T18" fmla="*/ 145 w 244"/>
                <a:gd name="T19" fmla="*/ 107 h 284"/>
                <a:gd name="T20" fmla="*/ 165 w 244"/>
                <a:gd name="T21" fmla="*/ 112 h 284"/>
                <a:gd name="T22" fmla="*/ 200 w 244"/>
                <a:gd name="T23" fmla="*/ 125 h 284"/>
                <a:gd name="T24" fmla="*/ 220 w 244"/>
                <a:gd name="T25" fmla="*/ 137 h 284"/>
                <a:gd name="T26" fmla="*/ 232 w 244"/>
                <a:gd name="T27" fmla="*/ 152 h 284"/>
                <a:gd name="T28" fmla="*/ 243 w 244"/>
                <a:gd name="T29" fmla="*/ 180 h 284"/>
                <a:gd name="T30" fmla="*/ 240 w 244"/>
                <a:gd name="T31" fmla="*/ 205 h 284"/>
                <a:gd name="T32" fmla="*/ 225 w 244"/>
                <a:gd name="T33" fmla="*/ 245 h 284"/>
                <a:gd name="T34" fmla="*/ 205 w 244"/>
                <a:gd name="T35" fmla="*/ 262 h 284"/>
                <a:gd name="T36" fmla="*/ 177 w 244"/>
                <a:gd name="T37" fmla="*/ 275 h 284"/>
                <a:gd name="T38" fmla="*/ 135 w 244"/>
                <a:gd name="T39" fmla="*/ 283 h 284"/>
                <a:gd name="T40" fmla="*/ 102 w 244"/>
                <a:gd name="T41" fmla="*/ 283 h 284"/>
                <a:gd name="T42" fmla="*/ 60 w 244"/>
                <a:gd name="T43" fmla="*/ 272 h 284"/>
                <a:gd name="T44" fmla="*/ 35 w 244"/>
                <a:gd name="T45" fmla="*/ 257 h 284"/>
                <a:gd name="T46" fmla="*/ 17 w 244"/>
                <a:gd name="T47" fmla="*/ 240 h 284"/>
                <a:gd name="T48" fmla="*/ 0 w 244"/>
                <a:gd name="T49" fmla="*/ 202 h 284"/>
                <a:gd name="T50" fmla="*/ 85 w 244"/>
                <a:gd name="T51" fmla="*/ 190 h 284"/>
                <a:gd name="T52" fmla="*/ 95 w 244"/>
                <a:gd name="T53" fmla="*/ 207 h 284"/>
                <a:gd name="T54" fmla="*/ 105 w 244"/>
                <a:gd name="T55" fmla="*/ 215 h 284"/>
                <a:gd name="T56" fmla="*/ 125 w 244"/>
                <a:gd name="T57" fmla="*/ 217 h 284"/>
                <a:gd name="T58" fmla="*/ 147 w 244"/>
                <a:gd name="T59" fmla="*/ 212 h 284"/>
                <a:gd name="T60" fmla="*/ 155 w 244"/>
                <a:gd name="T61" fmla="*/ 200 h 284"/>
                <a:gd name="T62" fmla="*/ 150 w 244"/>
                <a:gd name="T63" fmla="*/ 187 h 284"/>
                <a:gd name="T64" fmla="*/ 137 w 244"/>
                <a:gd name="T65" fmla="*/ 180 h 284"/>
                <a:gd name="T66" fmla="*/ 107 w 244"/>
                <a:gd name="T67" fmla="*/ 170 h 284"/>
                <a:gd name="T68" fmla="*/ 82 w 244"/>
                <a:gd name="T69" fmla="*/ 162 h 284"/>
                <a:gd name="T70" fmla="*/ 65 w 244"/>
                <a:gd name="T71" fmla="*/ 157 h 284"/>
                <a:gd name="T72" fmla="*/ 40 w 244"/>
                <a:gd name="T73" fmla="*/ 147 h 284"/>
                <a:gd name="T74" fmla="*/ 27 w 244"/>
                <a:gd name="T75" fmla="*/ 137 h 284"/>
                <a:gd name="T76" fmla="*/ 12 w 244"/>
                <a:gd name="T77" fmla="*/ 117 h 284"/>
                <a:gd name="T78" fmla="*/ 7 w 244"/>
                <a:gd name="T79" fmla="*/ 100 h 284"/>
                <a:gd name="T80" fmla="*/ 5 w 244"/>
                <a:gd name="T81" fmla="*/ 80 h 284"/>
                <a:gd name="T82" fmla="*/ 12 w 244"/>
                <a:gd name="T83" fmla="*/ 50 h 284"/>
                <a:gd name="T84" fmla="*/ 25 w 244"/>
                <a:gd name="T85" fmla="*/ 30 h 284"/>
                <a:gd name="T86" fmla="*/ 60 w 244"/>
                <a:gd name="T87" fmla="*/ 12 h 284"/>
                <a:gd name="T88" fmla="*/ 87 w 244"/>
                <a:gd name="T89" fmla="*/ 2 h 284"/>
                <a:gd name="T90" fmla="*/ 120 w 244"/>
                <a:gd name="T91" fmla="*/ 0 h 284"/>
                <a:gd name="T92" fmla="*/ 150 w 244"/>
                <a:gd name="T93" fmla="*/ 2 h 284"/>
                <a:gd name="T94" fmla="*/ 170 w 244"/>
                <a:gd name="T95" fmla="*/ 7 h 284"/>
                <a:gd name="T96" fmla="*/ 195 w 244"/>
                <a:gd name="T97" fmla="*/ 20 h 284"/>
                <a:gd name="T98" fmla="*/ 207 w 244"/>
                <a:gd name="T99" fmla="*/ 32 h 284"/>
                <a:gd name="T100" fmla="*/ 220 w 244"/>
                <a:gd name="T101" fmla="*/ 47 h 284"/>
                <a:gd name="T102" fmla="*/ 232 w 244"/>
                <a:gd name="T103" fmla="*/ 7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4" h="284">
                  <a:moveTo>
                    <a:pt x="150" y="87"/>
                  </a:moveTo>
                  <a:lnTo>
                    <a:pt x="150" y="87"/>
                  </a:lnTo>
                  <a:lnTo>
                    <a:pt x="147" y="77"/>
                  </a:lnTo>
                  <a:lnTo>
                    <a:pt x="140" y="70"/>
                  </a:lnTo>
                  <a:lnTo>
                    <a:pt x="130" y="67"/>
                  </a:lnTo>
                  <a:lnTo>
                    <a:pt x="115" y="65"/>
                  </a:lnTo>
                  <a:lnTo>
                    <a:pt x="115" y="65"/>
                  </a:lnTo>
                  <a:lnTo>
                    <a:pt x="105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7" y="92"/>
                  </a:lnTo>
                  <a:lnTo>
                    <a:pt x="102" y="92"/>
                  </a:lnTo>
                  <a:lnTo>
                    <a:pt x="105" y="95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15" y="100"/>
                  </a:lnTo>
                  <a:lnTo>
                    <a:pt x="120" y="100"/>
                  </a:lnTo>
                  <a:lnTo>
                    <a:pt x="125" y="102"/>
                  </a:lnTo>
                  <a:lnTo>
                    <a:pt x="130" y="102"/>
                  </a:lnTo>
                  <a:lnTo>
                    <a:pt x="130" y="102"/>
                  </a:lnTo>
                  <a:lnTo>
                    <a:pt x="135" y="105"/>
                  </a:lnTo>
                  <a:lnTo>
                    <a:pt x="140" y="105"/>
                  </a:lnTo>
                  <a:lnTo>
                    <a:pt x="145" y="107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65" y="112"/>
                  </a:lnTo>
                  <a:lnTo>
                    <a:pt x="177" y="115"/>
                  </a:lnTo>
                  <a:lnTo>
                    <a:pt x="190" y="120"/>
                  </a:lnTo>
                  <a:lnTo>
                    <a:pt x="200" y="125"/>
                  </a:lnTo>
                  <a:lnTo>
                    <a:pt x="200" y="125"/>
                  </a:lnTo>
                  <a:lnTo>
                    <a:pt x="210" y="130"/>
                  </a:lnTo>
                  <a:lnTo>
                    <a:pt x="220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2" y="152"/>
                  </a:lnTo>
                  <a:lnTo>
                    <a:pt x="235" y="160"/>
                  </a:lnTo>
                  <a:lnTo>
                    <a:pt x="240" y="170"/>
                  </a:lnTo>
                  <a:lnTo>
                    <a:pt x="243" y="180"/>
                  </a:lnTo>
                  <a:lnTo>
                    <a:pt x="243" y="190"/>
                  </a:lnTo>
                  <a:lnTo>
                    <a:pt x="243" y="190"/>
                  </a:lnTo>
                  <a:lnTo>
                    <a:pt x="240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5" y="245"/>
                  </a:lnTo>
                  <a:lnTo>
                    <a:pt x="225" y="245"/>
                  </a:lnTo>
                  <a:lnTo>
                    <a:pt x="215" y="255"/>
                  </a:lnTo>
                  <a:lnTo>
                    <a:pt x="205" y="262"/>
                  </a:lnTo>
                  <a:lnTo>
                    <a:pt x="192" y="270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65" y="277"/>
                  </a:lnTo>
                  <a:lnTo>
                    <a:pt x="150" y="280"/>
                  </a:lnTo>
                  <a:lnTo>
                    <a:pt x="135" y="283"/>
                  </a:lnTo>
                  <a:lnTo>
                    <a:pt x="117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60" y="272"/>
                  </a:lnTo>
                  <a:lnTo>
                    <a:pt x="60" y="272"/>
                  </a:lnTo>
                  <a:lnTo>
                    <a:pt x="47" y="265"/>
                  </a:lnTo>
                  <a:lnTo>
                    <a:pt x="35" y="257"/>
                  </a:lnTo>
                  <a:lnTo>
                    <a:pt x="25" y="250"/>
                  </a:lnTo>
                  <a:lnTo>
                    <a:pt x="17" y="240"/>
                  </a:lnTo>
                  <a:lnTo>
                    <a:pt x="17" y="240"/>
                  </a:lnTo>
                  <a:lnTo>
                    <a:pt x="10" y="227"/>
                  </a:lnTo>
                  <a:lnTo>
                    <a:pt x="5" y="215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7" y="197"/>
                  </a:lnTo>
                  <a:lnTo>
                    <a:pt x="90" y="202"/>
                  </a:lnTo>
                  <a:lnTo>
                    <a:pt x="95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5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5" y="217"/>
                  </a:lnTo>
                  <a:lnTo>
                    <a:pt x="125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2" y="207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195"/>
                  </a:lnTo>
                  <a:lnTo>
                    <a:pt x="152" y="190"/>
                  </a:lnTo>
                  <a:lnTo>
                    <a:pt x="150" y="187"/>
                  </a:lnTo>
                  <a:lnTo>
                    <a:pt x="145" y="182"/>
                  </a:lnTo>
                  <a:lnTo>
                    <a:pt x="145" y="182"/>
                  </a:lnTo>
                  <a:lnTo>
                    <a:pt x="137" y="180"/>
                  </a:lnTo>
                  <a:lnTo>
                    <a:pt x="130" y="177"/>
                  </a:lnTo>
                  <a:lnTo>
                    <a:pt x="120" y="172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95" y="167"/>
                  </a:lnTo>
                  <a:lnTo>
                    <a:pt x="82" y="162"/>
                  </a:lnTo>
                  <a:lnTo>
                    <a:pt x="72" y="160"/>
                  </a:lnTo>
                  <a:lnTo>
                    <a:pt x="65" y="157"/>
                  </a:lnTo>
                  <a:lnTo>
                    <a:pt x="65" y="157"/>
                  </a:lnTo>
                  <a:lnTo>
                    <a:pt x="55" y="155"/>
                  </a:lnTo>
                  <a:lnTo>
                    <a:pt x="47" y="152"/>
                  </a:lnTo>
                  <a:lnTo>
                    <a:pt x="40" y="147"/>
                  </a:lnTo>
                  <a:lnTo>
                    <a:pt x="35" y="142"/>
                  </a:lnTo>
                  <a:lnTo>
                    <a:pt x="35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0" y="110"/>
                  </a:lnTo>
                  <a:lnTo>
                    <a:pt x="7" y="100"/>
                  </a:lnTo>
                  <a:lnTo>
                    <a:pt x="5" y="9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70"/>
                  </a:lnTo>
                  <a:lnTo>
                    <a:pt x="7" y="60"/>
                  </a:lnTo>
                  <a:lnTo>
                    <a:pt x="12" y="5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25" y="30"/>
                  </a:lnTo>
                  <a:lnTo>
                    <a:pt x="35" y="22"/>
                  </a:lnTo>
                  <a:lnTo>
                    <a:pt x="47" y="17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50" y="2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70" y="7"/>
                  </a:lnTo>
                  <a:lnTo>
                    <a:pt x="177" y="10"/>
                  </a:lnTo>
                  <a:lnTo>
                    <a:pt x="187" y="15"/>
                  </a:lnTo>
                  <a:lnTo>
                    <a:pt x="195" y="20"/>
                  </a:lnTo>
                  <a:lnTo>
                    <a:pt x="195" y="20"/>
                  </a:lnTo>
                  <a:lnTo>
                    <a:pt x="202" y="25"/>
                  </a:lnTo>
                  <a:lnTo>
                    <a:pt x="207" y="32"/>
                  </a:lnTo>
                  <a:lnTo>
                    <a:pt x="215" y="40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5" y="55"/>
                  </a:lnTo>
                  <a:lnTo>
                    <a:pt x="230" y="65"/>
                  </a:lnTo>
                  <a:lnTo>
                    <a:pt x="232" y="75"/>
                  </a:lnTo>
                  <a:lnTo>
                    <a:pt x="235" y="87"/>
                  </a:lnTo>
                  <a:lnTo>
                    <a:pt x="150" y="8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12" name="Freeform 76"/>
            <p:cNvSpPr>
              <a:spLocks/>
            </p:cNvSpPr>
            <p:nvPr/>
          </p:nvSpPr>
          <p:spPr bwMode="auto">
            <a:xfrm>
              <a:off x="3093" y="930"/>
              <a:ext cx="243" cy="284"/>
            </a:xfrm>
            <a:custGeom>
              <a:avLst/>
              <a:gdLst>
                <a:gd name="T0" fmla="*/ 147 w 243"/>
                <a:gd name="T1" fmla="*/ 77 h 284"/>
                <a:gd name="T2" fmla="*/ 129 w 243"/>
                <a:gd name="T3" fmla="*/ 67 h 284"/>
                <a:gd name="T4" fmla="*/ 104 w 243"/>
                <a:gd name="T5" fmla="*/ 65 h 284"/>
                <a:gd name="T6" fmla="*/ 92 w 243"/>
                <a:gd name="T7" fmla="*/ 72 h 284"/>
                <a:gd name="T8" fmla="*/ 89 w 243"/>
                <a:gd name="T9" fmla="*/ 80 h 284"/>
                <a:gd name="T10" fmla="*/ 92 w 243"/>
                <a:gd name="T11" fmla="*/ 87 h 284"/>
                <a:gd name="T12" fmla="*/ 99 w 243"/>
                <a:gd name="T13" fmla="*/ 92 h 284"/>
                <a:gd name="T14" fmla="*/ 107 w 243"/>
                <a:gd name="T15" fmla="*/ 95 h 284"/>
                <a:gd name="T16" fmla="*/ 114 w 243"/>
                <a:gd name="T17" fmla="*/ 100 h 284"/>
                <a:gd name="T18" fmla="*/ 124 w 243"/>
                <a:gd name="T19" fmla="*/ 102 h 284"/>
                <a:gd name="T20" fmla="*/ 134 w 243"/>
                <a:gd name="T21" fmla="*/ 105 h 284"/>
                <a:gd name="T22" fmla="*/ 144 w 243"/>
                <a:gd name="T23" fmla="*/ 107 h 284"/>
                <a:gd name="T24" fmla="*/ 164 w 243"/>
                <a:gd name="T25" fmla="*/ 112 h 284"/>
                <a:gd name="T26" fmla="*/ 189 w 243"/>
                <a:gd name="T27" fmla="*/ 120 h 284"/>
                <a:gd name="T28" fmla="*/ 209 w 243"/>
                <a:gd name="T29" fmla="*/ 130 h 284"/>
                <a:gd name="T30" fmla="*/ 227 w 243"/>
                <a:gd name="T31" fmla="*/ 145 h 284"/>
                <a:gd name="T32" fmla="*/ 237 w 243"/>
                <a:gd name="T33" fmla="*/ 160 h 284"/>
                <a:gd name="T34" fmla="*/ 242 w 243"/>
                <a:gd name="T35" fmla="*/ 180 h 284"/>
                <a:gd name="T36" fmla="*/ 242 w 243"/>
                <a:gd name="T37" fmla="*/ 205 h 284"/>
                <a:gd name="T38" fmla="*/ 232 w 243"/>
                <a:gd name="T39" fmla="*/ 235 h 284"/>
                <a:gd name="T40" fmla="*/ 214 w 243"/>
                <a:gd name="T41" fmla="*/ 255 h 284"/>
                <a:gd name="T42" fmla="*/ 192 w 243"/>
                <a:gd name="T43" fmla="*/ 270 h 284"/>
                <a:gd name="T44" fmla="*/ 164 w 243"/>
                <a:gd name="T45" fmla="*/ 277 h 284"/>
                <a:gd name="T46" fmla="*/ 134 w 243"/>
                <a:gd name="T47" fmla="*/ 283 h 284"/>
                <a:gd name="T48" fmla="*/ 102 w 243"/>
                <a:gd name="T49" fmla="*/ 283 h 284"/>
                <a:gd name="T50" fmla="*/ 72 w 243"/>
                <a:gd name="T51" fmla="*/ 277 h 284"/>
                <a:gd name="T52" fmla="*/ 47 w 243"/>
                <a:gd name="T53" fmla="*/ 265 h 284"/>
                <a:gd name="T54" fmla="*/ 24 w 243"/>
                <a:gd name="T55" fmla="*/ 250 h 284"/>
                <a:gd name="T56" fmla="*/ 9 w 243"/>
                <a:gd name="T57" fmla="*/ 227 h 284"/>
                <a:gd name="T58" fmla="*/ 2 w 243"/>
                <a:gd name="T59" fmla="*/ 202 h 284"/>
                <a:gd name="T60" fmla="*/ 84 w 243"/>
                <a:gd name="T61" fmla="*/ 190 h 284"/>
                <a:gd name="T62" fmla="*/ 89 w 243"/>
                <a:gd name="T63" fmla="*/ 202 h 284"/>
                <a:gd name="T64" fmla="*/ 99 w 243"/>
                <a:gd name="T65" fmla="*/ 212 h 284"/>
                <a:gd name="T66" fmla="*/ 112 w 243"/>
                <a:gd name="T67" fmla="*/ 215 h 284"/>
                <a:gd name="T68" fmla="*/ 124 w 243"/>
                <a:gd name="T69" fmla="*/ 217 h 284"/>
                <a:gd name="T70" fmla="*/ 147 w 243"/>
                <a:gd name="T71" fmla="*/ 212 h 284"/>
                <a:gd name="T72" fmla="*/ 157 w 243"/>
                <a:gd name="T73" fmla="*/ 200 h 284"/>
                <a:gd name="T74" fmla="*/ 154 w 243"/>
                <a:gd name="T75" fmla="*/ 190 h 284"/>
                <a:gd name="T76" fmla="*/ 144 w 243"/>
                <a:gd name="T77" fmla="*/ 182 h 284"/>
                <a:gd name="T78" fmla="*/ 129 w 243"/>
                <a:gd name="T79" fmla="*/ 177 h 284"/>
                <a:gd name="T80" fmla="*/ 107 w 243"/>
                <a:gd name="T81" fmla="*/ 170 h 284"/>
                <a:gd name="T82" fmla="*/ 84 w 243"/>
                <a:gd name="T83" fmla="*/ 162 h 284"/>
                <a:gd name="T84" fmla="*/ 64 w 243"/>
                <a:gd name="T85" fmla="*/ 157 h 284"/>
                <a:gd name="T86" fmla="*/ 49 w 243"/>
                <a:gd name="T87" fmla="*/ 152 h 284"/>
                <a:gd name="T88" fmla="*/ 34 w 243"/>
                <a:gd name="T89" fmla="*/ 142 h 284"/>
                <a:gd name="T90" fmla="*/ 22 w 243"/>
                <a:gd name="T91" fmla="*/ 132 h 284"/>
                <a:gd name="T92" fmla="*/ 12 w 243"/>
                <a:gd name="T93" fmla="*/ 117 h 284"/>
                <a:gd name="T94" fmla="*/ 7 w 243"/>
                <a:gd name="T95" fmla="*/ 100 h 284"/>
                <a:gd name="T96" fmla="*/ 4 w 243"/>
                <a:gd name="T97" fmla="*/ 80 h 284"/>
                <a:gd name="T98" fmla="*/ 9 w 243"/>
                <a:gd name="T99" fmla="*/ 60 h 284"/>
                <a:gd name="T100" fmla="*/ 19 w 243"/>
                <a:gd name="T101" fmla="*/ 40 h 284"/>
                <a:gd name="T102" fmla="*/ 37 w 243"/>
                <a:gd name="T103" fmla="*/ 22 h 284"/>
                <a:gd name="T104" fmla="*/ 59 w 243"/>
                <a:gd name="T105" fmla="*/ 12 h 284"/>
                <a:gd name="T106" fmla="*/ 87 w 243"/>
                <a:gd name="T107" fmla="*/ 2 h 284"/>
                <a:gd name="T108" fmla="*/ 122 w 243"/>
                <a:gd name="T109" fmla="*/ 0 h 284"/>
                <a:gd name="T110" fmla="*/ 142 w 243"/>
                <a:gd name="T111" fmla="*/ 2 h 284"/>
                <a:gd name="T112" fmla="*/ 162 w 243"/>
                <a:gd name="T113" fmla="*/ 5 h 284"/>
                <a:gd name="T114" fmla="*/ 179 w 243"/>
                <a:gd name="T115" fmla="*/ 10 h 284"/>
                <a:gd name="T116" fmla="*/ 194 w 243"/>
                <a:gd name="T117" fmla="*/ 20 h 284"/>
                <a:gd name="T118" fmla="*/ 209 w 243"/>
                <a:gd name="T119" fmla="*/ 32 h 284"/>
                <a:gd name="T120" fmla="*/ 222 w 243"/>
                <a:gd name="T121" fmla="*/ 47 h 284"/>
                <a:gd name="T122" fmla="*/ 229 w 243"/>
                <a:gd name="T123" fmla="*/ 65 h 284"/>
                <a:gd name="T124" fmla="*/ 234 w 243"/>
                <a:gd name="T125" fmla="*/ 8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284">
                  <a:moveTo>
                    <a:pt x="149" y="87"/>
                  </a:moveTo>
                  <a:lnTo>
                    <a:pt x="147" y="77"/>
                  </a:lnTo>
                  <a:lnTo>
                    <a:pt x="139" y="70"/>
                  </a:lnTo>
                  <a:lnTo>
                    <a:pt x="129" y="67"/>
                  </a:lnTo>
                  <a:lnTo>
                    <a:pt x="117" y="65"/>
                  </a:lnTo>
                  <a:lnTo>
                    <a:pt x="104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89" y="77"/>
                  </a:lnTo>
                  <a:lnTo>
                    <a:pt x="89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4" y="90"/>
                  </a:lnTo>
                  <a:lnTo>
                    <a:pt x="99" y="92"/>
                  </a:lnTo>
                  <a:lnTo>
                    <a:pt x="102" y="92"/>
                  </a:lnTo>
                  <a:lnTo>
                    <a:pt x="107" y="95"/>
                  </a:lnTo>
                  <a:lnTo>
                    <a:pt x="109" y="97"/>
                  </a:lnTo>
                  <a:lnTo>
                    <a:pt x="114" y="100"/>
                  </a:lnTo>
                  <a:lnTo>
                    <a:pt x="119" y="100"/>
                  </a:lnTo>
                  <a:lnTo>
                    <a:pt x="124" y="102"/>
                  </a:lnTo>
                  <a:lnTo>
                    <a:pt x="129" y="102"/>
                  </a:lnTo>
                  <a:lnTo>
                    <a:pt x="134" y="105"/>
                  </a:lnTo>
                  <a:lnTo>
                    <a:pt x="139" y="105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64" y="112"/>
                  </a:lnTo>
                  <a:lnTo>
                    <a:pt x="177" y="115"/>
                  </a:lnTo>
                  <a:lnTo>
                    <a:pt x="189" y="120"/>
                  </a:lnTo>
                  <a:lnTo>
                    <a:pt x="199" y="125"/>
                  </a:lnTo>
                  <a:lnTo>
                    <a:pt x="209" y="130"/>
                  </a:lnTo>
                  <a:lnTo>
                    <a:pt x="219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7" y="160"/>
                  </a:lnTo>
                  <a:lnTo>
                    <a:pt x="239" y="170"/>
                  </a:lnTo>
                  <a:lnTo>
                    <a:pt x="242" y="180"/>
                  </a:lnTo>
                  <a:lnTo>
                    <a:pt x="242" y="190"/>
                  </a:lnTo>
                  <a:lnTo>
                    <a:pt x="242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4" y="245"/>
                  </a:lnTo>
                  <a:lnTo>
                    <a:pt x="214" y="255"/>
                  </a:lnTo>
                  <a:lnTo>
                    <a:pt x="204" y="262"/>
                  </a:lnTo>
                  <a:lnTo>
                    <a:pt x="192" y="270"/>
                  </a:lnTo>
                  <a:lnTo>
                    <a:pt x="179" y="275"/>
                  </a:lnTo>
                  <a:lnTo>
                    <a:pt x="164" y="277"/>
                  </a:lnTo>
                  <a:lnTo>
                    <a:pt x="149" y="280"/>
                  </a:lnTo>
                  <a:lnTo>
                    <a:pt x="134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59" y="272"/>
                  </a:lnTo>
                  <a:lnTo>
                    <a:pt x="47" y="265"/>
                  </a:lnTo>
                  <a:lnTo>
                    <a:pt x="34" y="257"/>
                  </a:lnTo>
                  <a:lnTo>
                    <a:pt x="24" y="250"/>
                  </a:lnTo>
                  <a:lnTo>
                    <a:pt x="17" y="240"/>
                  </a:lnTo>
                  <a:lnTo>
                    <a:pt x="9" y="227"/>
                  </a:lnTo>
                  <a:lnTo>
                    <a:pt x="4" y="215"/>
                  </a:lnTo>
                  <a:lnTo>
                    <a:pt x="2" y="202"/>
                  </a:lnTo>
                  <a:lnTo>
                    <a:pt x="0" y="190"/>
                  </a:lnTo>
                  <a:lnTo>
                    <a:pt x="84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4" y="207"/>
                  </a:lnTo>
                  <a:lnTo>
                    <a:pt x="99" y="212"/>
                  </a:lnTo>
                  <a:lnTo>
                    <a:pt x="104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4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4" y="207"/>
                  </a:lnTo>
                  <a:lnTo>
                    <a:pt x="157" y="200"/>
                  </a:lnTo>
                  <a:lnTo>
                    <a:pt x="157" y="195"/>
                  </a:lnTo>
                  <a:lnTo>
                    <a:pt x="154" y="190"/>
                  </a:lnTo>
                  <a:lnTo>
                    <a:pt x="149" y="187"/>
                  </a:lnTo>
                  <a:lnTo>
                    <a:pt x="144" y="182"/>
                  </a:lnTo>
                  <a:lnTo>
                    <a:pt x="137" y="180"/>
                  </a:lnTo>
                  <a:lnTo>
                    <a:pt x="129" y="177"/>
                  </a:lnTo>
                  <a:lnTo>
                    <a:pt x="119" y="172"/>
                  </a:lnTo>
                  <a:lnTo>
                    <a:pt x="107" y="170"/>
                  </a:lnTo>
                  <a:lnTo>
                    <a:pt x="94" y="167"/>
                  </a:lnTo>
                  <a:lnTo>
                    <a:pt x="84" y="162"/>
                  </a:lnTo>
                  <a:lnTo>
                    <a:pt x="74" y="160"/>
                  </a:lnTo>
                  <a:lnTo>
                    <a:pt x="64" y="157"/>
                  </a:lnTo>
                  <a:lnTo>
                    <a:pt x="57" y="155"/>
                  </a:lnTo>
                  <a:lnTo>
                    <a:pt x="49" y="152"/>
                  </a:lnTo>
                  <a:lnTo>
                    <a:pt x="42" y="147"/>
                  </a:lnTo>
                  <a:lnTo>
                    <a:pt x="34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9" y="110"/>
                  </a:lnTo>
                  <a:lnTo>
                    <a:pt x="7" y="100"/>
                  </a:lnTo>
                  <a:lnTo>
                    <a:pt x="4" y="90"/>
                  </a:lnTo>
                  <a:lnTo>
                    <a:pt x="4" y="80"/>
                  </a:lnTo>
                  <a:lnTo>
                    <a:pt x="4" y="70"/>
                  </a:lnTo>
                  <a:lnTo>
                    <a:pt x="9" y="60"/>
                  </a:lnTo>
                  <a:lnTo>
                    <a:pt x="12" y="50"/>
                  </a:lnTo>
                  <a:lnTo>
                    <a:pt x="19" y="40"/>
                  </a:lnTo>
                  <a:lnTo>
                    <a:pt x="27" y="30"/>
                  </a:lnTo>
                  <a:lnTo>
                    <a:pt x="37" y="22"/>
                  </a:lnTo>
                  <a:lnTo>
                    <a:pt x="47" y="17"/>
                  </a:lnTo>
                  <a:lnTo>
                    <a:pt x="59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2" y="2"/>
                  </a:lnTo>
                  <a:lnTo>
                    <a:pt x="162" y="5"/>
                  </a:lnTo>
                  <a:lnTo>
                    <a:pt x="172" y="7"/>
                  </a:lnTo>
                  <a:lnTo>
                    <a:pt x="179" y="10"/>
                  </a:lnTo>
                  <a:lnTo>
                    <a:pt x="187" y="15"/>
                  </a:lnTo>
                  <a:lnTo>
                    <a:pt x="194" y="20"/>
                  </a:lnTo>
                  <a:lnTo>
                    <a:pt x="202" y="25"/>
                  </a:lnTo>
                  <a:lnTo>
                    <a:pt x="209" y="32"/>
                  </a:lnTo>
                  <a:lnTo>
                    <a:pt x="217" y="40"/>
                  </a:lnTo>
                  <a:lnTo>
                    <a:pt x="222" y="47"/>
                  </a:lnTo>
                  <a:lnTo>
                    <a:pt x="224" y="55"/>
                  </a:lnTo>
                  <a:lnTo>
                    <a:pt x="229" y="65"/>
                  </a:lnTo>
                  <a:lnTo>
                    <a:pt x="232" y="75"/>
                  </a:lnTo>
                  <a:lnTo>
                    <a:pt x="234" y="87"/>
                  </a:lnTo>
                  <a:lnTo>
                    <a:pt x="149" y="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13" name="Freeform 77"/>
            <p:cNvSpPr>
              <a:spLocks/>
            </p:cNvSpPr>
            <p:nvPr/>
          </p:nvSpPr>
          <p:spPr bwMode="auto">
            <a:xfrm>
              <a:off x="3093" y="930"/>
              <a:ext cx="243" cy="284"/>
            </a:xfrm>
            <a:custGeom>
              <a:avLst/>
              <a:gdLst>
                <a:gd name="T0" fmla="*/ 147 w 243"/>
                <a:gd name="T1" fmla="*/ 77 h 284"/>
                <a:gd name="T2" fmla="*/ 117 w 243"/>
                <a:gd name="T3" fmla="*/ 65 h 284"/>
                <a:gd name="T4" fmla="*/ 97 w 243"/>
                <a:gd name="T5" fmla="*/ 67 h 284"/>
                <a:gd name="T6" fmla="*/ 89 w 243"/>
                <a:gd name="T7" fmla="*/ 77 h 284"/>
                <a:gd name="T8" fmla="*/ 92 w 243"/>
                <a:gd name="T9" fmla="*/ 87 h 284"/>
                <a:gd name="T10" fmla="*/ 99 w 243"/>
                <a:gd name="T11" fmla="*/ 92 h 284"/>
                <a:gd name="T12" fmla="*/ 109 w 243"/>
                <a:gd name="T13" fmla="*/ 97 h 284"/>
                <a:gd name="T14" fmla="*/ 119 w 243"/>
                <a:gd name="T15" fmla="*/ 100 h 284"/>
                <a:gd name="T16" fmla="*/ 129 w 243"/>
                <a:gd name="T17" fmla="*/ 102 h 284"/>
                <a:gd name="T18" fmla="*/ 144 w 243"/>
                <a:gd name="T19" fmla="*/ 107 h 284"/>
                <a:gd name="T20" fmla="*/ 164 w 243"/>
                <a:gd name="T21" fmla="*/ 112 h 284"/>
                <a:gd name="T22" fmla="*/ 199 w 243"/>
                <a:gd name="T23" fmla="*/ 125 h 284"/>
                <a:gd name="T24" fmla="*/ 219 w 243"/>
                <a:gd name="T25" fmla="*/ 137 h 284"/>
                <a:gd name="T26" fmla="*/ 232 w 243"/>
                <a:gd name="T27" fmla="*/ 152 h 284"/>
                <a:gd name="T28" fmla="*/ 242 w 243"/>
                <a:gd name="T29" fmla="*/ 180 h 284"/>
                <a:gd name="T30" fmla="*/ 242 w 243"/>
                <a:gd name="T31" fmla="*/ 205 h 284"/>
                <a:gd name="T32" fmla="*/ 224 w 243"/>
                <a:gd name="T33" fmla="*/ 245 h 284"/>
                <a:gd name="T34" fmla="*/ 204 w 243"/>
                <a:gd name="T35" fmla="*/ 262 h 284"/>
                <a:gd name="T36" fmla="*/ 179 w 243"/>
                <a:gd name="T37" fmla="*/ 275 h 284"/>
                <a:gd name="T38" fmla="*/ 134 w 243"/>
                <a:gd name="T39" fmla="*/ 283 h 284"/>
                <a:gd name="T40" fmla="*/ 102 w 243"/>
                <a:gd name="T41" fmla="*/ 283 h 284"/>
                <a:gd name="T42" fmla="*/ 59 w 243"/>
                <a:gd name="T43" fmla="*/ 272 h 284"/>
                <a:gd name="T44" fmla="*/ 34 w 243"/>
                <a:gd name="T45" fmla="*/ 257 h 284"/>
                <a:gd name="T46" fmla="*/ 17 w 243"/>
                <a:gd name="T47" fmla="*/ 240 h 284"/>
                <a:gd name="T48" fmla="*/ 2 w 243"/>
                <a:gd name="T49" fmla="*/ 202 h 284"/>
                <a:gd name="T50" fmla="*/ 84 w 243"/>
                <a:gd name="T51" fmla="*/ 190 h 284"/>
                <a:gd name="T52" fmla="*/ 94 w 243"/>
                <a:gd name="T53" fmla="*/ 207 h 284"/>
                <a:gd name="T54" fmla="*/ 104 w 243"/>
                <a:gd name="T55" fmla="*/ 215 h 284"/>
                <a:gd name="T56" fmla="*/ 124 w 243"/>
                <a:gd name="T57" fmla="*/ 217 h 284"/>
                <a:gd name="T58" fmla="*/ 147 w 243"/>
                <a:gd name="T59" fmla="*/ 212 h 284"/>
                <a:gd name="T60" fmla="*/ 157 w 243"/>
                <a:gd name="T61" fmla="*/ 200 h 284"/>
                <a:gd name="T62" fmla="*/ 149 w 243"/>
                <a:gd name="T63" fmla="*/ 187 h 284"/>
                <a:gd name="T64" fmla="*/ 137 w 243"/>
                <a:gd name="T65" fmla="*/ 180 h 284"/>
                <a:gd name="T66" fmla="*/ 107 w 243"/>
                <a:gd name="T67" fmla="*/ 170 h 284"/>
                <a:gd name="T68" fmla="*/ 84 w 243"/>
                <a:gd name="T69" fmla="*/ 162 h 284"/>
                <a:gd name="T70" fmla="*/ 64 w 243"/>
                <a:gd name="T71" fmla="*/ 157 h 284"/>
                <a:gd name="T72" fmla="*/ 42 w 243"/>
                <a:gd name="T73" fmla="*/ 147 h 284"/>
                <a:gd name="T74" fmla="*/ 27 w 243"/>
                <a:gd name="T75" fmla="*/ 137 h 284"/>
                <a:gd name="T76" fmla="*/ 12 w 243"/>
                <a:gd name="T77" fmla="*/ 117 h 284"/>
                <a:gd name="T78" fmla="*/ 7 w 243"/>
                <a:gd name="T79" fmla="*/ 100 h 284"/>
                <a:gd name="T80" fmla="*/ 4 w 243"/>
                <a:gd name="T81" fmla="*/ 80 h 284"/>
                <a:gd name="T82" fmla="*/ 12 w 243"/>
                <a:gd name="T83" fmla="*/ 50 h 284"/>
                <a:gd name="T84" fmla="*/ 27 w 243"/>
                <a:gd name="T85" fmla="*/ 30 h 284"/>
                <a:gd name="T86" fmla="*/ 59 w 243"/>
                <a:gd name="T87" fmla="*/ 12 h 284"/>
                <a:gd name="T88" fmla="*/ 87 w 243"/>
                <a:gd name="T89" fmla="*/ 2 h 284"/>
                <a:gd name="T90" fmla="*/ 122 w 243"/>
                <a:gd name="T91" fmla="*/ 0 h 284"/>
                <a:gd name="T92" fmla="*/ 152 w 243"/>
                <a:gd name="T93" fmla="*/ 2 h 284"/>
                <a:gd name="T94" fmla="*/ 172 w 243"/>
                <a:gd name="T95" fmla="*/ 7 h 284"/>
                <a:gd name="T96" fmla="*/ 194 w 243"/>
                <a:gd name="T97" fmla="*/ 20 h 284"/>
                <a:gd name="T98" fmla="*/ 209 w 243"/>
                <a:gd name="T99" fmla="*/ 32 h 284"/>
                <a:gd name="T100" fmla="*/ 222 w 243"/>
                <a:gd name="T101" fmla="*/ 47 h 284"/>
                <a:gd name="T102" fmla="*/ 232 w 243"/>
                <a:gd name="T103" fmla="*/ 7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3" h="284">
                  <a:moveTo>
                    <a:pt x="149" y="87"/>
                  </a:moveTo>
                  <a:lnTo>
                    <a:pt x="149" y="87"/>
                  </a:lnTo>
                  <a:lnTo>
                    <a:pt x="147" y="77"/>
                  </a:lnTo>
                  <a:lnTo>
                    <a:pt x="139" y="70"/>
                  </a:lnTo>
                  <a:lnTo>
                    <a:pt x="129" y="67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04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89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9" y="92"/>
                  </a:lnTo>
                  <a:lnTo>
                    <a:pt x="102" y="92"/>
                  </a:lnTo>
                  <a:lnTo>
                    <a:pt x="107" y="95"/>
                  </a:lnTo>
                  <a:lnTo>
                    <a:pt x="109" y="97"/>
                  </a:lnTo>
                  <a:lnTo>
                    <a:pt x="109" y="97"/>
                  </a:lnTo>
                  <a:lnTo>
                    <a:pt x="114" y="100"/>
                  </a:lnTo>
                  <a:lnTo>
                    <a:pt x="119" y="100"/>
                  </a:lnTo>
                  <a:lnTo>
                    <a:pt x="124" y="102"/>
                  </a:lnTo>
                  <a:lnTo>
                    <a:pt x="129" y="102"/>
                  </a:lnTo>
                  <a:lnTo>
                    <a:pt x="129" y="102"/>
                  </a:lnTo>
                  <a:lnTo>
                    <a:pt x="134" y="105"/>
                  </a:lnTo>
                  <a:lnTo>
                    <a:pt x="139" y="105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64" y="112"/>
                  </a:lnTo>
                  <a:lnTo>
                    <a:pt x="177" y="115"/>
                  </a:lnTo>
                  <a:lnTo>
                    <a:pt x="189" y="120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209" y="130"/>
                  </a:lnTo>
                  <a:lnTo>
                    <a:pt x="219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2" y="152"/>
                  </a:lnTo>
                  <a:lnTo>
                    <a:pt x="237" y="160"/>
                  </a:lnTo>
                  <a:lnTo>
                    <a:pt x="239" y="170"/>
                  </a:lnTo>
                  <a:lnTo>
                    <a:pt x="242" y="180"/>
                  </a:lnTo>
                  <a:lnTo>
                    <a:pt x="242" y="190"/>
                  </a:lnTo>
                  <a:lnTo>
                    <a:pt x="242" y="190"/>
                  </a:lnTo>
                  <a:lnTo>
                    <a:pt x="242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4" y="245"/>
                  </a:lnTo>
                  <a:lnTo>
                    <a:pt x="224" y="245"/>
                  </a:lnTo>
                  <a:lnTo>
                    <a:pt x="214" y="255"/>
                  </a:lnTo>
                  <a:lnTo>
                    <a:pt x="204" y="262"/>
                  </a:lnTo>
                  <a:lnTo>
                    <a:pt x="192" y="270"/>
                  </a:lnTo>
                  <a:lnTo>
                    <a:pt x="179" y="275"/>
                  </a:lnTo>
                  <a:lnTo>
                    <a:pt x="179" y="275"/>
                  </a:lnTo>
                  <a:lnTo>
                    <a:pt x="164" y="277"/>
                  </a:lnTo>
                  <a:lnTo>
                    <a:pt x="149" y="280"/>
                  </a:lnTo>
                  <a:lnTo>
                    <a:pt x="134" y="283"/>
                  </a:lnTo>
                  <a:lnTo>
                    <a:pt x="117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47" y="265"/>
                  </a:lnTo>
                  <a:lnTo>
                    <a:pt x="34" y="257"/>
                  </a:lnTo>
                  <a:lnTo>
                    <a:pt x="24" y="250"/>
                  </a:lnTo>
                  <a:lnTo>
                    <a:pt x="17" y="240"/>
                  </a:lnTo>
                  <a:lnTo>
                    <a:pt x="17" y="240"/>
                  </a:lnTo>
                  <a:lnTo>
                    <a:pt x="9" y="227"/>
                  </a:lnTo>
                  <a:lnTo>
                    <a:pt x="4" y="215"/>
                  </a:lnTo>
                  <a:lnTo>
                    <a:pt x="2" y="202"/>
                  </a:lnTo>
                  <a:lnTo>
                    <a:pt x="0" y="190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4" y="207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104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4" y="207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195"/>
                  </a:lnTo>
                  <a:lnTo>
                    <a:pt x="154" y="190"/>
                  </a:lnTo>
                  <a:lnTo>
                    <a:pt x="149" y="187"/>
                  </a:lnTo>
                  <a:lnTo>
                    <a:pt x="144" y="182"/>
                  </a:lnTo>
                  <a:lnTo>
                    <a:pt x="144" y="182"/>
                  </a:lnTo>
                  <a:lnTo>
                    <a:pt x="137" y="180"/>
                  </a:lnTo>
                  <a:lnTo>
                    <a:pt x="129" y="177"/>
                  </a:lnTo>
                  <a:lnTo>
                    <a:pt x="119" y="172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94" y="167"/>
                  </a:lnTo>
                  <a:lnTo>
                    <a:pt x="84" y="162"/>
                  </a:lnTo>
                  <a:lnTo>
                    <a:pt x="74" y="160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57" y="155"/>
                  </a:lnTo>
                  <a:lnTo>
                    <a:pt x="49" y="152"/>
                  </a:lnTo>
                  <a:lnTo>
                    <a:pt x="42" y="147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9" y="110"/>
                  </a:lnTo>
                  <a:lnTo>
                    <a:pt x="7" y="100"/>
                  </a:lnTo>
                  <a:lnTo>
                    <a:pt x="4" y="9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70"/>
                  </a:lnTo>
                  <a:lnTo>
                    <a:pt x="9" y="60"/>
                  </a:lnTo>
                  <a:lnTo>
                    <a:pt x="12" y="5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7" y="30"/>
                  </a:lnTo>
                  <a:lnTo>
                    <a:pt x="37" y="22"/>
                  </a:lnTo>
                  <a:lnTo>
                    <a:pt x="47" y="17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2" y="2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72" y="7"/>
                  </a:lnTo>
                  <a:lnTo>
                    <a:pt x="179" y="10"/>
                  </a:lnTo>
                  <a:lnTo>
                    <a:pt x="187" y="15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202" y="25"/>
                  </a:lnTo>
                  <a:lnTo>
                    <a:pt x="209" y="32"/>
                  </a:lnTo>
                  <a:lnTo>
                    <a:pt x="217" y="40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4" y="55"/>
                  </a:lnTo>
                  <a:lnTo>
                    <a:pt x="229" y="65"/>
                  </a:lnTo>
                  <a:lnTo>
                    <a:pt x="232" y="75"/>
                  </a:lnTo>
                  <a:lnTo>
                    <a:pt x="234" y="87"/>
                  </a:lnTo>
                  <a:lnTo>
                    <a:pt x="149" y="8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14" name="Freeform 78"/>
            <p:cNvSpPr>
              <a:spLocks/>
            </p:cNvSpPr>
            <p:nvPr/>
          </p:nvSpPr>
          <p:spPr bwMode="auto">
            <a:xfrm>
              <a:off x="1902" y="946"/>
              <a:ext cx="241" cy="267"/>
            </a:xfrm>
            <a:custGeom>
              <a:avLst/>
              <a:gdLst>
                <a:gd name="T0" fmla="*/ 0 w 241"/>
                <a:gd name="T1" fmla="*/ 0 h 267"/>
                <a:gd name="T2" fmla="*/ 127 w 241"/>
                <a:gd name="T3" fmla="*/ 0 h 267"/>
                <a:gd name="T4" fmla="*/ 140 w 241"/>
                <a:gd name="T5" fmla="*/ 0 h 267"/>
                <a:gd name="T6" fmla="*/ 152 w 241"/>
                <a:gd name="T7" fmla="*/ 2 h 267"/>
                <a:gd name="T8" fmla="*/ 165 w 241"/>
                <a:gd name="T9" fmla="*/ 5 h 267"/>
                <a:gd name="T10" fmla="*/ 177 w 241"/>
                <a:gd name="T11" fmla="*/ 7 h 267"/>
                <a:gd name="T12" fmla="*/ 187 w 241"/>
                <a:gd name="T13" fmla="*/ 10 h 267"/>
                <a:gd name="T14" fmla="*/ 195 w 241"/>
                <a:gd name="T15" fmla="*/ 15 h 267"/>
                <a:gd name="T16" fmla="*/ 205 w 241"/>
                <a:gd name="T17" fmla="*/ 20 h 267"/>
                <a:gd name="T18" fmla="*/ 212 w 241"/>
                <a:gd name="T19" fmla="*/ 25 h 267"/>
                <a:gd name="T20" fmla="*/ 220 w 241"/>
                <a:gd name="T21" fmla="*/ 30 h 267"/>
                <a:gd name="T22" fmla="*/ 225 w 241"/>
                <a:gd name="T23" fmla="*/ 37 h 267"/>
                <a:gd name="T24" fmla="*/ 227 w 241"/>
                <a:gd name="T25" fmla="*/ 45 h 267"/>
                <a:gd name="T26" fmla="*/ 232 w 241"/>
                <a:gd name="T27" fmla="*/ 52 h 267"/>
                <a:gd name="T28" fmla="*/ 235 w 241"/>
                <a:gd name="T29" fmla="*/ 62 h 267"/>
                <a:gd name="T30" fmla="*/ 237 w 241"/>
                <a:gd name="T31" fmla="*/ 72 h 267"/>
                <a:gd name="T32" fmla="*/ 240 w 241"/>
                <a:gd name="T33" fmla="*/ 82 h 267"/>
                <a:gd name="T34" fmla="*/ 240 w 241"/>
                <a:gd name="T35" fmla="*/ 92 h 267"/>
                <a:gd name="T36" fmla="*/ 240 w 241"/>
                <a:gd name="T37" fmla="*/ 102 h 267"/>
                <a:gd name="T38" fmla="*/ 237 w 241"/>
                <a:gd name="T39" fmla="*/ 110 h 267"/>
                <a:gd name="T40" fmla="*/ 237 w 241"/>
                <a:gd name="T41" fmla="*/ 117 h 267"/>
                <a:gd name="T42" fmla="*/ 235 w 241"/>
                <a:gd name="T43" fmla="*/ 125 h 267"/>
                <a:gd name="T44" fmla="*/ 230 w 241"/>
                <a:gd name="T45" fmla="*/ 133 h 267"/>
                <a:gd name="T46" fmla="*/ 227 w 241"/>
                <a:gd name="T47" fmla="*/ 140 h 267"/>
                <a:gd name="T48" fmla="*/ 222 w 241"/>
                <a:gd name="T49" fmla="*/ 148 h 267"/>
                <a:gd name="T50" fmla="*/ 217 w 241"/>
                <a:gd name="T51" fmla="*/ 153 h 267"/>
                <a:gd name="T52" fmla="*/ 210 w 241"/>
                <a:gd name="T53" fmla="*/ 160 h 267"/>
                <a:gd name="T54" fmla="*/ 202 w 241"/>
                <a:gd name="T55" fmla="*/ 165 h 267"/>
                <a:gd name="T56" fmla="*/ 192 w 241"/>
                <a:gd name="T57" fmla="*/ 168 h 267"/>
                <a:gd name="T58" fmla="*/ 182 w 241"/>
                <a:gd name="T59" fmla="*/ 173 h 267"/>
                <a:gd name="T60" fmla="*/ 172 w 241"/>
                <a:gd name="T61" fmla="*/ 175 h 267"/>
                <a:gd name="T62" fmla="*/ 160 w 241"/>
                <a:gd name="T63" fmla="*/ 178 h 267"/>
                <a:gd name="T64" fmla="*/ 147 w 241"/>
                <a:gd name="T65" fmla="*/ 180 h 267"/>
                <a:gd name="T66" fmla="*/ 132 w 241"/>
                <a:gd name="T67" fmla="*/ 180 h 267"/>
                <a:gd name="T68" fmla="*/ 87 w 241"/>
                <a:gd name="T69" fmla="*/ 180 h 267"/>
                <a:gd name="T70" fmla="*/ 87 w 241"/>
                <a:gd name="T71" fmla="*/ 266 h 267"/>
                <a:gd name="T72" fmla="*/ 0 w 241"/>
                <a:gd name="T73" fmla="*/ 266 h 267"/>
                <a:gd name="T74" fmla="*/ 0 w 241"/>
                <a:gd name="T75" fmla="*/ 0 h 267"/>
                <a:gd name="T76" fmla="*/ 87 w 241"/>
                <a:gd name="T77" fmla="*/ 62 h 267"/>
                <a:gd name="T78" fmla="*/ 87 w 241"/>
                <a:gd name="T79" fmla="*/ 117 h 267"/>
                <a:gd name="T80" fmla="*/ 125 w 241"/>
                <a:gd name="T81" fmla="*/ 117 h 267"/>
                <a:gd name="T82" fmla="*/ 132 w 241"/>
                <a:gd name="T83" fmla="*/ 117 h 267"/>
                <a:gd name="T84" fmla="*/ 137 w 241"/>
                <a:gd name="T85" fmla="*/ 115 h 267"/>
                <a:gd name="T86" fmla="*/ 142 w 241"/>
                <a:gd name="T87" fmla="*/ 112 h 267"/>
                <a:gd name="T88" fmla="*/ 147 w 241"/>
                <a:gd name="T89" fmla="*/ 110 h 267"/>
                <a:gd name="T90" fmla="*/ 152 w 241"/>
                <a:gd name="T91" fmla="*/ 107 h 267"/>
                <a:gd name="T92" fmla="*/ 155 w 241"/>
                <a:gd name="T93" fmla="*/ 102 h 267"/>
                <a:gd name="T94" fmla="*/ 157 w 241"/>
                <a:gd name="T95" fmla="*/ 97 h 267"/>
                <a:gd name="T96" fmla="*/ 157 w 241"/>
                <a:gd name="T97" fmla="*/ 90 h 267"/>
                <a:gd name="T98" fmla="*/ 155 w 241"/>
                <a:gd name="T99" fmla="*/ 77 h 267"/>
                <a:gd name="T100" fmla="*/ 147 w 241"/>
                <a:gd name="T101" fmla="*/ 70 h 267"/>
                <a:gd name="T102" fmla="*/ 132 w 241"/>
                <a:gd name="T103" fmla="*/ 65 h 267"/>
                <a:gd name="T104" fmla="*/ 112 w 241"/>
                <a:gd name="T105" fmla="*/ 62 h 267"/>
                <a:gd name="T106" fmla="*/ 87 w 241"/>
                <a:gd name="T107" fmla="*/ 62 h 267"/>
                <a:gd name="T108" fmla="*/ 0 w 241"/>
                <a:gd name="T10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1" h="267">
                  <a:moveTo>
                    <a:pt x="0" y="0"/>
                  </a:move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5" y="5"/>
                  </a:lnTo>
                  <a:lnTo>
                    <a:pt x="177" y="7"/>
                  </a:lnTo>
                  <a:lnTo>
                    <a:pt x="187" y="10"/>
                  </a:lnTo>
                  <a:lnTo>
                    <a:pt x="195" y="15"/>
                  </a:lnTo>
                  <a:lnTo>
                    <a:pt x="205" y="20"/>
                  </a:lnTo>
                  <a:lnTo>
                    <a:pt x="212" y="25"/>
                  </a:lnTo>
                  <a:lnTo>
                    <a:pt x="220" y="30"/>
                  </a:lnTo>
                  <a:lnTo>
                    <a:pt x="225" y="37"/>
                  </a:lnTo>
                  <a:lnTo>
                    <a:pt x="227" y="45"/>
                  </a:lnTo>
                  <a:lnTo>
                    <a:pt x="232" y="52"/>
                  </a:lnTo>
                  <a:lnTo>
                    <a:pt x="235" y="62"/>
                  </a:lnTo>
                  <a:lnTo>
                    <a:pt x="237" y="72"/>
                  </a:lnTo>
                  <a:lnTo>
                    <a:pt x="240" y="82"/>
                  </a:lnTo>
                  <a:lnTo>
                    <a:pt x="240" y="92"/>
                  </a:lnTo>
                  <a:lnTo>
                    <a:pt x="240" y="102"/>
                  </a:lnTo>
                  <a:lnTo>
                    <a:pt x="237" y="110"/>
                  </a:lnTo>
                  <a:lnTo>
                    <a:pt x="237" y="117"/>
                  </a:lnTo>
                  <a:lnTo>
                    <a:pt x="235" y="125"/>
                  </a:lnTo>
                  <a:lnTo>
                    <a:pt x="230" y="133"/>
                  </a:lnTo>
                  <a:lnTo>
                    <a:pt x="227" y="140"/>
                  </a:lnTo>
                  <a:lnTo>
                    <a:pt x="222" y="148"/>
                  </a:lnTo>
                  <a:lnTo>
                    <a:pt x="217" y="153"/>
                  </a:lnTo>
                  <a:lnTo>
                    <a:pt x="210" y="160"/>
                  </a:lnTo>
                  <a:lnTo>
                    <a:pt x="202" y="165"/>
                  </a:lnTo>
                  <a:lnTo>
                    <a:pt x="192" y="168"/>
                  </a:lnTo>
                  <a:lnTo>
                    <a:pt x="182" y="173"/>
                  </a:lnTo>
                  <a:lnTo>
                    <a:pt x="172" y="175"/>
                  </a:lnTo>
                  <a:lnTo>
                    <a:pt x="160" y="178"/>
                  </a:lnTo>
                  <a:lnTo>
                    <a:pt x="147" y="180"/>
                  </a:lnTo>
                  <a:lnTo>
                    <a:pt x="132" y="180"/>
                  </a:lnTo>
                  <a:lnTo>
                    <a:pt x="87" y="180"/>
                  </a:lnTo>
                  <a:lnTo>
                    <a:pt x="87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87" y="62"/>
                  </a:lnTo>
                  <a:lnTo>
                    <a:pt x="87" y="117"/>
                  </a:lnTo>
                  <a:lnTo>
                    <a:pt x="125" y="117"/>
                  </a:lnTo>
                  <a:lnTo>
                    <a:pt x="132" y="117"/>
                  </a:lnTo>
                  <a:lnTo>
                    <a:pt x="137" y="115"/>
                  </a:lnTo>
                  <a:lnTo>
                    <a:pt x="142" y="112"/>
                  </a:lnTo>
                  <a:lnTo>
                    <a:pt x="147" y="110"/>
                  </a:lnTo>
                  <a:lnTo>
                    <a:pt x="152" y="107"/>
                  </a:lnTo>
                  <a:lnTo>
                    <a:pt x="155" y="102"/>
                  </a:lnTo>
                  <a:lnTo>
                    <a:pt x="157" y="97"/>
                  </a:lnTo>
                  <a:lnTo>
                    <a:pt x="157" y="90"/>
                  </a:lnTo>
                  <a:lnTo>
                    <a:pt x="155" y="77"/>
                  </a:lnTo>
                  <a:lnTo>
                    <a:pt x="147" y="70"/>
                  </a:lnTo>
                  <a:lnTo>
                    <a:pt x="132" y="65"/>
                  </a:lnTo>
                  <a:lnTo>
                    <a:pt x="112" y="62"/>
                  </a:lnTo>
                  <a:lnTo>
                    <a:pt x="87" y="6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15" name="Freeform 79"/>
            <p:cNvSpPr>
              <a:spLocks/>
            </p:cNvSpPr>
            <p:nvPr/>
          </p:nvSpPr>
          <p:spPr bwMode="auto">
            <a:xfrm>
              <a:off x="1902" y="946"/>
              <a:ext cx="241" cy="267"/>
            </a:xfrm>
            <a:custGeom>
              <a:avLst/>
              <a:gdLst>
                <a:gd name="T0" fmla="*/ 0 w 241"/>
                <a:gd name="T1" fmla="*/ 0 h 267"/>
                <a:gd name="T2" fmla="*/ 127 w 241"/>
                <a:gd name="T3" fmla="*/ 0 h 267"/>
                <a:gd name="T4" fmla="*/ 127 w 241"/>
                <a:gd name="T5" fmla="*/ 0 h 267"/>
                <a:gd name="T6" fmla="*/ 140 w 241"/>
                <a:gd name="T7" fmla="*/ 0 h 267"/>
                <a:gd name="T8" fmla="*/ 152 w 241"/>
                <a:gd name="T9" fmla="*/ 2 h 267"/>
                <a:gd name="T10" fmla="*/ 165 w 241"/>
                <a:gd name="T11" fmla="*/ 5 h 267"/>
                <a:gd name="T12" fmla="*/ 177 w 241"/>
                <a:gd name="T13" fmla="*/ 7 h 267"/>
                <a:gd name="T14" fmla="*/ 177 w 241"/>
                <a:gd name="T15" fmla="*/ 7 h 267"/>
                <a:gd name="T16" fmla="*/ 187 w 241"/>
                <a:gd name="T17" fmla="*/ 10 h 267"/>
                <a:gd name="T18" fmla="*/ 195 w 241"/>
                <a:gd name="T19" fmla="*/ 15 h 267"/>
                <a:gd name="T20" fmla="*/ 205 w 241"/>
                <a:gd name="T21" fmla="*/ 20 h 267"/>
                <a:gd name="T22" fmla="*/ 212 w 241"/>
                <a:gd name="T23" fmla="*/ 25 h 267"/>
                <a:gd name="T24" fmla="*/ 212 w 241"/>
                <a:gd name="T25" fmla="*/ 25 h 267"/>
                <a:gd name="T26" fmla="*/ 220 w 241"/>
                <a:gd name="T27" fmla="*/ 30 h 267"/>
                <a:gd name="T28" fmla="*/ 225 w 241"/>
                <a:gd name="T29" fmla="*/ 37 h 267"/>
                <a:gd name="T30" fmla="*/ 227 w 241"/>
                <a:gd name="T31" fmla="*/ 45 h 267"/>
                <a:gd name="T32" fmla="*/ 232 w 241"/>
                <a:gd name="T33" fmla="*/ 52 h 267"/>
                <a:gd name="T34" fmla="*/ 232 w 241"/>
                <a:gd name="T35" fmla="*/ 52 h 267"/>
                <a:gd name="T36" fmla="*/ 235 w 241"/>
                <a:gd name="T37" fmla="*/ 62 h 267"/>
                <a:gd name="T38" fmla="*/ 237 w 241"/>
                <a:gd name="T39" fmla="*/ 72 h 267"/>
                <a:gd name="T40" fmla="*/ 240 w 241"/>
                <a:gd name="T41" fmla="*/ 82 h 267"/>
                <a:gd name="T42" fmla="*/ 240 w 241"/>
                <a:gd name="T43" fmla="*/ 92 h 267"/>
                <a:gd name="T44" fmla="*/ 240 w 241"/>
                <a:gd name="T45" fmla="*/ 92 h 267"/>
                <a:gd name="T46" fmla="*/ 240 w 241"/>
                <a:gd name="T47" fmla="*/ 102 h 267"/>
                <a:gd name="T48" fmla="*/ 237 w 241"/>
                <a:gd name="T49" fmla="*/ 110 h 267"/>
                <a:gd name="T50" fmla="*/ 237 w 241"/>
                <a:gd name="T51" fmla="*/ 117 h 267"/>
                <a:gd name="T52" fmla="*/ 235 w 241"/>
                <a:gd name="T53" fmla="*/ 125 h 267"/>
                <a:gd name="T54" fmla="*/ 235 w 241"/>
                <a:gd name="T55" fmla="*/ 125 h 267"/>
                <a:gd name="T56" fmla="*/ 230 w 241"/>
                <a:gd name="T57" fmla="*/ 133 h 267"/>
                <a:gd name="T58" fmla="*/ 227 w 241"/>
                <a:gd name="T59" fmla="*/ 140 h 267"/>
                <a:gd name="T60" fmla="*/ 222 w 241"/>
                <a:gd name="T61" fmla="*/ 148 h 267"/>
                <a:gd name="T62" fmla="*/ 217 w 241"/>
                <a:gd name="T63" fmla="*/ 153 h 267"/>
                <a:gd name="T64" fmla="*/ 217 w 241"/>
                <a:gd name="T65" fmla="*/ 153 h 267"/>
                <a:gd name="T66" fmla="*/ 210 w 241"/>
                <a:gd name="T67" fmla="*/ 160 h 267"/>
                <a:gd name="T68" fmla="*/ 202 w 241"/>
                <a:gd name="T69" fmla="*/ 165 h 267"/>
                <a:gd name="T70" fmla="*/ 192 w 241"/>
                <a:gd name="T71" fmla="*/ 168 h 267"/>
                <a:gd name="T72" fmla="*/ 182 w 241"/>
                <a:gd name="T73" fmla="*/ 173 h 267"/>
                <a:gd name="T74" fmla="*/ 182 w 241"/>
                <a:gd name="T75" fmla="*/ 173 h 267"/>
                <a:gd name="T76" fmla="*/ 172 w 241"/>
                <a:gd name="T77" fmla="*/ 175 h 267"/>
                <a:gd name="T78" fmla="*/ 160 w 241"/>
                <a:gd name="T79" fmla="*/ 178 h 267"/>
                <a:gd name="T80" fmla="*/ 147 w 241"/>
                <a:gd name="T81" fmla="*/ 180 h 267"/>
                <a:gd name="T82" fmla="*/ 132 w 241"/>
                <a:gd name="T83" fmla="*/ 180 h 267"/>
                <a:gd name="T84" fmla="*/ 87 w 241"/>
                <a:gd name="T85" fmla="*/ 180 h 267"/>
                <a:gd name="T86" fmla="*/ 87 w 241"/>
                <a:gd name="T87" fmla="*/ 266 h 267"/>
                <a:gd name="T88" fmla="*/ 0 w 241"/>
                <a:gd name="T89" fmla="*/ 266 h 267"/>
                <a:gd name="T90" fmla="*/ 0 w 241"/>
                <a:gd name="T9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1" h="267">
                  <a:moveTo>
                    <a:pt x="0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5" y="5"/>
                  </a:lnTo>
                  <a:lnTo>
                    <a:pt x="177" y="7"/>
                  </a:lnTo>
                  <a:lnTo>
                    <a:pt x="177" y="7"/>
                  </a:lnTo>
                  <a:lnTo>
                    <a:pt x="187" y="10"/>
                  </a:lnTo>
                  <a:lnTo>
                    <a:pt x="195" y="15"/>
                  </a:lnTo>
                  <a:lnTo>
                    <a:pt x="205" y="20"/>
                  </a:lnTo>
                  <a:lnTo>
                    <a:pt x="212" y="25"/>
                  </a:lnTo>
                  <a:lnTo>
                    <a:pt x="212" y="25"/>
                  </a:lnTo>
                  <a:lnTo>
                    <a:pt x="220" y="30"/>
                  </a:lnTo>
                  <a:lnTo>
                    <a:pt x="225" y="37"/>
                  </a:lnTo>
                  <a:lnTo>
                    <a:pt x="227" y="45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5" y="62"/>
                  </a:lnTo>
                  <a:lnTo>
                    <a:pt x="237" y="72"/>
                  </a:lnTo>
                  <a:lnTo>
                    <a:pt x="240" y="82"/>
                  </a:lnTo>
                  <a:lnTo>
                    <a:pt x="240" y="92"/>
                  </a:lnTo>
                  <a:lnTo>
                    <a:pt x="240" y="92"/>
                  </a:lnTo>
                  <a:lnTo>
                    <a:pt x="240" y="102"/>
                  </a:lnTo>
                  <a:lnTo>
                    <a:pt x="237" y="110"/>
                  </a:lnTo>
                  <a:lnTo>
                    <a:pt x="237" y="117"/>
                  </a:lnTo>
                  <a:lnTo>
                    <a:pt x="235" y="125"/>
                  </a:lnTo>
                  <a:lnTo>
                    <a:pt x="235" y="125"/>
                  </a:lnTo>
                  <a:lnTo>
                    <a:pt x="230" y="133"/>
                  </a:lnTo>
                  <a:lnTo>
                    <a:pt x="227" y="140"/>
                  </a:lnTo>
                  <a:lnTo>
                    <a:pt x="222" y="148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0" y="160"/>
                  </a:lnTo>
                  <a:lnTo>
                    <a:pt x="202" y="165"/>
                  </a:lnTo>
                  <a:lnTo>
                    <a:pt x="192" y="168"/>
                  </a:lnTo>
                  <a:lnTo>
                    <a:pt x="182" y="173"/>
                  </a:lnTo>
                  <a:lnTo>
                    <a:pt x="182" y="173"/>
                  </a:lnTo>
                  <a:lnTo>
                    <a:pt x="172" y="175"/>
                  </a:lnTo>
                  <a:lnTo>
                    <a:pt x="160" y="178"/>
                  </a:lnTo>
                  <a:lnTo>
                    <a:pt x="147" y="180"/>
                  </a:lnTo>
                  <a:lnTo>
                    <a:pt x="132" y="180"/>
                  </a:lnTo>
                  <a:lnTo>
                    <a:pt x="87" y="180"/>
                  </a:lnTo>
                  <a:lnTo>
                    <a:pt x="87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16" name="Freeform 80"/>
            <p:cNvSpPr>
              <a:spLocks/>
            </p:cNvSpPr>
            <p:nvPr/>
          </p:nvSpPr>
          <p:spPr bwMode="auto">
            <a:xfrm>
              <a:off x="1989" y="1008"/>
              <a:ext cx="71" cy="56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55 h 56"/>
                <a:gd name="T4" fmla="*/ 37 w 71"/>
                <a:gd name="T5" fmla="*/ 55 h 56"/>
                <a:gd name="T6" fmla="*/ 37 w 71"/>
                <a:gd name="T7" fmla="*/ 55 h 56"/>
                <a:gd name="T8" fmla="*/ 45 w 71"/>
                <a:gd name="T9" fmla="*/ 55 h 56"/>
                <a:gd name="T10" fmla="*/ 50 w 71"/>
                <a:gd name="T11" fmla="*/ 52 h 56"/>
                <a:gd name="T12" fmla="*/ 55 w 71"/>
                <a:gd name="T13" fmla="*/ 50 h 56"/>
                <a:gd name="T14" fmla="*/ 60 w 71"/>
                <a:gd name="T15" fmla="*/ 47 h 56"/>
                <a:gd name="T16" fmla="*/ 60 w 71"/>
                <a:gd name="T17" fmla="*/ 47 h 56"/>
                <a:gd name="T18" fmla="*/ 65 w 71"/>
                <a:gd name="T19" fmla="*/ 45 h 56"/>
                <a:gd name="T20" fmla="*/ 67 w 71"/>
                <a:gd name="T21" fmla="*/ 40 h 56"/>
                <a:gd name="T22" fmla="*/ 70 w 71"/>
                <a:gd name="T23" fmla="*/ 35 h 56"/>
                <a:gd name="T24" fmla="*/ 70 w 71"/>
                <a:gd name="T25" fmla="*/ 27 h 56"/>
                <a:gd name="T26" fmla="*/ 70 w 71"/>
                <a:gd name="T27" fmla="*/ 27 h 56"/>
                <a:gd name="T28" fmla="*/ 67 w 71"/>
                <a:gd name="T29" fmla="*/ 15 h 56"/>
                <a:gd name="T30" fmla="*/ 60 w 71"/>
                <a:gd name="T31" fmla="*/ 7 h 56"/>
                <a:gd name="T32" fmla="*/ 45 w 71"/>
                <a:gd name="T33" fmla="*/ 2 h 56"/>
                <a:gd name="T34" fmla="*/ 25 w 71"/>
                <a:gd name="T35" fmla="*/ 0 h 56"/>
                <a:gd name="T36" fmla="*/ 0 w 71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5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45" y="55"/>
                  </a:lnTo>
                  <a:lnTo>
                    <a:pt x="50" y="52"/>
                  </a:lnTo>
                  <a:lnTo>
                    <a:pt x="55" y="50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5" y="45"/>
                  </a:lnTo>
                  <a:lnTo>
                    <a:pt x="67" y="40"/>
                  </a:lnTo>
                  <a:lnTo>
                    <a:pt x="70" y="35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7" y="15"/>
                  </a:lnTo>
                  <a:lnTo>
                    <a:pt x="60" y="7"/>
                  </a:lnTo>
                  <a:lnTo>
                    <a:pt x="45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17" name="Freeform 81"/>
            <p:cNvSpPr>
              <a:spLocks/>
            </p:cNvSpPr>
            <p:nvPr/>
          </p:nvSpPr>
          <p:spPr bwMode="auto">
            <a:xfrm>
              <a:off x="2283" y="930"/>
              <a:ext cx="278" cy="284"/>
            </a:xfrm>
            <a:custGeom>
              <a:avLst/>
              <a:gdLst>
                <a:gd name="T0" fmla="*/ 147 w 278"/>
                <a:gd name="T1" fmla="*/ 0 h 284"/>
                <a:gd name="T2" fmla="*/ 169 w 278"/>
                <a:gd name="T3" fmla="*/ 2 h 284"/>
                <a:gd name="T4" fmla="*/ 189 w 278"/>
                <a:gd name="T5" fmla="*/ 7 h 284"/>
                <a:gd name="T6" fmla="*/ 207 w 278"/>
                <a:gd name="T7" fmla="*/ 15 h 284"/>
                <a:gd name="T8" fmla="*/ 229 w 278"/>
                <a:gd name="T9" fmla="*/ 30 h 284"/>
                <a:gd name="T10" fmla="*/ 252 w 278"/>
                <a:gd name="T11" fmla="*/ 55 h 284"/>
                <a:gd name="T12" fmla="*/ 269 w 278"/>
                <a:gd name="T13" fmla="*/ 85 h 284"/>
                <a:gd name="T14" fmla="*/ 277 w 278"/>
                <a:gd name="T15" fmla="*/ 120 h 284"/>
                <a:gd name="T16" fmla="*/ 277 w 278"/>
                <a:gd name="T17" fmla="*/ 152 h 284"/>
                <a:gd name="T18" fmla="*/ 272 w 278"/>
                <a:gd name="T19" fmla="*/ 180 h 284"/>
                <a:gd name="T20" fmla="*/ 262 w 278"/>
                <a:gd name="T21" fmla="*/ 205 h 284"/>
                <a:gd name="T22" fmla="*/ 249 w 278"/>
                <a:gd name="T23" fmla="*/ 230 h 284"/>
                <a:gd name="T24" fmla="*/ 232 w 278"/>
                <a:gd name="T25" fmla="*/ 250 h 284"/>
                <a:gd name="T26" fmla="*/ 209 w 278"/>
                <a:gd name="T27" fmla="*/ 267 h 284"/>
                <a:gd name="T28" fmla="*/ 184 w 278"/>
                <a:gd name="T29" fmla="*/ 277 h 284"/>
                <a:gd name="T30" fmla="*/ 154 w 278"/>
                <a:gd name="T31" fmla="*/ 283 h 284"/>
                <a:gd name="T32" fmla="*/ 127 w 278"/>
                <a:gd name="T33" fmla="*/ 283 h 284"/>
                <a:gd name="T34" fmla="*/ 104 w 278"/>
                <a:gd name="T35" fmla="*/ 280 h 284"/>
                <a:gd name="T36" fmla="*/ 84 w 278"/>
                <a:gd name="T37" fmla="*/ 275 h 284"/>
                <a:gd name="T38" fmla="*/ 67 w 278"/>
                <a:gd name="T39" fmla="*/ 267 h 284"/>
                <a:gd name="T40" fmla="*/ 44 w 278"/>
                <a:gd name="T41" fmla="*/ 252 h 284"/>
                <a:gd name="T42" fmla="*/ 22 w 278"/>
                <a:gd name="T43" fmla="*/ 225 h 284"/>
                <a:gd name="T44" fmla="*/ 7 w 278"/>
                <a:gd name="T45" fmla="*/ 190 h 284"/>
                <a:gd name="T46" fmla="*/ 0 w 278"/>
                <a:gd name="T47" fmla="*/ 155 h 284"/>
                <a:gd name="T48" fmla="*/ 0 w 278"/>
                <a:gd name="T49" fmla="*/ 125 h 284"/>
                <a:gd name="T50" fmla="*/ 4 w 278"/>
                <a:gd name="T51" fmla="*/ 97 h 284"/>
                <a:gd name="T52" fmla="*/ 14 w 278"/>
                <a:gd name="T53" fmla="*/ 75 h 284"/>
                <a:gd name="T54" fmla="*/ 27 w 278"/>
                <a:gd name="T55" fmla="*/ 52 h 284"/>
                <a:gd name="T56" fmla="*/ 44 w 278"/>
                <a:gd name="T57" fmla="*/ 32 h 284"/>
                <a:gd name="T58" fmla="*/ 64 w 278"/>
                <a:gd name="T59" fmla="*/ 17 h 284"/>
                <a:gd name="T60" fmla="*/ 89 w 278"/>
                <a:gd name="T61" fmla="*/ 7 h 284"/>
                <a:gd name="T62" fmla="*/ 119 w 278"/>
                <a:gd name="T63" fmla="*/ 2 h 284"/>
                <a:gd name="T64" fmla="*/ 137 w 278"/>
                <a:gd name="T65" fmla="*/ 67 h 284"/>
                <a:gd name="T66" fmla="*/ 124 w 278"/>
                <a:gd name="T67" fmla="*/ 70 h 284"/>
                <a:gd name="T68" fmla="*/ 112 w 278"/>
                <a:gd name="T69" fmla="*/ 75 h 284"/>
                <a:gd name="T70" fmla="*/ 102 w 278"/>
                <a:gd name="T71" fmla="*/ 85 h 284"/>
                <a:gd name="T72" fmla="*/ 94 w 278"/>
                <a:gd name="T73" fmla="*/ 100 h 284"/>
                <a:gd name="T74" fmla="*/ 89 w 278"/>
                <a:gd name="T75" fmla="*/ 117 h 284"/>
                <a:gd name="T76" fmla="*/ 89 w 278"/>
                <a:gd name="T77" fmla="*/ 140 h 284"/>
                <a:gd name="T78" fmla="*/ 92 w 278"/>
                <a:gd name="T79" fmla="*/ 172 h 284"/>
                <a:gd name="T80" fmla="*/ 102 w 278"/>
                <a:gd name="T81" fmla="*/ 195 h 284"/>
                <a:gd name="T82" fmla="*/ 117 w 278"/>
                <a:gd name="T83" fmla="*/ 210 h 284"/>
                <a:gd name="T84" fmla="*/ 139 w 278"/>
                <a:gd name="T85" fmla="*/ 215 h 284"/>
                <a:gd name="T86" fmla="*/ 162 w 278"/>
                <a:gd name="T87" fmla="*/ 210 h 284"/>
                <a:gd name="T88" fmla="*/ 177 w 278"/>
                <a:gd name="T89" fmla="*/ 195 h 284"/>
                <a:gd name="T90" fmla="*/ 184 w 278"/>
                <a:gd name="T91" fmla="*/ 172 h 284"/>
                <a:gd name="T92" fmla="*/ 189 w 278"/>
                <a:gd name="T93" fmla="*/ 145 h 284"/>
                <a:gd name="T94" fmla="*/ 187 w 278"/>
                <a:gd name="T95" fmla="*/ 112 h 284"/>
                <a:gd name="T96" fmla="*/ 177 w 278"/>
                <a:gd name="T97" fmla="*/ 87 h 284"/>
                <a:gd name="T98" fmla="*/ 159 w 278"/>
                <a:gd name="T99" fmla="*/ 72 h 284"/>
                <a:gd name="T100" fmla="*/ 137 w 278"/>
                <a:gd name="T101" fmla="*/ 6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8" h="284">
                  <a:moveTo>
                    <a:pt x="137" y="0"/>
                  </a:moveTo>
                  <a:lnTo>
                    <a:pt x="147" y="0"/>
                  </a:lnTo>
                  <a:lnTo>
                    <a:pt x="159" y="2"/>
                  </a:lnTo>
                  <a:lnTo>
                    <a:pt x="169" y="2"/>
                  </a:lnTo>
                  <a:lnTo>
                    <a:pt x="179" y="5"/>
                  </a:lnTo>
                  <a:lnTo>
                    <a:pt x="189" y="7"/>
                  </a:lnTo>
                  <a:lnTo>
                    <a:pt x="197" y="12"/>
                  </a:lnTo>
                  <a:lnTo>
                    <a:pt x="207" y="15"/>
                  </a:lnTo>
                  <a:lnTo>
                    <a:pt x="214" y="20"/>
                  </a:lnTo>
                  <a:lnTo>
                    <a:pt x="229" y="30"/>
                  </a:lnTo>
                  <a:lnTo>
                    <a:pt x="242" y="42"/>
                  </a:lnTo>
                  <a:lnTo>
                    <a:pt x="252" y="55"/>
                  </a:lnTo>
                  <a:lnTo>
                    <a:pt x="262" y="70"/>
                  </a:lnTo>
                  <a:lnTo>
                    <a:pt x="269" y="85"/>
                  </a:lnTo>
                  <a:lnTo>
                    <a:pt x="274" y="102"/>
                  </a:lnTo>
                  <a:lnTo>
                    <a:pt x="277" y="120"/>
                  </a:lnTo>
                  <a:lnTo>
                    <a:pt x="277" y="137"/>
                  </a:lnTo>
                  <a:lnTo>
                    <a:pt x="277" y="152"/>
                  </a:lnTo>
                  <a:lnTo>
                    <a:pt x="274" y="165"/>
                  </a:lnTo>
                  <a:lnTo>
                    <a:pt x="272" y="180"/>
                  </a:lnTo>
                  <a:lnTo>
                    <a:pt x="267" y="192"/>
                  </a:lnTo>
                  <a:lnTo>
                    <a:pt x="262" y="205"/>
                  </a:lnTo>
                  <a:lnTo>
                    <a:pt x="257" y="217"/>
                  </a:lnTo>
                  <a:lnTo>
                    <a:pt x="249" y="230"/>
                  </a:lnTo>
                  <a:lnTo>
                    <a:pt x="242" y="240"/>
                  </a:lnTo>
                  <a:lnTo>
                    <a:pt x="232" y="250"/>
                  </a:lnTo>
                  <a:lnTo>
                    <a:pt x="222" y="260"/>
                  </a:lnTo>
                  <a:lnTo>
                    <a:pt x="209" y="267"/>
                  </a:lnTo>
                  <a:lnTo>
                    <a:pt x="197" y="272"/>
                  </a:lnTo>
                  <a:lnTo>
                    <a:pt x="184" y="277"/>
                  </a:lnTo>
                  <a:lnTo>
                    <a:pt x="169" y="280"/>
                  </a:lnTo>
                  <a:lnTo>
                    <a:pt x="154" y="283"/>
                  </a:lnTo>
                  <a:lnTo>
                    <a:pt x="139" y="283"/>
                  </a:lnTo>
                  <a:lnTo>
                    <a:pt x="127" y="283"/>
                  </a:lnTo>
                  <a:lnTo>
                    <a:pt x="117" y="280"/>
                  </a:lnTo>
                  <a:lnTo>
                    <a:pt x="104" y="280"/>
                  </a:lnTo>
                  <a:lnTo>
                    <a:pt x="94" y="277"/>
                  </a:lnTo>
                  <a:lnTo>
                    <a:pt x="84" y="275"/>
                  </a:lnTo>
                  <a:lnTo>
                    <a:pt x="77" y="270"/>
                  </a:lnTo>
                  <a:lnTo>
                    <a:pt x="67" y="267"/>
                  </a:lnTo>
                  <a:lnTo>
                    <a:pt x="59" y="262"/>
                  </a:lnTo>
                  <a:lnTo>
                    <a:pt x="44" y="252"/>
                  </a:lnTo>
                  <a:lnTo>
                    <a:pt x="34" y="240"/>
                  </a:lnTo>
                  <a:lnTo>
                    <a:pt x="22" y="225"/>
                  </a:lnTo>
                  <a:lnTo>
                    <a:pt x="14" y="207"/>
                  </a:lnTo>
                  <a:lnTo>
                    <a:pt x="7" y="19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0" y="137"/>
                  </a:lnTo>
                  <a:lnTo>
                    <a:pt x="0" y="125"/>
                  </a:lnTo>
                  <a:lnTo>
                    <a:pt x="2" y="110"/>
                  </a:lnTo>
                  <a:lnTo>
                    <a:pt x="4" y="97"/>
                  </a:lnTo>
                  <a:lnTo>
                    <a:pt x="9" y="85"/>
                  </a:lnTo>
                  <a:lnTo>
                    <a:pt x="14" y="75"/>
                  </a:lnTo>
                  <a:lnTo>
                    <a:pt x="19" y="62"/>
                  </a:lnTo>
                  <a:lnTo>
                    <a:pt x="27" y="52"/>
                  </a:lnTo>
                  <a:lnTo>
                    <a:pt x="34" y="42"/>
                  </a:lnTo>
                  <a:lnTo>
                    <a:pt x="44" y="32"/>
                  </a:lnTo>
                  <a:lnTo>
                    <a:pt x="54" y="25"/>
                  </a:lnTo>
                  <a:lnTo>
                    <a:pt x="64" y="17"/>
                  </a:lnTo>
                  <a:lnTo>
                    <a:pt x="77" y="12"/>
                  </a:lnTo>
                  <a:lnTo>
                    <a:pt x="89" y="7"/>
                  </a:lnTo>
                  <a:lnTo>
                    <a:pt x="104" y="5"/>
                  </a:lnTo>
                  <a:lnTo>
                    <a:pt x="119" y="2"/>
                  </a:lnTo>
                  <a:lnTo>
                    <a:pt x="137" y="0"/>
                  </a:lnTo>
                  <a:lnTo>
                    <a:pt x="137" y="67"/>
                  </a:lnTo>
                  <a:lnTo>
                    <a:pt x="132" y="67"/>
                  </a:lnTo>
                  <a:lnTo>
                    <a:pt x="124" y="70"/>
                  </a:lnTo>
                  <a:lnTo>
                    <a:pt x="117" y="72"/>
                  </a:lnTo>
                  <a:lnTo>
                    <a:pt x="112" y="75"/>
                  </a:lnTo>
                  <a:lnTo>
                    <a:pt x="107" y="80"/>
                  </a:lnTo>
                  <a:lnTo>
                    <a:pt x="102" y="85"/>
                  </a:lnTo>
                  <a:lnTo>
                    <a:pt x="99" y="92"/>
                  </a:lnTo>
                  <a:lnTo>
                    <a:pt x="94" y="100"/>
                  </a:lnTo>
                  <a:lnTo>
                    <a:pt x="92" y="107"/>
                  </a:lnTo>
                  <a:lnTo>
                    <a:pt x="89" y="117"/>
                  </a:lnTo>
                  <a:lnTo>
                    <a:pt x="89" y="130"/>
                  </a:lnTo>
                  <a:lnTo>
                    <a:pt x="89" y="140"/>
                  </a:lnTo>
                  <a:lnTo>
                    <a:pt x="89" y="157"/>
                  </a:lnTo>
                  <a:lnTo>
                    <a:pt x="92" y="172"/>
                  </a:lnTo>
                  <a:lnTo>
                    <a:pt x="97" y="185"/>
                  </a:lnTo>
                  <a:lnTo>
                    <a:pt x="102" y="195"/>
                  </a:lnTo>
                  <a:lnTo>
                    <a:pt x="109" y="205"/>
                  </a:lnTo>
                  <a:lnTo>
                    <a:pt x="117" y="210"/>
                  </a:lnTo>
                  <a:lnTo>
                    <a:pt x="127" y="215"/>
                  </a:lnTo>
                  <a:lnTo>
                    <a:pt x="139" y="215"/>
                  </a:lnTo>
                  <a:lnTo>
                    <a:pt x="152" y="212"/>
                  </a:lnTo>
                  <a:lnTo>
                    <a:pt x="162" y="210"/>
                  </a:lnTo>
                  <a:lnTo>
                    <a:pt x="169" y="202"/>
                  </a:lnTo>
                  <a:lnTo>
                    <a:pt x="177" y="195"/>
                  </a:lnTo>
                  <a:lnTo>
                    <a:pt x="182" y="185"/>
                  </a:lnTo>
                  <a:lnTo>
                    <a:pt x="184" y="172"/>
                  </a:lnTo>
                  <a:lnTo>
                    <a:pt x="187" y="160"/>
                  </a:lnTo>
                  <a:lnTo>
                    <a:pt x="189" y="145"/>
                  </a:lnTo>
                  <a:lnTo>
                    <a:pt x="189" y="127"/>
                  </a:lnTo>
                  <a:lnTo>
                    <a:pt x="187" y="112"/>
                  </a:lnTo>
                  <a:lnTo>
                    <a:pt x="182" y="100"/>
                  </a:lnTo>
                  <a:lnTo>
                    <a:pt x="177" y="87"/>
                  </a:lnTo>
                  <a:lnTo>
                    <a:pt x="169" y="80"/>
                  </a:lnTo>
                  <a:lnTo>
                    <a:pt x="159" y="72"/>
                  </a:lnTo>
                  <a:lnTo>
                    <a:pt x="149" y="70"/>
                  </a:lnTo>
                  <a:lnTo>
                    <a:pt x="137" y="67"/>
                  </a:lnTo>
                  <a:lnTo>
                    <a:pt x="13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18" name="Freeform 82"/>
            <p:cNvSpPr>
              <a:spLocks/>
            </p:cNvSpPr>
            <p:nvPr/>
          </p:nvSpPr>
          <p:spPr bwMode="auto">
            <a:xfrm>
              <a:off x="2283" y="930"/>
              <a:ext cx="278" cy="284"/>
            </a:xfrm>
            <a:custGeom>
              <a:avLst/>
              <a:gdLst>
                <a:gd name="T0" fmla="*/ 137 w 278"/>
                <a:gd name="T1" fmla="*/ 0 h 284"/>
                <a:gd name="T2" fmla="*/ 159 w 278"/>
                <a:gd name="T3" fmla="*/ 2 h 284"/>
                <a:gd name="T4" fmla="*/ 179 w 278"/>
                <a:gd name="T5" fmla="*/ 5 h 284"/>
                <a:gd name="T6" fmla="*/ 197 w 278"/>
                <a:gd name="T7" fmla="*/ 12 h 284"/>
                <a:gd name="T8" fmla="*/ 214 w 278"/>
                <a:gd name="T9" fmla="*/ 20 h 284"/>
                <a:gd name="T10" fmla="*/ 229 w 278"/>
                <a:gd name="T11" fmla="*/ 30 h 284"/>
                <a:gd name="T12" fmla="*/ 252 w 278"/>
                <a:gd name="T13" fmla="*/ 55 h 284"/>
                <a:gd name="T14" fmla="*/ 262 w 278"/>
                <a:gd name="T15" fmla="*/ 70 h 284"/>
                <a:gd name="T16" fmla="*/ 274 w 278"/>
                <a:gd name="T17" fmla="*/ 102 h 284"/>
                <a:gd name="T18" fmla="*/ 277 w 278"/>
                <a:gd name="T19" fmla="*/ 137 h 284"/>
                <a:gd name="T20" fmla="*/ 277 w 278"/>
                <a:gd name="T21" fmla="*/ 152 h 284"/>
                <a:gd name="T22" fmla="*/ 272 w 278"/>
                <a:gd name="T23" fmla="*/ 180 h 284"/>
                <a:gd name="T24" fmla="*/ 267 w 278"/>
                <a:gd name="T25" fmla="*/ 192 h 284"/>
                <a:gd name="T26" fmla="*/ 257 w 278"/>
                <a:gd name="T27" fmla="*/ 217 h 284"/>
                <a:gd name="T28" fmla="*/ 242 w 278"/>
                <a:gd name="T29" fmla="*/ 240 h 284"/>
                <a:gd name="T30" fmla="*/ 232 w 278"/>
                <a:gd name="T31" fmla="*/ 250 h 284"/>
                <a:gd name="T32" fmla="*/ 209 w 278"/>
                <a:gd name="T33" fmla="*/ 267 h 284"/>
                <a:gd name="T34" fmla="*/ 197 w 278"/>
                <a:gd name="T35" fmla="*/ 272 h 284"/>
                <a:gd name="T36" fmla="*/ 169 w 278"/>
                <a:gd name="T37" fmla="*/ 280 h 284"/>
                <a:gd name="T38" fmla="*/ 139 w 278"/>
                <a:gd name="T39" fmla="*/ 283 h 284"/>
                <a:gd name="T40" fmla="*/ 127 w 278"/>
                <a:gd name="T41" fmla="*/ 283 h 284"/>
                <a:gd name="T42" fmla="*/ 104 w 278"/>
                <a:gd name="T43" fmla="*/ 280 h 284"/>
                <a:gd name="T44" fmla="*/ 84 w 278"/>
                <a:gd name="T45" fmla="*/ 275 h 284"/>
                <a:gd name="T46" fmla="*/ 67 w 278"/>
                <a:gd name="T47" fmla="*/ 267 h 284"/>
                <a:gd name="T48" fmla="*/ 59 w 278"/>
                <a:gd name="T49" fmla="*/ 262 h 284"/>
                <a:gd name="T50" fmla="*/ 34 w 278"/>
                <a:gd name="T51" fmla="*/ 240 h 284"/>
                <a:gd name="T52" fmla="*/ 14 w 278"/>
                <a:gd name="T53" fmla="*/ 207 h 284"/>
                <a:gd name="T54" fmla="*/ 7 w 278"/>
                <a:gd name="T55" fmla="*/ 190 h 284"/>
                <a:gd name="T56" fmla="*/ 0 w 278"/>
                <a:gd name="T57" fmla="*/ 155 h 284"/>
                <a:gd name="T58" fmla="*/ 0 w 278"/>
                <a:gd name="T59" fmla="*/ 137 h 284"/>
                <a:gd name="T60" fmla="*/ 2 w 278"/>
                <a:gd name="T61" fmla="*/ 110 h 284"/>
                <a:gd name="T62" fmla="*/ 9 w 278"/>
                <a:gd name="T63" fmla="*/ 85 h 284"/>
                <a:gd name="T64" fmla="*/ 14 w 278"/>
                <a:gd name="T65" fmla="*/ 75 h 284"/>
                <a:gd name="T66" fmla="*/ 27 w 278"/>
                <a:gd name="T67" fmla="*/ 52 h 284"/>
                <a:gd name="T68" fmla="*/ 34 w 278"/>
                <a:gd name="T69" fmla="*/ 42 h 284"/>
                <a:gd name="T70" fmla="*/ 54 w 278"/>
                <a:gd name="T71" fmla="*/ 25 h 284"/>
                <a:gd name="T72" fmla="*/ 77 w 278"/>
                <a:gd name="T73" fmla="*/ 12 h 284"/>
                <a:gd name="T74" fmla="*/ 89 w 278"/>
                <a:gd name="T75" fmla="*/ 7 h 284"/>
                <a:gd name="T76" fmla="*/ 119 w 278"/>
                <a:gd name="T77" fmla="*/ 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8" h="284">
                  <a:moveTo>
                    <a:pt x="137" y="0"/>
                  </a:moveTo>
                  <a:lnTo>
                    <a:pt x="137" y="0"/>
                  </a:lnTo>
                  <a:lnTo>
                    <a:pt x="147" y="0"/>
                  </a:lnTo>
                  <a:lnTo>
                    <a:pt x="159" y="2"/>
                  </a:lnTo>
                  <a:lnTo>
                    <a:pt x="169" y="2"/>
                  </a:lnTo>
                  <a:lnTo>
                    <a:pt x="179" y="5"/>
                  </a:lnTo>
                  <a:lnTo>
                    <a:pt x="189" y="7"/>
                  </a:lnTo>
                  <a:lnTo>
                    <a:pt x="197" y="12"/>
                  </a:lnTo>
                  <a:lnTo>
                    <a:pt x="207" y="15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29" y="30"/>
                  </a:lnTo>
                  <a:lnTo>
                    <a:pt x="242" y="42"/>
                  </a:lnTo>
                  <a:lnTo>
                    <a:pt x="252" y="55"/>
                  </a:lnTo>
                  <a:lnTo>
                    <a:pt x="262" y="70"/>
                  </a:lnTo>
                  <a:lnTo>
                    <a:pt x="262" y="70"/>
                  </a:lnTo>
                  <a:lnTo>
                    <a:pt x="269" y="85"/>
                  </a:lnTo>
                  <a:lnTo>
                    <a:pt x="274" y="102"/>
                  </a:lnTo>
                  <a:lnTo>
                    <a:pt x="277" y="120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7" y="152"/>
                  </a:lnTo>
                  <a:lnTo>
                    <a:pt x="274" y="165"/>
                  </a:lnTo>
                  <a:lnTo>
                    <a:pt x="272" y="180"/>
                  </a:lnTo>
                  <a:lnTo>
                    <a:pt x="267" y="192"/>
                  </a:lnTo>
                  <a:lnTo>
                    <a:pt x="267" y="192"/>
                  </a:lnTo>
                  <a:lnTo>
                    <a:pt x="262" y="205"/>
                  </a:lnTo>
                  <a:lnTo>
                    <a:pt x="257" y="217"/>
                  </a:lnTo>
                  <a:lnTo>
                    <a:pt x="249" y="230"/>
                  </a:lnTo>
                  <a:lnTo>
                    <a:pt x="242" y="240"/>
                  </a:lnTo>
                  <a:lnTo>
                    <a:pt x="242" y="240"/>
                  </a:lnTo>
                  <a:lnTo>
                    <a:pt x="232" y="250"/>
                  </a:lnTo>
                  <a:lnTo>
                    <a:pt x="222" y="260"/>
                  </a:lnTo>
                  <a:lnTo>
                    <a:pt x="209" y="267"/>
                  </a:lnTo>
                  <a:lnTo>
                    <a:pt x="197" y="272"/>
                  </a:lnTo>
                  <a:lnTo>
                    <a:pt x="197" y="272"/>
                  </a:lnTo>
                  <a:lnTo>
                    <a:pt x="184" y="277"/>
                  </a:lnTo>
                  <a:lnTo>
                    <a:pt x="169" y="280"/>
                  </a:lnTo>
                  <a:lnTo>
                    <a:pt x="154" y="283"/>
                  </a:lnTo>
                  <a:lnTo>
                    <a:pt x="139" y="283"/>
                  </a:lnTo>
                  <a:lnTo>
                    <a:pt x="139" y="283"/>
                  </a:lnTo>
                  <a:lnTo>
                    <a:pt x="127" y="283"/>
                  </a:lnTo>
                  <a:lnTo>
                    <a:pt x="117" y="280"/>
                  </a:lnTo>
                  <a:lnTo>
                    <a:pt x="104" y="280"/>
                  </a:lnTo>
                  <a:lnTo>
                    <a:pt x="94" y="277"/>
                  </a:lnTo>
                  <a:lnTo>
                    <a:pt x="84" y="275"/>
                  </a:lnTo>
                  <a:lnTo>
                    <a:pt x="77" y="270"/>
                  </a:lnTo>
                  <a:lnTo>
                    <a:pt x="67" y="267"/>
                  </a:lnTo>
                  <a:lnTo>
                    <a:pt x="59" y="262"/>
                  </a:lnTo>
                  <a:lnTo>
                    <a:pt x="59" y="262"/>
                  </a:lnTo>
                  <a:lnTo>
                    <a:pt x="44" y="252"/>
                  </a:lnTo>
                  <a:lnTo>
                    <a:pt x="34" y="240"/>
                  </a:lnTo>
                  <a:lnTo>
                    <a:pt x="22" y="225"/>
                  </a:lnTo>
                  <a:lnTo>
                    <a:pt x="14" y="207"/>
                  </a:lnTo>
                  <a:lnTo>
                    <a:pt x="14" y="207"/>
                  </a:lnTo>
                  <a:lnTo>
                    <a:pt x="7" y="19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25"/>
                  </a:lnTo>
                  <a:lnTo>
                    <a:pt x="2" y="110"/>
                  </a:lnTo>
                  <a:lnTo>
                    <a:pt x="4" y="9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4" y="75"/>
                  </a:lnTo>
                  <a:lnTo>
                    <a:pt x="19" y="62"/>
                  </a:lnTo>
                  <a:lnTo>
                    <a:pt x="27" y="5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4" y="32"/>
                  </a:lnTo>
                  <a:lnTo>
                    <a:pt x="54" y="25"/>
                  </a:lnTo>
                  <a:lnTo>
                    <a:pt x="64" y="17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89" y="7"/>
                  </a:lnTo>
                  <a:lnTo>
                    <a:pt x="104" y="5"/>
                  </a:lnTo>
                  <a:lnTo>
                    <a:pt x="119" y="2"/>
                  </a:lnTo>
                  <a:lnTo>
                    <a:pt x="1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19" name="Freeform 83"/>
            <p:cNvSpPr>
              <a:spLocks/>
            </p:cNvSpPr>
            <p:nvPr/>
          </p:nvSpPr>
          <p:spPr bwMode="auto">
            <a:xfrm>
              <a:off x="2372" y="998"/>
              <a:ext cx="101" cy="148"/>
            </a:xfrm>
            <a:custGeom>
              <a:avLst/>
              <a:gdLst>
                <a:gd name="T0" fmla="*/ 47 w 101"/>
                <a:gd name="T1" fmla="*/ 0 h 148"/>
                <a:gd name="T2" fmla="*/ 47 w 101"/>
                <a:gd name="T3" fmla="*/ 0 h 148"/>
                <a:gd name="T4" fmla="*/ 42 w 101"/>
                <a:gd name="T5" fmla="*/ 0 h 148"/>
                <a:gd name="T6" fmla="*/ 35 w 101"/>
                <a:gd name="T7" fmla="*/ 2 h 148"/>
                <a:gd name="T8" fmla="*/ 27 w 101"/>
                <a:gd name="T9" fmla="*/ 4 h 148"/>
                <a:gd name="T10" fmla="*/ 22 w 101"/>
                <a:gd name="T11" fmla="*/ 7 h 148"/>
                <a:gd name="T12" fmla="*/ 22 w 101"/>
                <a:gd name="T13" fmla="*/ 7 h 148"/>
                <a:gd name="T14" fmla="*/ 17 w 101"/>
                <a:gd name="T15" fmla="*/ 12 h 148"/>
                <a:gd name="T16" fmla="*/ 12 w 101"/>
                <a:gd name="T17" fmla="*/ 17 h 148"/>
                <a:gd name="T18" fmla="*/ 10 w 101"/>
                <a:gd name="T19" fmla="*/ 24 h 148"/>
                <a:gd name="T20" fmla="*/ 5 w 101"/>
                <a:gd name="T21" fmla="*/ 32 h 148"/>
                <a:gd name="T22" fmla="*/ 5 w 101"/>
                <a:gd name="T23" fmla="*/ 32 h 148"/>
                <a:gd name="T24" fmla="*/ 2 w 101"/>
                <a:gd name="T25" fmla="*/ 39 h 148"/>
                <a:gd name="T26" fmla="*/ 0 w 101"/>
                <a:gd name="T27" fmla="*/ 49 h 148"/>
                <a:gd name="T28" fmla="*/ 0 w 101"/>
                <a:gd name="T29" fmla="*/ 62 h 148"/>
                <a:gd name="T30" fmla="*/ 0 w 101"/>
                <a:gd name="T31" fmla="*/ 72 h 148"/>
                <a:gd name="T32" fmla="*/ 0 w 101"/>
                <a:gd name="T33" fmla="*/ 72 h 148"/>
                <a:gd name="T34" fmla="*/ 0 w 101"/>
                <a:gd name="T35" fmla="*/ 89 h 148"/>
                <a:gd name="T36" fmla="*/ 2 w 101"/>
                <a:gd name="T37" fmla="*/ 104 h 148"/>
                <a:gd name="T38" fmla="*/ 7 w 101"/>
                <a:gd name="T39" fmla="*/ 117 h 148"/>
                <a:gd name="T40" fmla="*/ 12 w 101"/>
                <a:gd name="T41" fmla="*/ 127 h 148"/>
                <a:gd name="T42" fmla="*/ 12 w 101"/>
                <a:gd name="T43" fmla="*/ 127 h 148"/>
                <a:gd name="T44" fmla="*/ 20 w 101"/>
                <a:gd name="T45" fmla="*/ 137 h 148"/>
                <a:gd name="T46" fmla="*/ 27 w 101"/>
                <a:gd name="T47" fmla="*/ 142 h 148"/>
                <a:gd name="T48" fmla="*/ 37 w 101"/>
                <a:gd name="T49" fmla="*/ 147 h 148"/>
                <a:gd name="T50" fmla="*/ 50 w 101"/>
                <a:gd name="T51" fmla="*/ 147 h 148"/>
                <a:gd name="T52" fmla="*/ 50 w 101"/>
                <a:gd name="T53" fmla="*/ 147 h 148"/>
                <a:gd name="T54" fmla="*/ 62 w 101"/>
                <a:gd name="T55" fmla="*/ 144 h 148"/>
                <a:gd name="T56" fmla="*/ 72 w 101"/>
                <a:gd name="T57" fmla="*/ 142 h 148"/>
                <a:gd name="T58" fmla="*/ 80 w 101"/>
                <a:gd name="T59" fmla="*/ 134 h 148"/>
                <a:gd name="T60" fmla="*/ 87 w 101"/>
                <a:gd name="T61" fmla="*/ 127 h 148"/>
                <a:gd name="T62" fmla="*/ 87 w 101"/>
                <a:gd name="T63" fmla="*/ 127 h 148"/>
                <a:gd name="T64" fmla="*/ 92 w 101"/>
                <a:gd name="T65" fmla="*/ 117 h 148"/>
                <a:gd name="T66" fmla="*/ 95 w 101"/>
                <a:gd name="T67" fmla="*/ 104 h 148"/>
                <a:gd name="T68" fmla="*/ 97 w 101"/>
                <a:gd name="T69" fmla="*/ 92 h 148"/>
                <a:gd name="T70" fmla="*/ 100 w 101"/>
                <a:gd name="T71" fmla="*/ 77 h 148"/>
                <a:gd name="T72" fmla="*/ 100 w 101"/>
                <a:gd name="T73" fmla="*/ 77 h 148"/>
                <a:gd name="T74" fmla="*/ 100 w 101"/>
                <a:gd name="T75" fmla="*/ 59 h 148"/>
                <a:gd name="T76" fmla="*/ 97 w 101"/>
                <a:gd name="T77" fmla="*/ 44 h 148"/>
                <a:gd name="T78" fmla="*/ 92 w 101"/>
                <a:gd name="T79" fmla="*/ 32 h 148"/>
                <a:gd name="T80" fmla="*/ 87 w 101"/>
                <a:gd name="T81" fmla="*/ 19 h 148"/>
                <a:gd name="T82" fmla="*/ 87 w 101"/>
                <a:gd name="T83" fmla="*/ 19 h 148"/>
                <a:gd name="T84" fmla="*/ 80 w 101"/>
                <a:gd name="T85" fmla="*/ 12 h 148"/>
                <a:gd name="T86" fmla="*/ 70 w 101"/>
                <a:gd name="T87" fmla="*/ 4 h 148"/>
                <a:gd name="T88" fmla="*/ 60 w 101"/>
                <a:gd name="T89" fmla="*/ 2 h 148"/>
                <a:gd name="T90" fmla="*/ 47 w 101"/>
                <a:gd name="T9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48">
                  <a:moveTo>
                    <a:pt x="47" y="0"/>
                  </a:moveTo>
                  <a:lnTo>
                    <a:pt x="47" y="0"/>
                  </a:lnTo>
                  <a:lnTo>
                    <a:pt x="42" y="0"/>
                  </a:lnTo>
                  <a:lnTo>
                    <a:pt x="35" y="2"/>
                  </a:lnTo>
                  <a:lnTo>
                    <a:pt x="27" y="4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7" y="12"/>
                  </a:lnTo>
                  <a:lnTo>
                    <a:pt x="12" y="17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9"/>
                  </a:lnTo>
                  <a:lnTo>
                    <a:pt x="0" y="49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89"/>
                  </a:lnTo>
                  <a:lnTo>
                    <a:pt x="2" y="104"/>
                  </a:lnTo>
                  <a:lnTo>
                    <a:pt x="7" y="117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20" y="137"/>
                  </a:lnTo>
                  <a:lnTo>
                    <a:pt x="27" y="142"/>
                  </a:lnTo>
                  <a:lnTo>
                    <a:pt x="37" y="147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62" y="144"/>
                  </a:lnTo>
                  <a:lnTo>
                    <a:pt x="72" y="142"/>
                  </a:lnTo>
                  <a:lnTo>
                    <a:pt x="80" y="134"/>
                  </a:lnTo>
                  <a:lnTo>
                    <a:pt x="87" y="127"/>
                  </a:lnTo>
                  <a:lnTo>
                    <a:pt x="87" y="127"/>
                  </a:lnTo>
                  <a:lnTo>
                    <a:pt x="92" y="117"/>
                  </a:lnTo>
                  <a:lnTo>
                    <a:pt x="95" y="104"/>
                  </a:lnTo>
                  <a:lnTo>
                    <a:pt x="97" y="92"/>
                  </a:lnTo>
                  <a:lnTo>
                    <a:pt x="100" y="77"/>
                  </a:lnTo>
                  <a:lnTo>
                    <a:pt x="100" y="77"/>
                  </a:lnTo>
                  <a:lnTo>
                    <a:pt x="100" y="59"/>
                  </a:lnTo>
                  <a:lnTo>
                    <a:pt x="97" y="44"/>
                  </a:lnTo>
                  <a:lnTo>
                    <a:pt x="92" y="32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0" y="12"/>
                  </a:lnTo>
                  <a:lnTo>
                    <a:pt x="70" y="4"/>
                  </a:lnTo>
                  <a:lnTo>
                    <a:pt x="60" y="2"/>
                  </a:lnTo>
                  <a:lnTo>
                    <a:pt x="4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20" name="Freeform 84"/>
            <p:cNvSpPr>
              <a:spLocks/>
            </p:cNvSpPr>
            <p:nvPr/>
          </p:nvSpPr>
          <p:spPr bwMode="auto">
            <a:xfrm>
              <a:off x="2693" y="946"/>
              <a:ext cx="256" cy="267"/>
            </a:xfrm>
            <a:custGeom>
              <a:avLst/>
              <a:gdLst>
                <a:gd name="T0" fmla="*/ 0 w 256"/>
                <a:gd name="T1" fmla="*/ 0 h 267"/>
                <a:gd name="T2" fmla="*/ 82 w 256"/>
                <a:gd name="T3" fmla="*/ 0 h 267"/>
                <a:gd name="T4" fmla="*/ 177 w 256"/>
                <a:gd name="T5" fmla="*/ 143 h 267"/>
                <a:gd name="T6" fmla="*/ 172 w 256"/>
                <a:gd name="T7" fmla="*/ 85 h 267"/>
                <a:gd name="T8" fmla="*/ 172 w 256"/>
                <a:gd name="T9" fmla="*/ 0 h 267"/>
                <a:gd name="T10" fmla="*/ 255 w 256"/>
                <a:gd name="T11" fmla="*/ 0 h 267"/>
                <a:gd name="T12" fmla="*/ 255 w 256"/>
                <a:gd name="T13" fmla="*/ 266 h 267"/>
                <a:gd name="T14" fmla="*/ 175 w 256"/>
                <a:gd name="T15" fmla="*/ 266 h 267"/>
                <a:gd name="T16" fmla="*/ 82 w 256"/>
                <a:gd name="T17" fmla="*/ 120 h 267"/>
                <a:gd name="T18" fmla="*/ 85 w 256"/>
                <a:gd name="T19" fmla="*/ 180 h 267"/>
                <a:gd name="T20" fmla="*/ 85 w 256"/>
                <a:gd name="T21" fmla="*/ 266 h 267"/>
                <a:gd name="T22" fmla="*/ 0 w 256"/>
                <a:gd name="T23" fmla="*/ 266 h 267"/>
                <a:gd name="T24" fmla="*/ 0 w 256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67">
                  <a:moveTo>
                    <a:pt x="0" y="0"/>
                  </a:moveTo>
                  <a:lnTo>
                    <a:pt x="82" y="0"/>
                  </a:lnTo>
                  <a:lnTo>
                    <a:pt x="177" y="143"/>
                  </a:lnTo>
                  <a:lnTo>
                    <a:pt x="172" y="85"/>
                  </a:lnTo>
                  <a:lnTo>
                    <a:pt x="172" y="0"/>
                  </a:lnTo>
                  <a:lnTo>
                    <a:pt x="255" y="0"/>
                  </a:lnTo>
                  <a:lnTo>
                    <a:pt x="255" y="266"/>
                  </a:lnTo>
                  <a:lnTo>
                    <a:pt x="175" y="266"/>
                  </a:lnTo>
                  <a:lnTo>
                    <a:pt x="82" y="120"/>
                  </a:lnTo>
                  <a:lnTo>
                    <a:pt x="85" y="180"/>
                  </a:lnTo>
                  <a:lnTo>
                    <a:pt x="85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21" name="Freeform 85"/>
            <p:cNvSpPr>
              <a:spLocks/>
            </p:cNvSpPr>
            <p:nvPr/>
          </p:nvSpPr>
          <p:spPr bwMode="auto">
            <a:xfrm>
              <a:off x="2693" y="946"/>
              <a:ext cx="256" cy="267"/>
            </a:xfrm>
            <a:custGeom>
              <a:avLst/>
              <a:gdLst>
                <a:gd name="T0" fmla="*/ 0 w 256"/>
                <a:gd name="T1" fmla="*/ 0 h 267"/>
                <a:gd name="T2" fmla="*/ 82 w 256"/>
                <a:gd name="T3" fmla="*/ 0 h 267"/>
                <a:gd name="T4" fmla="*/ 177 w 256"/>
                <a:gd name="T5" fmla="*/ 143 h 267"/>
                <a:gd name="T6" fmla="*/ 172 w 256"/>
                <a:gd name="T7" fmla="*/ 85 h 267"/>
                <a:gd name="T8" fmla="*/ 172 w 256"/>
                <a:gd name="T9" fmla="*/ 0 h 267"/>
                <a:gd name="T10" fmla="*/ 255 w 256"/>
                <a:gd name="T11" fmla="*/ 0 h 267"/>
                <a:gd name="T12" fmla="*/ 255 w 256"/>
                <a:gd name="T13" fmla="*/ 266 h 267"/>
                <a:gd name="T14" fmla="*/ 175 w 256"/>
                <a:gd name="T15" fmla="*/ 266 h 267"/>
                <a:gd name="T16" fmla="*/ 82 w 256"/>
                <a:gd name="T17" fmla="*/ 120 h 267"/>
                <a:gd name="T18" fmla="*/ 85 w 256"/>
                <a:gd name="T19" fmla="*/ 180 h 267"/>
                <a:gd name="T20" fmla="*/ 85 w 256"/>
                <a:gd name="T21" fmla="*/ 266 h 267"/>
                <a:gd name="T22" fmla="*/ 0 w 256"/>
                <a:gd name="T23" fmla="*/ 266 h 267"/>
                <a:gd name="T24" fmla="*/ 0 w 256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67">
                  <a:moveTo>
                    <a:pt x="0" y="0"/>
                  </a:moveTo>
                  <a:lnTo>
                    <a:pt x="82" y="0"/>
                  </a:lnTo>
                  <a:lnTo>
                    <a:pt x="177" y="143"/>
                  </a:lnTo>
                  <a:lnTo>
                    <a:pt x="172" y="85"/>
                  </a:lnTo>
                  <a:lnTo>
                    <a:pt x="172" y="0"/>
                  </a:lnTo>
                  <a:lnTo>
                    <a:pt x="255" y="0"/>
                  </a:lnTo>
                  <a:lnTo>
                    <a:pt x="255" y="266"/>
                  </a:lnTo>
                  <a:lnTo>
                    <a:pt x="175" y="266"/>
                  </a:lnTo>
                  <a:lnTo>
                    <a:pt x="82" y="120"/>
                  </a:lnTo>
                  <a:lnTo>
                    <a:pt x="85" y="180"/>
                  </a:lnTo>
                  <a:lnTo>
                    <a:pt x="85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22" name="Freeform 86"/>
            <p:cNvSpPr>
              <a:spLocks/>
            </p:cNvSpPr>
            <p:nvPr/>
          </p:nvSpPr>
          <p:spPr bwMode="auto">
            <a:xfrm>
              <a:off x="3905" y="938"/>
              <a:ext cx="224" cy="267"/>
            </a:xfrm>
            <a:custGeom>
              <a:avLst/>
              <a:gdLst>
                <a:gd name="T0" fmla="*/ 0 w 224"/>
                <a:gd name="T1" fmla="*/ 0 h 267"/>
                <a:gd name="T2" fmla="*/ 217 w 224"/>
                <a:gd name="T3" fmla="*/ 0 h 267"/>
                <a:gd name="T4" fmla="*/ 217 w 224"/>
                <a:gd name="T5" fmla="*/ 62 h 267"/>
                <a:gd name="T6" fmla="*/ 90 w 224"/>
                <a:gd name="T7" fmla="*/ 62 h 267"/>
                <a:gd name="T8" fmla="*/ 90 w 224"/>
                <a:gd name="T9" fmla="*/ 97 h 267"/>
                <a:gd name="T10" fmla="*/ 197 w 224"/>
                <a:gd name="T11" fmla="*/ 97 h 267"/>
                <a:gd name="T12" fmla="*/ 197 w 224"/>
                <a:gd name="T13" fmla="*/ 160 h 267"/>
                <a:gd name="T14" fmla="*/ 90 w 224"/>
                <a:gd name="T15" fmla="*/ 160 h 267"/>
                <a:gd name="T16" fmla="*/ 90 w 224"/>
                <a:gd name="T17" fmla="*/ 200 h 267"/>
                <a:gd name="T18" fmla="*/ 223 w 224"/>
                <a:gd name="T19" fmla="*/ 200 h 267"/>
                <a:gd name="T20" fmla="*/ 223 w 224"/>
                <a:gd name="T21" fmla="*/ 266 h 267"/>
                <a:gd name="T22" fmla="*/ 0 w 224"/>
                <a:gd name="T23" fmla="*/ 266 h 267"/>
                <a:gd name="T24" fmla="*/ 0 w 224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7">
                  <a:moveTo>
                    <a:pt x="0" y="0"/>
                  </a:moveTo>
                  <a:lnTo>
                    <a:pt x="217" y="0"/>
                  </a:lnTo>
                  <a:lnTo>
                    <a:pt x="217" y="62"/>
                  </a:lnTo>
                  <a:lnTo>
                    <a:pt x="90" y="62"/>
                  </a:lnTo>
                  <a:lnTo>
                    <a:pt x="90" y="97"/>
                  </a:lnTo>
                  <a:lnTo>
                    <a:pt x="197" y="97"/>
                  </a:lnTo>
                  <a:lnTo>
                    <a:pt x="197" y="160"/>
                  </a:lnTo>
                  <a:lnTo>
                    <a:pt x="90" y="160"/>
                  </a:lnTo>
                  <a:lnTo>
                    <a:pt x="90" y="200"/>
                  </a:lnTo>
                  <a:lnTo>
                    <a:pt x="223" y="200"/>
                  </a:lnTo>
                  <a:lnTo>
                    <a:pt x="223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023" name="Freeform 87"/>
            <p:cNvSpPr>
              <a:spLocks/>
            </p:cNvSpPr>
            <p:nvPr/>
          </p:nvSpPr>
          <p:spPr bwMode="auto">
            <a:xfrm>
              <a:off x="3905" y="938"/>
              <a:ext cx="224" cy="267"/>
            </a:xfrm>
            <a:custGeom>
              <a:avLst/>
              <a:gdLst>
                <a:gd name="T0" fmla="*/ 0 w 224"/>
                <a:gd name="T1" fmla="*/ 0 h 267"/>
                <a:gd name="T2" fmla="*/ 217 w 224"/>
                <a:gd name="T3" fmla="*/ 0 h 267"/>
                <a:gd name="T4" fmla="*/ 217 w 224"/>
                <a:gd name="T5" fmla="*/ 62 h 267"/>
                <a:gd name="T6" fmla="*/ 90 w 224"/>
                <a:gd name="T7" fmla="*/ 62 h 267"/>
                <a:gd name="T8" fmla="*/ 90 w 224"/>
                <a:gd name="T9" fmla="*/ 97 h 267"/>
                <a:gd name="T10" fmla="*/ 197 w 224"/>
                <a:gd name="T11" fmla="*/ 97 h 267"/>
                <a:gd name="T12" fmla="*/ 197 w 224"/>
                <a:gd name="T13" fmla="*/ 160 h 267"/>
                <a:gd name="T14" fmla="*/ 90 w 224"/>
                <a:gd name="T15" fmla="*/ 160 h 267"/>
                <a:gd name="T16" fmla="*/ 90 w 224"/>
                <a:gd name="T17" fmla="*/ 200 h 267"/>
                <a:gd name="T18" fmla="*/ 223 w 224"/>
                <a:gd name="T19" fmla="*/ 200 h 267"/>
                <a:gd name="T20" fmla="*/ 223 w 224"/>
                <a:gd name="T21" fmla="*/ 266 h 267"/>
                <a:gd name="T22" fmla="*/ 0 w 224"/>
                <a:gd name="T23" fmla="*/ 266 h 267"/>
                <a:gd name="T24" fmla="*/ 0 w 224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7">
                  <a:moveTo>
                    <a:pt x="0" y="0"/>
                  </a:moveTo>
                  <a:lnTo>
                    <a:pt x="217" y="0"/>
                  </a:lnTo>
                  <a:lnTo>
                    <a:pt x="217" y="62"/>
                  </a:lnTo>
                  <a:lnTo>
                    <a:pt x="90" y="62"/>
                  </a:lnTo>
                  <a:lnTo>
                    <a:pt x="90" y="97"/>
                  </a:lnTo>
                  <a:lnTo>
                    <a:pt x="197" y="97"/>
                  </a:lnTo>
                  <a:lnTo>
                    <a:pt x="197" y="160"/>
                  </a:lnTo>
                  <a:lnTo>
                    <a:pt x="90" y="160"/>
                  </a:lnTo>
                  <a:lnTo>
                    <a:pt x="90" y="200"/>
                  </a:lnTo>
                  <a:lnTo>
                    <a:pt x="223" y="200"/>
                  </a:lnTo>
                  <a:lnTo>
                    <a:pt x="223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60099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00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01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02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03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04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05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06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07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08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09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10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11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12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13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14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15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16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17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18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19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20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21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22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23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24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25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0126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127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35845" name="Rectangle 32"/>
          <p:cNvSpPr>
            <a:spLocks noChangeArrowheads="1"/>
          </p:cNvSpPr>
          <p:nvPr/>
        </p:nvSpPr>
        <p:spPr bwMode="auto">
          <a:xfrm>
            <a:off x="2438400" y="228600"/>
            <a:ext cx="503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GB" altLang="en-US" sz="3600">
                <a:solidFill>
                  <a:schemeClr val="accent1"/>
                </a:solidFill>
                <a:latin typeface="SwitzerlandBlack" pitchFamily="34" charset="0"/>
              </a:rPr>
              <a:t>PonsseCut: Results</a:t>
            </a:r>
          </a:p>
        </p:txBody>
      </p:sp>
      <p:grpSp>
        <p:nvGrpSpPr>
          <p:cNvPr id="35846" name="Group 33"/>
          <p:cNvGrpSpPr>
            <a:grpSpLocks/>
          </p:cNvGrpSpPr>
          <p:nvPr/>
        </p:nvGrpSpPr>
        <p:grpSpPr bwMode="auto">
          <a:xfrm>
            <a:off x="7239000" y="1447800"/>
            <a:ext cx="2335213" cy="1735138"/>
            <a:chOff x="4769" y="2640"/>
            <a:chExt cx="1471" cy="1093"/>
          </a:xfrm>
        </p:grpSpPr>
        <p:graphicFrame>
          <p:nvGraphicFramePr>
            <p:cNvPr id="35876" name="Object 34"/>
            <p:cNvGraphicFramePr>
              <a:graphicFrameLocks/>
            </p:cNvGraphicFramePr>
            <p:nvPr/>
          </p:nvGraphicFramePr>
          <p:xfrm>
            <a:off x="4769" y="2640"/>
            <a:ext cx="1471" cy="1093"/>
          </p:xfrm>
          <a:graphic>
            <a:graphicData uri="http://schemas.openxmlformats.org/presentationml/2006/ole">
              <p:oleObj spid="_x0000_s35876" name="VISIO" r:id="rId4" imgW="2348484" imgH="1744980" progId="Visio.Drawing.4">
                <p:embed/>
              </p:oleObj>
            </a:graphicData>
          </a:graphic>
        </p:graphicFrame>
        <p:sp>
          <p:nvSpPr>
            <p:cNvPr id="260131" name="AutoShape 35"/>
            <p:cNvSpPr>
              <a:spLocks noChangeArrowheads="1"/>
            </p:cNvSpPr>
            <p:nvPr/>
          </p:nvSpPr>
          <p:spPr bwMode="auto">
            <a:xfrm rot="-938210">
              <a:off x="4888" y="3440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>
              <a:outerShdw dist="109250" dir="19467739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0132" name="AutoShape 36"/>
            <p:cNvSpPr>
              <a:spLocks noChangeArrowheads="1"/>
            </p:cNvSpPr>
            <p:nvPr/>
          </p:nvSpPr>
          <p:spPr bwMode="auto">
            <a:xfrm rot="-938210">
              <a:off x="5360" y="3160"/>
              <a:ext cx="144" cy="240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>
              <a:outerShdw dist="109250" dir="19467739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847" name="Rectangle 37"/>
          <p:cNvSpPr>
            <a:spLocks noChangeArrowheads="1"/>
          </p:cNvSpPr>
          <p:nvPr/>
        </p:nvSpPr>
        <p:spPr bwMode="auto">
          <a:xfrm>
            <a:off x="762000" y="1066800"/>
            <a:ext cx="69246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Stora Skog &amp; SkogForsk Sweden - May 1999 </a:t>
            </a:r>
          </a:p>
          <a:p>
            <a:endParaRPr lang="en-US" altLang="en-US" sz="1000">
              <a:solidFill>
                <a:schemeClr val="accent1"/>
              </a:solidFill>
              <a:latin typeface="Switzerland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 3 stands, pine &amp; spruce logs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 no cracks on butt log</a:t>
            </a:r>
          </a:p>
          <a:p>
            <a:pPr lvl="1">
              <a:buFontTx/>
              <a:buChar char="•"/>
            </a:pPr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 but end of second log</a:t>
            </a:r>
          </a:p>
          <a:p>
            <a:pPr lvl="2"/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- 68 % of logs no crack</a:t>
            </a:r>
          </a:p>
          <a:p>
            <a:pPr lvl="2"/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- 97 % of logs cracks shorter than 10 cm</a:t>
            </a:r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</p:txBody>
      </p:sp>
      <p:sp>
        <p:nvSpPr>
          <p:cNvPr id="35848" name="Rectangle 38"/>
          <p:cNvSpPr>
            <a:spLocks noChangeArrowheads="1"/>
          </p:cNvSpPr>
          <p:nvPr/>
        </p:nvSpPr>
        <p:spPr bwMode="auto">
          <a:xfrm>
            <a:off x="838200" y="5181600"/>
            <a:ext cx="7935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Loss of 300 milj. SKr  each year  for Swedish industry</a:t>
            </a:r>
          </a:p>
          <a:p>
            <a:r>
              <a:rPr lang="en-US" altLang="en-US" sz="2400">
                <a:solidFill>
                  <a:schemeClr val="accent1"/>
                </a:solidFill>
                <a:latin typeface="Switzerland" pitchFamily="34" charset="0"/>
              </a:rPr>
              <a:t>=&gt; about 12 000 £/harvester</a:t>
            </a:r>
          </a:p>
        </p:txBody>
      </p:sp>
      <p:sp>
        <p:nvSpPr>
          <p:cNvPr id="260136" name="Rectangle 40"/>
          <p:cNvSpPr>
            <a:spLocks noChangeArrowheads="1"/>
          </p:cNvSpPr>
          <p:nvPr/>
        </p:nvSpPr>
        <p:spPr bwMode="auto">
          <a:xfrm>
            <a:off x="2528888" y="3849688"/>
            <a:ext cx="550862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Arial" panose="020B0604020202020204" pitchFamily="34" charset="0"/>
              </a:rPr>
              <a:t>Logs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37" name="Rectangle 41"/>
          <p:cNvSpPr>
            <a:spLocks noChangeArrowheads="1"/>
          </p:cNvSpPr>
          <p:nvPr/>
        </p:nvSpPr>
        <p:spPr bwMode="auto">
          <a:xfrm>
            <a:off x="3635375" y="3849688"/>
            <a:ext cx="1438275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Arial" panose="020B0604020202020204" pitchFamily="34" charset="0"/>
              </a:rPr>
              <a:t>(on average)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38" name="Rectangle 42"/>
          <p:cNvSpPr>
            <a:spLocks noChangeArrowheads="1"/>
          </p:cNvSpPr>
          <p:nvPr/>
        </p:nvSpPr>
        <p:spPr bwMode="auto">
          <a:xfrm>
            <a:off x="6557963" y="3525838"/>
            <a:ext cx="1382712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Arial" panose="020B0604020202020204" pitchFamily="34" charset="0"/>
              </a:rPr>
              <a:t>Cracks (on 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39" name="Rectangle 43"/>
          <p:cNvSpPr>
            <a:spLocks noChangeArrowheads="1"/>
          </p:cNvSpPr>
          <p:nvPr/>
        </p:nvSpPr>
        <p:spPr bwMode="auto">
          <a:xfrm>
            <a:off x="6692900" y="3835400"/>
            <a:ext cx="1044575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Arial" panose="020B0604020202020204" pitchFamily="34" charset="0"/>
              </a:rPr>
              <a:t>average)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40" name="Rectangle 44"/>
          <p:cNvSpPr>
            <a:spLocks noChangeArrowheads="1"/>
          </p:cNvSpPr>
          <p:nvPr/>
        </p:nvSpPr>
        <p:spPr bwMode="auto">
          <a:xfrm>
            <a:off x="2603500" y="4160838"/>
            <a:ext cx="903288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Arial" panose="020B0604020202020204" pitchFamily="34" charset="0"/>
              </a:rPr>
              <a:t>Number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41" name="Rectangle 45"/>
          <p:cNvSpPr>
            <a:spLocks noChangeArrowheads="1"/>
          </p:cNvSpPr>
          <p:nvPr/>
        </p:nvSpPr>
        <p:spPr bwMode="auto">
          <a:xfrm>
            <a:off x="3767138" y="4160838"/>
            <a:ext cx="776287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Arial" panose="020B0604020202020204" pitchFamily="34" charset="0"/>
              </a:rPr>
              <a:t>Lenght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42" name="Rectangle 46"/>
          <p:cNvSpPr>
            <a:spLocks noChangeArrowheads="1"/>
          </p:cNvSpPr>
          <p:nvPr/>
        </p:nvSpPr>
        <p:spPr bwMode="auto">
          <a:xfrm>
            <a:off x="4837113" y="4160838"/>
            <a:ext cx="1425575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Arial" panose="020B0604020202020204" pitchFamily="34" charset="0"/>
              </a:rPr>
              <a:t>Topdiameter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43" name="Rectangle 47"/>
          <p:cNvSpPr>
            <a:spLocks noChangeArrowheads="1"/>
          </p:cNvSpPr>
          <p:nvPr/>
        </p:nvSpPr>
        <p:spPr bwMode="auto">
          <a:xfrm>
            <a:off x="6786563" y="4154488"/>
            <a:ext cx="847725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Arial" panose="020B0604020202020204" pitchFamily="34" charset="0"/>
              </a:rPr>
              <a:t>Length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44" name="Rectangle 48"/>
          <p:cNvSpPr>
            <a:spLocks noChangeArrowheads="1"/>
          </p:cNvSpPr>
          <p:nvPr/>
        </p:nvSpPr>
        <p:spPr bwMode="auto">
          <a:xfrm>
            <a:off x="1825625" y="4476750"/>
            <a:ext cx="366713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Arial" panose="020B0604020202020204" pitchFamily="34" charset="0"/>
              </a:rPr>
              <a:t>cm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45" name="Rectangle 49"/>
          <p:cNvSpPr>
            <a:spLocks noChangeArrowheads="1"/>
          </p:cNvSpPr>
          <p:nvPr/>
        </p:nvSpPr>
        <p:spPr bwMode="auto">
          <a:xfrm>
            <a:off x="2908300" y="4484688"/>
            <a:ext cx="282575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Arial" panose="020B0604020202020204" pitchFamily="34" charset="0"/>
              </a:rPr>
              <a:t>60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46" name="Rectangle 50"/>
          <p:cNvSpPr>
            <a:spLocks noChangeArrowheads="1"/>
          </p:cNvSpPr>
          <p:nvPr/>
        </p:nvSpPr>
        <p:spPr bwMode="auto">
          <a:xfrm>
            <a:off x="3940175" y="4484688"/>
            <a:ext cx="423863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Arial" panose="020B0604020202020204" pitchFamily="34" charset="0"/>
              </a:rPr>
              <a:t>526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47" name="Rectangle 51"/>
          <p:cNvSpPr>
            <a:spLocks noChangeArrowheads="1"/>
          </p:cNvSpPr>
          <p:nvPr/>
        </p:nvSpPr>
        <p:spPr bwMode="auto">
          <a:xfrm>
            <a:off x="5400675" y="4484688"/>
            <a:ext cx="282575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Arial" panose="020B0604020202020204" pitchFamily="34" charset="0"/>
              </a:rPr>
              <a:t>25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48" name="Rectangle 52"/>
          <p:cNvSpPr>
            <a:spLocks noChangeArrowheads="1"/>
          </p:cNvSpPr>
          <p:nvPr/>
        </p:nvSpPr>
        <p:spPr bwMode="auto">
          <a:xfrm>
            <a:off x="7031038" y="4476750"/>
            <a:ext cx="352425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Arial" panose="020B0604020202020204" pitchFamily="34" charset="0"/>
              </a:rPr>
              <a:t>2.5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49" name="Rectangle 53"/>
          <p:cNvSpPr>
            <a:spLocks noChangeArrowheads="1"/>
          </p:cNvSpPr>
          <p:nvPr/>
        </p:nvSpPr>
        <p:spPr bwMode="auto">
          <a:xfrm>
            <a:off x="1825625" y="4800600"/>
            <a:ext cx="522288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Arial" panose="020B0604020202020204" pitchFamily="34" charset="0"/>
              </a:rPr>
              <a:t>inch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50" name="Rectangle 54"/>
          <p:cNvSpPr>
            <a:spLocks noChangeArrowheads="1"/>
          </p:cNvSpPr>
          <p:nvPr/>
        </p:nvSpPr>
        <p:spPr bwMode="auto">
          <a:xfrm>
            <a:off x="3871913" y="4806950"/>
            <a:ext cx="563562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Arial" panose="020B0604020202020204" pitchFamily="34" charset="0"/>
              </a:rPr>
              <a:t>17'3"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51" name="Rectangle 55"/>
          <p:cNvSpPr>
            <a:spLocks noChangeArrowheads="1"/>
          </p:cNvSpPr>
          <p:nvPr/>
        </p:nvSpPr>
        <p:spPr bwMode="auto">
          <a:xfrm>
            <a:off x="5356225" y="4806950"/>
            <a:ext cx="373063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 b="0">
                <a:solidFill>
                  <a:schemeClr val="accent1"/>
                </a:solidFill>
                <a:latin typeface="Arial" panose="020B0604020202020204" pitchFamily="34" charset="0"/>
              </a:rPr>
              <a:t>10"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52" name="Rectangle 56"/>
          <p:cNvSpPr>
            <a:spLocks noChangeArrowheads="1"/>
          </p:cNvSpPr>
          <p:nvPr/>
        </p:nvSpPr>
        <p:spPr bwMode="auto">
          <a:xfrm>
            <a:off x="7075488" y="4800600"/>
            <a:ext cx="261937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Arial" panose="020B0604020202020204" pitchFamily="34" charset="0"/>
              </a:rPr>
              <a:t>1"</a:t>
            </a:r>
            <a:endParaRPr lang="en-GB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0153" name="Rectangle 57"/>
          <p:cNvSpPr>
            <a:spLocks noChangeArrowheads="1"/>
          </p:cNvSpPr>
          <p:nvPr/>
        </p:nvSpPr>
        <p:spPr bwMode="auto">
          <a:xfrm>
            <a:off x="1765300" y="3492500"/>
            <a:ext cx="39688" cy="1644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154" name="Rectangle 58"/>
          <p:cNvSpPr>
            <a:spLocks noChangeArrowheads="1"/>
          </p:cNvSpPr>
          <p:nvPr/>
        </p:nvSpPr>
        <p:spPr bwMode="auto">
          <a:xfrm>
            <a:off x="2473325" y="3532188"/>
            <a:ext cx="26988" cy="1565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155" name="Rectangle 59"/>
          <p:cNvSpPr>
            <a:spLocks noChangeArrowheads="1"/>
          </p:cNvSpPr>
          <p:nvPr/>
        </p:nvSpPr>
        <p:spPr bwMode="auto">
          <a:xfrm>
            <a:off x="3579813" y="4146550"/>
            <a:ext cx="26987" cy="950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156" name="Rectangle 60"/>
          <p:cNvSpPr>
            <a:spLocks noChangeArrowheads="1"/>
          </p:cNvSpPr>
          <p:nvPr/>
        </p:nvSpPr>
        <p:spPr bwMode="auto">
          <a:xfrm>
            <a:off x="4675188" y="4146550"/>
            <a:ext cx="26987" cy="950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157" name="Rectangle 61"/>
          <p:cNvSpPr>
            <a:spLocks noChangeArrowheads="1"/>
          </p:cNvSpPr>
          <p:nvPr/>
        </p:nvSpPr>
        <p:spPr bwMode="auto">
          <a:xfrm>
            <a:off x="6362700" y="3532188"/>
            <a:ext cx="26988" cy="1565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158" name="Rectangle 62"/>
          <p:cNvSpPr>
            <a:spLocks noChangeArrowheads="1"/>
          </p:cNvSpPr>
          <p:nvPr/>
        </p:nvSpPr>
        <p:spPr bwMode="auto">
          <a:xfrm>
            <a:off x="8005763" y="4146550"/>
            <a:ext cx="26987" cy="950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159" name="Rectangle 63"/>
          <p:cNvSpPr>
            <a:spLocks noChangeArrowheads="1"/>
          </p:cNvSpPr>
          <p:nvPr/>
        </p:nvSpPr>
        <p:spPr bwMode="auto">
          <a:xfrm>
            <a:off x="1804988" y="3492500"/>
            <a:ext cx="6216650" cy="39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160" name="Rectangle 64"/>
          <p:cNvSpPr>
            <a:spLocks noChangeArrowheads="1"/>
          </p:cNvSpPr>
          <p:nvPr/>
        </p:nvSpPr>
        <p:spPr bwMode="auto">
          <a:xfrm>
            <a:off x="1804988" y="4457700"/>
            <a:ext cx="6227762" cy="269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161" name="Rectangle 65"/>
          <p:cNvSpPr>
            <a:spLocks noChangeArrowheads="1"/>
          </p:cNvSpPr>
          <p:nvPr/>
        </p:nvSpPr>
        <p:spPr bwMode="auto">
          <a:xfrm>
            <a:off x="1804988" y="4781550"/>
            <a:ext cx="6227762" cy="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0162" name="Rectangle 66"/>
          <p:cNvSpPr>
            <a:spLocks noChangeArrowheads="1"/>
          </p:cNvSpPr>
          <p:nvPr/>
        </p:nvSpPr>
        <p:spPr bwMode="auto">
          <a:xfrm>
            <a:off x="1804988" y="5097463"/>
            <a:ext cx="6227762" cy="39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64195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196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197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198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199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00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01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02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03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04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05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06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07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08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09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10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11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12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13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14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15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16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17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18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19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20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4221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4222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223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37893" name="Rectangle 32"/>
          <p:cNvSpPr>
            <a:spLocks noChangeArrowheads="1"/>
          </p:cNvSpPr>
          <p:nvPr/>
        </p:nvSpPr>
        <p:spPr bwMode="auto">
          <a:xfrm>
            <a:off x="3352800" y="0"/>
            <a:ext cx="325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GB" altLang="en-US" sz="3600">
                <a:solidFill>
                  <a:schemeClr val="accent1"/>
                </a:solidFill>
                <a:latin typeface="SwitzerlandBlack" pitchFamily="34" charset="0"/>
              </a:rPr>
              <a:t>Price matrix</a:t>
            </a:r>
            <a:endParaRPr lang="en-GB" altLang="en-US" sz="4400">
              <a:solidFill>
                <a:schemeClr val="accent1"/>
              </a:solidFill>
              <a:latin typeface="SwitzerlandBlack" pitchFamily="34" charset="0"/>
            </a:endParaRPr>
          </a:p>
        </p:txBody>
      </p:sp>
      <p:graphicFrame>
        <p:nvGraphicFramePr>
          <p:cNvPr id="37894" name="Object 35"/>
          <p:cNvGraphicFramePr>
            <a:graphicFrameLocks noChangeAspect="1"/>
          </p:cNvGraphicFramePr>
          <p:nvPr/>
        </p:nvGraphicFramePr>
        <p:xfrm>
          <a:off x="1524000" y="685800"/>
          <a:ext cx="6940550" cy="5138738"/>
        </p:xfrm>
        <a:graphic>
          <a:graphicData uri="http://schemas.openxmlformats.org/presentationml/2006/ole">
            <p:oleObj spid="_x0000_s37894" name="Photo Editor -kuva" r:id="rId3" imgW="7628571" imgH="5649114" progId="MSPhotoEd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66243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44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45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46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47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48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49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50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51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52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53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54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55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56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57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58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59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60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61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62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63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64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65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66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67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68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69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6270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1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sp>
        <p:nvSpPr>
          <p:cNvPr id="266272" name="Rectangle 32"/>
          <p:cNvSpPr>
            <a:spLocks noChangeArrowheads="1"/>
          </p:cNvSpPr>
          <p:nvPr/>
        </p:nvSpPr>
        <p:spPr bwMode="auto">
          <a:xfrm>
            <a:off x="8382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Length distribution for each diameter class</a:t>
            </a:r>
          </a:p>
        </p:txBody>
      </p:sp>
      <p:sp>
        <p:nvSpPr>
          <p:cNvPr id="38918" name="Rectangle 33"/>
          <p:cNvSpPr>
            <a:spLocks noChangeArrowheads="1"/>
          </p:cNvSpPr>
          <p:nvPr/>
        </p:nvSpPr>
        <p:spPr bwMode="auto">
          <a:xfrm>
            <a:off x="6553200" y="1524000"/>
            <a:ext cx="3252788" cy="3743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Length distribution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for each diameter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class as percentages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=&gt;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easier way to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create a  goal</a:t>
            </a:r>
          </a:p>
          <a:p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Diameter distribution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“unsorted”</a:t>
            </a:r>
          </a:p>
          <a:p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</p:txBody>
      </p:sp>
      <p:grpSp>
        <p:nvGrpSpPr>
          <p:cNvPr id="38919" name="Group 34"/>
          <p:cNvGrpSpPr>
            <a:grpSpLocks/>
          </p:cNvGrpSpPr>
          <p:nvPr/>
        </p:nvGrpSpPr>
        <p:grpSpPr bwMode="auto">
          <a:xfrm>
            <a:off x="603250" y="1517650"/>
            <a:ext cx="5670550" cy="3767138"/>
            <a:chOff x="380" y="956"/>
            <a:chExt cx="3572" cy="2373"/>
          </a:xfrm>
        </p:grpSpPr>
        <p:sp>
          <p:nvSpPr>
            <p:cNvPr id="38920" name="Rectangle 35"/>
            <p:cNvSpPr>
              <a:spLocks noChangeArrowheads="1"/>
            </p:cNvSpPr>
            <p:nvPr/>
          </p:nvSpPr>
          <p:spPr bwMode="auto">
            <a:xfrm>
              <a:off x="412" y="998"/>
              <a:ext cx="7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Spruce log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21" name="Rectangle 36"/>
            <p:cNvSpPr>
              <a:spLocks noChangeArrowheads="1"/>
            </p:cNvSpPr>
            <p:nvPr/>
          </p:nvSpPr>
          <p:spPr bwMode="auto">
            <a:xfrm>
              <a:off x="931" y="119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430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22" name="Rectangle 37"/>
            <p:cNvSpPr>
              <a:spLocks noChangeArrowheads="1"/>
            </p:cNvSpPr>
            <p:nvPr/>
          </p:nvSpPr>
          <p:spPr bwMode="auto">
            <a:xfrm>
              <a:off x="1334" y="119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460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23" name="Rectangle 38"/>
            <p:cNvSpPr>
              <a:spLocks noChangeArrowheads="1"/>
            </p:cNvSpPr>
            <p:nvPr/>
          </p:nvSpPr>
          <p:spPr bwMode="auto">
            <a:xfrm>
              <a:off x="1737" y="119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490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24" name="Rectangle 39"/>
            <p:cNvSpPr>
              <a:spLocks noChangeArrowheads="1"/>
            </p:cNvSpPr>
            <p:nvPr/>
          </p:nvSpPr>
          <p:spPr bwMode="auto">
            <a:xfrm>
              <a:off x="2140" y="119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520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25" name="Rectangle 40"/>
            <p:cNvSpPr>
              <a:spLocks noChangeArrowheads="1"/>
            </p:cNvSpPr>
            <p:nvPr/>
          </p:nvSpPr>
          <p:spPr bwMode="auto">
            <a:xfrm>
              <a:off x="2543" y="119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550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26" name="Rectangle 41"/>
            <p:cNvSpPr>
              <a:spLocks noChangeArrowheads="1"/>
            </p:cNvSpPr>
            <p:nvPr/>
          </p:nvSpPr>
          <p:spPr bwMode="auto">
            <a:xfrm>
              <a:off x="2946" y="119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580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27" name="Rectangle 42"/>
            <p:cNvSpPr>
              <a:spLocks noChangeArrowheads="1"/>
            </p:cNvSpPr>
            <p:nvPr/>
          </p:nvSpPr>
          <p:spPr bwMode="auto">
            <a:xfrm>
              <a:off x="3383" y="1194"/>
              <a:ext cx="3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Total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28" name="Rectangle 43"/>
            <p:cNvSpPr>
              <a:spLocks noChangeArrowheads="1"/>
            </p:cNvSpPr>
            <p:nvPr/>
          </p:nvSpPr>
          <p:spPr bwMode="auto">
            <a:xfrm>
              <a:off x="529" y="1391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160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29" name="Rectangle 44"/>
            <p:cNvSpPr>
              <a:spLocks noChangeArrowheads="1"/>
            </p:cNvSpPr>
            <p:nvPr/>
          </p:nvSpPr>
          <p:spPr bwMode="auto">
            <a:xfrm>
              <a:off x="916" y="139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30" name="Rectangle 45"/>
            <p:cNvSpPr>
              <a:spLocks noChangeArrowheads="1"/>
            </p:cNvSpPr>
            <p:nvPr/>
          </p:nvSpPr>
          <p:spPr bwMode="auto">
            <a:xfrm>
              <a:off x="1319" y="139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31" name="Rectangle 46"/>
            <p:cNvSpPr>
              <a:spLocks noChangeArrowheads="1"/>
            </p:cNvSpPr>
            <p:nvPr/>
          </p:nvSpPr>
          <p:spPr bwMode="auto">
            <a:xfrm>
              <a:off x="1722" y="139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30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32" name="Rectangle 47"/>
            <p:cNvSpPr>
              <a:spLocks noChangeArrowheads="1"/>
            </p:cNvSpPr>
            <p:nvPr/>
          </p:nvSpPr>
          <p:spPr bwMode="auto">
            <a:xfrm>
              <a:off x="2125" y="139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33" name="Rectangle 48"/>
            <p:cNvSpPr>
              <a:spLocks noChangeArrowheads="1"/>
            </p:cNvSpPr>
            <p:nvPr/>
          </p:nvSpPr>
          <p:spPr bwMode="auto">
            <a:xfrm>
              <a:off x="2528" y="139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34" name="Rectangle 49"/>
            <p:cNvSpPr>
              <a:spLocks noChangeArrowheads="1"/>
            </p:cNvSpPr>
            <p:nvPr/>
          </p:nvSpPr>
          <p:spPr bwMode="auto">
            <a:xfrm>
              <a:off x="2931" y="139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35" name="Rectangle 50"/>
            <p:cNvSpPr>
              <a:spLocks noChangeArrowheads="1"/>
            </p:cNvSpPr>
            <p:nvPr/>
          </p:nvSpPr>
          <p:spPr bwMode="auto">
            <a:xfrm>
              <a:off x="3536" y="1391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36" name="Rectangle 51"/>
            <p:cNvSpPr>
              <a:spLocks noChangeArrowheads="1"/>
            </p:cNvSpPr>
            <p:nvPr/>
          </p:nvSpPr>
          <p:spPr bwMode="auto">
            <a:xfrm>
              <a:off x="529" y="1587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180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37" name="Rectangle 52"/>
            <p:cNvSpPr>
              <a:spLocks noChangeArrowheads="1"/>
            </p:cNvSpPr>
            <p:nvPr/>
          </p:nvSpPr>
          <p:spPr bwMode="auto">
            <a:xfrm>
              <a:off x="916" y="1587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38" name="Rectangle 53"/>
            <p:cNvSpPr>
              <a:spLocks noChangeArrowheads="1"/>
            </p:cNvSpPr>
            <p:nvPr/>
          </p:nvSpPr>
          <p:spPr bwMode="auto">
            <a:xfrm>
              <a:off x="1319" y="1587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39" name="Rectangle 54"/>
            <p:cNvSpPr>
              <a:spLocks noChangeArrowheads="1"/>
            </p:cNvSpPr>
            <p:nvPr/>
          </p:nvSpPr>
          <p:spPr bwMode="auto">
            <a:xfrm>
              <a:off x="1722" y="1587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30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40" name="Rectangle 55"/>
            <p:cNvSpPr>
              <a:spLocks noChangeArrowheads="1"/>
            </p:cNvSpPr>
            <p:nvPr/>
          </p:nvSpPr>
          <p:spPr bwMode="auto">
            <a:xfrm>
              <a:off x="2125" y="1587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41" name="Rectangle 56"/>
            <p:cNvSpPr>
              <a:spLocks noChangeArrowheads="1"/>
            </p:cNvSpPr>
            <p:nvPr/>
          </p:nvSpPr>
          <p:spPr bwMode="auto">
            <a:xfrm>
              <a:off x="2528" y="1587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42" name="Rectangle 57"/>
            <p:cNvSpPr>
              <a:spLocks noChangeArrowheads="1"/>
            </p:cNvSpPr>
            <p:nvPr/>
          </p:nvSpPr>
          <p:spPr bwMode="auto">
            <a:xfrm>
              <a:off x="2931" y="1587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43" name="Rectangle 58"/>
            <p:cNvSpPr>
              <a:spLocks noChangeArrowheads="1"/>
            </p:cNvSpPr>
            <p:nvPr/>
          </p:nvSpPr>
          <p:spPr bwMode="auto">
            <a:xfrm>
              <a:off x="3536" y="1587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44" name="Rectangle 59"/>
            <p:cNvSpPr>
              <a:spLocks noChangeArrowheads="1"/>
            </p:cNvSpPr>
            <p:nvPr/>
          </p:nvSpPr>
          <p:spPr bwMode="auto">
            <a:xfrm>
              <a:off x="529" y="1783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200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45" name="Rectangle 60"/>
            <p:cNvSpPr>
              <a:spLocks noChangeArrowheads="1"/>
            </p:cNvSpPr>
            <p:nvPr/>
          </p:nvSpPr>
          <p:spPr bwMode="auto">
            <a:xfrm>
              <a:off x="956" y="1783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46" name="Rectangle 61"/>
            <p:cNvSpPr>
              <a:spLocks noChangeArrowheads="1"/>
            </p:cNvSpPr>
            <p:nvPr/>
          </p:nvSpPr>
          <p:spPr bwMode="auto">
            <a:xfrm>
              <a:off x="1319" y="178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47" name="Rectangle 62"/>
            <p:cNvSpPr>
              <a:spLocks noChangeArrowheads="1"/>
            </p:cNvSpPr>
            <p:nvPr/>
          </p:nvSpPr>
          <p:spPr bwMode="auto">
            <a:xfrm>
              <a:off x="1722" y="178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35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48" name="Rectangle 63"/>
            <p:cNvSpPr>
              <a:spLocks noChangeArrowheads="1"/>
            </p:cNvSpPr>
            <p:nvPr/>
          </p:nvSpPr>
          <p:spPr bwMode="auto">
            <a:xfrm>
              <a:off x="2125" y="178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49" name="Rectangle 64"/>
            <p:cNvSpPr>
              <a:spLocks noChangeArrowheads="1"/>
            </p:cNvSpPr>
            <p:nvPr/>
          </p:nvSpPr>
          <p:spPr bwMode="auto">
            <a:xfrm>
              <a:off x="2528" y="178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50" name="Rectangle 65"/>
            <p:cNvSpPr>
              <a:spLocks noChangeArrowheads="1"/>
            </p:cNvSpPr>
            <p:nvPr/>
          </p:nvSpPr>
          <p:spPr bwMode="auto">
            <a:xfrm>
              <a:off x="2931" y="178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51" name="Rectangle 66"/>
            <p:cNvSpPr>
              <a:spLocks noChangeArrowheads="1"/>
            </p:cNvSpPr>
            <p:nvPr/>
          </p:nvSpPr>
          <p:spPr bwMode="auto">
            <a:xfrm>
              <a:off x="3536" y="1783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52" name="Rectangle 67"/>
            <p:cNvSpPr>
              <a:spLocks noChangeArrowheads="1"/>
            </p:cNvSpPr>
            <p:nvPr/>
          </p:nvSpPr>
          <p:spPr bwMode="auto">
            <a:xfrm>
              <a:off x="529" y="1979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220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53" name="Rectangle 68"/>
            <p:cNvSpPr>
              <a:spLocks noChangeArrowheads="1"/>
            </p:cNvSpPr>
            <p:nvPr/>
          </p:nvSpPr>
          <p:spPr bwMode="auto">
            <a:xfrm>
              <a:off x="956" y="197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54" name="Rectangle 69"/>
            <p:cNvSpPr>
              <a:spLocks noChangeArrowheads="1"/>
            </p:cNvSpPr>
            <p:nvPr/>
          </p:nvSpPr>
          <p:spPr bwMode="auto">
            <a:xfrm>
              <a:off x="1319" y="197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55" name="Rectangle 70"/>
            <p:cNvSpPr>
              <a:spLocks noChangeArrowheads="1"/>
            </p:cNvSpPr>
            <p:nvPr/>
          </p:nvSpPr>
          <p:spPr bwMode="auto">
            <a:xfrm>
              <a:off x="1722" y="197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35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56" name="Rectangle 71"/>
            <p:cNvSpPr>
              <a:spLocks noChangeArrowheads="1"/>
            </p:cNvSpPr>
            <p:nvPr/>
          </p:nvSpPr>
          <p:spPr bwMode="auto">
            <a:xfrm>
              <a:off x="2125" y="197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57" name="Rectangle 72"/>
            <p:cNvSpPr>
              <a:spLocks noChangeArrowheads="1"/>
            </p:cNvSpPr>
            <p:nvPr/>
          </p:nvSpPr>
          <p:spPr bwMode="auto">
            <a:xfrm>
              <a:off x="2528" y="197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58" name="Rectangle 73"/>
            <p:cNvSpPr>
              <a:spLocks noChangeArrowheads="1"/>
            </p:cNvSpPr>
            <p:nvPr/>
          </p:nvSpPr>
          <p:spPr bwMode="auto">
            <a:xfrm>
              <a:off x="2931" y="1979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59" name="Rectangle 74"/>
            <p:cNvSpPr>
              <a:spLocks noChangeArrowheads="1"/>
            </p:cNvSpPr>
            <p:nvPr/>
          </p:nvSpPr>
          <p:spPr bwMode="auto">
            <a:xfrm>
              <a:off x="3536" y="1979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60" name="Rectangle 75"/>
            <p:cNvSpPr>
              <a:spLocks noChangeArrowheads="1"/>
            </p:cNvSpPr>
            <p:nvPr/>
          </p:nvSpPr>
          <p:spPr bwMode="auto">
            <a:xfrm>
              <a:off x="529" y="2175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240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61" name="Rectangle 76"/>
            <p:cNvSpPr>
              <a:spLocks noChangeArrowheads="1"/>
            </p:cNvSpPr>
            <p:nvPr/>
          </p:nvSpPr>
          <p:spPr bwMode="auto">
            <a:xfrm>
              <a:off x="956" y="21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62" name="Rectangle 77"/>
            <p:cNvSpPr>
              <a:spLocks noChangeArrowheads="1"/>
            </p:cNvSpPr>
            <p:nvPr/>
          </p:nvSpPr>
          <p:spPr bwMode="auto">
            <a:xfrm>
              <a:off x="1319" y="217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63" name="Rectangle 78"/>
            <p:cNvSpPr>
              <a:spLocks noChangeArrowheads="1"/>
            </p:cNvSpPr>
            <p:nvPr/>
          </p:nvSpPr>
          <p:spPr bwMode="auto">
            <a:xfrm>
              <a:off x="1722" y="217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35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64" name="Rectangle 79"/>
            <p:cNvSpPr>
              <a:spLocks noChangeArrowheads="1"/>
            </p:cNvSpPr>
            <p:nvPr/>
          </p:nvSpPr>
          <p:spPr bwMode="auto">
            <a:xfrm>
              <a:off x="2125" y="217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65" name="Rectangle 80"/>
            <p:cNvSpPr>
              <a:spLocks noChangeArrowheads="1"/>
            </p:cNvSpPr>
            <p:nvPr/>
          </p:nvSpPr>
          <p:spPr bwMode="auto">
            <a:xfrm>
              <a:off x="2528" y="217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66" name="Rectangle 81"/>
            <p:cNvSpPr>
              <a:spLocks noChangeArrowheads="1"/>
            </p:cNvSpPr>
            <p:nvPr/>
          </p:nvSpPr>
          <p:spPr bwMode="auto">
            <a:xfrm>
              <a:off x="2931" y="2175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67" name="Rectangle 82"/>
            <p:cNvSpPr>
              <a:spLocks noChangeArrowheads="1"/>
            </p:cNvSpPr>
            <p:nvPr/>
          </p:nvSpPr>
          <p:spPr bwMode="auto">
            <a:xfrm>
              <a:off x="3536" y="2175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68" name="Rectangle 83"/>
            <p:cNvSpPr>
              <a:spLocks noChangeArrowheads="1"/>
            </p:cNvSpPr>
            <p:nvPr/>
          </p:nvSpPr>
          <p:spPr bwMode="auto">
            <a:xfrm>
              <a:off x="529" y="2372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260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69" name="Rectangle 84"/>
            <p:cNvSpPr>
              <a:spLocks noChangeArrowheads="1"/>
            </p:cNvSpPr>
            <p:nvPr/>
          </p:nvSpPr>
          <p:spPr bwMode="auto">
            <a:xfrm>
              <a:off x="956" y="237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70" name="Rectangle 85"/>
            <p:cNvSpPr>
              <a:spLocks noChangeArrowheads="1"/>
            </p:cNvSpPr>
            <p:nvPr/>
          </p:nvSpPr>
          <p:spPr bwMode="auto">
            <a:xfrm>
              <a:off x="1319" y="237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71" name="Rectangle 86"/>
            <p:cNvSpPr>
              <a:spLocks noChangeArrowheads="1"/>
            </p:cNvSpPr>
            <p:nvPr/>
          </p:nvSpPr>
          <p:spPr bwMode="auto">
            <a:xfrm>
              <a:off x="1722" y="237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35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72" name="Rectangle 87"/>
            <p:cNvSpPr>
              <a:spLocks noChangeArrowheads="1"/>
            </p:cNvSpPr>
            <p:nvPr/>
          </p:nvSpPr>
          <p:spPr bwMode="auto">
            <a:xfrm>
              <a:off x="2125" y="237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73" name="Rectangle 88"/>
            <p:cNvSpPr>
              <a:spLocks noChangeArrowheads="1"/>
            </p:cNvSpPr>
            <p:nvPr/>
          </p:nvSpPr>
          <p:spPr bwMode="auto">
            <a:xfrm>
              <a:off x="2528" y="237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74" name="Rectangle 89"/>
            <p:cNvSpPr>
              <a:spLocks noChangeArrowheads="1"/>
            </p:cNvSpPr>
            <p:nvPr/>
          </p:nvSpPr>
          <p:spPr bwMode="auto">
            <a:xfrm>
              <a:off x="2931" y="2372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75" name="Rectangle 90"/>
            <p:cNvSpPr>
              <a:spLocks noChangeArrowheads="1"/>
            </p:cNvSpPr>
            <p:nvPr/>
          </p:nvSpPr>
          <p:spPr bwMode="auto">
            <a:xfrm>
              <a:off x="3536" y="2372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76" name="Rectangle 91"/>
            <p:cNvSpPr>
              <a:spLocks noChangeArrowheads="1"/>
            </p:cNvSpPr>
            <p:nvPr/>
          </p:nvSpPr>
          <p:spPr bwMode="auto">
            <a:xfrm>
              <a:off x="529" y="256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280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77" name="Rectangle 92"/>
            <p:cNvSpPr>
              <a:spLocks noChangeArrowheads="1"/>
            </p:cNvSpPr>
            <p:nvPr/>
          </p:nvSpPr>
          <p:spPr bwMode="auto">
            <a:xfrm>
              <a:off x="956" y="256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78" name="Rectangle 93"/>
            <p:cNvSpPr>
              <a:spLocks noChangeArrowheads="1"/>
            </p:cNvSpPr>
            <p:nvPr/>
          </p:nvSpPr>
          <p:spPr bwMode="auto">
            <a:xfrm>
              <a:off x="1319" y="256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79" name="Rectangle 94"/>
            <p:cNvSpPr>
              <a:spLocks noChangeArrowheads="1"/>
            </p:cNvSpPr>
            <p:nvPr/>
          </p:nvSpPr>
          <p:spPr bwMode="auto">
            <a:xfrm>
              <a:off x="1722" y="256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30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80" name="Rectangle 95"/>
            <p:cNvSpPr>
              <a:spLocks noChangeArrowheads="1"/>
            </p:cNvSpPr>
            <p:nvPr/>
          </p:nvSpPr>
          <p:spPr bwMode="auto">
            <a:xfrm>
              <a:off x="2125" y="256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81" name="Rectangle 96"/>
            <p:cNvSpPr>
              <a:spLocks noChangeArrowheads="1"/>
            </p:cNvSpPr>
            <p:nvPr/>
          </p:nvSpPr>
          <p:spPr bwMode="auto">
            <a:xfrm>
              <a:off x="2528" y="256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82" name="Rectangle 97"/>
            <p:cNvSpPr>
              <a:spLocks noChangeArrowheads="1"/>
            </p:cNvSpPr>
            <p:nvPr/>
          </p:nvSpPr>
          <p:spPr bwMode="auto">
            <a:xfrm>
              <a:off x="2971" y="256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83" name="Rectangle 98"/>
            <p:cNvSpPr>
              <a:spLocks noChangeArrowheads="1"/>
            </p:cNvSpPr>
            <p:nvPr/>
          </p:nvSpPr>
          <p:spPr bwMode="auto">
            <a:xfrm>
              <a:off x="3536" y="256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84" name="Rectangle 99"/>
            <p:cNvSpPr>
              <a:spLocks noChangeArrowheads="1"/>
            </p:cNvSpPr>
            <p:nvPr/>
          </p:nvSpPr>
          <p:spPr bwMode="auto">
            <a:xfrm>
              <a:off x="529" y="276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320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85" name="Rectangle 100"/>
            <p:cNvSpPr>
              <a:spLocks noChangeArrowheads="1"/>
            </p:cNvSpPr>
            <p:nvPr/>
          </p:nvSpPr>
          <p:spPr bwMode="auto">
            <a:xfrm>
              <a:off x="956" y="276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86" name="Rectangle 101"/>
            <p:cNvSpPr>
              <a:spLocks noChangeArrowheads="1"/>
            </p:cNvSpPr>
            <p:nvPr/>
          </p:nvSpPr>
          <p:spPr bwMode="auto">
            <a:xfrm>
              <a:off x="1319" y="276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87" name="Rectangle 102"/>
            <p:cNvSpPr>
              <a:spLocks noChangeArrowheads="1"/>
            </p:cNvSpPr>
            <p:nvPr/>
          </p:nvSpPr>
          <p:spPr bwMode="auto">
            <a:xfrm>
              <a:off x="1722" y="276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30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88" name="Rectangle 103"/>
            <p:cNvSpPr>
              <a:spLocks noChangeArrowheads="1"/>
            </p:cNvSpPr>
            <p:nvPr/>
          </p:nvSpPr>
          <p:spPr bwMode="auto">
            <a:xfrm>
              <a:off x="2125" y="276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89" name="Rectangle 104"/>
            <p:cNvSpPr>
              <a:spLocks noChangeArrowheads="1"/>
            </p:cNvSpPr>
            <p:nvPr/>
          </p:nvSpPr>
          <p:spPr bwMode="auto">
            <a:xfrm>
              <a:off x="2528" y="276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90" name="Rectangle 105"/>
            <p:cNvSpPr>
              <a:spLocks noChangeArrowheads="1"/>
            </p:cNvSpPr>
            <p:nvPr/>
          </p:nvSpPr>
          <p:spPr bwMode="auto">
            <a:xfrm>
              <a:off x="2971" y="2764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91" name="Rectangle 106"/>
            <p:cNvSpPr>
              <a:spLocks noChangeArrowheads="1"/>
            </p:cNvSpPr>
            <p:nvPr/>
          </p:nvSpPr>
          <p:spPr bwMode="auto">
            <a:xfrm>
              <a:off x="3536" y="276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92" name="Rectangle 107"/>
            <p:cNvSpPr>
              <a:spLocks noChangeArrowheads="1"/>
            </p:cNvSpPr>
            <p:nvPr/>
          </p:nvSpPr>
          <p:spPr bwMode="auto">
            <a:xfrm>
              <a:off x="529" y="296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340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93" name="Rectangle 108"/>
            <p:cNvSpPr>
              <a:spLocks noChangeArrowheads="1"/>
            </p:cNvSpPr>
            <p:nvPr/>
          </p:nvSpPr>
          <p:spPr bwMode="auto">
            <a:xfrm>
              <a:off x="956" y="2960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94" name="Rectangle 109"/>
            <p:cNvSpPr>
              <a:spLocks noChangeArrowheads="1"/>
            </p:cNvSpPr>
            <p:nvPr/>
          </p:nvSpPr>
          <p:spPr bwMode="auto">
            <a:xfrm>
              <a:off x="1319" y="296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95" name="Rectangle 110"/>
            <p:cNvSpPr>
              <a:spLocks noChangeArrowheads="1"/>
            </p:cNvSpPr>
            <p:nvPr/>
          </p:nvSpPr>
          <p:spPr bwMode="auto">
            <a:xfrm>
              <a:off x="1722" y="296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30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96" name="Rectangle 111"/>
            <p:cNvSpPr>
              <a:spLocks noChangeArrowheads="1"/>
            </p:cNvSpPr>
            <p:nvPr/>
          </p:nvSpPr>
          <p:spPr bwMode="auto">
            <a:xfrm>
              <a:off x="2125" y="296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97" name="Rectangle 112"/>
            <p:cNvSpPr>
              <a:spLocks noChangeArrowheads="1"/>
            </p:cNvSpPr>
            <p:nvPr/>
          </p:nvSpPr>
          <p:spPr bwMode="auto">
            <a:xfrm>
              <a:off x="2528" y="296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98" name="Rectangle 113"/>
            <p:cNvSpPr>
              <a:spLocks noChangeArrowheads="1"/>
            </p:cNvSpPr>
            <p:nvPr/>
          </p:nvSpPr>
          <p:spPr bwMode="auto">
            <a:xfrm>
              <a:off x="2971" y="2960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8999" name="Rectangle 114"/>
            <p:cNvSpPr>
              <a:spLocks noChangeArrowheads="1"/>
            </p:cNvSpPr>
            <p:nvPr/>
          </p:nvSpPr>
          <p:spPr bwMode="auto">
            <a:xfrm>
              <a:off x="3536" y="296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000" name="Rectangle 115"/>
            <p:cNvSpPr>
              <a:spLocks noChangeArrowheads="1"/>
            </p:cNvSpPr>
            <p:nvPr/>
          </p:nvSpPr>
          <p:spPr bwMode="auto">
            <a:xfrm>
              <a:off x="529" y="3156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>
                  <a:solidFill>
                    <a:schemeClr val="accent1"/>
                  </a:solidFill>
                  <a:latin typeface="Arial" charset="0"/>
                </a:rPr>
                <a:t>360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001" name="Rectangle 116"/>
            <p:cNvSpPr>
              <a:spLocks noChangeArrowheads="1"/>
            </p:cNvSpPr>
            <p:nvPr/>
          </p:nvSpPr>
          <p:spPr bwMode="auto">
            <a:xfrm>
              <a:off x="956" y="315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002" name="Rectangle 117"/>
            <p:cNvSpPr>
              <a:spLocks noChangeArrowheads="1"/>
            </p:cNvSpPr>
            <p:nvPr/>
          </p:nvSpPr>
          <p:spPr bwMode="auto">
            <a:xfrm>
              <a:off x="1319" y="315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003" name="Rectangle 118"/>
            <p:cNvSpPr>
              <a:spLocks noChangeArrowheads="1"/>
            </p:cNvSpPr>
            <p:nvPr/>
          </p:nvSpPr>
          <p:spPr bwMode="auto">
            <a:xfrm>
              <a:off x="1722" y="315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30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004" name="Rectangle 119"/>
            <p:cNvSpPr>
              <a:spLocks noChangeArrowheads="1"/>
            </p:cNvSpPr>
            <p:nvPr/>
          </p:nvSpPr>
          <p:spPr bwMode="auto">
            <a:xfrm>
              <a:off x="2125" y="315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25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005" name="Rectangle 120"/>
            <p:cNvSpPr>
              <a:spLocks noChangeArrowheads="1"/>
            </p:cNvSpPr>
            <p:nvPr/>
          </p:nvSpPr>
          <p:spPr bwMode="auto">
            <a:xfrm>
              <a:off x="2528" y="315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006" name="Rectangle 121"/>
            <p:cNvSpPr>
              <a:spLocks noChangeArrowheads="1"/>
            </p:cNvSpPr>
            <p:nvPr/>
          </p:nvSpPr>
          <p:spPr bwMode="auto">
            <a:xfrm>
              <a:off x="2971" y="315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5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007" name="Rectangle 122"/>
            <p:cNvSpPr>
              <a:spLocks noChangeArrowheads="1"/>
            </p:cNvSpPr>
            <p:nvPr/>
          </p:nvSpPr>
          <p:spPr bwMode="auto">
            <a:xfrm>
              <a:off x="3536" y="3156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800" b="0">
                  <a:solidFill>
                    <a:schemeClr val="accent1"/>
                  </a:solidFill>
                  <a:latin typeface="Arial" charset="0"/>
                </a:rPr>
                <a:t>100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66363" name="Rectangle 123"/>
            <p:cNvSpPr>
              <a:spLocks noChangeArrowheads="1"/>
            </p:cNvSpPr>
            <p:nvPr/>
          </p:nvSpPr>
          <p:spPr bwMode="auto">
            <a:xfrm>
              <a:off x="380" y="956"/>
              <a:ext cx="15" cy="2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64" name="Rectangle 124"/>
            <p:cNvSpPr>
              <a:spLocks noChangeArrowheads="1"/>
            </p:cNvSpPr>
            <p:nvPr/>
          </p:nvSpPr>
          <p:spPr bwMode="auto">
            <a:xfrm>
              <a:off x="3937" y="971"/>
              <a:ext cx="15" cy="23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65" name="Rectangle 125"/>
            <p:cNvSpPr>
              <a:spLocks noChangeArrowheads="1"/>
            </p:cNvSpPr>
            <p:nvPr/>
          </p:nvSpPr>
          <p:spPr bwMode="auto">
            <a:xfrm>
              <a:off x="783" y="1168"/>
              <a:ext cx="15" cy="2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66" name="Rectangle 126"/>
            <p:cNvSpPr>
              <a:spLocks noChangeArrowheads="1"/>
            </p:cNvSpPr>
            <p:nvPr/>
          </p:nvSpPr>
          <p:spPr bwMode="auto">
            <a:xfrm>
              <a:off x="1186" y="1168"/>
              <a:ext cx="15" cy="2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67" name="Rectangle 127"/>
            <p:cNvSpPr>
              <a:spLocks noChangeArrowheads="1"/>
            </p:cNvSpPr>
            <p:nvPr/>
          </p:nvSpPr>
          <p:spPr bwMode="auto">
            <a:xfrm>
              <a:off x="1589" y="1168"/>
              <a:ext cx="15" cy="2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68" name="Rectangle 128"/>
            <p:cNvSpPr>
              <a:spLocks noChangeArrowheads="1"/>
            </p:cNvSpPr>
            <p:nvPr/>
          </p:nvSpPr>
          <p:spPr bwMode="auto">
            <a:xfrm>
              <a:off x="1992" y="1168"/>
              <a:ext cx="15" cy="2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69" name="Rectangle 129"/>
            <p:cNvSpPr>
              <a:spLocks noChangeArrowheads="1"/>
            </p:cNvSpPr>
            <p:nvPr/>
          </p:nvSpPr>
          <p:spPr bwMode="auto">
            <a:xfrm>
              <a:off x="2395" y="1168"/>
              <a:ext cx="15" cy="2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70" name="Rectangle 130"/>
            <p:cNvSpPr>
              <a:spLocks noChangeArrowheads="1"/>
            </p:cNvSpPr>
            <p:nvPr/>
          </p:nvSpPr>
          <p:spPr bwMode="auto">
            <a:xfrm>
              <a:off x="2798" y="1168"/>
              <a:ext cx="15" cy="2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71" name="Rectangle 131"/>
            <p:cNvSpPr>
              <a:spLocks noChangeArrowheads="1"/>
            </p:cNvSpPr>
            <p:nvPr/>
          </p:nvSpPr>
          <p:spPr bwMode="auto">
            <a:xfrm>
              <a:off x="3201" y="1168"/>
              <a:ext cx="15" cy="2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72" name="Rectangle 132"/>
            <p:cNvSpPr>
              <a:spLocks noChangeArrowheads="1"/>
            </p:cNvSpPr>
            <p:nvPr/>
          </p:nvSpPr>
          <p:spPr bwMode="auto">
            <a:xfrm>
              <a:off x="3352" y="1168"/>
              <a:ext cx="15" cy="21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73" name="Rectangle 133"/>
            <p:cNvSpPr>
              <a:spLocks noChangeArrowheads="1"/>
            </p:cNvSpPr>
            <p:nvPr/>
          </p:nvSpPr>
          <p:spPr bwMode="auto">
            <a:xfrm>
              <a:off x="395" y="956"/>
              <a:ext cx="355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74" name="Rectangle 134"/>
            <p:cNvSpPr>
              <a:spLocks noChangeArrowheads="1"/>
            </p:cNvSpPr>
            <p:nvPr/>
          </p:nvSpPr>
          <p:spPr bwMode="auto">
            <a:xfrm>
              <a:off x="395" y="1152"/>
              <a:ext cx="3557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75" name="Rectangle 135"/>
            <p:cNvSpPr>
              <a:spLocks noChangeArrowheads="1"/>
            </p:cNvSpPr>
            <p:nvPr/>
          </p:nvSpPr>
          <p:spPr bwMode="auto">
            <a:xfrm>
              <a:off x="395" y="1349"/>
              <a:ext cx="355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76" name="Rectangle 136"/>
            <p:cNvSpPr>
              <a:spLocks noChangeArrowheads="1"/>
            </p:cNvSpPr>
            <p:nvPr/>
          </p:nvSpPr>
          <p:spPr bwMode="auto">
            <a:xfrm>
              <a:off x="395" y="1545"/>
              <a:ext cx="355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77" name="Rectangle 137"/>
            <p:cNvSpPr>
              <a:spLocks noChangeArrowheads="1"/>
            </p:cNvSpPr>
            <p:nvPr/>
          </p:nvSpPr>
          <p:spPr bwMode="auto">
            <a:xfrm>
              <a:off x="395" y="1741"/>
              <a:ext cx="355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78" name="Rectangle 138"/>
            <p:cNvSpPr>
              <a:spLocks noChangeArrowheads="1"/>
            </p:cNvSpPr>
            <p:nvPr/>
          </p:nvSpPr>
          <p:spPr bwMode="auto">
            <a:xfrm>
              <a:off x="395" y="1937"/>
              <a:ext cx="355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79" name="Rectangle 139"/>
            <p:cNvSpPr>
              <a:spLocks noChangeArrowheads="1"/>
            </p:cNvSpPr>
            <p:nvPr/>
          </p:nvSpPr>
          <p:spPr bwMode="auto">
            <a:xfrm>
              <a:off x="395" y="2133"/>
              <a:ext cx="3557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80" name="Rectangle 140"/>
            <p:cNvSpPr>
              <a:spLocks noChangeArrowheads="1"/>
            </p:cNvSpPr>
            <p:nvPr/>
          </p:nvSpPr>
          <p:spPr bwMode="auto">
            <a:xfrm>
              <a:off x="395" y="2330"/>
              <a:ext cx="355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81" name="Rectangle 141"/>
            <p:cNvSpPr>
              <a:spLocks noChangeArrowheads="1"/>
            </p:cNvSpPr>
            <p:nvPr/>
          </p:nvSpPr>
          <p:spPr bwMode="auto">
            <a:xfrm>
              <a:off x="395" y="2526"/>
              <a:ext cx="355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82" name="Rectangle 142"/>
            <p:cNvSpPr>
              <a:spLocks noChangeArrowheads="1"/>
            </p:cNvSpPr>
            <p:nvPr/>
          </p:nvSpPr>
          <p:spPr bwMode="auto">
            <a:xfrm>
              <a:off x="395" y="2722"/>
              <a:ext cx="355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83" name="Rectangle 143"/>
            <p:cNvSpPr>
              <a:spLocks noChangeArrowheads="1"/>
            </p:cNvSpPr>
            <p:nvPr/>
          </p:nvSpPr>
          <p:spPr bwMode="auto">
            <a:xfrm>
              <a:off x="395" y="2918"/>
              <a:ext cx="355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84" name="Rectangle 144"/>
            <p:cNvSpPr>
              <a:spLocks noChangeArrowheads="1"/>
            </p:cNvSpPr>
            <p:nvPr/>
          </p:nvSpPr>
          <p:spPr bwMode="auto">
            <a:xfrm>
              <a:off x="395" y="3114"/>
              <a:ext cx="3557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385" name="Rectangle 145"/>
            <p:cNvSpPr>
              <a:spLocks noChangeArrowheads="1"/>
            </p:cNvSpPr>
            <p:nvPr/>
          </p:nvSpPr>
          <p:spPr bwMode="auto">
            <a:xfrm>
              <a:off x="395" y="3311"/>
              <a:ext cx="3557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763588" y="6086475"/>
            <a:ext cx="1844675" cy="534988"/>
            <a:chOff x="481" y="3834"/>
            <a:chExt cx="1162" cy="337"/>
          </a:xfrm>
        </p:grpSpPr>
        <p:sp useBgFill="1">
          <p:nvSpPr>
            <p:cNvPr id="267267" name="AutoShape 3"/>
            <p:cNvSpPr>
              <a:spLocks noChangeArrowheads="1"/>
            </p:cNvSpPr>
            <p:nvPr/>
          </p:nvSpPr>
          <p:spPr bwMode="auto">
            <a:xfrm>
              <a:off x="481" y="3907"/>
              <a:ext cx="1162" cy="204"/>
            </a:xfrm>
            <a:prstGeom prst="roundRect">
              <a:avLst>
                <a:gd name="adj" fmla="val 12495"/>
              </a:avLst>
            </a:prstGeom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68" name="Freeform 4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69" name="Freeform 5"/>
            <p:cNvSpPr>
              <a:spLocks/>
            </p:cNvSpPr>
            <p:nvPr/>
          </p:nvSpPr>
          <p:spPr bwMode="auto">
            <a:xfrm>
              <a:off x="490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70" name="Freeform 6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9 w 178"/>
                <a:gd name="T3" fmla="*/ 336 h 337"/>
                <a:gd name="T4" fmla="*/ 33 w 178"/>
                <a:gd name="T5" fmla="*/ 336 h 337"/>
                <a:gd name="T6" fmla="*/ 45 w 178"/>
                <a:gd name="T7" fmla="*/ 336 h 337"/>
                <a:gd name="T8" fmla="*/ 58 w 178"/>
                <a:gd name="T9" fmla="*/ 336 h 337"/>
                <a:gd name="T10" fmla="*/ 76 w 178"/>
                <a:gd name="T11" fmla="*/ 336 h 337"/>
                <a:gd name="T12" fmla="*/ 99 w 178"/>
                <a:gd name="T13" fmla="*/ 336 h 337"/>
                <a:gd name="T14" fmla="*/ 132 w 178"/>
                <a:gd name="T15" fmla="*/ 336 h 337"/>
                <a:gd name="T16" fmla="*/ 177 w 178"/>
                <a:gd name="T17" fmla="*/ 336 h 337"/>
                <a:gd name="T18" fmla="*/ 177 w 178"/>
                <a:gd name="T19" fmla="*/ 273 h 337"/>
                <a:gd name="T20" fmla="*/ 177 w 178"/>
                <a:gd name="T21" fmla="*/ 223 h 337"/>
                <a:gd name="T22" fmla="*/ 177 w 178"/>
                <a:gd name="T23" fmla="*/ 146 h 337"/>
                <a:gd name="T24" fmla="*/ 177 w 178"/>
                <a:gd name="T25" fmla="*/ 0 h 337"/>
                <a:gd name="T26" fmla="*/ 157 w 178"/>
                <a:gd name="T27" fmla="*/ 0 h 337"/>
                <a:gd name="T28" fmla="*/ 143 w 178"/>
                <a:gd name="T29" fmla="*/ 0 h 337"/>
                <a:gd name="T30" fmla="*/ 131 w 178"/>
                <a:gd name="T31" fmla="*/ 0 h 337"/>
                <a:gd name="T32" fmla="*/ 117 w 178"/>
                <a:gd name="T33" fmla="*/ 0 h 337"/>
                <a:gd name="T34" fmla="*/ 100 w 178"/>
                <a:gd name="T35" fmla="*/ 0 h 337"/>
                <a:gd name="T36" fmla="*/ 77 w 178"/>
                <a:gd name="T37" fmla="*/ 0 h 337"/>
                <a:gd name="T38" fmla="*/ 44 w 178"/>
                <a:gd name="T39" fmla="*/ 0 h 337"/>
                <a:gd name="T40" fmla="*/ 0 w 178"/>
                <a:gd name="T41" fmla="*/ 0 h 337"/>
                <a:gd name="T42" fmla="*/ 0 w 178"/>
                <a:gd name="T43" fmla="*/ 62 h 337"/>
                <a:gd name="T44" fmla="*/ 0 w 178"/>
                <a:gd name="T45" fmla="*/ 111 h 337"/>
                <a:gd name="T46" fmla="*/ 0 w 178"/>
                <a:gd name="T47" fmla="*/ 188 h 337"/>
                <a:gd name="T48" fmla="*/ 0 w 178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71" name="Freeform 7"/>
            <p:cNvSpPr>
              <a:spLocks/>
            </p:cNvSpPr>
            <p:nvPr/>
          </p:nvSpPr>
          <p:spPr bwMode="auto">
            <a:xfrm>
              <a:off x="682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0 w 178"/>
                <a:gd name="T3" fmla="*/ 336 h 337"/>
                <a:gd name="T4" fmla="*/ 19 w 178"/>
                <a:gd name="T5" fmla="*/ 336 h 337"/>
                <a:gd name="T6" fmla="*/ 33 w 178"/>
                <a:gd name="T7" fmla="*/ 336 h 337"/>
                <a:gd name="T8" fmla="*/ 45 w 178"/>
                <a:gd name="T9" fmla="*/ 336 h 337"/>
                <a:gd name="T10" fmla="*/ 58 w 178"/>
                <a:gd name="T11" fmla="*/ 336 h 337"/>
                <a:gd name="T12" fmla="*/ 76 w 178"/>
                <a:gd name="T13" fmla="*/ 336 h 337"/>
                <a:gd name="T14" fmla="*/ 99 w 178"/>
                <a:gd name="T15" fmla="*/ 336 h 337"/>
                <a:gd name="T16" fmla="*/ 132 w 178"/>
                <a:gd name="T17" fmla="*/ 336 h 337"/>
                <a:gd name="T18" fmla="*/ 177 w 178"/>
                <a:gd name="T19" fmla="*/ 336 h 337"/>
                <a:gd name="T20" fmla="*/ 177 w 178"/>
                <a:gd name="T21" fmla="*/ 336 h 337"/>
                <a:gd name="T22" fmla="*/ 177 w 178"/>
                <a:gd name="T23" fmla="*/ 273 h 337"/>
                <a:gd name="T24" fmla="*/ 177 w 178"/>
                <a:gd name="T25" fmla="*/ 223 h 337"/>
                <a:gd name="T26" fmla="*/ 177 w 178"/>
                <a:gd name="T27" fmla="*/ 146 h 337"/>
                <a:gd name="T28" fmla="*/ 177 w 178"/>
                <a:gd name="T29" fmla="*/ 0 h 337"/>
                <a:gd name="T30" fmla="*/ 177 w 178"/>
                <a:gd name="T31" fmla="*/ 0 h 337"/>
                <a:gd name="T32" fmla="*/ 157 w 178"/>
                <a:gd name="T33" fmla="*/ 0 h 337"/>
                <a:gd name="T34" fmla="*/ 143 w 178"/>
                <a:gd name="T35" fmla="*/ 0 h 337"/>
                <a:gd name="T36" fmla="*/ 131 w 178"/>
                <a:gd name="T37" fmla="*/ 0 h 337"/>
                <a:gd name="T38" fmla="*/ 117 w 178"/>
                <a:gd name="T39" fmla="*/ 0 h 337"/>
                <a:gd name="T40" fmla="*/ 100 w 178"/>
                <a:gd name="T41" fmla="*/ 0 h 337"/>
                <a:gd name="T42" fmla="*/ 77 w 178"/>
                <a:gd name="T43" fmla="*/ 0 h 337"/>
                <a:gd name="T44" fmla="*/ 44 w 178"/>
                <a:gd name="T45" fmla="*/ 0 h 337"/>
                <a:gd name="T46" fmla="*/ 0 w 178"/>
                <a:gd name="T47" fmla="*/ 0 h 337"/>
                <a:gd name="T48" fmla="*/ 0 w 178"/>
                <a:gd name="T49" fmla="*/ 0 h 337"/>
                <a:gd name="T50" fmla="*/ 0 w 178"/>
                <a:gd name="T51" fmla="*/ 62 h 337"/>
                <a:gd name="T52" fmla="*/ 0 w 178"/>
                <a:gd name="T53" fmla="*/ 111 h 337"/>
                <a:gd name="T54" fmla="*/ 0 w 178"/>
                <a:gd name="T55" fmla="*/ 188 h 337"/>
                <a:gd name="T56" fmla="*/ 0 w 178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2" y="336"/>
                  </a:lnTo>
                  <a:lnTo>
                    <a:pt x="177" y="336"/>
                  </a:lnTo>
                  <a:lnTo>
                    <a:pt x="177" y="336"/>
                  </a:lnTo>
                  <a:lnTo>
                    <a:pt x="177" y="273"/>
                  </a:lnTo>
                  <a:lnTo>
                    <a:pt x="177" y="223"/>
                  </a:lnTo>
                  <a:lnTo>
                    <a:pt x="177" y="146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7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72" name="Freeform 8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9 w 177"/>
                <a:gd name="T13" fmla="*/ 336 h 337"/>
                <a:gd name="T14" fmla="*/ 131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8 w 177"/>
                <a:gd name="T27" fmla="*/ 0 h 337"/>
                <a:gd name="T28" fmla="*/ 143 w 177"/>
                <a:gd name="T29" fmla="*/ 0 h 337"/>
                <a:gd name="T30" fmla="*/ 131 w 177"/>
                <a:gd name="T31" fmla="*/ 0 h 337"/>
                <a:gd name="T32" fmla="*/ 118 w 177"/>
                <a:gd name="T33" fmla="*/ 0 h 337"/>
                <a:gd name="T34" fmla="*/ 100 w 177"/>
                <a:gd name="T35" fmla="*/ 0 h 337"/>
                <a:gd name="T36" fmla="*/ 77 w 177"/>
                <a:gd name="T37" fmla="*/ 0 h 337"/>
                <a:gd name="T38" fmla="*/ 44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73" name="Freeform 9"/>
            <p:cNvSpPr>
              <a:spLocks/>
            </p:cNvSpPr>
            <p:nvPr/>
          </p:nvSpPr>
          <p:spPr bwMode="auto">
            <a:xfrm>
              <a:off x="874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9 w 177"/>
                <a:gd name="T15" fmla="*/ 336 h 337"/>
                <a:gd name="T16" fmla="*/ 131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8 w 177"/>
                <a:gd name="T33" fmla="*/ 0 h 337"/>
                <a:gd name="T34" fmla="*/ 143 w 177"/>
                <a:gd name="T35" fmla="*/ 0 h 337"/>
                <a:gd name="T36" fmla="*/ 131 w 177"/>
                <a:gd name="T37" fmla="*/ 0 h 337"/>
                <a:gd name="T38" fmla="*/ 118 w 177"/>
                <a:gd name="T39" fmla="*/ 0 h 337"/>
                <a:gd name="T40" fmla="*/ 100 w 177"/>
                <a:gd name="T41" fmla="*/ 0 h 337"/>
                <a:gd name="T42" fmla="*/ 77 w 177"/>
                <a:gd name="T43" fmla="*/ 0 h 337"/>
                <a:gd name="T44" fmla="*/ 44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1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8" y="0"/>
                  </a:lnTo>
                  <a:lnTo>
                    <a:pt x="143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77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74" name="Freeform 10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19 w 177"/>
                <a:gd name="T3" fmla="*/ 336 h 337"/>
                <a:gd name="T4" fmla="*/ 33 w 177"/>
                <a:gd name="T5" fmla="*/ 336 h 337"/>
                <a:gd name="T6" fmla="*/ 45 w 177"/>
                <a:gd name="T7" fmla="*/ 336 h 337"/>
                <a:gd name="T8" fmla="*/ 59 w 177"/>
                <a:gd name="T9" fmla="*/ 336 h 337"/>
                <a:gd name="T10" fmla="*/ 76 w 177"/>
                <a:gd name="T11" fmla="*/ 336 h 337"/>
                <a:gd name="T12" fmla="*/ 98 w 177"/>
                <a:gd name="T13" fmla="*/ 336 h 337"/>
                <a:gd name="T14" fmla="*/ 132 w 177"/>
                <a:gd name="T15" fmla="*/ 336 h 337"/>
                <a:gd name="T16" fmla="*/ 176 w 177"/>
                <a:gd name="T17" fmla="*/ 336 h 337"/>
                <a:gd name="T18" fmla="*/ 176 w 177"/>
                <a:gd name="T19" fmla="*/ 273 h 337"/>
                <a:gd name="T20" fmla="*/ 176 w 177"/>
                <a:gd name="T21" fmla="*/ 223 h 337"/>
                <a:gd name="T22" fmla="*/ 176 w 177"/>
                <a:gd name="T23" fmla="*/ 146 h 337"/>
                <a:gd name="T24" fmla="*/ 176 w 177"/>
                <a:gd name="T25" fmla="*/ 0 h 337"/>
                <a:gd name="T26" fmla="*/ 156 w 177"/>
                <a:gd name="T27" fmla="*/ 0 h 337"/>
                <a:gd name="T28" fmla="*/ 143 w 177"/>
                <a:gd name="T29" fmla="*/ 0 h 337"/>
                <a:gd name="T30" fmla="*/ 130 w 177"/>
                <a:gd name="T31" fmla="*/ 0 h 337"/>
                <a:gd name="T32" fmla="*/ 117 w 177"/>
                <a:gd name="T33" fmla="*/ 0 h 337"/>
                <a:gd name="T34" fmla="*/ 101 w 177"/>
                <a:gd name="T35" fmla="*/ 0 h 337"/>
                <a:gd name="T36" fmla="*/ 77 w 177"/>
                <a:gd name="T37" fmla="*/ 0 h 337"/>
                <a:gd name="T38" fmla="*/ 45 w 177"/>
                <a:gd name="T39" fmla="*/ 0 h 337"/>
                <a:gd name="T40" fmla="*/ 0 w 177"/>
                <a:gd name="T41" fmla="*/ 0 h 337"/>
                <a:gd name="T42" fmla="*/ 0 w 177"/>
                <a:gd name="T43" fmla="*/ 62 h 337"/>
                <a:gd name="T44" fmla="*/ 0 w 177"/>
                <a:gd name="T45" fmla="*/ 111 h 337"/>
                <a:gd name="T46" fmla="*/ 0 w 177"/>
                <a:gd name="T47" fmla="*/ 188 h 337"/>
                <a:gd name="T48" fmla="*/ 0 w 177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75" name="Freeform 11"/>
            <p:cNvSpPr>
              <a:spLocks/>
            </p:cNvSpPr>
            <p:nvPr/>
          </p:nvSpPr>
          <p:spPr bwMode="auto">
            <a:xfrm>
              <a:off x="1062" y="3834"/>
              <a:ext cx="177" cy="337"/>
            </a:xfrm>
            <a:custGeom>
              <a:avLst/>
              <a:gdLst>
                <a:gd name="T0" fmla="*/ 0 w 177"/>
                <a:gd name="T1" fmla="*/ 336 h 337"/>
                <a:gd name="T2" fmla="*/ 0 w 177"/>
                <a:gd name="T3" fmla="*/ 336 h 337"/>
                <a:gd name="T4" fmla="*/ 19 w 177"/>
                <a:gd name="T5" fmla="*/ 336 h 337"/>
                <a:gd name="T6" fmla="*/ 33 w 177"/>
                <a:gd name="T7" fmla="*/ 336 h 337"/>
                <a:gd name="T8" fmla="*/ 45 w 177"/>
                <a:gd name="T9" fmla="*/ 336 h 337"/>
                <a:gd name="T10" fmla="*/ 59 w 177"/>
                <a:gd name="T11" fmla="*/ 336 h 337"/>
                <a:gd name="T12" fmla="*/ 76 w 177"/>
                <a:gd name="T13" fmla="*/ 336 h 337"/>
                <a:gd name="T14" fmla="*/ 98 w 177"/>
                <a:gd name="T15" fmla="*/ 336 h 337"/>
                <a:gd name="T16" fmla="*/ 132 w 177"/>
                <a:gd name="T17" fmla="*/ 336 h 337"/>
                <a:gd name="T18" fmla="*/ 176 w 177"/>
                <a:gd name="T19" fmla="*/ 336 h 337"/>
                <a:gd name="T20" fmla="*/ 176 w 177"/>
                <a:gd name="T21" fmla="*/ 336 h 337"/>
                <a:gd name="T22" fmla="*/ 176 w 177"/>
                <a:gd name="T23" fmla="*/ 273 h 337"/>
                <a:gd name="T24" fmla="*/ 176 w 177"/>
                <a:gd name="T25" fmla="*/ 223 h 337"/>
                <a:gd name="T26" fmla="*/ 176 w 177"/>
                <a:gd name="T27" fmla="*/ 146 h 337"/>
                <a:gd name="T28" fmla="*/ 176 w 177"/>
                <a:gd name="T29" fmla="*/ 0 h 337"/>
                <a:gd name="T30" fmla="*/ 176 w 177"/>
                <a:gd name="T31" fmla="*/ 0 h 337"/>
                <a:gd name="T32" fmla="*/ 156 w 177"/>
                <a:gd name="T33" fmla="*/ 0 h 337"/>
                <a:gd name="T34" fmla="*/ 143 w 177"/>
                <a:gd name="T35" fmla="*/ 0 h 337"/>
                <a:gd name="T36" fmla="*/ 130 w 177"/>
                <a:gd name="T37" fmla="*/ 0 h 337"/>
                <a:gd name="T38" fmla="*/ 117 w 177"/>
                <a:gd name="T39" fmla="*/ 0 h 337"/>
                <a:gd name="T40" fmla="*/ 101 w 177"/>
                <a:gd name="T41" fmla="*/ 0 h 337"/>
                <a:gd name="T42" fmla="*/ 77 w 177"/>
                <a:gd name="T43" fmla="*/ 0 h 337"/>
                <a:gd name="T44" fmla="*/ 45 w 177"/>
                <a:gd name="T45" fmla="*/ 0 h 337"/>
                <a:gd name="T46" fmla="*/ 0 w 177"/>
                <a:gd name="T47" fmla="*/ 0 h 337"/>
                <a:gd name="T48" fmla="*/ 0 w 177"/>
                <a:gd name="T49" fmla="*/ 0 h 337"/>
                <a:gd name="T50" fmla="*/ 0 w 177"/>
                <a:gd name="T51" fmla="*/ 62 h 337"/>
                <a:gd name="T52" fmla="*/ 0 w 177"/>
                <a:gd name="T53" fmla="*/ 111 h 337"/>
                <a:gd name="T54" fmla="*/ 0 w 177"/>
                <a:gd name="T55" fmla="*/ 188 h 337"/>
                <a:gd name="T56" fmla="*/ 0 w 177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9" y="336"/>
                  </a:lnTo>
                  <a:lnTo>
                    <a:pt x="76" y="336"/>
                  </a:lnTo>
                  <a:lnTo>
                    <a:pt x="98" y="336"/>
                  </a:lnTo>
                  <a:lnTo>
                    <a:pt x="132" y="336"/>
                  </a:lnTo>
                  <a:lnTo>
                    <a:pt x="176" y="336"/>
                  </a:lnTo>
                  <a:lnTo>
                    <a:pt x="176" y="336"/>
                  </a:lnTo>
                  <a:lnTo>
                    <a:pt x="176" y="273"/>
                  </a:lnTo>
                  <a:lnTo>
                    <a:pt x="176" y="223"/>
                  </a:lnTo>
                  <a:lnTo>
                    <a:pt x="176" y="146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56" y="0"/>
                  </a:lnTo>
                  <a:lnTo>
                    <a:pt x="143" y="0"/>
                  </a:lnTo>
                  <a:lnTo>
                    <a:pt x="130" y="0"/>
                  </a:lnTo>
                  <a:lnTo>
                    <a:pt x="117" y="0"/>
                  </a:lnTo>
                  <a:lnTo>
                    <a:pt x="101" y="0"/>
                  </a:lnTo>
                  <a:lnTo>
                    <a:pt x="77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76" name="Freeform 12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19 w 179"/>
                <a:gd name="T3" fmla="*/ 336 h 337"/>
                <a:gd name="T4" fmla="*/ 33 w 179"/>
                <a:gd name="T5" fmla="*/ 336 h 337"/>
                <a:gd name="T6" fmla="*/ 45 w 179"/>
                <a:gd name="T7" fmla="*/ 336 h 337"/>
                <a:gd name="T8" fmla="*/ 58 w 179"/>
                <a:gd name="T9" fmla="*/ 336 h 337"/>
                <a:gd name="T10" fmla="*/ 76 w 179"/>
                <a:gd name="T11" fmla="*/ 336 h 337"/>
                <a:gd name="T12" fmla="*/ 99 w 179"/>
                <a:gd name="T13" fmla="*/ 336 h 337"/>
                <a:gd name="T14" fmla="*/ 133 w 179"/>
                <a:gd name="T15" fmla="*/ 336 h 337"/>
                <a:gd name="T16" fmla="*/ 178 w 179"/>
                <a:gd name="T17" fmla="*/ 336 h 337"/>
                <a:gd name="T18" fmla="*/ 178 w 179"/>
                <a:gd name="T19" fmla="*/ 273 h 337"/>
                <a:gd name="T20" fmla="*/ 178 w 179"/>
                <a:gd name="T21" fmla="*/ 223 h 337"/>
                <a:gd name="T22" fmla="*/ 178 w 179"/>
                <a:gd name="T23" fmla="*/ 146 h 337"/>
                <a:gd name="T24" fmla="*/ 178 w 179"/>
                <a:gd name="T25" fmla="*/ 0 h 337"/>
                <a:gd name="T26" fmla="*/ 158 w 179"/>
                <a:gd name="T27" fmla="*/ 0 h 337"/>
                <a:gd name="T28" fmla="*/ 144 w 179"/>
                <a:gd name="T29" fmla="*/ 0 h 337"/>
                <a:gd name="T30" fmla="*/ 132 w 179"/>
                <a:gd name="T31" fmla="*/ 0 h 337"/>
                <a:gd name="T32" fmla="*/ 119 w 179"/>
                <a:gd name="T33" fmla="*/ 0 h 337"/>
                <a:gd name="T34" fmla="*/ 101 w 179"/>
                <a:gd name="T35" fmla="*/ 0 h 337"/>
                <a:gd name="T36" fmla="*/ 78 w 179"/>
                <a:gd name="T37" fmla="*/ 0 h 337"/>
                <a:gd name="T38" fmla="*/ 44 w 179"/>
                <a:gd name="T39" fmla="*/ 0 h 337"/>
                <a:gd name="T40" fmla="*/ 0 w 179"/>
                <a:gd name="T41" fmla="*/ 0 h 337"/>
                <a:gd name="T42" fmla="*/ 0 w 179"/>
                <a:gd name="T43" fmla="*/ 62 h 337"/>
                <a:gd name="T44" fmla="*/ 0 w 179"/>
                <a:gd name="T45" fmla="*/ 111 h 337"/>
                <a:gd name="T46" fmla="*/ 0 w 179"/>
                <a:gd name="T47" fmla="*/ 188 h 337"/>
                <a:gd name="T48" fmla="*/ 0 w 179"/>
                <a:gd name="T4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77" name="Freeform 13"/>
            <p:cNvSpPr>
              <a:spLocks/>
            </p:cNvSpPr>
            <p:nvPr/>
          </p:nvSpPr>
          <p:spPr bwMode="auto">
            <a:xfrm>
              <a:off x="1253" y="3834"/>
              <a:ext cx="179" cy="337"/>
            </a:xfrm>
            <a:custGeom>
              <a:avLst/>
              <a:gdLst>
                <a:gd name="T0" fmla="*/ 0 w 179"/>
                <a:gd name="T1" fmla="*/ 336 h 337"/>
                <a:gd name="T2" fmla="*/ 0 w 179"/>
                <a:gd name="T3" fmla="*/ 336 h 337"/>
                <a:gd name="T4" fmla="*/ 19 w 179"/>
                <a:gd name="T5" fmla="*/ 336 h 337"/>
                <a:gd name="T6" fmla="*/ 33 w 179"/>
                <a:gd name="T7" fmla="*/ 336 h 337"/>
                <a:gd name="T8" fmla="*/ 45 w 179"/>
                <a:gd name="T9" fmla="*/ 336 h 337"/>
                <a:gd name="T10" fmla="*/ 58 w 179"/>
                <a:gd name="T11" fmla="*/ 336 h 337"/>
                <a:gd name="T12" fmla="*/ 76 w 179"/>
                <a:gd name="T13" fmla="*/ 336 h 337"/>
                <a:gd name="T14" fmla="*/ 99 w 179"/>
                <a:gd name="T15" fmla="*/ 336 h 337"/>
                <a:gd name="T16" fmla="*/ 133 w 179"/>
                <a:gd name="T17" fmla="*/ 336 h 337"/>
                <a:gd name="T18" fmla="*/ 178 w 179"/>
                <a:gd name="T19" fmla="*/ 336 h 337"/>
                <a:gd name="T20" fmla="*/ 178 w 179"/>
                <a:gd name="T21" fmla="*/ 336 h 337"/>
                <a:gd name="T22" fmla="*/ 178 w 179"/>
                <a:gd name="T23" fmla="*/ 273 h 337"/>
                <a:gd name="T24" fmla="*/ 178 w 179"/>
                <a:gd name="T25" fmla="*/ 223 h 337"/>
                <a:gd name="T26" fmla="*/ 178 w 179"/>
                <a:gd name="T27" fmla="*/ 146 h 337"/>
                <a:gd name="T28" fmla="*/ 178 w 179"/>
                <a:gd name="T29" fmla="*/ 0 h 337"/>
                <a:gd name="T30" fmla="*/ 178 w 179"/>
                <a:gd name="T31" fmla="*/ 0 h 337"/>
                <a:gd name="T32" fmla="*/ 158 w 179"/>
                <a:gd name="T33" fmla="*/ 0 h 337"/>
                <a:gd name="T34" fmla="*/ 144 w 179"/>
                <a:gd name="T35" fmla="*/ 0 h 337"/>
                <a:gd name="T36" fmla="*/ 132 w 179"/>
                <a:gd name="T37" fmla="*/ 0 h 337"/>
                <a:gd name="T38" fmla="*/ 119 w 179"/>
                <a:gd name="T39" fmla="*/ 0 h 337"/>
                <a:gd name="T40" fmla="*/ 101 w 179"/>
                <a:gd name="T41" fmla="*/ 0 h 337"/>
                <a:gd name="T42" fmla="*/ 78 w 179"/>
                <a:gd name="T43" fmla="*/ 0 h 337"/>
                <a:gd name="T44" fmla="*/ 44 w 179"/>
                <a:gd name="T45" fmla="*/ 0 h 337"/>
                <a:gd name="T46" fmla="*/ 0 w 179"/>
                <a:gd name="T47" fmla="*/ 0 h 337"/>
                <a:gd name="T48" fmla="*/ 0 w 179"/>
                <a:gd name="T49" fmla="*/ 0 h 337"/>
                <a:gd name="T50" fmla="*/ 0 w 179"/>
                <a:gd name="T51" fmla="*/ 62 h 337"/>
                <a:gd name="T52" fmla="*/ 0 w 179"/>
                <a:gd name="T53" fmla="*/ 111 h 337"/>
                <a:gd name="T54" fmla="*/ 0 w 179"/>
                <a:gd name="T55" fmla="*/ 188 h 337"/>
                <a:gd name="T56" fmla="*/ 0 w 179"/>
                <a:gd name="T57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9" h="337">
                  <a:moveTo>
                    <a:pt x="0" y="336"/>
                  </a:moveTo>
                  <a:lnTo>
                    <a:pt x="0" y="336"/>
                  </a:lnTo>
                  <a:lnTo>
                    <a:pt x="19" y="336"/>
                  </a:lnTo>
                  <a:lnTo>
                    <a:pt x="33" y="336"/>
                  </a:lnTo>
                  <a:lnTo>
                    <a:pt x="45" y="336"/>
                  </a:lnTo>
                  <a:lnTo>
                    <a:pt x="58" y="336"/>
                  </a:lnTo>
                  <a:lnTo>
                    <a:pt x="76" y="336"/>
                  </a:lnTo>
                  <a:lnTo>
                    <a:pt x="99" y="336"/>
                  </a:lnTo>
                  <a:lnTo>
                    <a:pt x="133" y="336"/>
                  </a:lnTo>
                  <a:lnTo>
                    <a:pt x="178" y="336"/>
                  </a:lnTo>
                  <a:lnTo>
                    <a:pt x="178" y="336"/>
                  </a:lnTo>
                  <a:lnTo>
                    <a:pt x="178" y="273"/>
                  </a:lnTo>
                  <a:lnTo>
                    <a:pt x="178" y="223"/>
                  </a:lnTo>
                  <a:lnTo>
                    <a:pt x="178" y="146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78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111"/>
                  </a:lnTo>
                  <a:lnTo>
                    <a:pt x="0" y="188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78" name="Freeform 14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79" name="Freeform 15"/>
            <p:cNvSpPr>
              <a:spLocks/>
            </p:cNvSpPr>
            <p:nvPr/>
          </p:nvSpPr>
          <p:spPr bwMode="auto">
            <a:xfrm>
              <a:off x="1445" y="3834"/>
              <a:ext cx="178" cy="337"/>
            </a:xfrm>
            <a:custGeom>
              <a:avLst/>
              <a:gdLst>
                <a:gd name="T0" fmla="*/ 0 w 178"/>
                <a:gd name="T1" fmla="*/ 336 h 337"/>
                <a:gd name="T2" fmla="*/ 177 w 178"/>
                <a:gd name="T3" fmla="*/ 336 h 337"/>
                <a:gd name="T4" fmla="*/ 177 w 178"/>
                <a:gd name="T5" fmla="*/ 0 h 337"/>
                <a:gd name="T6" fmla="*/ 0 w 178"/>
                <a:gd name="T7" fmla="*/ 0 h 337"/>
                <a:gd name="T8" fmla="*/ 0 w 178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337">
                  <a:moveTo>
                    <a:pt x="0" y="336"/>
                  </a:moveTo>
                  <a:lnTo>
                    <a:pt x="177" y="336"/>
                  </a:lnTo>
                  <a:lnTo>
                    <a:pt x="177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80" name="Freeform 16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62 w 118"/>
                <a:gd name="T3" fmla="*/ 31 h 133"/>
                <a:gd name="T4" fmla="*/ 50 w 118"/>
                <a:gd name="T5" fmla="*/ 30 h 133"/>
                <a:gd name="T6" fmla="*/ 44 w 118"/>
                <a:gd name="T7" fmla="*/ 33 h 133"/>
                <a:gd name="T8" fmla="*/ 43 w 118"/>
                <a:gd name="T9" fmla="*/ 37 h 133"/>
                <a:gd name="T10" fmla="*/ 44 w 118"/>
                <a:gd name="T11" fmla="*/ 40 h 133"/>
                <a:gd name="T12" fmla="*/ 47 w 118"/>
                <a:gd name="T13" fmla="*/ 43 h 133"/>
                <a:gd name="T14" fmla="*/ 50 w 118"/>
                <a:gd name="T15" fmla="*/ 44 h 133"/>
                <a:gd name="T16" fmla="*/ 55 w 118"/>
                <a:gd name="T17" fmla="*/ 46 h 133"/>
                <a:gd name="T18" fmla="*/ 60 w 118"/>
                <a:gd name="T19" fmla="*/ 47 h 133"/>
                <a:gd name="T20" fmla="*/ 65 w 118"/>
                <a:gd name="T21" fmla="*/ 49 h 133"/>
                <a:gd name="T22" fmla="*/ 69 w 118"/>
                <a:gd name="T23" fmla="*/ 50 h 133"/>
                <a:gd name="T24" fmla="*/ 79 w 118"/>
                <a:gd name="T25" fmla="*/ 52 h 133"/>
                <a:gd name="T26" fmla="*/ 91 w 118"/>
                <a:gd name="T27" fmla="*/ 56 h 133"/>
                <a:gd name="T28" fmla="*/ 101 w 118"/>
                <a:gd name="T29" fmla="*/ 60 h 133"/>
                <a:gd name="T30" fmla="*/ 109 w 118"/>
                <a:gd name="T31" fmla="*/ 67 h 133"/>
                <a:gd name="T32" fmla="*/ 113 w 118"/>
                <a:gd name="T33" fmla="*/ 74 h 133"/>
                <a:gd name="T34" fmla="*/ 117 w 118"/>
                <a:gd name="T35" fmla="*/ 84 h 133"/>
                <a:gd name="T36" fmla="*/ 115 w 118"/>
                <a:gd name="T37" fmla="*/ 95 h 133"/>
                <a:gd name="T38" fmla="*/ 112 w 118"/>
                <a:gd name="T39" fmla="*/ 109 h 133"/>
                <a:gd name="T40" fmla="*/ 103 w 118"/>
                <a:gd name="T41" fmla="*/ 119 h 133"/>
                <a:gd name="T42" fmla="*/ 92 w 118"/>
                <a:gd name="T43" fmla="*/ 126 h 133"/>
                <a:gd name="T44" fmla="*/ 79 w 118"/>
                <a:gd name="T45" fmla="*/ 129 h 133"/>
                <a:gd name="T46" fmla="*/ 65 w 118"/>
                <a:gd name="T47" fmla="*/ 132 h 133"/>
                <a:gd name="T48" fmla="*/ 49 w 118"/>
                <a:gd name="T49" fmla="*/ 132 h 133"/>
                <a:gd name="T50" fmla="*/ 34 w 118"/>
                <a:gd name="T51" fmla="*/ 129 h 133"/>
                <a:gd name="T52" fmla="*/ 22 w 118"/>
                <a:gd name="T53" fmla="*/ 123 h 133"/>
                <a:gd name="T54" fmla="*/ 12 w 118"/>
                <a:gd name="T55" fmla="*/ 116 h 133"/>
                <a:gd name="T56" fmla="*/ 4 w 118"/>
                <a:gd name="T57" fmla="*/ 106 h 133"/>
                <a:gd name="T58" fmla="*/ 0 w 118"/>
                <a:gd name="T59" fmla="*/ 94 h 133"/>
                <a:gd name="T60" fmla="*/ 41 w 118"/>
                <a:gd name="T61" fmla="*/ 88 h 133"/>
                <a:gd name="T62" fmla="*/ 43 w 118"/>
                <a:gd name="T63" fmla="*/ 94 h 133"/>
                <a:gd name="T64" fmla="*/ 48 w 118"/>
                <a:gd name="T65" fmla="*/ 99 h 133"/>
                <a:gd name="T66" fmla="*/ 54 w 118"/>
                <a:gd name="T67" fmla="*/ 100 h 133"/>
                <a:gd name="T68" fmla="*/ 60 w 118"/>
                <a:gd name="T69" fmla="*/ 101 h 133"/>
                <a:gd name="T70" fmla="*/ 71 w 118"/>
                <a:gd name="T71" fmla="*/ 99 h 133"/>
                <a:gd name="T72" fmla="*/ 74 w 118"/>
                <a:gd name="T73" fmla="*/ 93 h 133"/>
                <a:gd name="T74" fmla="*/ 73 w 118"/>
                <a:gd name="T75" fmla="*/ 88 h 133"/>
                <a:gd name="T76" fmla="*/ 69 w 118"/>
                <a:gd name="T77" fmla="*/ 85 h 133"/>
                <a:gd name="T78" fmla="*/ 62 w 118"/>
                <a:gd name="T79" fmla="*/ 82 h 133"/>
                <a:gd name="T80" fmla="*/ 51 w 118"/>
                <a:gd name="T81" fmla="*/ 79 h 133"/>
                <a:gd name="T82" fmla="*/ 39 w 118"/>
                <a:gd name="T83" fmla="*/ 75 h 133"/>
                <a:gd name="T84" fmla="*/ 31 w 118"/>
                <a:gd name="T85" fmla="*/ 73 h 133"/>
                <a:gd name="T86" fmla="*/ 22 w 118"/>
                <a:gd name="T87" fmla="*/ 71 h 133"/>
                <a:gd name="T88" fmla="*/ 16 w 118"/>
                <a:gd name="T89" fmla="*/ 66 h 133"/>
                <a:gd name="T90" fmla="*/ 10 w 118"/>
                <a:gd name="T91" fmla="*/ 61 h 133"/>
                <a:gd name="T92" fmla="*/ 6 w 118"/>
                <a:gd name="T93" fmla="*/ 54 h 133"/>
                <a:gd name="T94" fmla="*/ 3 w 118"/>
                <a:gd name="T95" fmla="*/ 46 h 133"/>
                <a:gd name="T96" fmla="*/ 2 w 118"/>
                <a:gd name="T97" fmla="*/ 37 h 133"/>
                <a:gd name="T98" fmla="*/ 3 w 118"/>
                <a:gd name="T99" fmla="*/ 28 h 133"/>
                <a:gd name="T100" fmla="*/ 8 w 118"/>
                <a:gd name="T101" fmla="*/ 18 h 133"/>
                <a:gd name="T102" fmla="*/ 16 w 118"/>
                <a:gd name="T103" fmla="*/ 10 h 133"/>
                <a:gd name="T104" fmla="*/ 28 w 118"/>
                <a:gd name="T105" fmla="*/ 5 h 133"/>
                <a:gd name="T106" fmla="*/ 42 w 118"/>
                <a:gd name="T107" fmla="*/ 1 h 133"/>
                <a:gd name="T108" fmla="*/ 57 w 118"/>
                <a:gd name="T109" fmla="*/ 0 h 133"/>
                <a:gd name="T110" fmla="*/ 67 w 118"/>
                <a:gd name="T111" fmla="*/ 1 h 133"/>
                <a:gd name="T112" fmla="*/ 77 w 118"/>
                <a:gd name="T113" fmla="*/ 2 h 133"/>
                <a:gd name="T114" fmla="*/ 85 w 118"/>
                <a:gd name="T115" fmla="*/ 4 h 133"/>
                <a:gd name="T116" fmla="*/ 94 w 118"/>
                <a:gd name="T117" fmla="*/ 9 h 133"/>
                <a:gd name="T118" fmla="*/ 100 w 118"/>
                <a:gd name="T119" fmla="*/ 15 h 133"/>
                <a:gd name="T120" fmla="*/ 106 w 118"/>
                <a:gd name="T121" fmla="*/ 22 h 133"/>
                <a:gd name="T122" fmla="*/ 110 w 118"/>
                <a:gd name="T123" fmla="*/ 30 h 133"/>
                <a:gd name="T124" fmla="*/ 113 w 118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81" name="Freeform 17"/>
            <p:cNvSpPr>
              <a:spLocks/>
            </p:cNvSpPr>
            <p:nvPr/>
          </p:nvSpPr>
          <p:spPr bwMode="auto">
            <a:xfrm>
              <a:off x="1286" y="3982"/>
              <a:ext cx="118" cy="133"/>
            </a:xfrm>
            <a:custGeom>
              <a:avLst/>
              <a:gdLst>
                <a:gd name="T0" fmla="*/ 71 w 118"/>
                <a:gd name="T1" fmla="*/ 36 h 133"/>
                <a:gd name="T2" fmla="*/ 55 w 118"/>
                <a:gd name="T3" fmla="*/ 30 h 133"/>
                <a:gd name="T4" fmla="*/ 47 w 118"/>
                <a:gd name="T5" fmla="*/ 31 h 133"/>
                <a:gd name="T6" fmla="*/ 43 w 118"/>
                <a:gd name="T7" fmla="*/ 36 h 133"/>
                <a:gd name="T8" fmla="*/ 44 w 118"/>
                <a:gd name="T9" fmla="*/ 40 h 133"/>
                <a:gd name="T10" fmla="*/ 47 w 118"/>
                <a:gd name="T11" fmla="*/ 43 h 133"/>
                <a:gd name="T12" fmla="*/ 53 w 118"/>
                <a:gd name="T13" fmla="*/ 45 h 133"/>
                <a:gd name="T14" fmla="*/ 57 w 118"/>
                <a:gd name="T15" fmla="*/ 46 h 133"/>
                <a:gd name="T16" fmla="*/ 62 w 118"/>
                <a:gd name="T17" fmla="*/ 47 h 133"/>
                <a:gd name="T18" fmla="*/ 69 w 118"/>
                <a:gd name="T19" fmla="*/ 50 h 133"/>
                <a:gd name="T20" fmla="*/ 79 w 118"/>
                <a:gd name="T21" fmla="*/ 52 h 133"/>
                <a:gd name="T22" fmla="*/ 96 w 118"/>
                <a:gd name="T23" fmla="*/ 58 h 133"/>
                <a:gd name="T24" fmla="*/ 106 w 118"/>
                <a:gd name="T25" fmla="*/ 64 h 133"/>
                <a:gd name="T26" fmla="*/ 112 w 118"/>
                <a:gd name="T27" fmla="*/ 71 h 133"/>
                <a:gd name="T28" fmla="*/ 117 w 118"/>
                <a:gd name="T29" fmla="*/ 84 h 133"/>
                <a:gd name="T30" fmla="*/ 115 w 118"/>
                <a:gd name="T31" fmla="*/ 95 h 133"/>
                <a:gd name="T32" fmla="*/ 108 w 118"/>
                <a:gd name="T33" fmla="*/ 114 h 133"/>
                <a:gd name="T34" fmla="*/ 98 w 118"/>
                <a:gd name="T35" fmla="*/ 122 h 133"/>
                <a:gd name="T36" fmla="*/ 85 w 118"/>
                <a:gd name="T37" fmla="*/ 128 h 133"/>
                <a:gd name="T38" fmla="*/ 65 w 118"/>
                <a:gd name="T39" fmla="*/ 132 h 133"/>
                <a:gd name="T40" fmla="*/ 49 w 118"/>
                <a:gd name="T41" fmla="*/ 132 h 133"/>
                <a:gd name="T42" fmla="*/ 28 w 118"/>
                <a:gd name="T43" fmla="*/ 127 h 133"/>
                <a:gd name="T44" fmla="*/ 16 w 118"/>
                <a:gd name="T45" fmla="*/ 120 h 133"/>
                <a:gd name="T46" fmla="*/ 8 w 118"/>
                <a:gd name="T47" fmla="*/ 112 h 133"/>
                <a:gd name="T48" fmla="*/ 0 w 118"/>
                <a:gd name="T49" fmla="*/ 94 h 133"/>
                <a:gd name="T50" fmla="*/ 41 w 118"/>
                <a:gd name="T51" fmla="*/ 88 h 133"/>
                <a:gd name="T52" fmla="*/ 45 w 118"/>
                <a:gd name="T53" fmla="*/ 96 h 133"/>
                <a:gd name="T54" fmla="*/ 50 w 118"/>
                <a:gd name="T55" fmla="*/ 100 h 133"/>
                <a:gd name="T56" fmla="*/ 60 w 118"/>
                <a:gd name="T57" fmla="*/ 101 h 133"/>
                <a:gd name="T58" fmla="*/ 71 w 118"/>
                <a:gd name="T59" fmla="*/ 99 h 133"/>
                <a:gd name="T60" fmla="*/ 74 w 118"/>
                <a:gd name="T61" fmla="*/ 93 h 133"/>
                <a:gd name="T62" fmla="*/ 72 w 118"/>
                <a:gd name="T63" fmla="*/ 87 h 133"/>
                <a:gd name="T64" fmla="*/ 66 w 118"/>
                <a:gd name="T65" fmla="*/ 84 h 133"/>
                <a:gd name="T66" fmla="*/ 51 w 118"/>
                <a:gd name="T67" fmla="*/ 79 h 133"/>
                <a:gd name="T68" fmla="*/ 39 w 118"/>
                <a:gd name="T69" fmla="*/ 75 h 133"/>
                <a:gd name="T70" fmla="*/ 31 w 118"/>
                <a:gd name="T71" fmla="*/ 73 h 133"/>
                <a:gd name="T72" fmla="*/ 19 w 118"/>
                <a:gd name="T73" fmla="*/ 68 h 133"/>
                <a:gd name="T74" fmla="*/ 13 w 118"/>
                <a:gd name="T75" fmla="*/ 64 h 133"/>
                <a:gd name="T76" fmla="*/ 6 w 118"/>
                <a:gd name="T77" fmla="*/ 54 h 133"/>
                <a:gd name="T78" fmla="*/ 3 w 118"/>
                <a:gd name="T79" fmla="*/ 46 h 133"/>
                <a:gd name="T80" fmla="*/ 2 w 118"/>
                <a:gd name="T81" fmla="*/ 37 h 133"/>
                <a:gd name="T82" fmla="*/ 6 w 118"/>
                <a:gd name="T83" fmla="*/ 23 h 133"/>
                <a:gd name="T84" fmla="*/ 12 w 118"/>
                <a:gd name="T85" fmla="*/ 14 h 133"/>
                <a:gd name="T86" fmla="*/ 28 w 118"/>
                <a:gd name="T87" fmla="*/ 5 h 133"/>
                <a:gd name="T88" fmla="*/ 42 w 118"/>
                <a:gd name="T89" fmla="*/ 1 h 133"/>
                <a:gd name="T90" fmla="*/ 57 w 118"/>
                <a:gd name="T91" fmla="*/ 0 h 133"/>
                <a:gd name="T92" fmla="*/ 72 w 118"/>
                <a:gd name="T93" fmla="*/ 1 h 133"/>
                <a:gd name="T94" fmla="*/ 82 w 118"/>
                <a:gd name="T95" fmla="*/ 3 h 133"/>
                <a:gd name="T96" fmla="*/ 94 w 118"/>
                <a:gd name="T97" fmla="*/ 9 h 133"/>
                <a:gd name="T98" fmla="*/ 100 w 118"/>
                <a:gd name="T99" fmla="*/ 15 h 133"/>
                <a:gd name="T100" fmla="*/ 106 w 118"/>
                <a:gd name="T101" fmla="*/ 22 h 133"/>
                <a:gd name="T102" fmla="*/ 112 w 118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" h="133">
                  <a:moveTo>
                    <a:pt x="72" y="40"/>
                  </a:moveTo>
                  <a:lnTo>
                    <a:pt x="72" y="40"/>
                  </a:lnTo>
                  <a:lnTo>
                    <a:pt x="71" y="36"/>
                  </a:lnTo>
                  <a:lnTo>
                    <a:pt x="67" y="32"/>
                  </a:lnTo>
                  <a:lnTo>
                    <a:pt x="62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0" y="30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3" y="45"/>
                  </a:lnTo>
                  <a:lnTo>
                    <a:pt x="53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60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9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9" y="52"/>
                  </a:lnTo>
                  <a:lnTo>
                    <a:pt x="85" y="53"/>
                  </a:lnTo>
                  <a:lnTo>
                    <a:pt x="91" y="56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101" y="60"/>
                  </a:lnTo>
                  <a:lnTo>
                    <a:pt x="106" y="64"/>
                  </a:lnTo>
                  <a:lnTo>
                    <a:pt x="109" y="67"/>
                  </a:lnTo>
                  <a:lnTo>
                    <a:pt x="112" y="71"/>
                  </a:lnTo>
                  <a:lnTo>
                    <a:pt x="112" y="71"/>
                  </a:lnTo>
                  <a:lnTo>
                    <a:pt x="113" y="74"/>
                  </a:lnTo>
                  <a:lnTo>
                    <a:pt x="115" y="79"/>
                  </a:lnTo>
                  <a:lnTo>
                    <a:pt x="117" y="84"/>
                  </a:lnTo>
                  <a:lnTo>
                    <a:pt x="117" y="88"/>
                  </a:lnTo>
                  <a:lnTo>
                    <a:pt x="117" y="88"/>
                  </a:lnTo>
                  <a:lnTo>
                    <a:pt x="115" y="95"/>
                  </a:lnTo>
                  <a:lnTo>
                    <a:pt x="114" y="102"/>
                  </a:lnTo>
                  <a:lnTo>
                    <a:pt x="112" y="109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3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79" y="129"/>
                  </a:lnTo>
                  <a:lnTo>
                    <a:pt x="72" y="130"/>
                  </a:lnTo>
                  <a:lnTo>
                    <a:pt x="65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2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50" y="100"/>
                  </a:lnTo>
                  <a:lnTo>
                    <a:pt x="54" y="100"/>
                  </a:lnTo>
                  <a:lnTo>
                    <a:pt x="56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3" y="96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1"/>
                  </a:lnTo>
                  <a:lnTo>
                    <a:pt x="73" y="88"/>
                  </a:lnTo>
                  <a:lnTo>
                    <a:pt x="72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6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39" y="75"/>
                  </a:lnTo>
                  <a:lnTo>
                    <a:pt x="34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3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9"/>
                  </a:lnTo>
                  <a:lnTo>
                    <a:pt x="94" y="9"/>
                  </a:lnTo>
                  <a:lnTo>
                    <a:pt x="97" y="11"/>
                  </a:lnTo>
                  <a:lnTo>
                    <a:pt x="100" y="15"/>
                  </a:lnTo>
                  <a:lnTo>
                    <a:pt x="103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8" y="25"/>
                  </a:lnTo>
                  <a:lnTo>
                    <a:pt x="110" y="30"/>
                  </a:lnTo>
                  <a:lnTo>
                    <a:pt x="112" y="35"/>
                  </a:lnTo>
                  <a:lnTo>
                    <a:pt x="113" y="40"/>
                  </a:lnTo>
                  <a:lnTo>
                    <a:pt x="72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82" name="Freeform 18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62 w 117"/>
                <a:gd name="T3" fmla="*/ 31 h 133"/>
                <a:gd name="T4" fmla="*/ 50 w 117"/>
                <a:gd name="T5" fmla="*/ 30 h 133"/>
                <a:gd name="T6" fmla="*/ 44 w 117"/>
                <a:gd name="T7" fmla="*/ 33 h 133"/>
                <a:gd name="T8" fmla="*/ 43 w 117"/>
                <a:gd name="T9" fmla="*/ 37 h 133"/>
                <a:gd name="T10" fmla="*/ 44 w 117"/>
                <a:gd name="T11" fmla="*/ 40 h 133"/>
                <a:gd name="T12" fmla="*/ 47 w 117"/>
                <a:gd name="T13" fmla="*/ 43 h 133"/>
                <a:gd name="T14" fmla="*/ 51 w 117"/>
                <a:gd name="T15" fmla="*/ 44 h 133"/>
                <a:gd name="T16" fmla="*/ 55 w 117"/>
                <a:gd name="T17" fmla="*/ 46 h 133"/>
                <a:gd name="T18" fmla="*/ 59 w 117"/>
                <a:gd name="T19" fmla="*/ 47 h 133"/>
                <a:gd name="T20" fmla="*/ 64 w 117"/>
                <a:gd name="T21" fmla="*/ 49 h 133"/>
                <a:gd name="T22" fmla="*/ 69 w 117"/>
                <a:gd name="T23" fmla="*/ 50 h 133"/>
                <a:gd name="T24" fmla="*/ 78 w 117"/>
                <a:gd name="T25" fmla="*/ 52 h 133"/>
                <a:gd name="T26" fmla="*/ 90 w 117"/>
                <a:gd name="T27" fmla="*/ 56 h 133"/>
                <a:gd name="T28" fmla="*/ 100 w 117"/>
                <a:gd name="T29" fmla="*/ 60 h 133"/>
                <a:gd name="T30" fmla="*/ 108 w 117"/>
                <a:gd name="T31" fmla="*/ 67 h 133"/>
                <a:gd name="T32" fmla="*/ 113 w 117"/>
                <a:gd name="T33" fmla="*/ 74 h 133"/>
                <a:gd name="T34" fmla="*/ 116 w 117"/>
                <a:gd name="T35" fmla="*/ 84 h 133"/>
                <a:gd name="T36" fmla="*/ 116 w 117"/>
                <a:gd name="T37" fmla="*/ 95 h 133"/>
                <a:gd name="T38" fmla="*/ 111 w 117"/>
                <a:gd name="T39" fmla="*/ 109 h 133"/>
                <a:gd name="T40" fmla="*/ 102 w 117"/>
                <a:gd name="T41" fmla="*/ 119 h 133"/>
                <a:gd name="T42" fmla="*/ 92 w 117"/>
                <a:gd name="T43" fmla="*/ 126 h 133"/>
                <a:gd name="T44" fmla="*/ 78 w 117"/>
                <a:gd name="T45" fmla="*/ 129 h 133"/>
                <a:gd name="T46" fmla="*/ 64 w 117"/>
                <a:gd name="T47" fmla="*/ 132 h 133"/>
                <a:gd name="T48" fmla="*/ 49 w 117"/>
                <a:gd name="T49" fmla="*/ 132 h 133"/>
                <a:gd name="T50" fmla="*/ 34 w 117"/>
                <a:gd name="T51" fmla="*/ 129 h 133"/>
                <a:gd name="T52" fmla="*/ 22 w 117"/>
                <a:gd name="T53" fmla="*/ 123 h 133"/>
                <a:gd name="T54" fmla="*/ 11 w 117"/>
                <a:gd name="T55" fmla="*/ 116 h 133"/>
                <a:gd name="T56" fmla="*/ 4 w 117"/>
                <a:gd name="T57" fmla="*/ 106 h 133"/>
                <a:gd name="T58" fmla="*/ 1 w 117"/>
                <a:gd name="T59" fmla="*/ 94 h 133"/>
                <a:gd name="T60" fmla="*/ 40 w 117"/>
                <a:gd name="T61" fmla="*/ 88 h 133"/>
                <a:gd name="T62" fmla="*/ 43 w 117"/>
                <a:gd name="T63" fmla="*/ 94 h 133"/>
                <a:gd name="T64" fmla="*/ 47 w 117"/>
                <a:gd name="T65" fmla="*/ 99 h 133"/>
                <a:gd name="T66" fmla="*/ 53 w 117"/>
                <a:gd name="T67" fmla="*/ 100 h 133"/>
                <a:gd name="T68" fmla="*/ 59 w 117"/>
                <a:gd name="T69" fmla="*/ 101 h 133"/>
                <a:gd name="T70" fmla="*/ 70 w 117"/>
                <a:gd name="T71" fmla="*/ 99 h 133"/>
                <a:gd name="T72" fmla="*/ 75 w 117"/>
                <a:gd name="T73" fmla="*/ 93 h 133"/>
                <a:gd name="T74" fmla="*/ 74 w 117"/>
                <a:gd name="T75" fmla="*/ 88 h 133"/>
                <a:gd name="T76" fmla="*/ 69 w 117"/>
                <a:gd name="T77" fmla="*/ 85 h 133"/>
                <a:gd name="T78" fmla="*/ 62 w 117"/>
                <a:gd name="T79" fmla="*/ 82 h 133"/>
                <a:gd name="T80" fmla="*/ 51 w 117"/>
                <a:gd name="T81" fmla="*/ 79 h 133"/>
                <a:gd name="T82" fmla="*/ 40 w 117"/>
                <a:gd name="T83" fmla="*/ 75 h 133"/>
                <a:gd name="T84" fmla="*/ 31 w 117"/>
                <a:gd name="T85" fmla="*/ 73 h 133"/>
                <a:gd name="T86" fmla="*/ 23 w 117"/>
                <a:gd name="T87" fmla="*/ 71 h 133"/>
                <a:gd name="T88" fmla="*/ 16 w 117"/>
                <a:gd name="T89" fmla="*/ 66 h 133"/>
                <a:gd name="T90" fmla="*/ 10 w 117"/>
                <a:gd name="T91" fmla="*/ 61 h 133"/>
                <a:gd name="T92" fmla="*/ 5 w 117"/>
                <a:gd name="T93" fmla="*/ 54 h 133"/>
                <a:gd name="T94" fmla="*/ 3 w 117"/>
                <a:gd name="T95" fmla="*/ 46 h 133"/>
                <a:gd name="T96" fmla="*/ 2 w 117"/>
                <a:gd name="T97" fmla="*/ 37 h 133"/>
                <a:gd name="T98" fmla="*/ 4 w 117"/>
                <a:gd name="T99" fmla="*/ 28 h 133"/>
                <a:gd name="T100" fmla="*/ 9 w 117"/>
                <a:gd name="T101" fmla="*/ 18 h 133"/>
                <a:gd name="T102" fmla="*/ 17 w 117"/>
                <a:gd name="T103" fmla="*/ 10 h 133"/>
                <a:gd name="T104" fmla="*/ 28 w 117"/>
                <a:gd name="T105" fmla="*/ 5 h 133"/>
                <a:gd name="T106" fmla="*/ 41 w 117"/>
                <a:gd name="T107" fmla="*/ 1 h 133"/>
                <a:gd name="T108" fmla="*/ 58 w 117"/>
                <a:gd name="T109" fmla="*/ 0 h 133"/>
                <a:gd name="T110" fmla="*/ 68 w 117"/>
                <a:gd name="T111" fmla="*/ 1 h 133"/>
                <a:gd name="T112" fmla="*/ 77 w 117"/>
                <a:gd name="T113" fmla="*/ 2 h 133"/>
                <a:gd name="T114" fmla="*/ 86 w 117"/>
                <a:gd name="T115" fmla="*/ 4 h 133"/>
                <a:gd name="T116" fmla="*/ 93 w 117"/>
                <a:gd name="T117" fmla="*/ 9 h 133"/>
                <a:gd name="T118" fmla="*/ 100 w 117"/>
                <a:gd name="T119" fmla="*/ 15 h 133"/>
                <a:gd name="T120" fmla="*/ 106 w 117"/>
                <a:gd name="T121" fmla="*/ 22 h 133"/>
                <a:gd name="T122" fmla="*/ 110 w 117"/>
                <a:gd name="T123" fmla="*/ 30 h 133"/>
                <a:gd name="T124" fmla="*/ 112 w 117"/>
                <a:gd name="T125" fmla="*/ 4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83" name="Freeform 19"/>
            <p:cNvSpPr>
              <a:spLocks/>
            </p:cNvSpPr>
            <p:nvPr/>
          </p:nvSpPr>
          <p:spPr bwMode="auto">
            <a:xfrm>
              <a:off x="1094" y="3982"/>
              <a:ext cx="117" cy="133"/>
            </a:xfrm>
            <a:custGeom>
              <a:avLst/>
              <a:gdLst>
                <a:gd name="T0" fmla="*/ 70 w 117"/>
                <a:gd name="T1" fmla="*/ 36 h 133"/>
                <a:gd name="T2" fmla="*/ 56 w 117"/>
                <a:gd name="T3" fmla="*/ 30 h 133"/>
                <a:gd name="T4" fmla="*/ 46 w 117"/>
                <a:gd name="T5" fmla="*/ 31 h 133"/>
                <a:gd name="T6" fmla="*/ 43 w 117"/>
                <a:gd name="T7" fmla="*/ 36 h 133"/>
                <a:gd name="T8" fmla="*/ 44 w 117"/>
                <a:gd name="T9" fmla="*/ 40 h 133"/>
                <a:gd name="T10" fmla="*/ 47 w 117"/>
                <a:gd name="T11" fmla="*/ 43 h 133"/>
                <a:gd name="T12" fmla="*/ 52 w 117"/>
                <a:gd name="T13" fmla="*/ 45 h 133"/>
                <a:gd name="T14" fmla="*/ 57 w 117"/>
                <a:gd name="T15" fmla="*/ 46 h 133"/>
                <a:gd name="T16" fmla="*/ 62 w 117"/>
                <a:gd name="T17" fmla="*/ 47 h 133"/>
                <a:gd name="T18" fmla="*/ 69 w 117"/>
                <a:gd name="T19" fmla="*/ 50 h 133"/>
                <a:gd name="T20" fmla="*/ 78 w 117"/>
                <a:gd name="T21" fmla="*/ 52 h 133"/>
                <a:gd name="T22" fmla="*/ 95 w 117"/>
                <a:gd name="T23" fmla="*/ 58 h 133"/>
                <a:gd name="T24" fmla="*/ 105 w 117"/>
                <a:gd name="T25" fmla="*/ 64 h 133"/>
                <a:gd name="T26" fmla="*/ 111 w 117"/>
                <a:gd name="T27" fmla="*/ 71 h 133"/>
                <a:gd name="T28" fmla="*/ 116 w 117"/>
                <a:gd name="T29" fmla="*/ 84 h 133"/>
                <a:gd name="T30" fmla="*/ 116 w 117"/>
                <a:gd name="T31" fmla="*/ 95 h 133"/>
                <a:gd name="T32" fmla="*/ 107 w 117"/>
                <a:gd name="T33" fmla="*/ 114 h 133"/>
                <a:gd name="T34" fmla="*/ 98 w 117"/>
                <a:gd name="T35" fmla="*/ 122 h 133"/>
                <a:gd name="T36" fmla="*/ 86 w 117"/>
                <a:gd name="T37" fmla="*/ 128 h 133"/>
                <a:gd name="T38" fmla="*/ 64 w 117"/>
                <a:gd name="T39" fmla="*/ 132 h 133"/>
                <a:gd name="T40" fmla="*/ 49 w 117"/>
                <a:gd name="T41" fmla="*/ 132 h 133"/>
                <a:gd name="T42" fmla="*/ 28 w 117"/>
                <a:gd name="T43" fmla="*/ 127 h 133"/>
                <a:gd name="T44" fmla="*/ 16 w 117"/>
                <a:gd name="T45" fmla="*/ 120 h 133"/>
                <a:gd name="T46" fmla="*/ 8 w 117"/>
                <a:gd name="T47" fmla="*/ 112 h 133"/>
                <a:gd name="T48" fmla="*/ 1 w 117"/>
                <a:gd name="T49" fmla="*/ 94 h 133"/>
                <a:gd name="T50" fmla="*/ 40 w 117"/>
                <a:gd name="T51" fmla="*/ 88 h 133"/>
                <a:gd name="T52" fmla="*/ 45 w 117"/>
                <a:gd name="T53" fmla="*/ 96 h 133"/>
                <a:gd name="T54" fmla="*/ 50 w 117"/>
                <a:gd name="T55" fmla="*/ 100 h 133"/>
                <a:gd name="T56" fmla="*/ 59 w 117"/>
                <a:gd name="T57" fmla="*/ 101 h 133"/>
                <a:gd name="T58" fmla="*/ 70 w 117"/>
                <a:gd name="T59" fmla="*/ 99 h 133"/>
                <a:gd name="T60" fmla="*/ 75 w 117"/>
                <a:gd name="T61" fmla="*/ 93 h 133"/>
                <a:gd name="T62" fmla="*/ 71 w 117"/>
                <a:gd name="T63" fmla="*/ 87 h 133"/>
                <a:gd name="T64" fmla="*/ 65 w 117"/>
                <a:gd name="T65" fmla="*/ 84 h 133"/>
                <a:gd name="T66" fmla="*/ 51 w 117"/>
                <a:gd name="T67" fmla="*/ 79 h 133"/>
                <a:gd name="T68" fmla="*/ 40 w 117"/>
                <a:gd name="T69" fmla="*/ 75 h 133"/>
                <a:gd name="T70" fmla="*/ 31 w 117"/>
                <a:gd name="T71" fmla="*/ 73 h 133"/>
                <a:gd name="T72" fmla="*/ 20 w 117"/>
                <a:gd name="T73" fmla="*/ 68 h 133"/>
                <a:gd name="T74" fmla="*/ 13 w 117"/>
                <a:gd name="T75" fmla="*/ 64 h 133"/>
                <a:gd name="T76" fmla="*/ 5 w 117"/>
                <a:gd name="T77" fmla="*/ 54 h 133"/>
                <a:gd name="T78" fmla="*/ 3 w 117"/>
                <a:gd name="T79" fmla="*/ 46 h 133"/>
                <a:gd name="T80" fmla="*/ 2 w 117"/>
                <a:gd name="T81" fmla="*/ 37 h 133"/>
                <a:gd name="T82" fmla="*/ 5 w 117"/>
                <a:gd name="T83" fmla="*/ 23 h 133"/>
                <a:gd name="T84" fmla="*/ 13 w 117"/>
                <a:gd name="T85" fmla="*/ 14 h 133"/>
                <a:gd name="T86" fmla="*/ 28 w 117"/>
                <a:gd name="T87" fmla="*/ 5 h 133"/>
                <a:gd name="T88" fmla="*/ 41 w 117"/>
                <a:gd name="T89" fmla="*/ 1 h 133"/>
                <a:gd name="T90" fmla="*/ 58 w 117"/>
                <a:gd name="T91" fmla="*/ 0 h 133"/>
                <a:gd name="T92" fmla="*/ 72 w 117"/>
                <a:gd name="T93" fmla="*/ 1 h 133"/>
                <a:gd name="T94" fmla="*/ 82 w 117"/>
                <a:gd name="T95" fmla="*/ 3 h 133"/>
                <a:gd name="T96" fmla="*/ 93 w 117"/>
                <a:gd name="T97" fmla="*/ 9 h 133"/>
                <a:gd name="T98" fmla="*/ 100 w 117"/>
                <a:gd name="T99" fmla="*/ 15 h 133"/>
                <a:gd name="T100" fmla="*/ 106 w 117"/>
                <a:gd name="T101" fmla="*/ 22 h 133"/>
                <a:gd name="T102" fmla="*/ 111 w 117"/>
                <a:gd name="T10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33">
                  <a:moveTo>
                    <a:pt x="71" y="40"/>
                  </a:moveTo>
                  <a:lnTo>
                    <a:pt x="71" y="40"/>
                  </a:lnTo>
                  <a:lnTo>
                    <a:pt x="70" y="36"/>
                  </a:lnTo>
                  <a:lnTo>
                    <a:pt x="66" y="32"/>
                  </a:lnTo>
                  <a:lnTo>
                    <a:pt x="62" y="31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0" y="30"/>
                  </a:lnTo>
                  <a:lnTo>
                    <a:pt x="46" y="31"/>
                  </a:lnTo>
                  <a:lnTo>
                    <a:pt x="44" y="33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8" y="52"/>
                  </a:lnTo>
                  <a:lnTo>
                    <a:pt x="84" y="53"/>
                  </a:lnTo>
                  <a:lnTo>
                    <a:pt x="90" y="56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0" y="60"/>
                  </a:lnTo>
                  <a:lnTo>
                    <a:pt x="105" y="64"/>
                  </a:lnTo>
                  <a:lnTo>
                    <a:pt x="108" y="67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4"/>
                  </a:lnTo>
                  <a:lnTo>
                    <a:pt x="114" y="79"/>
                  </a:lnTo>
                  <a:lnTo>
                    <a:pt x="116" y="84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95"/>
                  </a:lnTo>
                  <a:lnTo>
                    <a:pt x="113" y="102"/>
                  </a:lnTo>
                  <a:lnTo>
                    <a:pt x="111" y="109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2" y="119"/>
                  </a:lnTo>
                  <a:lnTo>
                    <a:pt x="98" y="122"/>
                  </a:lnTo>
                  <a:lnTo>
                    <a:pt x="92" y="126"/>
                  </a:lnTo>
                  <a:lnTo>
                    <a:pt x="86" y="128"/>
                  </a:lnTo>
                  <a:lnTo>
                    <a:pt x="86" y="128"/>
                  </a:lnTo>
                  <a:lnTo>
                    <a:pt x="78" y="129"/>
                  </a:lnTo>
                  <a:lnTo>
                    <a:pt x="71" y="130"/>
                  </a:lnTo>
                  <a:lnTo>
                    <a:pt x="64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49" y="132"/>
                  </a:lnTo>
                  <a:lnTo>
                    <a:pt x="41" y="130"/>
                  </a:lnTo>
                  <a:lnTo>
                    <a:pt x="34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2" y="123"/>
                  </a:lnTo>
                  <a:lnTo>
                    <a:pt x="16" y="120"/>
                  </a:lnTo>
                  <a:lnTo>
                    <a:pt x="11" y="116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06"/>
                  </a:lnTo>
                  <a:lnTo>
                    <a:pt x="2" y="100"/>
                  </a:lnTo>
                  <a:lnTo>
                    <a:pt x="1" y="94"/>
                  </a:lnTo>
                  <a:lnTo>
                    <a:pt x="0" y="88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1" y="92"/>
                  </a:lnTo>
                  <a:lnTo>
                    <a:pt x="43" y="94"/>
                  </a:lnTo>
                  <a:lnTo>
                    <a:pt x="45" y="96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50" y="100"/>
                  </a:lnTo>
                  <a:lnTo>
                    <a:pt x="53" y="100"/>
                  </a:lnTo>
                  <a:lnTo>
                    <a:pt x="56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5" y="101"/>
                  </a:lnTo>
                  <a:lnTo>
                    <a:pt x="70" y="99"/>
                  </a:lnTo>
                  <a:lnTo>
                    <a:pt x="74" y="96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5" y="91"/>
                  </a:lnTo>
                  <a:lnTo>
                    <a:pt x="74" y="88"/>
                  </a:lnTo>
                  <a:lnTo>
                    <a:pt x="71" y="87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5" y="84"/>
                  </a:lnTo>
                  <a:lnTo>
                    <a:pt x="62" y="82"/>
                  </a:lnTo>
                  <a:lnTo>
                    <a:pt x="57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5"/>
                  </a:lnTo>
                  <a:lnTo>
                    <a:pt x="35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27" y="72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0" y="61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4" y="51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2" y="1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82" y="3"/>
                  </a:lnTo>
                  <a:lnTo>
                    <a:pt x="86" y="4"/>
                  </a:lnTo>
                  <a:lnTo>
                    <a:pt x="89" y="7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6" y="11"/>
                  </a:lnTo>
                  <a:lnTo>
                    <a:pt x="100" y="15"/>
                  </a:lnTo>
                  <a:lnTo>
                    <a:pt x="104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7" y="25"/>
                  </a:lnTo>
                  <a:lnTo>
                    <a:pt x="110" y="30"/>
                  </a:lnTo>
                  <a:lnTo>
                    <a:pt x="111" y="35"/>
                  </a:lnTo>
                  <a:lnTo>
                    <a:pt x="112" y="40"/>
                  </a:lnTo>
                  <a:lnTo>
                    <a:pt x="71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84" name="Freeform 20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7 w 117"/>
                <a:gd name="T5" fmla="*/ 0 h 125"/>
                <a:gd name="T6" fmla="*/ 73 w 117"/>
                <a:gd name="T7" fmla="*/ 1 h 125"/>
                <a:gd name="T8" fmla="*/ 79 w 117"/>
                <a:gd name="T9" fmla="*/ 2 h 125"/>
                <a:gd name="T10" fmla="*/ 85 w 117"/>
                <a:gd name="T11" fmla="*/ 3 h 125"/>
                <a:gd name="T12" fmla="*/ 90 w 117"/>
                <a:gd name="T13" fmla="*/ 4 h 125"/>
                <a:gd name="T14" fmla="*/ 94 w 117"/>
                <a:gd name="T15" fmla="*/ 7 h 125"/>
                <a:gd name="T16" fmla="*/ 99 w 117"/>
                <a:gd name="T17" fmla="*/ 9 h 125"/>
                <a:gd name="T18" fmla="*/ 102 w 117"/>
                <a:gd name="T19" fmla="*/ 11 h 125"/>
                <a:gd name="T20" fmla="*/ 106 w 117"/>
                <a:gd name="T21" fmla="*/ 14 h 125"/>
                <a:gd name="T22" fmla="*/ 108 w 117"/>
                <a:gd name="T23" fmla="*/ 17 h 125"/>
                <a:gd name="T24" fmla="*/ 109 w 117"/>
                <a:gd name="T25" fmla="*/ 21 h 125"/>
                <a:gd name="T26" fmla="*/ 112 w 117"/>
                <a:gd name="T27" fmla="*/ 24 h 125"/>
                <a:gd name="T28" fmla="*/ 113 w 117"/>
                <a:gd name="T29" fmla="*/ 29 h 125"/>
                <a:gd name="T30" fmla="*/ 114 w 117"/>
                <a:gd name="T31" fmla="*/ 33 h 125"/>
                <a:gd name="T32" fmla="*/ 116 w 117"/>
                <a:gd name="T33" fmla="*/ 38 h 125"/>
                <a:gd name="T34" fmla="*/ 116 w 117"/>
                <a:gd name="T35" fmla="*/ 43 h 125"/>
                <a:gd name="T36" fmla="*/ 116 w 117"/>
                <a:gd name="T37" fmla="*/ 47 h 125"/>
                <a:gd name="T38" fmla="*/ 114 w 117"/>
                <a:gd name="T39" fmla="*/ 51 h 125"/>
                <a:gd name="T40" fmla="*/ 114 w 117"/>
                <a:gd name="T41" fmla="*/ 54 h 125"/>
                <a:gd name="T42" fmla="*/ 113 w 117"/>
                <a:gd name="T43" fmla="*/ 58 h 125"/>
                <a:gd name="T44" fmla="*/ 111 w 117"/>
                <a:gd name="T45" fmla="*/ 62 h 125"/>
                <a:gd name="T46" fmla="*/ 109 w 117"/>
                <a:gd name="T47" fmla="*/ 65 h 125"/>
                <a:gd name="T48" fmla="*/ 107 w 117"/>
                <a:gd name="T49" fmla="*/ 69 h 125"/>
                <a:gd name="T50" fmla="*/ 105 w 117"/>
                <a:gd name="T51" fmla="*/ 71 h 125"/>
                <a:gd name="T52" fmla="*/ 101 w 117"/>
                <a:gd name="T53" fmla="*/ 74 h 125"/>
                <a:gd name="T54" fmla="*/ 97 w 117"/>
                <a:gd name="T55" fmla="*/ 77 h 125"/>
                <a:gd name="T56" fmla="*/ 93 w 117"/>
                <a:gd name="T57" fmla="*/ 78 h 125"/>
                <a:gd name="T58" fmla="*/ 88 w 117"/>
                <a:gd name="T59" fmla="*/ 80 h 125"/>
                <a:gd name="T60" fmla="*/ 83 w 117"/>
                <a:gd name="T61" fmla="*/ 81 h 125"/>
                <a:gd name="T62" fmla="*/ 77 w 117"/>
                <a:gd name="T63" fmla="*/ 83 h 125"/>
                <a:gd name="T64" fmla="*/ 71 w 117"/>
                <a:gd name="T65" fmla="*/ 84 h 125"/>
                <a:gd name="T66" fmla="*/ 64 w 117"/>
                <a:gd name="T67" fmla="*/ 84 h 125"/>
                <a:gd name="T68" fmla="*/ 42 w 117"/>
                <a:gd name="T69" fmla="*/ 84 h 125"/>
                <a:gd name="T70" fmla="*/ 42 w 117"/>
                <a:gd name="T71" fmla="*/ 124 h 125"/>
                <a:gd name="T72" fmla="*/ 0 w 117"/>
                <a:gd name="T73" fmla="*/ 124 h 125"/>
                <a:gd name="T74" fmla="*/ 0 w 117"/>
                <a:gd name="T75" fmla="*/ 0 h 125"/>
                <a:gd name="T76" fmla="*/ 42 w 117"/>
                <a:gd name="T77" fmla="*/ 29 h 125"/>
                <a:gd name="T78" fmla="*/ 42 w 117"/>
                <a:gd name="T79" fmla="*/ 54 h 125"/>
                <a:gd name="T80" fmla="*/ 60 w 117"/>
                <a:gd name="T81" fmla="*/ 54 h 125"/>
                <a:gd name="T82" fmla="*/ 64 w 117"/>
                <a:gd name="T83" fmla="*/ 54 h 125"/>
                <a:gd name="T84" fmla="*/ 66 w 117"/>
                <a:gd name="T85" fmla="*/ 53 h 125"/>
                <a:gd name="T86" fmla="*/ 68 w 117"/>
                <a:gd name="T87" fmla="*/ 52 h 125"/>
                <a:gd name="T88" fmla="*/ 71 w 117"/>
                <a:gd name="T89" fmla="*/ 51 h 125"/>
                <a:gd name="T90" fmla="*/ 73 w 117"/>
                <a:gd name="T91" fmla="*/ 50 h 125"/>
                <a:gd name="T92" fmla="*/ 74 w 117"/>
                <a:gd name="T93" fmla="*/ 47 h 125"/>
                <a:gd name="T94" fmla="*/ 76 w 117"/>
                <a:gd name="T95" fmla="*/ 45 h 125"/>
                <a:gd name="T96" fmla="*/ 76 w 117"/>
                <a:gd name="T97" fmla="*/ 42 h 125"/>
                <a:gd name="T98" fmla="*/ 74 w 117"/>
                <a:gd name="T99" fmla="*/ 36 h 125"/>
                <a:gd name="T100" fmla="*/ 71 w 117"/>
                <a:gd name="T101" fmla="*/ 32 h 125"/>
                <a:gd name="T102" fmla="*/ 64 w 117"/>
                <a:gd name="T103" fmla="*/ 30 h 125"/>
                <a:gd name="T104" fmla="*/ 54 w 117"/>
                <a:gd name="T105" fmla="*/ 29 h 125"/>
                <a:gd name="T106" fmla="*/ 42 w 117"/>
                <a:gd name="T107" fmla="*/ 29 h 125"/>
                <a:gd name="T108" fmla="*/ 0 w 117"/>
                <a:gd name="T10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42" y="29"/>
                  </a:lnTo>
                  <a:lnTo>
                    <a:pt x="42" y="54"/>
                  </a:lnTo>
                  <a:lnTo>
                    <a:pt x="60" y="54"/>
                  </a:lnTo>
                  <a:lnTo>
                    <a:pt x="64" y="54"/>
                  </a:lnTo>
                  <a:lnTo>
                    <a:pt x="66" y="53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50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6" y="42"/>
                  </a:lnTo>
                  <a:lnTo>
                    <a:pt x="74" y="36"/>
                  </a:lnTo>
                  <a:lnTo>
                    <a:pt x="71" y="32"/>
                  </a:lnTo>
                  <a:lnTo>
                    <a:pt x="64" y="30"/>
                  </a:lnTo>
                  <a:lnTo>
                    <a:pt x="54" y="29"/>
                  </a:lnTo>
                  <a:lnTo>
                    <a:pt x="42" y="2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85" name="Freeform 21"/>
            <p:cNvSpPr>
              <a:spLocks/>
            </p:cNvSpPr>
            <p:nvPr/>
          </p:nvSpPr>
          <p:spPr bwMode="auto">
            <a:xfrm>
              <a:off x="523" y="3989"/>
              <a:ext cx="117" cy="125"/>
            </a:xfrm>
            <a:custGeom>
              <a:avLst/>
              <a:gdLst>
                <a:gd name="T0" fmla="*/ 0 w 117"/>
                <a:gd name="T1" fmla="*/ 0 h 125"/>
                <a:gd name="T2" fmla="*/ 61 w 117"/>
                <a:gd name="T3" fmla="*/ 0 h 125"/>
                <a:gd name="T4" fmla="*/ 61 w 117"/>
                <a:gd name="T5" fmla="*/ 0 h 125"/>
                <a:gd name="T6" fmla="*/ 67 w 117"/>
                <a:gd name="T7" fmla="*/ 0 h 125"/>
                <a:gd name="T8" fmla="*/ 73 w 117"/>
                <a:gd name="T9" fmla="*/ 1 h 125"/>
                <a:gd name="T10" fmla="*/ 79 w 117"/>
                <a:gd name="T11" fmla="*/ 2 h 125"/>
                <a:gd name="T12" fmla="*/ 85 w 117"/>
                <a:gd name="T13" fmla="*/ 3 h 125"/>
                <a:gd name="T14" fmla="*/ 85 w 117"/>
                <a:gd name="T15" fmla="*/ 3 h 125"/>
                <a:gd name="T16" fmla="*/ 90 w 117"/>
                <a:gd name="T17" fmla="*/ 4 h 125"/>
                <a:gd name="T18" fmla="*/ 94 w 117"/>
                <a:gd name="T19" fmla="*/ 7 h 125"/>
                <a:gd name="T20" fmla="*/ 99 w 117"/>
                <a:gd name="T21" fmla="*/ 9 h 125"/>
                <a:gd name="T22" fmla="*/ 102 w 117"/>
                <a:gd name="T23" fmla="*/ 11 h 125"/>
                <a:gd name="T24" fmla="*/ 102 w 117"/>
                <a:gd name="T25" fmla="*/ 11 h 125"/>
                <a:gd name="T26" fmla="*/ 106 w 117"/>
                <a:gd name="T27" fmla="*/ 14 h 125"/>
                <a:gd name="T28" fmla="*/ 108 w 117"/>
                <a:gd name="T29" fmla="*/ 17 h 125"/>
                <a:gd name="T30" fmla="*/ 109 w 117"/>
                <a:gd name="T31" fmla="*/ 21 h 125"/>
                <a:gd name="T32" fmla="*/ 112 w 117"/>
                <a:gd name="T33" fmla="*/ 24 h 125"/>
                <a:gd name="T34" fmla="*/ 112 w 117"/>
                <a:gd name="T35" fmla="*/ 24 h 125"/>
                <a:gd name="T36" fmla="*/ 113 w 117"/>
                <a:gd name="T37" fmla="*/ 29 h 125"/>
                <a:gd name="T38" fmla="*/ 114 w 117"/>
                <a:gd name="T39" fmla="*/ 33 h 125"/>
                <a:gd name="T40" fmla="*/ 116 w 117"/>
                <a:gd name="T41" fmla="*/ 38 h 125"/>
                <a:gd name="T42" fmla="*/ 116 w 117"/>
                <a:gd name="T43" fmla="*/ 43 h 125"/>
                <a:gd name="T44" fmla="*/ 116 w 117"/>
                <a:gd name="T45" fmla="*/ 43 h 125"/>
                <a:gd name="T46" fmla="*/ 116 w 117"/>
                <a:gd name="T47" fmla="*/ 47 h 125"/>
                <a:gd name="T48" fmla="*/ 114 w 117"/>
                <a:gd name="T49" fmla="*/ 51 h 125"/>
                <a:gd name="T50" fmla="*/ 114 w 117"/>
                <a:gd name="T51" fmla="*/ 54 h 125"/>
                <a:gd name="T52" fmla="*/ 113 w 117"/>
                <a:gd name="T53" fmla="*/ 58 h 125"/>
                <a:gd name="T54" fmla="*/ 113 w 117"/>
                <a:gd name="T55" fmla="*/ 58 h 125"/>
                <a:gd name="T56" fmla="*/ 111 w 117"/>
                <a:gd name="T57" fmla="*/ 62 h 125"/>
                <a:gd name="T58" fmla="*/ 109 w 117"/>
                <a:gd name="T59" fmla="*/ 65 h 125"/>
                <a:gd name="T60" fmla="*/ 107 w 117"/>
                <a:gd name="T61" fmla="*/ 69 h 125"/>
                <a:gd name="T62" fmla="*/ 105 w 117"/>
                <a:gd name="T63" fmla="*/ 71 h 125"/>
                <a:gd name="T64" fmla="*/ 105 w 117"/>
                <a:gd name="T65" fmla="*/ 71 h 125"/>
                <a:gd name="T66" fmla="*/ 101 w 117"/>
                <a:gd name="T67" fmla="*/ 74 h 125"/>
                <a:gd name="T68" fmla="*/ 97 w 117"/>
                <a:gd name="T69" fmla="*/ 77 h 125"/>
                <a:gd name="T70" fmla="*/ 93 w 117"/>
                <a:gd name="T71" fmla="*/ 78 h 125"/>
                <a:gd name="T72" fmla="*/ 88 w 117"/>
                <a:gd name="T73" fmla="*/ 80 h 125"/>
                <a:gd name="T74" fmla="*/ 88 w 117"/>
                <a:gd name="T75" fmla="*/ 80 h 125"/>
                <a:gd name="T76" fmla="*/ 83 w 117"/>
                <a:gd name="T77" fmla="*/ 81 h 125"/>
                <a:gd name="T78" fmla="*/ 77 w 117"/>
                <a:gd name="T79" fmla="*/ 83 h 125"/>
                <a:gd name="T80" fmla="*/ 71 w 117"/>
                <a:gd name="T81" fmla="*/ 84 h 125"/>
                <a:gd name="T82" fmla="*/ 64 w 117"/>
                <a:gd name="T83" fmla="*/ 84 h 125"/>
                <a:gd name="T84" fmla="*/ 42 w 117"/>
                <a:gd name="T85" fmla="*/ 84 h 125"/>
                <a:gd name="T86" fmla="*/ 42 w 117"/>
                <a:gd name="T87" fmla="*/ 124 h 125"/>
                <a:gd name="T88" fmla="*/ 0 w 117"/>
                <a:gd name="T89" fmla="*/ 124 h 125"/>
                <a:gd name="T90" fmla="*/ 0 w 117"/>
                <a:gd name="T9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7" h="125">
                  <a:moveTo>
                    <a:pt x="0" y="0"/>
                  </a:move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90" y="4"/>
                  </a:lnTo>
                  <a:lnTo>
                    <a:pt x="94" y="7"/>
                  </a:lnTo>
                  <a:lnTo>
                    <a:pt x="99" y="9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6" y="14"/>
                  </a:lnTo>
                  <a:lnTo>
                    <a:pt x="108" y="17"/>
                  </a:lnTo>
                  <a:lnTo>
                    <a:pt x="109" y="21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3" y="29"/>
                  </a:lnTo>
                  <a:lnTo>
                    <a:pt x="114" y="33"/>
                  </a:lnTo>
                  <a:lnTo>
                    <a:pt x="116" y="38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7"/>
                  </a:lnTo>
                  <a:lnTo>
                    <a:pt x="114" y="51"/>
                  </a:lnTo>
                  <a:lnTo>
                    <a:pt x="114" y="54"/>
                  </a:lnTo>
                  <a:lnTo>
                    <a:pt x="113" y="58"/>
                  </a:lnTo>
                  <a:lnTo>
                    <a:pt x="113" y="58"/>
                  </a:lnTo>
                  <a:lnTo>
                    <a:pt x="111" y="62"/>
                  </a:lnTo>
                  <a:lnTo>
                    <a:pt x="109" y="65"/>
                  </a:lnTo>
                  <a:lnTo>
                    <a:pt x="107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1" y="74"/>
                  </a:lnTo>
                  <a:lnTo>
                    <a:pt x="97" y="77"/>
                  </a:lnTo>
                  <a:lnTo>
                    <a:pt x="93" y="78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83" y="81"/>
                  </a:lnTo>
                  <a:lnTo>
                    <a:pt x="77" y="83"/>
                  </a:lnTo>
                  <a:lnTo>
                    <a:pt x="71" y="84"/>
                  </a:lnTo>
                  <a:lnTo>
                    <a:pt x="64" y="84"/>
                  </a:lnTo>
                  <a:lnTo>
                    <a:pt x="42" y="84"/>
                  </a:lnTo>
                  <a:lnTo>
                    <a:pt x="42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86" name="Freeform 22"/>
            <p:cNvSpPr>
              <a:spLocks/>
            </p:cNvSpPr>
            <p:nvPr/>
          </p:nvSpPr>
          <p:spPr bwMode="auto">
            <a:xfrm>
              <a:off x="565" y="4018"/>
              <a:ext cx="35" cy="27"/>
            </a:xfrm>
            <a:custGeom>
              <a:avLst/>
              <a:gdLst>
                <a:gd name="T0" fmla="*/ 0 w 35"/>
                <a:gd name="T1" fmla="*/ 0 h 27"/>
                <a:gd name="T2" fmla="*/ 0 w 35"/>
                <a:gd name="T3" fmla="*/ 26 h 27"/>
                <a:gd name="T4" fmla="*/ 18 w 35"/>
                <a:gd name="T5" fmla="*/ 26 h 27"/>
                <a:gd name="T6" fmla="*/ 18 w 35"/>
                <a:gd name="T7" fmla="*/ 26 h 27"/>
                <a:gd name="T8" fmla="*/ 21 w 35"/>
                <a:gd name="T9" fmla="*/ 26 h 27"/>
                <a:gd name="T10" fmla="*/ 24 w 35"/>
                <a:gd name="T11" fmla="*/ 24 h 27"/>
                <a:gd name="T12" fmla="*/ 26 w 35"/>
                <a:gd name="T13" fmla="*/ 23 h 27"/>
                <a:gd name="T14" fmla="*/ 29 w 35"/>
                <a:gd name="T15" fmla="*/ 22 h 27"/>
                <a:gd name="T16" fmla="*/ 29 w 35"/>
                <a:gd name="T17" fmla="*/ 22 h 27"/>
                <a:gd name="T18" fmla="*/ 31 w 35"/>
                <a:gd name="T19" fmla="*/ 21 h 27"/>
                <a:gd name="T20" fmla="*/ 32 w 35"/>
                <a:gd name="T21" fmla="*/ 18 h 27"/>
                <a:gd name="T22" fmla="*/ 34 w 35"/>
                <a:gd name="T23" fmla="*/ 16 h 27"/>
                <a:gd name="T24" fmla="*/ 34 w 35"/>
                <a:gd name="T25" fmla="*/ 13 h 27"/>
                <a:gd name="T26" fmla="*/ 34 w 35"/>
                <a:gd name="T27" fmla="*/ 13 h 27"/>
                <a:gd name="T28" fmla="*/ 32 w 35"/>
                <a:gd name="T29" fmla="*/ 7 h 27"/>
                <a:gd name="T30" fmla="*/ 29 w 35"/>
                <a:gd name="T31" fmla="*/ 3 h 27"/>
                <a:gd name="T32" fmla="*/ 21 w 35"/>
                <a:gd name="T33" fmla="*/ 1 h 27"/>
                <a:gd name="T34" fmla="*/ 12 w 35"/>
                <a:gd name="T35" fmla="*/ 0 h 27"/>
                <a:gd name="T36" fmla="*/ 0 w 35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27">
                  <a:moveTo>
                    <a:pt x="0" y="0"/>
                  </a:moveTo>
                  <a:lnTo>
                    <a:pt x="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26" y="23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8"/>
                  </a:lnTo>
                  <a:lnTo>
                    <a:pt x="34" y="16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2" y="7"/>
                  </a:lnTo>
                  <a:lnTo>
                    <a:pt x="29" y="3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87" name="Freeform 23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70 w 133"/>
                <a:gd name="T1" fmla="*/ 0 h 133"/>
                <a:gd name="T2" fmla="*/ 80 w 133"/>
                <a:gd name="T3" fmla="*/ 1 h 133"/>
                <a:gd name="T4" fmla="*/ 90 w 133"/>
                <a:gd name="T5" fmla="*/ 3 h 133"/>
                <a:gd name="T6" fmla="*/ 98 w 133"/>
                <a:gd name="T7" fmla="*/ 7 h 133"/>
                <a:gd name="T8" fmla="*/ 109 w 133"/>
                <a:gd name="T9" fmla="*/ 14 h 133"/>
                <a:gd name="T10" fmla="*/ 120 w 133"/>
                <a:gd name="T11" fmla="*/ 25 h 133"/>
                <a:gd name="T12" fmla="*/ 128 w 133"/>
                <a:gd name="T13" fmla="*/ 39 h 133"/>
                <a:gd name="T14" fmla="*/ 132 w 133"/>
                <a:gd name="T15" fmla="*/ 56 h 133"/>
                <a:gd name="T16" fmla="*/ 132 w 133"/>
                <a:gd name="T17" fmla="*/ 71 h 133"/>
                <a:gd name="T18" fmla="*/ 129 w 133"/>
                <a:gd name="T19" fmla="*/ 84 h 133"/>
                <a:gd name="T20" fmla="*/ 124 w 133"/>
                <a:gd name="T21" fmla="*/ 95 h 133"/>
                <a:gd name="T22" fmla="*/ 118 w 133"/>
                <a:gd name="T23" fmla="*/ 107 h 133"/>
                <a:gd name="T24" fmla="*/ 110 w 133"/>
                <a:gd name="T25" fmla="*/ 116 h 133"/>
                <a:gd name="T26" fmla="*/ 99 w 133"/>
                <a:gd name="T27" fmla="*/ 124 h 133"/>
                <a:gd name="T28" fmla="*/ 88 w 133"/>
                <a:gd name="T29" fmla="*/ 129 h 133"/>
                <a:gd name="T30" fmla="*/ 73 w 133"/>
                <a:gd name="T31" fmla="*/ 132 h 133"/>
                <a:gd name="T32" fmla="*/ 60 w 133"/>
                <a:gd name="T33" fmla="*/ 132 h 133"/>
                <a:gd name="T34" fmla="*/ 49 w 133"/>
                <a:gd name="T35" fmla="*/ 130 h 133"/>
                <a:gd name="T36" fmla="*/ 40 w 133"/>
                <a:gd name="T37" fmla="*/ 128 h 133"/>
                <a:gd name="T38" fmla="*/ 32 w 133"/>
                <a:gd name="T39" fmla="*/ 124 h 133"/>
                <a:gd name="T40" fmla="*/ 21 w 133"/>
                <a:gd name="T41" fmla="*/ 117 h 133"/>
                <a:gd name="T42" fmla="*/ 10 w 133"/>
                <a:gd name="T43" fmla="*/ 105 h 133"/>
                <a:gd name="T44" fmla="*/ 3 w 133"/>
                <a:gd name="T45" fmla="*/ 88 h 133"/>
                <a:gd name="T46" fmla="*/ 0 w 133"/>
                <a:gd name="T47" fmla="*/ 72 h 133"/>
                <a:gd name="T48" fmla="*/ 0 w 133"/>
                <a:gd name="T49" fmla="*/ 58 h 133"/>
                <a:gd name="T50" fmla="*/ 2 w 133"/>
                <a:gd name="T51" fmla="*/ 45 h 133"/>
                <a:gd name="T52" fmla="*/ 7 w 133"/>
                <a:gd name="T53" fmla="*/ 35 h 133"/>
                <a:gd name="T54" fmla="*/ 13 w 133"/>
                <a:gd name="T55" fmla="*/ 24 h 133"/>
                <a:gd name="T56" fmla="*/ 21 w 133"/>
                <a:gd name="T57" fmla="*/ 15 h 133"/>
                <a:gd name="T58" fmla="*/ 30 w 133"/>
                <a:gd name="T59" fmla="*/ 8 h 133"/>
                <a:gd name="T60" fmla="*/ 42 w 133"/>
                <a:gd name="T61" fmla="*/ 3 h 133"/>
                <a:gd name="T62" fmla="*/ 57 w 133"/>
                <a:gd name="T63" fmla="*/ 1 h 133"/>
                <a:gd name="T64" fmla="*/ 65 w 133"/>
                <a:gd name="T65" fmla="*/ 31 h 133"/>
                <a:gd name="T66" fmla="*/ 59 w 133"/>
                <a:gd name="T67" fmla="*/ 32 h 133"/>
                <a:gd name="T68" fmla="*/ 53 w 133"/>
                <a:gd name="T69" fmla="*/ 35 h 133"/>
                <a:gd name="T70" fmla="*/ 48 w 133"/>
                <a:gd name="T71" fmla="*/ 39 h 133"/>
                <a:gd name="T72" fmla="*/ 45 w 133"/>
                <a:gd name="T73" fmla="*/ 46 h 133"/>
                <a:gd name="T74" fmla="*/ 42 w 133"/>
                <a:gd name="T75" fmla="*/ 54 h 133"/>
                <a:gd name="T76" fmla="*/ 42 w 133"/>
                <a:gd name="T77" fmla="*/ 65 h 133"/>
                <a:gd name="T78" fmla="*/ 44 w 133"/>
                <a:gd name="T79" fmla="*/ 80 h 133"/>
                <a:gd name="T80" fmla="*/ 48 w 133"/>
                <a:gd name="T81" fmla="*/ 91 h 133"/>
                <a:gd name="T82" fmla="*/ 55 w 133"/>
                <a:gd name="T83" fmla="*/ 98 h 133"/>
                <a:gd name="T84" fmla="*/ 66 w 133"/>
                <a:gd name="T85" fmla="*/ 100 h 133"/>
                <a:gd name="T86" fmla="*/ 77 w 133"/>
                <a:gd name="T87" fmla="*/ 98 h 133"/>
                <a:gd name="T88" fmla="*/ 84 w 133"/>
                <a:gd name="T89" fmla="*/ 91 h 133"/>
                <a:gd name="T90" fmla="*/ 88 w 133"/>
                <a:gd name="T91" fmla="*/ 80 h 133"/>
                <a:gd name="T92" fmla="*/ 90 w 133"/>
                <a:gd name="T93" fmla="*/ 67 h 133"/>
                <a:gd name="T94" fmla="*/ 89 w 133"/>
                <a:gd name="T95" fmla="*/ 52 h 133"/>
                <a:gd name="T96" fmla="*/ 84 w 133"/>
                <a:gd name="T97" fmla="*/ 40 h 133"/>
                <a:gd name="T98" fmla="*/ 76 w 133"/>
                <a:gd name="T99" fmla="*/ 33 h 133"/>
                <a:gd name="T100" fmla="*/ 65 w 133"/>
                <a:gd name="T10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  <a:lnTo>
                    <a:pt x="65" y="31"/>
                  </a:lnTo>
                  <a:lnTo>
                    <a:pt x="63" y="31"/>
                  </a:lnTo>
                  <a:lnTo>
                    <a:pt x="59" y="32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1" y="37"/>
                  </a:lnTo>
                  <a:lnTo>
                    <a:pt x="48" y="39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50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65"/>
                  </a:lnTo>
                  <a:lnTo>
                    <a:pt x="42" y="73"/>
                  </a:lnTo>
                  <a:lnTo>
                    <a:pt x="44" y="80"/>
                  </a:lnTo>
                  <a:lnTo>
                    <a:pt x="46" y="86"/>
                  </a:lnTo>
                  <a:lnTo>
                    <a:pt x="48" y="91"/>
                  </a:lnTo>
                  <a:lnTo>
                    <a:pt x="52" y="95"/>
                  </a:lnTo>
                  <a:lnTo>
                    <a:pt x="55" y="98"/>
                  </a:lnTo>
                  <a:lnTo>
                    <a:pt x="60" y="100"/>
                  </a:lnTo>
                  <a:lnTo>
                    <a:pt x="66" y="100"/>
                  </a:lnTo>
                  <a:lnTo>
                    <a:pt x="72" y="99"/>
                  </a:lnTo>
                  <a:lnTo>
                    <a:pt x="77" y="98"/>
                  </a:lnTo>
                  <a:lnTo>
                    <a:pt x="80" y="94"/>
                  </a:lnTo>
                  <a:lnTo>
                    <a:pt x="84" y="91"/>
                  </a:lnTo>
                  <a:lnTo>
                    <a:pt x="86" y="86"/>
                  </a:lnTo>
                  <a:lnTo>
                    <a:pt x="88" y="80"/>
                  </a:lnTo>
                  <a:lnTo>
                    <a:pt x="89" y="74"/>
                  </a:lnTo>
                  <a:lnTo>
                    <a:pt x="90" y="67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86" y="46"/>
                  </a:lnTo>
                  <a:lnTo>
                    <a:pt x="84" y="40"/>
                  </a:lnTo>
                  <a:lnTo>
                    <a:pt x="80" y="37"/>
                  </a:lnTo>
                  <a:lnTo>
                    <a:pt x="76" y="33"/>
                  </a:lnTo>
                  <a:lnTo>
                    <a:pt x="71" y="32"/>
                  </a:lnTo>
                  <a:lnTo>
                    <a:pt x="65" y="31"/>
                  </a:lnTo>
                  <a:lnTo>
                    <a:pt x="6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88" name="Freeform 24"/>
            <p:cNvSpPr>
              <a:spLocks/>
            </p:cNvSpPr>
            <p:nvPr/>
          </p:nvSpPr>
          <p:spPr bwMode="auto">
            <a:xfrm>
              <a:off x="706" y="3982"/>
              <a:ext cx="133" cy="133"/>
            </a:xfrm>
            <a:custGeom>
              <a:avLst/>
              <a:gdLst>
                <a:gd name="T0" fmla="*/ 65 w 133"/>
                <a:gd name="T1" fmla="*/ 0 h 133"/>
                <a:gd name="T2" fmla="*/ 76 w 133"/>
                <a:gd name="T3" fmla="*/ 1 h 133"/>
                <a:gd name="T4" fmla="*/ 85 w 133"/>
                <a:gd name="T5" fmla="*/ 2 h 133"/>
                <a:gd name="T6" fmla="*/ 93 w 133"/>
                <a:gd name="T7" fmla="*/ 5 h 133"/>
                <a:gd name="T8" fmla="*/ 102 w 133"/>
                <a:gd name="T9" fmla="*/ 9 h 133"/>
                <a:gd name="T10" fmla="*/ 109 w 133"/>
                <a:gd name="T11" fmla="*/ 14 h 133"/>
                <a:gd name="T12" fmla="*/ 120 w 133"/>
                <a:gd name="T13" fmla="*/ 25 h 133"/>
                <a:gd name="T14" fmla="*/ 124 w 133"/>
                <a:gd name="T15" fmla="*/ 32 h 133"/>
                <a:gd name="T16" fmla="*/ 130 w 133"/>
                <a:gd name="T17" fmla="*/ 47 h 133"/>
                <a:gd name="T18" fmla="*/ 132 w 133"/>
                <a:gd name="T19" fmla="*/ 64 h 133"/>
                <a:gd name="T20" fmla="*/ 132 w 133"/>
                <a:gd name="T21" fmla="*/ 71 h 133"/>
                <a:gd name="T22" fmla="*/ 129 w 133"/>
                <a:gd name="T23" fmla="*/ 84 h 133"/>
                <a:gd name="T24" fmla="*/ 127 w 133"/>
                <a:gd name="T25" fmla="*/ 89 h 133"/>
                <a:gd name="T26" fmla="*/ 122 w 133"/>
                <a:gd name="T27" fmla="*/ 101 h 133"/>
                <a:gd name="T28" fmla="*/ 115 w 133"/>
                <a:gd name="T29" fmla="*/ 112 h 133"/>
                <a:gd name="T30" fmla="*/ 110 w 133"/>
                <a:gd name="T31" fmla="*/ 116 h 133"/>
                <a:gd name="T32" fmla="*/ 99 w 133"/>
                <a:gd name="T33" fmla="*/ 124 h 133"/>
                <a:gd name="T34" fmla="*/ 93 w 133"/>
                <a:gd name="T35" fmla="*/ 127 h 133"/>
                <a:gd name="T36" fmla="*/ 80 w 133"/>
                <a:gd name="T37" fmla="*/ 130 h 133"/>
                <a:gd name="T38" fmla="*/ 66 w 133"/>
                <a:gd name="T39" fmla="*/ 132 h 133"/>
                <a:gd name="T40" fmla="*/ 60 w 133"/>
                <a:gd name="T41" fmla="*/ 132 h 133"/>
                <a:gd name="T42" fmla="*/ 49 w 133"/>
                <a:gd name="T43" fmla="*/ 130 h 133"/>
                <a:gd name="T44" fmla="*/ 40 w 133"/>
                <a:gd name="T45" fmla="*/ 128 h 133"/>
                <a:gd name="T46" fmla="*/ 32 w 133"/>
                <a:gd name="T47" fmla="*/ 124 h 133"/>
                <a:gd name="T48" fmla="*/ 28 w 133"/>
                <a:gd name="T49" fmla="*/ 122 h 133"/>
                <a:gd name="T50" fmla="*/ 16 w 133"/>
                <a:gd name="T51" fmla="*/ 112 h 133"/>
                <a:gd name="T52" fmla="*/ 7 w 133"/>
                <a:gd name="T53" fmla="*/ 96 h 133"/>
                <a:gd name="T54" fmla="*/ 3 w 133"/>
                <a:gd name="T55" fmla="*/ 88 h 133"/>
                <a:gd name="T56" fmla="*/ 0 w 133"/>
                <a:gd name="T57" fmla="*/ 72 h 133"/>
                <a:gd name="T58" fmla="*/ 0 w 133"/>
                <a:gd name="T59" fmla="*/ 64 h 133"/>
                <a:gd name="T60" fmla="*/ 1 w 133"/>
                <a:gd name="T61" fmla="*/ 51 h 133"/>
                <a:gd name="T62" fmla="*/ 4 w 133"/>
                <a:gd name="T63" fmla="*/ 39 h 133"/>
                <a:gd name="T64" fmla="*/ 7 w 133"/>
                <a:gd name="T65" fmla="*/ 35 h 133"/>
                <a:gd name="T66" fmla="*/ 13 w 133"/>
                <a:gd name="T67" fmla="*/ 24 h 133"/>
                <a:gd name="T68" fmla="*/ 16 w 133"/>
                <a:gd name="T69" fmla="*/ 19 h 133"/>
                <a:gd name="T70" fmla="*/ 26 w 133"/>
                <a:gd name="T71" fmla="*/ 11 h 133"/>
                <a:gd name="T72" fmla="*/ 36 w 133"/>
                <a:gd name="T73" fmla="*/ 5 h 133"/>
                <a:gd name="T74" fmla="*/ 42 w 133"/>
                <a:gd name="T75" fmla="*/ 3 h 133"/>
                <a:gd name="T76" fmla="*/ 57 w 133"/>
                <a:gd name="T77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65" y="0"/>
                  </a:moveTo>
                  <a:lnTo>
                    <a:pt x="65" y="0"/>
                  </a:lnTo>
                  <a:lnTo>
                    <a:pt x="70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5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8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9" y="14"/>
                  </a:lnTo>
                  <a:lnTo>
                    <a:pt x="115" y="19"/>
                  </a:lnTo>
                  <a:lnTo>
                    <a:pt x="120" y="25"/>
                  </a:lnTo>
                  <a:lnTo>
                    <a:pt x="124" y="32"/>
                  </a:lnTo>
                  <a:lnTo>
                    <a:pt x="124" y="32"/>
                  </a:lnTo>
                  <a:lnTo>
                    <a:pt x="128" y="39"/>
                  </a:lnTo>
                  <a:lnTo>
                    <a:pt x="130" y="47"/>
                  </a:lnTo>
                  <a:lnTo>
                    <a:pt x="132" y="56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2" y="71"/>
                  </a:lnTo>
                  <a:lnTo>
                    <a:pt x="130" y="77"/>
                  </a:lnTo>
                  <a:lnTo>
                    <a:pt x="129" y="84"/>
                  </a:lnTo>
                  <a:lnTo>
                    <a:pt x="127" y="89"/>
                  </a:lnTo>
                  <a:lnTo>
                    <a:pt x="127" y="89"/>
                  </a:lnTo>
                  <a:lnTo>
                    <a:pt x="124" y="95"/>
                  </a:lnTo>
                  <a:lnTo>
                    <a:pt x="122" y="101"/>
                  </a:lnTo>
                  <a:lnTo>
                    <a:pt x="118" y="107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0" y="116"/>
                  </a:lnTo>
                  <a:lnTo>
                    <a:pt x="105" y="121"/>
                  </a:lnTo>
                  <a:lnTo>
                    <a:pt x="99" y="124"/>
                  </a:lnTo>
                  <a:lnTo>
                    <a:pt x="93" y="127"/>
                  </a:lnTo>
                  <a:lnTo>
                    <a:pt x="93" y="127"/>
                  </a:lnTo>
                  <a:lnTo>
                    <a:pt x="88" y="129"/>
                  </a:lnTo>
                  <a:lnTo>
                    <a:pt x="80" y="130"/>
                  </a:lnTo>
                  <a:lnTo>
                    <a:pt x="73" y="132"/>
                  </a:lnTo>
                  <a:lnTo>
                    <a:pt x="66" y="132"/>
                  </a:lnTo>
                  <a:lnTo>
                    <a:pt x="66" y="132"/>
                  </a:lnTo>
                  <a:lnTo>
                    <a:pt x="60" y="132"/>
                  </a:lnTo>
                  <a:lnTo>
                    <a:pt x="55" y="130"/>
                  </a:lnTo>
                  <a:lnTo>
                    <a:pt x="49" y="130"/>
                  </a:lnTo>
                  <a:lnTo>
                    <a:pt x="45" y="129"/>
                  </a:lnTo>
                  <a:lnTo>
                    <a:pt x="40" y="128"/>
                  </a:lnTo>
                  <a:lnTo>
                    <a:pt x="36" y="126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1" y="117"/>
                  </a:lnTo>
                  <a:lnTo>
                    <a:pt x="16" y="112"/>
                  </a:lnTo>
                  <a:lnTo>
                    <a:pt x="10" y="105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3" y="88"/>
                  </a:lnTo>
                  <a:lnTo>
                    <a:pt x="2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2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13" y="24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26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42" y="3"/>
                  </a:lnTo>
                  <a:lnTo>
                    <a:pt x="49" y="2"/>
                  </a:lnTo>
                  <a:lnTo>
                    <a:pt x="57" y="1"/>
                  </a:lnTo>
                  <a:lnTo>
                    <a:pt x="6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89" name="Freeform 25"/>
            <p:cNvSpPr>
              <a:spLocks/>
            </p:cNvSpPr>
            <p:nvPr/>
          </p:nvSpPr>
          <p:spPr bwMode="auto">
            <a:xfrm>
              <a:off x="749" y="4014"/>
              <a:ext cx="49" cy="69"/>
            </a:xfrm>
            <a:custGeom>
              <a:avLst/>
              <a:gdLst>
                <a:gd name="T0" fmla="*/ 22 w 49"/>
                <a:gd name="T1" fmla="*/ 0 h 69"/>
                <a:gd name="T2" fmla="*/ 22 w 49"/>
                <a:gd name="T3" fmla="*/ 0 h 69"/>
                <a:gd name="T4" fmla="*/ 20 w 49"/>
                <a:gd name="T5" fmla="*/ 0 h 69"/>
                <a:gd name="T6" fmla="*/ 16 w 49"/>
                <a:gd name="T7" fmla="*/ 1 h 69"/>
                <a:gd name="T8" fmla="*/ 13 w 49"/>
                <a:gd name="T9" fmla="*/ 2 h 69"/>
                <a:gd name="T10" fmla="*/ 10 w 49"/>
                <a:gd name="T11" fmla="*/ 3 h 69"/>
                <a:gd name="T12" fmla="*/ 10 w 49"/>
                <a:gd name="T13" fmla="*/ 3 h 69"/>
                <a:gd name="T14" fmla="*/ 8 w 49"/>
                <a:gd name="T15" fmla="*/ 5 h 69"/>
                <a:gd name="T16" fmla="*/ 6 w 49"/>
                <a:gd name="T17" fmla="*/ 8 h 69"/>
                <a:gd name="T18" fmla="*/ 4 w 49"/>
                <a:gd name="T19" fmla="*/ 11 h 69"/>
                <a:gd name="T20" fmla="*/ 2 w 49"/>
                <a:gd name="T21" fmla="*/ 14 h 69"/>
                <a:gd name="T22" fmla="*/ 2 w 49"/>
                <a:gd name="T23" fmla="*/ 14 h 69"/>
                <a:gd name="T24" fmla="*/ 1 w 49"/>
                <a:gd name="T25" fmla="*/ 18 h 69"/>
                <a:gd name="T26" fmla="*/ 0 w 49"/>
                <a:gd name="T27" fmla="*/ 23 h 69"/>
                <a:gd name="T28" fmla="*/ 0 w 49"/>
                <a:gd name="T29" fmla="*/ 28 h 69"/>
                <a:gd name="T30" fmla="*/ 0 w 49"/>
                <a:gd name="T31" fmla="*/ 33 h 69"/>
                <a:gd name="T32" fmla="*/ 0 w 49"/>
                <a:gd name="T33" fmla="*/ 33 h 69"/>
                <a:gd name="T34" fmla="*/ 0 w 49"/>
                <a:gd name="T35" fmla="*/ 41 h 69"/>
                <a:gd name="T36" fmla="*/ 1 w 49"/>
                <a:gd name="T37" fmla="*/ 48 h 69"/>
                <a:gd name="T38" fmla="*/ 3 w 49"/>
                <a:gd name="T39" fmla="*/ 54 h 69"/>
                <a:gd name="T40" fmla="*/ 6 w 49"/>
                <a:gd name="T41" fmla="*/ 58 h 69"/>
                <a:gd name="T42" fmla="*/ 6 w 49"/>
                <a:gd name="T43" fmla="*/ 58 h 69"/>
                <a:gd name="T44" fmla="*/ 9 w 49"/>
                <a:gd name="T45" fmla="*/ 63 h 69"/>
                <a:gd name="T46" fmla="*/ 13 w 49"/>
                <a:gd name="T47" fmla="*/ 65 h 69"/>
                <a:gd name="T48" fmla="*/ 18 w 49"/>
                <a:gd name="T49" fmla="*/ 68 h 69"/>
                <a:gd name="T50" fmla="*/ 24 w 49"/>
                <a:gd name="T51" fmla="*/ 68 h 69"/>
                <a:gd name="T52" fmla="*/ 24 w 49"/>
                <a:gd name="T53" fmla="*/ 68 h 69"/>
                <a:gd name="T54" fmla="*/ 30 w 49"/>
                <a:gd name="T55" fmla="*/ 66 h 69"/>
                <a:gd name="T56" fmla="*/ 34 w 49"/>
                <a:gd name="T57" fmla="*/ 65 h 69"/>
                <a:gd name="T58" fmla="*/ 38 w 49"/>
                <a:gd name="T59" fmla="*/ 62 h 69"/>
                <a:gd name="T60" fmla="*/ 42 w 49"/>
                <a:gd name="T61" fmla="*/ 58 h 69"/>
                <a:gd name="T62" fmla="*/ 42 w 49"/>
                <a:gd name="T63" fmla="*/ 58 h 69"/>
                <a:gd name="T64" fmla="*/ 44 w 49"/>
                <a:gd name="T65" fmla="*/ 54 h 69"/>
                <a:gd name="T66" fmla="*/ 45 w 49"/>
                <a:gd name="T67" fmla="*/ 48 h 69"/>
                <a:gd name="T68" fmla="*/ 46 w 49"/>
                <a:gd name="T69" fmla="*/ 42 h 69"/>
                <a:gd name="T70" fmla="*/ 48 w 49"/>
                <a:gd name="T71" fmla="*/ 35 h 69"/>
                <a:gd name="T72" fmla="*/ 48 w 49"/>
                <a:gd name="T73" fmla="*/ 35 h 69"/>
                <a:gd name="T74" fmla="*/ 48 w 49"/>
                <a:gd name="T75" fmla="*/ 27 h 69"/>
                <a:gd name="T76" fmla="*/ 46 w 49"/>
                <a:gd name="T77" fmla="*/ 20 h 69"/>
                <a:gd name="T78" fmla="*/ 44 w 49"/>
                <a:gd name="T79" fmla="*/ 14 h 69"/>
                <a:gd name="T80" fmla="*/ 42 w 49"/>
                <a:gd name="T81" fmla="*/ 9 h 69"/>
                <a:gd name="T82" fmla="*/ 42 w 49"/>
                <a:gd name="T83" fmla="*/ 9 h 69"/>
                <a:gd name="T84" fmla="*/ 38 w 49"/>
                <a:gd name="T85" fmla="*/ 5 h 69"/>
                <a:gd name="T86" fmla="*/ 33 w 49"/>
                <a:gd name="T87" fmla="*/ 2 h 69"/>
                <a:gd name="T88" fmla="*/ 28 w 49"/>
                <a:gd name="T89" fmla="*/ 1 h 69"/>
                <a:gd name="T90" fmla="*/ 22 w 49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69">
                  <a:moveTo>
                    <a:pt x="22" y="0"/>
                  </a:move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6" y="8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48"/>
                  </a:lnTo>
                  <a:lnTo>
                    <a:pt x="3" y="54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9" y="63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30" y="66"/>
                  </a:lnTo>
                  <a:lnTo>
                    <a:pt x="34" y="65"/>
                  </a:lnTo>
                  <a:lnTo>
                    <a:pt x="38" y="62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4"/>
                  </a:lnTo>
                  <a:lnTo>
                    <a:pt x="45" y="48"/>
                  </a:lnTo>
                  <a:lnTo>
                    <a:pt x="46" y="42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8" y="27"/>
                  </a:lnTo>
                  <a:lnTo>
                    <a:pt x="46" y="20"/>
                  </a:lnTo>
                  <a:lnTo>
                    <a:pt x="44" y="14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8" y="5"/>
                  </a:lnTo>
                  <a:lnTo>
                    <a:pt x="33" y="2"/>
                  </a:lnTo>
                  <a:lnTo>
                    <a:pt x="28" y="1"/>
                  </a:lnTo>
                  <a:lnTo>
                    <a:pt x="2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90" name="Freeform 26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91" name="Freeform 27"/>
            <p:cNvSpPr>
              <a:spLocks/>
            </p:cNvSpPr>
            <p:nvPr/>
          </p:nvSpPr>
          <p:spPr bwMode="auto">
            <a:xfrm>
              <a:off x="902" y="3989"/>
              <a:ext cx="124" cy="125"/>
            </a:xfrm>
            <a:custGeom>
              <a:avLst/>
              <a:gdLst>
                <a:gd name="T0" fmla="*/ 0 w 124"/>
                <a:gd name="T1" fmla="*/ 0 h 125"/>
                <a:gd name="T2" fmla="*/ 39 w 124"/>
                <a:gd name="T3" fmla="*/ 0 h 125"/>
                <a:gd name="T4" fmla="*/ 85 w 124"/>
                <a:gd name="T5" fmla="*/ 66 h 125"/>
                <a:gd name="T6" fmla="*/ 83 w 124"/>
                <a:gd name="T7" fmla="*/ 39 h 125"/>
                <a:gd name="T8" fmla="*/ 83 w 124"/>
                <a:gd name="T9" fmla="*/ 0 h 125"/>
                <a:gd name="T10" fmla="*/ 123 w 124"/>
                <a:gd name="T11" fmla="*/ 0 h 125"/>
                <a:gd name="T12" fmla="*/ 123 w 124"/>
                <a:gd name="T13" fmla="*/ 124 h 125"/>
                <a:gd name="T14" fmla="*/ 84 w 124"/>
                <a:gd name="T15" fmla="*/ 124 h 125"/>
                <a:gd name="T16" fmla="*/ 39 w 124"/>
                <a:gd name="T17" fmla="*/ 56 h 125"/>
                <a:gd name="T18" fmla="*/ 41 w 124"/>
                <a:gd name="T19" fmla="*/ 84 h 125"/>
                <a:gd name="T20" fmla="*/ 41 w 124"/>
                <a:gd name="T21" fmla="*/ 124 h 125"/>
                <a:gd name="T22" fmla="*/ 0 w 124"/>
                <a:gd name="T23" fmla="*/ 124 h 125"/>
                <a:gd name="T24" fmla="*/ 0 w 124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5">
                  <a:moveTo>
                    <a:pt x="0" y="0"/>
                  </a:moveTo>
                  <a:lnTo>
                    <a:pt x="39" y="0"/>
                  </a:lnTo>
                  <a:lnTo>
                    <a:pt x="85" y="66"/>
                  </a:lnTo>
                  <a:lnTo>
                    <a:pt x="83" y="39"/>
                  </a:lnTo>
                  <a:lnTo>
                    <a:pt x="83" y="0"/>
                  </a:lnTo>
                  <a:lnTo>
                    <a:pt x="123" y="0"/>
                  </a:lnTo>
                  <a:lnTo>
                    <a:pt x="123" y="124"/>
                  </a:lnTo>
                  <a:lnTo>
                    <a:pt x="84" y="124"/>
                  </a:lnTo>
                  <a:lnTo>
                    <a:pt x="39" y="56"/>
                  </a:lnTo>
                  <a:lnTo>
                    <a:pt x="41" y="84"/>
                  </a:lnTo>
                  <a:lnTo>
                    <a:pt x="41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92" name="Freeform 28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293" name="Freeform 29"/>
            <p:cNvSpPr>
              <a:spLocks/>
            </p:cNvSpPr>
            <p:nvPr/>
          </p:nvSpPr>
          <p:spPr bwMode="auto">
            <a:xfrm>
              <a:off x="1484" y="3985"/>
              <a:ext cx="107" cy="125"/>
            </a:xfrm>
            <a:custGeom>
              <a:avLst/>
              <a:gdLst>
                <a:gd name="T0" fmla="*/ 0 w 107"/>
                <a:gd name="T1" fmla="*/ 0 h 125"/>
                <a:gd name="T2" fmla="*/ 103 w 107"/>
                <a:gd name="T3" fmla="*/ 0 h 125"/>
                <a:gd name="T4" fmla="*/ 103 w 107"/>
                <a:gd name="T5" fmla="*/ 29 h 125"/>
                <a:gd name="T6" fmla="*/ 42 w 107"/>
                <a:gd name="T7" fmla="*/ 29 h 125"/>
                <a:gd name="T8" fmla="*/ 42 w 107"/>
                <a:gd name="T9" fmla="*/ 45 h 125"/>
                <a:gd name="T10" fmla="*/ 94 w 107"/>
                <a:gd name="T11" fmla="*/ 45 h 125"/>
                <a:gd name="T12" fmla="*/ 94 w 107"/>
                <a:gd name="T13" fmla="*/ 74 h 125"/>
                <a:gd name="T14" fmla="*/ 42 w 107"/>
                <a:gd name="T15" fmla="*/ 74 h 125"/>
                <a:gd name="T16" fmla="*/ 42 w 107"/>
                <a:gd name="T17" fmla="*/ 93 h 125"/>
                <a:gd name="T18" fmla="*/ 106 w 107"/>
                <a:gd name="T19" fmla="*/ 93 h 125"/>
                <a:gd name="T20" fmla="*/ 106 w 107"/>
                <a:gd name="T21" fmla="*/ 124 h 125"/>
                <a:gd name="T22" fmla="*/ 0 w 107"/>
                <a:gd name="T23" fmla="*/ 124 h 125"/>
                <a:gd name="T24" fmla="*/ 0 w 107"/>
                <a:gd name="T2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3" y="0"/>
                  </a:lnTo>
                  <a:lnTo>
                    <a:pt x="103" y="29"/>
                  </a:lnTo>
                  <a:lnTo>
                    <a:pt x="42" y="29"/>
                  </a:lnTo>
                  <a:lnTo>
                    <a:pt x="42" y="45"/>
                  </a:lnTo>
                  <a:lnTo>
                    <a:pt x="94" y="45"/>
                  </a:lnTo>
                  <a:lnTo>
                    <a:pt x="94" y="74"/>
                  </a:lnTo>
                  <a:lnTo>
                    <a:pt x="42" y="74"/>
                  </a:lnTo>
                  <a:lnTo>
                    <a:pt x="42" y="93"/>
                  </a:lnTo>
                  <a:lnTo>
                    <a:pt x="106" y="93"/>
                  </a:lnTo>
                  <a:lnTo>
                    <a:pt x="106" y="124"/>
                  </a:lnTo>
                  <a:lnTo>
                    <a:pt x="0" y="12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7294" name="Rectangle 30"/>
          <p:cNvSpPr>
            <a:spLocks noChangeArrowheads="1"/>
          </p:cNvSpPr>
          <p:nvPr/>
        </p:nvSpPr>
        <p:spPr bwMode="auto">
          <a:xfrm>
            <a:off x="2901950" y="6254750"/>
            <a:ext cx="6769100" cy="368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folHlink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7295" name="Rectangle 31"/>
          <p:cNvSpPr>
            <a:spLocks noChangeArrowheads="1"/>
          </p:cNvSpPr>
          <p:nvPr/>
        </p:nvSpPr>
        <p:spPr bwMode="auto">
          <a:xfrm>
            <a:off x="2879725" y="6278563"/>
            <a:ext cx="3444875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altLang="en-US">
                <a:solidFill>
                  <a:srgbClr val="FBEB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SABlack" pitchFamily="34" charset="0"/>
              </a:rPr>
              <a:t>Dedicated to Excellence</a:t>
            </a:r>
          </a:p>
        </p:txBody>
      </p:sp>
      <p:grpSp>
        <p:nvGrpSpPr>
          <p:cNvPr id="39941" name="Group 32"/>
          <p:cNvGrpSpPr>
            <a:grpSpLocks/>
          </p:cNvGrpSpPr>
          <p:nvPr/>
        </p:nvGrpSpPr>
        <p:grpSpPr bwMode="auto">
          <a:xfrm>
            <a:off x="1143000" y="1600200"/>
            <a:ext cx="4627563" cy="3878263"/>
            <a:chOff x="716" y="908"/>
            <a:chExt cx="2915" cy="2443"/>
          </a:xfrm>
        </p:grpSpPr>
        <p:sp>
          <p:nvSpPr>
            <p:cNvPr id="39944" name="Rectangle 33"/>
            <p:cNvSpPr>
              <a:spLocks noChangeArrowheads="1"/>
            </p:cNvSpPr>
            <p:nvPr/>
          </p:nvSpPr>
          <p:spPr bwMode="auto">
            <a:xfrm>
              <a:off x="749" y="951"/>
              <a:ext cx="83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Spruce Log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45" name="Rectangle 34"/>
            <p:cNvSpPr>
              <a:spLocks noChangeArrowheads="1"/>
            </p:cNvSpPr>
            <p:nvPr/>
          </p:nvSpPr>
          <p:spPr bwMode="auto">
            <a:xfrm>
              <a:off x="1283" y="1153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430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46" name="Rectangle 35"/>
            <p:cNvSpPr>
              <a:spLocks noChangeArrowheads="1"/>
            </p:cNvSpPr>
            <p:nvPr/>
          </p:nvSpPr>
          <p:spPr bwMode="auto">
            <a:xfrm>
              <a:off x="1697" y="1153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460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47" name="Rectangle 36"/>
            <p:cNvSpPr>
              <a:spLocks noChangeArrowheads="1"/>
            </p:cNvSpPr>
            <p:nvPr/>
          </p:nvSpPr>
          <p:spPr bwMode="auto">
            <a:xfrm>
              <a:off x="2111" y="1153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490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48" name="Rectangle 37"/>
            <p:cNvSpPr>
              <a:spLocks noChangeArrowheads="1"/>
            </p:cNvSpPr>
            <p:nvPr/>
          </p:nvSpPr>
          <p:spPr bwMode="auto">
            <a:xfrm>
              <a:off x="2525" y="1153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520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49" name="Rectangle 38"/>
            <p:cNvSpPr>
              <a:spLocks noChangeArrowheads="1"/>
            </p:cNvSpPr>
            <p:nvPr/>
          </p:nvSpPr>
          <p:spPr bwMode="auto">
            <a:xfrm>
              <a:off x="2939" y="1153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550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50" name="Rectangle 39"/>
            <p:cNvSpPr>
              <a:spLocks noChangeArrowheads="1"/>
            </p:cNvSpPr>
            <p:nvPr/>
          </p:nvSpPr>
          <p:spPr bwMode="auto">
            <a:xfrm>
              <a:off x="3354" y="1153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580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51" name="Rectangle 40"/>
            <p:cNvSpPr>
              <a:spLocks noChangeArrowheads="1"/>
            </p:cNvSpPr>
            <p:nvPr/>
          </p:nvSpPr>
          <p:spPr bwMode="auto">
            <a:xfrm>
              <a:off x="869" y="1355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160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52" name="Rectangle 41"/>
            <p:cNvSpPr>
              <a:spLocks noChangeArrowheads="1"/>
            </p:cNvSpPr>
            <p:nvPr/>
          </p:nvSpPr>
          <p:spPr bwMode="auto">
            <a:xfrm>
              <a:off x="1227" y="1355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53" name="Rectangle 42"/>
            <p:cNvSpPr>
              <a:spLocks noChangeArrowheads="1"/>
            </p:cNvSpPr>
            <p:nvPr/>
          </p:nvSpPr>
          <p:spPr bwMode="auto">
            <a:xfrm>
              <a:off x="1641" y="1355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54" name="Rectangle 43"/>
            <p:cNvSpPr>
              <a:spLocks noChangeArrowheads="1"/>
            </p:cNvSpPr>
            <p:nvPr/>
          </p:nvSpPr>
          <p:spPr bwMode="auto">
            <a:xfrm>
              <a:off x="2055" y="1355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55" name="Rectangle 44"/>
            <p:cNvSpPr>
              <a:spLocks noChangeArrowheads="1"/>
            </p:cNvSpPr>
            <p:nvPr/>
          </p:nvSpPr>
          <p:spPr bwMode="auto">
            <a:xfrm>
              <a:off x="2469" y="1355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56" name="Rectangle 45"/>
            <p:cNvSpPr>
              <a:spLocks noChangeArrowheads="1"/>
            </p:cNvSpPr>
            <p:nvPr/>
          </p:nvSpPr>
          <p:spPr bwMode="auto">
            <a:xfrm>
              <a:off x="2883" y="1355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57" name="Rectangle 46"/>
            <p:cNvSpPr>
              <a:spLocks noChangeArrowheads="1"/>
            </p:cNvSpPr>
            <p:nvPr/>
          </p:nvSpPr>
          <p:spPr bwMode="auto">
            <a:xfrm>
              <a:off x="3297" y="1355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410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58" name="Rectangle 47"/>
            <p:cNvSpPr>
              <a:spLocks noChangeArrowheads="1"/>
            </p:cNvSpPr>
            <p:nvPr/>
          </p:nvSpPr>
          <p:spPr bwMode="auto">
            <a:xfrm>
              <a:off x="869" y="155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180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59" name="Rectangle 48"/>
            <p:cNvSpPr>
              <a:spLocks noChangeArrowheads="1"/>
            </p:cNvSpPr>
            <p:nvPr/>
          </p:nvSpPr>
          <p:spPr bwMode="auto">
            <a:xfrm>
              <a:off x="1227" y="155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60" name="Rectangle 49"/>
            <p:cNvSpPr>
              <a:spLocks noChangeArrowheads="1"/>
            </p:cNvSpPr>
            <p:nvPr/>
          </p:nvSpPr>
          <p:spPr bwMode="auto">
            <a:xfrm>
              <a:off x="1641" y="155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61" name="Rectangle 50"/>
            <p:cNvSpPr>
              <a:spLocks noChangeArrowheads="1"/>
            </p:cNvSpPr>
            <p:nvPr/>
          </p:nvSpPr>
          <p:spPr bwMode="auto">
            <a:xfrm>
              <a:off x="2055" y="155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62" name="Rectangle 51"/>
            <p:cNvSpPr>
              <a:spLocks noChangeArrowheads="1"/>
            </p:cNvSpPr>
            <p:nvPr/>
          </p:nvSpPr>
          <p:spPr bwMode="auto">
            <a:xfrm>
              <a:off x="2469" y="155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63" name="Rectangle 52"/>
            <p:cNvSpPr>
              <a:spLocks noChangeArrowheads="1"/>
            </p:cNvSpPr>
            <p:nvPr/>
          </p:nvSpPr>
          <p:spPr bwMode="auto">
            <a:xfrm>
              <a:off x="2883" y="155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64" name="Rectangle 53"/>
            <p:cNvSpPr>
              <a:spLocks noChangeArrowheads="1"/>
            </p:cNvSpPr>
            <p:nvPr/>
          </p:nvSpPr>
          <p:spPr bwMode="auto">
            <a:xfrm>
              <a:off x="3297" y="155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65" name="Rectangle 54"/>
            <p:cNvSpPr>
              <a:spLocks noChangeArrowheads="1"/>
            </p:cNvSpPr>
            <p:nvPr/>
          </p:nvSpPr>
          <p:spPr bwMode="auto">
            <a:xfrm>
              <a:off x="869" y="1758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200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66" name="Rectangle 55"/>
            <p:cNvSpPr>
              <a:spLocks noChangeArrowheads="1"/>
            </p:cNvSpPr>
            <p:nvPr/>
          </p:nvSpPr>
          <p:spPr bwMode="auto">
            <a:xfrm>
              <a:off x="1227" y="1758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67" name="Rectangle 56"/>
            <p:cNvSpPr>
              <a:spLocks noChangeArrowheads="1"/>
            </p:cNvSpPr>
            <p:nvPr/>
          </p:nvSpPr>
          <p:spPr bwMode="auto">
            <a:xfrm>
              <a:off x="1641" y="1758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68" name="Rectangle 57"/>
            <p:cNvSpPr>
              <a:spLocks noChangeArrowheads="1"/>
            </p:cNvSpPr>
            <p:nvPr/>
          </p:nvSpPr>
          <p:spPr bwMode="auto">
            <a:xfrm>
              <a:off x="2055" y="1758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69" name="Rectangle 58"/>
            <p:cNvSpPr>
              <a:spLocks noChangeArrowheads="1"/>
            </p:cNvSpPr>
            <p:nvPr/>
          </p:nvSpPr>
          <p:spPr bwMode="auto">
            <a:xfrm>
              <a:off x="2469" y="1758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70" name="Rectangle 59"/>
            <p:cNvSpPr>
              <a:spLocks noChangeArrowheads="1"/>
            </p:cNvSpPr>
            <p:nvPr/>
          </p:nvSpPr>
          <p:spPr bwMode="auto">
            <a:xfrm>
              <a:off x="2883" y="1758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71" name="Rectangle 60"/>
            <p:cNvSpPr>
              <a:spLocks noChangeArrowheads="1"/>
            </p:cNvSpPr>
            <p:nvPr/>
          </p:nvSpPr>
          <p:spPr bwMode="auto">
            <a:xfrm>
              <a:off x="3297" y="1758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72" name="Rectangle 61"/>
            <p:cNvSpPr>
              <a:spLocks noChangeArrowheads="1"/>
            </p:cNvSpPr>
            <p:nvPr/>
          </p:nvSpPr>
          <p:spPr bwMode="auto">
            <a:xfrm>
              <a:off x="869" y="195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220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73" name="Rectangle 62"/>
            <p:cNvSpPr>
              <a:spLocks noChangeArrowheads="1"/>
            </p:cNvSpPr>
            <p:nvPr/>
          </p:nvSpPr>
          <p:spPr bwMode="auto">
            <a:xfrm>
              <a:off x="1227" y="195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74" name="Rectangle 63"/>
            <p:cNvSpPr>
              <a:spLocks noChangeArrowheads="1"/>
            </p:cNvSpPr>
            <p:nvPr/>
          </p:nvSpPr>
          <p:spPr bwMode="auto">
            <a:xfrm>
              <a:off x="1641" y="195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75" name="Rectangle 64"/>
            <p:cNvSpPr>
              <a:spLocks noChangeArrowheads="1"/>
            </p:cNvSpPr>
            <p:nvPr/>
          </p:nvSpPr>
          <p:spPr bwMode="auto">
            <a:xfrm>
              <a:off x="2055" y="195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76" name="Rectangle 65"/>
            <p:cNvSpPr>
              <a:spLocks noChangeArrowheads="1"/>
            </p:cNvSpPr>
            <p:nvPr/>
          </p:nvSpPr>
          <p:spPr bwMode="auto">
            <a:xfrm>
              <a:off x="2469" y="195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77" name="Rectangle 66"/>
            <p:cNvSpPr>
              <a:spLocks noChangeArrowheads="1"/>
            </p:cNvSpPr>
            <p:nvPr/>
          </p:nvSpPr>
          <p:spPr bwMode="auto">
            <a:xfrm>
              <a:off x="2883" y="195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78" name="Rectangle 67"/>
            <p:cNvSpPr>
              <a:spLocks noChangeArrowheads="1"/>
            </p:cNvSpPr>
            <p:nvPr/>
          </p:nvSpPr>
          <p:spPr bwMode="auto">
            <a:xfrm>
              <a:off x="3297" y="195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79" name="Rectangle 68"/>
            <p:cNvSpPr>
              <a:spLocks noChangeArrowheads="1"/>
            </p:cNvSpPr>
            <p:nvPr/>
          </p:nvSpPr>
          <p:spPr bwMode="auto">
            <a:xfrm>
              <a:off x="869" y="2161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240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80" name="Rectangle 69"/>
            <p:cNvSpPr>
              <a:spLocks noChangeArrowheads="1"/>
            </p:cNvSpPr>
            <p:nvPr/>
          </p:nvSpPr>
          <p:spPr bwMode="auto">
            <a:xfrm>
              <a:off x="1227" y="2161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81" name="Rectangle 70"/>
            <p:cNvSpPr>
              <a:spLocks noChangeArrowheads="1"/>
            </p:cNvSpPr>
            <p:nvPr/>
          </p:nvSpPr>
          <p:spPr bwMode="auto">
            <a:xfrm>
              <a:off x="1641" y="2161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82" name="Rectangle 71"/>
            <p:cNvSpPr>
              <a:spLocks noChangeArrowheads="1"/>
            </p:cNvSpPr>
            <p:nvPr/>
          </p:nvSpPr>
          <p:spPr bwMode="auto">
            <a:xfrm>
              <a:off x="2055" y="2161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83" name="Rectangle 72"/>
            <p:cNvSpPr>
              <a:spLocks noChangeArrowheads="1"/>
            </p:cNvSpPr>
            <p:nvPr/>
          </p:nvSpPr>
          <p:spPr bwMode="auto">
            <a:xfrm>
              <a:off x="2469" y="2161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84" name="Rectangle 73"/>
            <p:cNvSpPr>
              <a:spLocks noChangeArrowheads="1"/>
            </p:cNvSpPr>
            <p:nvPr/>
          </p:nvSpPr>
          <p:spPr bwMode="auto">
            <a:xfrm>
              <a:off x="2883" y="2161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85" name="Rectangle 74"/>
            <p:cNvSpPr>
              <a:spLocks noChangeArrowheads="1"/>
            </p:cNvSpPr>
            <p:nvPr/>
          </p:nvSpPr>
          <p:spPr bwMode="auto">
            <a:xfrm>
              <a:off x="3297" y="2161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86" name="Rectangle 75"/>
            <p:cNvSpPr>
              <a:spLocks noChangeArrowheads="1"/>
            </p:cNvSpPr>
            <p:nvPr/>
          </p:nvSpPr>
          <p:spPr bwMode="auto">
            <a:xfrm>
              <a:off x="869" y="2362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260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87" name="Rectangle 76"/>
            <p:cNvSpPr>
              <a:spLocks noChangeArrowheads="1"/>
            </p:cNvSpPr>
            <p:nvPr/>
          </p:nvSpPr>
          <p:spPr bwMode="auto">
            <a:xfrm>
              <a:off x="1227" y="2362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88" name="Rectangle 77"/>
            <p:cNvSpPr>
              <a:spLocks noChangeArrowheads="1"/>
            </p:cNvSpPr>
            <p:nvPr/>
          </p:nvSpPr>
          <p:spPr bwMode="auto">
            <a:xfrm>
              <a:off x="1641" y="2362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89" name="Rectangle 78"/>
            <p:cNvSpPr>
              <a:spLocks noChangeArrowheads="1"/>
            </p:cNvSpPr>
            <p:nvPr/>
          </p:nvSpPr>
          <p:spPr bwMode="auto">
            <a:xfrm>
              <a:off x="2055" y="2362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90" name="Rectangle 79"/>
            <p:cNvSpPr>
              <a:spLocks noChangeArrowheads="1"/>
            </p:cNvSpPr>
            <p:nvPr/>
          </p:nvSpPr>
          <p:spPr bwMode="auto">
            <a:xfrm>
              <a:off x="2469" y="2362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91" name="Rectangle 80"/>
            <p:cNvSpPr>
              <a:spLocks noChangeArrowheads="1"/>
            </p:cNvSpPr>
            <p:nvPr/>
          </p:nvSpPr>
          <p:spPr bwMode="auto">
            <a:xfrm>
              <a:off x="2883" y="2362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92" name="Rectangle 81"/>
            <p:cNvSpPr>
              <a:spLocks noChangeArrowheads="1"/>
            </p:cNvSpPr>
            <p:nvPr/>
          </p:nvSpPr>
          <p:spPr bwMode="auto">
            <a:xfrm>
              <a:off x="3297" y="2362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93" name="Rectangle 82"/>
            <p:cNvSpPr>
              <a:spLocks noChangeArrowheads="1"/>
            </p:cNvSpPr>
            <p:nvPr/>
          </p:nvSpPr>
          <p:spPr bwMode="auto">
            <a:xfrm>
              <a:off x="869" y="2564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280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94" name="Rectangle 83"/>
            <p:cNvSpPr>
              <a:spLocks noChangeArrowheads="1"/>
            </p:cNvSpPr>
            <p:nvPr/>
          </p:nvSpPr>
          <p:spPr bwMode="auto">
            <a:xfrm>
              <a:off x="1227" y="2564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95" name="Rectangle 84"/>
            <p:cNvSpPr>
              <a:spLocks noChangeArrowheads="1"/>
            </p:cNvSpPr>
            <p:nvPr/>
          </p:nvSpPr>
          <p:spPr bwMode="auto">
            <a:xfrm>
              <a:off x="1641" y="2564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96" name="Rectangle 85"/>
            <p:cNvSpPr>
              <a:spLocks noChangeArrowheads="1"/>
            </p:cNvSpPr>
            <p:nvPr/>
          </p:nvSpPr>
          <p:spPr bwMode="auto">
            <a:xfrm>
              <a:off x="2055" y="2564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97" name="Rectangle 86"/>
            <p:cNvSpPr>
              <a:spLocks noChangeArrowheads="1"/>
            </p:cNvSpPr>
            <p:nvPr/>
          </p:nvSpPr>
          <p:spPr bwMode="auto">
            <a:xfrm>
              <a:off x="2469" y="2564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98" name="Rectangle 87"/>
            <p:cNvSpPr>
              <a:spLocks noChangeArrowheads="1"/>
            </p:cNvSpPr>
            <p:nvPr/>
          </p:nvSpPr>
          <p:spPr bwMode="auto">
            <a:xfrm>
              <a:off x="2883" y="2564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39999" name="Rectangle 88"/>
            <p:cNvSpPr>
              <a:spLocks noChangeArrowheads="1"/>
            </p:cNvSpPr>
            <p:nvPr/>
          </p:nvSpPr>
          <p:spPr bwMode="auto">
            <a:xfrm>
              <a:off x="3297" y="2564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00" name="Rectangle 89"/>
            <p:cNvSpPr>
              <a:spLocks noChangeArrowheads="1"/>
            </p:cNvSpPr>
            <p:nvPr/>
          </p:nvSpPr>
          <p:spPr bwMode="auto">
            <a:xfrm>
              <a:off x="869" y="276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320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01" name="Rectangle 90"/>
            <p:cNvSpPr>
              <a:spLocks noChangeArrowheads="1"/>
            </p:cNvSpPr>
            <p:nvPr/>
          </p:nvSpPr>
          <p:spPr bwMode="auto">
            <a:xfrm>
              <a:off x="1227" y="276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02" name="Rectangle 91"/>
            <p:cNvSpPr>
              <a:spLocks noChangeArrowheads="1"/>
            </p:cNvSpPr>
            <p:nvPr/>
          </p:nvSpPr>
          <p:spPr bwMode="auto">
            <a:xfrm>
              <a:off x="1641" y="276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03" name="Rectangle 92"/>
            <p:cNvSpPr>
              <a:spLocks noChangeArrowheads="1"/>
            </p:cNvSpPr>
            <p:nvPr/>
          </p:nvSpPr>
          <p:spPr bwMode="auto">
            <a:xfrm>
              <a:off x="2055" y="276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04" name="Rectangle 93"/>
            <p:cNvSpPr>
              <a:spLocks noChangeArrowheads="1"/>
            </p:cNvSpPr>
            <p:nvPr/>
          </p:nvSpPr>
          <p:spPr bwMode="auto">
            <a:xfrm>
              <a:off x="2469" y="276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05" name="Rectangle 94"/>
            <p:cNvSpPr>
              <a:spLocks noChangeArrowheads="1"/>
            </p:cNvSpPr>
            <p:nvPr/>
          </p:nvSpPr>
          <p:spPr bwMode="auto">
            <a:xfrm>
              <a:off x="2883" y="276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06" name="Rectangle 95"/>
            <p:cNvSpPr>
              <a:spLocks noChangeArrowheads="1"/>
            </p:cNvSpPr>
            <p:nvPr/>
          </p:nvSpPr>
          <p:spPr bwMode="auto">
            <a:xfrm>
              <a:off x="3297" y="2766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07" name="Rectangle 96"/>
            <p:cNvSpPr>
              <a:spLocks noChangeArrowheads="1"/>
            </p:cNvSpPr>
            <p:nvPr/>
          </p:nvSpPr>
          <p:spPr bwMode="auto">
            <a:xfrm>
              <a:off x="869" y="2967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340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08" name="Rectangle 97"/>
            <p:cNvSpPr>
              <a:spLocks noChangeArrowheads="1"/>
            </p:cNvSpPr>
            <p:nvPr/>
          </p:nvSpPr>
          <p:spPr bwMode="auto">
            <a:xfrm>
              <a:off x="1227" y="2967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09" name="Rectangle 98"/>
            <p:cNvSpPr>
              <a:spLocks noChangeArrowheads="1"/>
            </p:cNvSpPr>
            <p:nvPr/>
          </p:nvSpPr>
          <p:spPr bwMode="auto">
            <a:xfrm>
              <a:off x="1641" y="2967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10" name="Rectangle 99"/>
            <p:cNvSpPr>
              <a:spLocks noChangeArrowheads="1"/>
            </p:cNvSpPr>
            <p:nvPr/>
          </p:nvSpPr>
          <p:spPr bwMode="auto">
            <a:xfrm>
              <a:off x="2055" y="2967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11" name="Rectangle 100"/>
            <p:cNvSpPr>
              <a:spLocks noChangeArrowheads="1"/>
            </p:cNvSpPr>
            <p:nvPr/>
          </p:nvSpPr>
          <p:spPr bwMode="auto">
            <a:xfrm>
              <a:off x="2469" y="2967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12" name="Rectangle 101"/>
            <p:cNvSpPr>
              <a:spLocks noChangeArrowheads="1"/>
            </p:cNvSpPr>
            <p:nvPr/>
          </p:nvSpPr>
          <p:spPr bwMode="auto">
            <a:xfrm>
              <a:off x="2883" y="2967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13" name="Rectangle 102"/>
            <p:cNvSpPr>
              <a:spLocks noChangeArrowheads="1"/>
            </p:cNvSpPr>
            <p:nvPr/>
          </p:nvSpPr>
          <p:spPr bwMode="auto">
            <a:xfrm>
              <a:off x="3297" y="2967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14" name="Rectangle 103"/>
            <p:cNvSpPr>
              <a:spLocks noChangeArrowheads="1"/>
            </p:cNvSpPr>
            <p:nvPr/>
          </p:nvSpPr>
          <p:spPr bwMode="auto">
            <a:xfrm>
              <a:off x="869" y="316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>
                  <a:solidFill>
                    <a:schemeClr val="accent1"/>
                  </a:solidFill>
                  <a:latin typeface="Arial" charset="0"/>
                </a:rPr>
                <a:t>360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15" name="Rectangle 104"/>
            <p:cNvSpPr>
              <a:spLocks noChangeArrowheads="1"/>
            </p:cNvSpPr>
            <p:nvPr/>
          </p:nvSpPr>
          <p:spPr bwMode="auto">
            <a:xfrm>
              <a:off x="1227" y="316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16" name="Rectangle 105"/>
            <p:cNvSpPr>
              <a:spLocks noChangeArrowheads="1"/>
            </p:cNvSpPr>
            <p:nvPr/>
          </p:nvSpPr>
          <p:spPr bwMode="auto">
            <a:xfrm>
              <a:off x="1641" y="316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17" name="Rectangle 106"/>
            <p:cNvSpPr>
              <a:spLocks noChangeArrowheads="1"/>
            </p:cNvSpPr>
            <p:nvPr/>
          </p:nvSpPr>
          <p:spPr bwMode="auto">
            <a:xfrm>
              <a:off x="2055" y="316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18" name="Rectangle 107"/>
            <p:cNvSpPr>
              <a:spLocks noChangeArrowheads="1"/>
            </p:cNvSpPr>
            <p:nvPr/>
          </p:nvSpPr>
          <p:spPr bwMode="auto">
            <a:xfrm>
              <a:off x="2469" y="316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19" name="Rectangle 108"/>
            <p:cNvSpPr>
              <a:spLocks noChangeArrowheads="1"/>
            </p:cNvSpPr>
            <p:nvPr/>
          </p:nvSpPr>
          <p:spPr bwMode="auto">
            <a:xfrm>
              <a:off x="2883" y="316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40020" name="Rectangle 109"/>
            <p:cNvSpPr>
              <a:spLocks noChangeArrowheads="1"/>
            </p:cNvSpPr>
            <p:nvPr/>
          </p:nvSpPr>
          <p:spPr bwMode="auto">
            <a:xfrm>
              <a:off x="3297" y="3169"/>
              <a:ext cx="25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altLang="en-US" sz="1900" b="0">
                  <a:solidFill>
                    <a:schemeClr val="accent1"/>
                  </a:solidFill>
                  <a:latin typeface="Arial" charset="0"/>
                </a:rPr>
                <a:t>400</a:t>
              </a:r>
              <a:endParaRPr lang="en-GB" altLang="en-US" sz="2800" b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267374" name="Rectangle 110"/>
            <p:cNvSpPr>
              <a:spLocks noChangeArrowheads="1"/>
            </p:cNvSpPr>
            <p:nvPr/>
          </p:nvSpPr>
          <p:spPr bwMode="auto">
            <a:xfrm>
              <a:off x="716" y="908"/>
              <a:ext cx="16" cy="2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75" name="Rectangle 111"/>
            <p:cNvSpPr>
              <a:spLocks noChangeArrowheads="1"/>
            </p:cNvSpPr>
            <p:nvPr/>
          </p:nvSpPr>
          <p:spPr bwMode="auto">
            <a:xfrm>
              <a:off x="1130" y="1125"/>
              <a:ext cx="16" cy="2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76" name="Rectangle 112"/>
            <p:cNvSpPr>
              <a:spLocks noChangeArrowheads="1"/>
            </p:cNvSpPr>
            <p:nvPr/>
          </p:nvSpPr>
          <p:spPr bwMode="auto">
            <a:xfrm>
              <a:off x="1544" y="1125"/>
              <a:ext cx="16" cy="2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77" name="Rectangle 113"/>
            <p:cNvSpPr>
              <a:spLocks noChangeArrowheads="1"/>
            </p:cNvSpPr>
            <p:nvPr/>
          </p:nvSpPr>
          <p:spPr bwMode="auto">
            <a:xfrm>
              <a:off x="1959" y="1125"/>
              <a:ext cx="15" cy="2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78" name="Rectangle 114"/>
            <p:cNvSpPr>
              <a:spLocks noChangeArrowheads="1"/>
            </p:cNvSpPr>
            <p:nvPr/>
          </p:nvSpPr>
          <p:spPr bwMode="auto">
            <a:xfrm>
              <a:off x="2373" y="1125"/>
              <a:ext cx="15" cy="2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79" name="Rectangle 115"/>
            <p:cNvSpPr>
              <a:spLocks noChangeArrowheads="1"/>
            </p:cNvSpPr>
            <p:nvPr/>
          </p:nvSpPr>
          <p:spPr bwMode="auto">
            <a:xfrm>
              <a:off x="2787" y="1125"/>
              <a:ext cx="16" cy="2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80" name="Rectangle 116"/>
            <p:cNvSpPr>
              <a:spLocks noChangeArrowheads="1"/>
            </p:cNvSpPr>
            <p:nvPr/>
          </p:nvSpPr>
          <p:spPr bwMode="auto">
            <a:xfrm>
              <a:off x="3201" y="1125"/>
              <a:ext cx="16" cy="2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81" name="Rectangle 117"/>
            <p:cNvSpPr>
              <a:spLocks noChangeArrowheads="1"/>
            </p:cNvSpPr>
            <p:nvPr/>
          </p:nvSpPr>
          <p:spPr bwMode="auto">
            <a:xfrm>
              <a:off x="3615" y="1125"/>
              <a:ext cx="16" cy="2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82" name="Rectangle 118"/>
            <p:cNvSpPr>
              <a:spLocks noChangeArrowheads="1"/>
            </p:cNvSpPr>
            <p:nvPr/>
          </p:nvSpPr>
          <p:spPr bwMode="auto">
            <a:xfrm>
              <a:off x="732" y="908"/>
              <a:ext cx="2892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83" name="Rectangle 119"/>
            <p:cNvSpPr>
              <a:spLocks noChangeArrowheads="1"/>
            </p:cNvSpPr>
            <p:nvPr/>
          </p:nvSpPr>
          <p:spPr bwMode="auto">
            <a:xfrm>
              <a:off x="732" y="1110"/>
              <a:ext cx="2899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84" name="Rectangle 120"/>
            <p:cNvSpPr>
              <a:spLocks noChangeArrowheads="1"/>
            </p:cNvSpPr>
            <p:nvPr/>
          </p:nvSpPr>
          <p:spPr bwMode="auto">
            <a:xfrm>
              <a:off x="732" y="1311"/>
              <a:ext cx="2899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85" name="Rectangle 121"/>
            <p:cNvSpPr>
              <a:spLocks noChangeArrowheads="1"/>
            </p:cNvSpPr>
            <p:nvPr/>
          </p:nvSpPr>
          <p:spPr bwMode="auto">
            <a:xfrm>
              <a:off x="732" y="1513"/>
              <a:ext cx="2899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86" name="Rectangle 122"/>
            <p:cNvSpPr>
              <a:spLocks noChangeArrowheads="1"/>
            </p:cNvSpPr>
            <p:nvPr/>
          </p:nvSpPr>
          <p:spPr bwMode="auto">
            <a:xfrm>
              <a:off x="732" y="1714"/>
              <a:ext cx="2899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87" name="Rectangle 123"/>
            <p:cNvSpPr>
              <a:spLocks noChangeArrowheads="1"/>
            </p:cNvSpPr>
            <p:nvPr/>
          </p:nvSpPr>
          <p:spPr bwMode="auto">
            <a:xfrm>
              <a:off x="732" y="1916"/>
              <a:ext cx="2899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88" name="Rectangle 124"/>
            <p:cNvSpPr>
              <a:spLocks noChangeArrowheads="1"/>
            </p:cNvSpPr>
            <p:nvPr/>
          </p:nvSpPr>
          <p:spPr bwMode="auto">
            <a:xfrm>
              <a:off x="732" y="2118"/>
              <a:ext cx="2899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89" name="Rectangle 125"/>
            <p:cNvSpPr>
              <a:spLocks noChangeArrowheads="1"/>
            </p:cNvSpPr>
            <p:nvPr/>
          </p:nvSpPr>
          <p:spPr bwMode="auto">
            <a:xfrm>
              <a:off x="732" y="2319"/>
              <a:ext cx="2899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90" name="Rectangle 126"/>
            <p:cNvSpPr>
              <a:spLocks noChangeArrowheads="1"/>
            </p:cNvSpPr>
            <p:nvPr/>
          </p:nvSpPr>
          <p:spPr bwMode="auto">
            <a:xfrm>
              <a:off x="732" y="2521"/>
              <a:ext cx="2899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91" name="Rectangle 127"/>
            <p:cNvSpPr>
              <a:spLocks noChangeArrowheads="1"/>
            </p:cNvSpPr>
            <p:nvPr/>
          </p:nvSpPr>
          <p:spPr bwMode="auto">
            <a:xfrm>
              <a:off x="732" y="2722"/>
              <a:ext cx="2899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92" name="Rectangle 128"/>
            <p:cNvSpPr>
              <a:spLocks noChangeArrowheads="1"/>
            </p:cNvSpPr>
            <p:nvPr/>
          </p:nvSpPr>
          <p:spPr bwMode="auto">
            <a:xfrm>
              <a:off x="732" y="2924"/>
              <a:ext cx="2899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93" name="Rectangle 129"/>
            <p:cNvSpPr>
              <a:spLocks noChangeArrowheads="1"/>
            </p:cNvSpPr>
            <p:nvPr/>
          </p:nvSpPr>
          <p:spPr bwMode="auto">
            <a:xfrm>
              <a:off x="732" y="3126"/>
              <a:ext cx="2899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7394" name="Rectangle 130"/>
            <p:cNvSpPr>
              <a:spLocks noChangeArrowheads="1"/>
            </p:cNvSpPr>
            <p:nvPr/>
          </p:nvSpPr>
          <p:spPr bwMode="auto">
            <a:xfrm>
              <a:off x="732" y="3327"/>
              <a:ext cx="2899" cy="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9942" name="Rectangle 131"/>
          <p:cNvSpPr>
            <a:spLocks noChangeArrowheads="1"/>
          </p:cNvSpPr>
          <p:nvPr/>
        </p:nvSpPr>
        <p:spPr bwMode="auto">
          <a:xfrm>
            <a:off x="6248400" y="1524000"/>
            <a:ext cx="3657600" cy="3378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Simple price matrix,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same price for all.</a:t>
            </a:r>
          </a:p>
          <a:p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Smallest diameter class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should be given a 10 % higher price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=&gt;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log section is utilised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more precisely</a:t>
            </a:r>
          </a:p>
        </p:txBody>
      </p:sp>
      <p:sp>
        <p:nvSpPr>
          <p:cNvPr id="267397" name="Rectangle 133"/>
          <p:cNvSpPr>
            <a:spLocks noChangeArrowheads="1"/>
          </p:cNvSpPr>
          <p:nvPr/>
        </p:nvSpPr>
        <p:spPr bwMode="auto">
          <a:xfrm>
            <a:off x="8382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Length distribution for each diameter class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8382000" cy="609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Black" pitchFamily="34" charset="0"/>
              </a:rPr>
              <a:t>Sawmills Cash Flow</a:t>
            </a:r>
            <a:endParaRPr lang="en-GB" altLang="en-US">
              <a:latin typeface="SwitzerlandBlack" pitchFamily="34" charset="0"/>
            </a:endParaRP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2559050" y="2520950"/>
            <a:ext cx="10636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" pitchFamily="34" charset="0"/>
              </a:rPr>
              <a:t>Profit </a:t>
            </a:r>
            <a:endParaRPr lang="en-GB" altLang="en-US" sz="24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witzerland" pitchFamily="34" charset="0"/>
            </a:endParaRP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825500" y="2667000"/>
            <a:ext cx="1155700" cy="2971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742950" y="1835150"/>
            <a:ext cx="4044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4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" pitchFamily="34" charset="0"/>
              </a:rPr>
              <a:t>Incomes from sawn timber</a:t>
            </a:r>
            <a:endParaRPr lang="en-GB" altLang="en-US" sz="24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witzerland" pitchFamily="34" charset="0"/>
            </a:endParaRPr>
          </a:p>
        </p:txBody>
      </p:sp>
      <p:grpSp>
        <p:nvGrpSpPr>
          <p:cNvPr id="290822" name="Group 6"/>
          <p:cNvGrpSpPr>
            <a:grpSpLocks/>
          </p:cNvGrpSpPr>
          <p:nvPr/>
        </p:nvGrpSpPr>
        <p:grpSpPr bwMode="auto">
          <a:xfrm>
            <a:off x="825500" y="4648200"/>
            <a:ext cx="5643563" cy="990600"/>
            <a:chOff x="480" y="2736"/>
            <a:chExt cx="3282" cy="816"/>
          </a:xfrm>
        </p:grpSpPr>
        <p:sp>
          <p:nvSpPr>
            <p:cNvPr id="290823" name="Text Box 7"/>
            <p:cNvSpPr txBox="1">
              <a:spLocks noChangeArrowheads="1"/>
            </p:cNvSpPr>
            <p:nvPr/>
          </p:nvSpPr>
          <p:spPr bwMode="auto">
            <a:xfrm>
              <a:off x="1488" y="3077"/>
              <a:ext cx="2274" cy="3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4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witzerland" pitchFamily="34" charset="0"/>
                </a:rPr>
                <a:t>Payment to forest owners</a:t>
              </a:r>
              <a:endParaRPr lang="en-GB" alt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" pitchFamily="34" charset="0"/>
              </a:endParaRPr>
            </a:p>
          </p:txBody>
        </p:sp>
        <p:sp>
          <p:nvSpPr>
            <p:cNvPr id="290824" name="Rectangle 8"/>
            <p:cNvSpPr>
              <a:spLocks noChangeArrowheads="1"/>
            </p:cNvSpPr>
            <p:nvPr/>
          </p:nvSpPr>
          <p:spPr bwMode="auto">
            <a:xfrm>
              <a:off x="480" y="2736"/>
              <a:ext cx="672" cy="8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825" name="Group 9"/>
          <p:cNvGrpSpPr>
            <a:grpSpLocks/>
          </p:cNvGrpSpPr>
          <p:nvPr/>
        </p:nvGrpSpPr>
        <p:grpSpPr bwMode="auto">
          <a:xfrm>
            <a:off x="825500" y="4114800"/>
            <a:ext cx="5591175" cy="579438"/>
            <a:chOff x="480" y="2304"/>
            <a:chExt cx="3255" cy="482"/>
          </a:xfrm>
        </p:grpSpPr>
        <p:sp>
          <p:nvSpPr>
            <p:cNvPr id="290826" name="Text Box 10"/>
            <p:cNvSpPr txBox="1">
              <a:spLocks noChangeArrowheads="1"/>
            </p:cNvSpPr>
            <p:nvPr/>
          </p:nvSpPr>
          <p:spPr bwMode="auto">
            <a:xfrm>
              <a:off x="1489" y="2406"/>
              <a:ext cx="2246" cy="3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witzerland" pitchFamily="34" charset="0"/>
                </a:rPr>
                <a:t>Wood procurement costs</a:t>
              </a:r>
              <a:endParaRPr lang="en-GB" alt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" pitchFamily="34" charset="0"/>
              </a:endParaRPr>
            </a:p>
          </p:txBody>
        </p:sp>
        <p:sp>
          <p:nvSpPr>
            <p:cNvPr id="290827" name="Rectangle 11"/>
            <p:cNvSpPr>
              <a:spLocks noChangeArrowheads="1"/>
            </p:cNvSpPr>
            <p:nvPr/>
          </p:nvSpPr>
          <p:spPr bwMode="auto">
            <a:xfrm>
              <a:off x="480" y="2304"/>
              <a:ext cx="672" cy="43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828" name="Group 12"/>
          <p:cNvGrpSpPr>
            <a:grpSpLocks/>
          </p:cNvGrpSpPr>
          <p:nvPr/>
        </p:nvGrpSpPr>
        <p:grpSpPr bwMode="auto">
          <a:xfrm>
            <a:off x="825500" y="3505200"/>
            <a:ext cx="4405313" cy="649288"/>
            <a:chOff x="480" y="2064"/>
            <a:chExt cx="2565" cy="240"/>
          </a:xfrm>
        </p:grpSpPr>
        <p:sp>
          <p:nvSpPr>
            <p:cNvPr id="290829" name="Text Box 13"/>
            <p:cNvSpPr txBox="1">
              <a:spLocks noChangeArrowheads="1"/>
            </p:cNvSpPr>
            <p:nvPr/>
          </p:nvSpPr>
          <p:spPr bwMode="auto">
            <a:xfrm>
              <a:off x="1489" y="2114"/>
              <a:ext cx="1556" cy="1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witzerland" pitchFamily="34" charset="0"/>
                </a:rPr>
                <a:t>Production costs</a:t>
              </a:r>
              <a:endParaRPr lang="en-GB" altLang="en-US" sz="2400" b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" pitchFamily="34" charset="0"/>
              </a:endParaRPr>
            </a:p>
          </p:txBody>
        </p:sp>
        <p:sp>
          <p:nvSpPr>
            <p:cNvPr id="290830" name="Rectangle 14"/>
            <p:cNvSpPr>
              <a:spLocks noChangeArrowheads="1"/>
            </p:cNvSpPr>
            <p:nvPr/>
          </p:nvSpPr>
          <p:spPr bwMode="auto">
            <a:xfrm>
              <a:off x="480" y="2064"/>
              <a:ext cx="672" cy="2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831" name="Group 15"/>
          <p:cNvGrpSpPr>
            <a:grpSpLocks/>
          </p:cNvGrpSpPr>
          <p:nvPr/>
        </p:nvGrpSpPr>
        <p:grpSpPr bwMode="auto">
          <a:xfrm>
            <a:off x="825500" y="3048000"/>
            <a:ext cx="3813175" cy="482600"/>
            <a:chOff x="480" y="1824"/>
            <a:chExt cx="2216" cy="240"/>
          </a:xfrm>
        </p:grpSpPr>
        <p:sp>
          <p:nvSpPr>
            <p:cNvPr id="290832" name="Text Box 16"/>
            <p:cNvSpPr txBox="1">
              <a:spLocks noChangeArrowheads="1"/>
            </p:cNvSpPr>
            <p:nvPr/>
          </p:nvSpPr>
          <p:spPr bwMode="auto">
            <a:xfrm>
              <a:off x="1487" y="1827"/>
              <a:ext cx="1209" cy="22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altLang="en-US" sz="24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witzerland" pitchFamily="34" charset="0"/>
                </a:rPr>
                <a:t>Capital costs</a:t>
              </a:r>
              <a:endParaRPr lang="en-GB" alt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" pitchFamily="34" charset="0"/>
              </a:endParaRPr>
            </a:p>
          </p:txBody>
        </p:sp>
        <p:sp>
          <p:nvSpPr>
            <p:cNvPr id="290833" name="Rectangle 17"/>
            <p:cNvSpPr>
              <a:spLocks noChangeArrowheads="1"/>
            </p:cNvSpPr>
            <p:nvPr/>
          </p:nvSpPr>
          <p:spPr bwMode="auto">
            <a:xfrm>
              <a:off x="480" y="1824"/>
              <a:ext cx="67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0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8382000" cy="6096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altLang="en-US">
                <a:solidFill>
                  <a:schemeClr val="accent1"/>
                </a:solidFill>
                <a:latin typeface="SwitzerlandBlack" pitchFamily="34" charset="0"/>
              </a:rPr>
              <a:t>Sawmills Cash Flow</a:t>
            </a:r>
            <a:endParaRPr lang="en-GB" altLang="en-US">
              <a:latin typeface="SwitzerlandBlack" pitchFamily="34" charset="0"/>
            </a:endParaRP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2559050" y="2520950"/>
            <a:ext cx="5648325" cy="2282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It is possible to increase the profit by 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lowering wood procurement costs, 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production costs and capital costs.</a:t>
            </a:r>
          </a:p>
          <a:p>
            <a:endParaRPr lang="en-GB" altLang="en-US" sz="2400">
              <a:solidFill>
                <a:schemeClr val="accent1"/>
              </a:solidFill>
              <a:latin typeface="Switzerland" pitchFamily="34" charset="0"/>
            </a:endParaRP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You can make it with Opti wood  </a:t>
            </a:r>
          </a:p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procurement control system</a:t>
            </a:r>
            <a:r>
              <a:rPr lang="en-GB" altLang="en-US" sz="2400">
                <a:solidFill>
                  <a:srgbClr val="FFCC00"/>
                </a:solidFill>
                <a:latin typeface="Switzerland" pitchFamily="34" charset="0"/>
              </a:rPr>
              <a:t> 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825500" y="2667000"/>
            <a:ext cx="1155700" cy="29718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6966" name="Group 6"/>
          <p:cNvGrpSpPr>
            <a:grpSpLocks/>
          </p:cNvGrpSpPr>
          <p:nvPr/>
        </p:nvGrpSpPr>
        <p:grpSpPr bwMode="auto">
          <a:xfrm>
            <a:off x="825500" y="4648200"/>
            <a:ext cx="1919288" cy="990600"/>
            <a:chOff x="480" y="2736"/>
            <a:chExt cx="1116" cy="816"/>
          </a:xfrm>
        </p:grpSpPr>
        <p:sp>
          <p:nvSpPr>
            <p:cNvPr id="8207" name="Text Box 7"/>
            <p:cNvSpPr txBox="1">
              <a:spLocks noChangeArrowheads="1"/>
            </p:cNvSpPr>
            <p:nvPr/>
          </p:nvSpPr>
          <p:spPr bwMode="auto">
            <a:xfrm>
              <a:off x="1488" y="3079"/>
              <a:ext cx="108" cy="3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endParaRPr lang="fi-FI" alt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96968" name="Rectangle 8"/>
            <p:cNvSpPr>
              <a:spLocks noChangeArrowheads="1"/>
            </p:cNvSpPr>
            <p:nvPr/>
          </p:nvSpPr>
          <p:spPr bwMode="auto">
            <a:xfrm>
              <a:off x="480" y="2736"/>
              <a:ext cx="672" cy="8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6969" name="Group 9"/>
          <p:cNvGrpSpPr>
            <a:grpSpLocks/>
          </p:cNvGrpSpPr>
          <p:nvPr/>
        </p:nvGrpSpPr>
        <p:grpSpPr bwMode="auto">
          <a:xfrm>
            <a:off x="825500" y="4191000"/>
            <a:ext cx="1917700" cy="565150"/>
            <a:chOff x="480" y="2304"/>
            <a:chExt cx="1116" cy="542"/>
          </a:xfrm>
        </p:grpSpPr>
        <p:sp>
          <p:nvSpPr>
            <p:cNvPr id="8205" name="Text Box 10"/>
            <p:cNvSpPr txBox="1">
              <a:spLocks noChangeArrowheads="1"/>
            </p:cNvSpPr>
            <p:nvPr/>
          </p:nvSpPr>
          <p:spPr bwMode="auto">
            <a:xfrm>
              <a:off x="1489" y="2407"/>
              <a:ext cx="107" cy="4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endParaRPr lang="fi-FI" alt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96971" name="Rectangle 11"/>
            <p:cNvSpPr>
              <a:spLocks noChangeArrowheads="1"/>
            </p:cNvSpPr>
            <p:nvPr/>
          </p:nvSpPr>
          <p:spPr bwMode="auto">
            <a:xfrm>
              <a:off x="480" y="2304"/>
              <a:ext cx="672" cy="43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6972" name="Group 12"/>
          <p:cNvGrpSpPr>
            <a:grpSpLocks/>
          </p:cNvGrpSpPr>
          <p:nvPr/>
        </p:nvGrpSpPr>
        <p:grpSpPr bwMode="auto">
          <a:xfrm>
            <a:off x="825500" y="3657600"/>
            <a:ext cx="1916113" cy="568325"/>
            <a:chOff x="480" y="2064"/>
            <a:chExt cx="1116" cy="256"/>
          </a:xfrm>
        </p:grpSpPr>
        <p:sp>
          <p:nvSpPr>
            <p:cNvPr id="8203" name="Text Box 13"/>
            <p:cNvSpPr txBox="1">
              <a:spLocks noChangeArrowheads="1"/>
            </p:cNvSpPr>
            <p:nvPr/>
          </p:nvSpPr>
          <p:spPr bwMode="auto">
            <a:xfrm>
              <a:off x="1489" y="2115"/>
              <a:ext cx="107" cy="2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endParaRPr lang="fi-FI" altLang="en-US" sz="2400" b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296974" name="Rectangle 14"/>
            <p:cNvSpPr>
              <a:spLocks noChangeArrowheads="1"/>
            </p:cNvSpPr>
            <p:nvPr/>
          </p:nvSpPr>
          <p:spPr bwMode="auto">
            <a:xfrm>
              <a:off x="480" y="2064"/>
              <a:ext cx="672" cy="2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6975" name="Group 15"/>
          <p:cNvGrpSpPr>
            <a:grpSpLocks/>
          </p:cNvGrpSpPr>
          <p:nvPr/>
        </p:nvGrpSpPr>
        <p:grpSpPr bwMode="auto">
          <a:xfrm>
            <a:off x="825500" y="3124200"/>
            <a:ext cx="1917700" cy="533400"/>
            <a:chOff x="480" y="1824"/>
            <a:chExt cx="1114" cy="240"/>
          </a:xfrm>
        </p:grpSpPr>
        <p:sp>
          <p:nvSpPr>
            <p:cNvPr id="8201" name="Text Box 16"/>
            <p:cNvSpPr txBox="1">
              <a:spLocks noChangeArrowheads="1"/>
            </p:cNvSpPr>
            <p:nvPr/>
          </p:nvSpPr>
          <p:spPr bwMode="auto">
            <a:xfrm>
              <a:off x="1487" y="1828"/>
              <a:ext cx="107" cy="20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endParaRPr lang="fi-FI" altLang="en-US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96977" name="Rectangle 17"/>
            <p:cNvSpPr>
              <a:spLocks noChangeArrowheads="1"/>
            </p:cNvSpPr>
            <p:nvPr/>
          </p:nvSpPr>
          <p:spPr bwMode="auto">
            <a:xfrm>
              <a:off x="480" y="1824"/>
              <a:ext cx="67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65325" y="623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fi-FI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72263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5500" y="762000"/>
            <a:ext cx="74295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altLang="en-US" b="0">
                <a:solidFill>
                  <a:schemeClr val="accent1"/>
                </a:solidFill>
                <a:latin typeface="Arial" charset="0"/>
              </a:rPr>
              <a:t>Dim. A               Dim. B                 Dim.C                 Dim. D</a:t>
            </a:r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1371600" y="3763963"/>
            <a:ext cx="78486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Sawmill has 500 units of this kind of sawn timber in order book 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1371600" y="4600575"/>
            <a:ext cx="62404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and 2000 units of this kind of sawn timber</a:t>
            </a:r>
            <a:endParaRPr lang="en-GB" altLang="en-US" sz="2400">
              <a:latin typeface="Switzerland" pitchFamily="34" charset="0"/>
            </a:endParaRP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1371600" y="5286375"/>
            <a:ext cx="6629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chemeClr val="accent1"/>
                </a:solidFill>
                <a:latin typeface="Switzerland" pitchFamily="34" charset="0"/>
              </a:rPr>
              <a:t>but no customer for this kind of sawn timber</a:t>
            </a:r>
            <a:endParaRPr lang="en-GB" altLang="en-US" sz="2400" b="0">
              <a:latin typeface="Switzerland" pitchFamily="34" charset="0"/>
            </a:endParaRPr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1143000" y="152400"/>
            <a:ext cx="758031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Customer oriented wood procurement</a:t>
            </a:r>
            <a:endParaRPr lang="en-GB" altLang="en-US" sz="2800" b="0">
              <a:effectLst>
                <a:outerShdw blurRad="38100" dist="38100" dir="2700000" algn="tl">
                  <a:srgbClr val="000000"/>
                </a:outerShdw>
              </a:effectLst>
              <a:latin typeface="SwitzerlandBlack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65325" y="6238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endParaRPr lang="fi-FI" altLang="en-US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747395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77850" y="762000"/>
            <a:ext cx="74295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altLang="en-US" b="0">
                <a:latin typeface="Arial" charset="0"/>
              </a:rPr>
              <a:t>   </a:t>
            </a:r>
            <a:r>
              <a:rPr lang="en-GB" altLang="en-US" b="0">
                <a:solidFill>
                  <a:schemeClr val="accent1"/>
                </a:solidFill>
                <a:latin typeface="Arial" charset="0"/>
              </a:rPr>
              <a:t>Dim. A               Dim. B                   Dim.C                  Dim. D</a:t>
            </a: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1143000" y="152400"/>
            <a:ext cx="758031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b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tzerlandBlack" pitchFamily="34" charset="0"/>
              </a:rPr>
              <a:t>Customer oriented wood procurement</a:t>
            </a:r>
            <a:endParaRPr lang="en-GB" altLang="en-US" sz="2800" b="0">
              <a:effectLst>
                <a:outerShdw blurRad="38100" dist="38100" dir="2700000" algn="tl">
                  <a:srgbClr val="000000"/>
                </a:outerShdw>
              </a:effectLst>
              <a:latin typeface="SwitzerlandBlack" pitchFamily="34" charset="0"/>
            </a:endParaRP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371600" y="3581400"/>
            <a:ext cx="7620000" cy="2436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altLang="en-US" sz="2200">
                <a:solidFill>
                  <a:schemeClr val="accent1"/>
                </a:solidFill>
                <a:latin typeface="Switzerland" pitchFamily="34" charset="0"/>
              </a:rPr>
              <a:t>Conclusion: Sawmill needs 150 logs in dimension A and </a:t>
            </a:r>
          </a:p>
          <a:p>
            <a:r>
              <a:rPr lang="en-GB" altLang="en-US" sz="2200">
                <a:solidFill>
                  <a:schemeClr val="accent1"/>
                </a:solidFill>
                <a:latin typeface="Switzerland" pitchFamily="34" charset="0"/>
              </a:rPr>
              <a:t>100 logs in dimension C but none in dim. B and D</a:t>
            </a:r>
          </a:p>
          <a:p>
            <a:endParaRPr lang="en-GB" altLang="en-US" sz="2200">
              <a:solidFill>
                <a:schemeClr val="accent1"/>
              </a:solidFill>
              <a:latin typeface="Switzerland" pitchFamily="34" charset="0"/>
            </a:endParaRPr>
          </a:p>
          <a:p>
            <a:r>
              <a:rPr lang="en-GB" altLang="en-US" sz="2200">
                <a:solidFill>
                  <a:schemeClr val="accent1"/>
                </a:solidFill>
                <a:latin typeface="Switzerland" pitchFamily="34" charset="0"/>
              </a:rPr>
              <a:t>It is very important to have good bucking system in the harvester to achieve the desired dimension distribution.</a:t>
            </a:r>
            <a:endParaRPr lang="en-GB" altLang="en-US" sz="2200">
              <a:latin typeface="Switzerland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822325" y="639763"/>
            <a:ext cx="184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990600" y="2590800"/>
            <a:ext cx="800100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>
            <a:lvl1pPr marL="285750" indent="-285750">
              <a:lnSpc>
                <a:spcPct val="90000"/>
              </a:lnSpc>
              <a:spcBef>
                <a:spcPct val="30000"/>
              </a:spcBef>
              <a:defRPr sz="2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rgbClr val="00FFB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GB" altLang="en-US" sz="5400">
                <a:solidFill>
                  <a:schemeClr val="accent1"/>
                </a:solidFill>
                <a:latin typeface="SwitzerlandBlack" pitchFamily="34" charset="0"/>
              </a:rPr>
              <a:t>Ponsse software tools for wood procurement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048000" y="1219200"/>
            <a:ext cx="3746500" cy="1155700"/>
            <a:chOff x="1834" y="615"/>
            <a:chExt cx="2360" cy="728"/>
          </a:xfrm>
        </p:grpSpPr>
        <p:sp>
          <p:nvSpPr>
            <p:cNvPr id="299013" name="Freeform 5"/>
            <p:cNvSpPr>
              <a:spLocks/>
            </p:cNvSpPr>
            <p:nvPr/>
          </p:nvSpPr>
          <p:spPr bwMode="auto">
            <a:xfrm>
              <a:off x="1834" y="624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370 w 371"/>
                <a:gd name="T3" fmla="*/ 718 h 719"/>
                <a:gd name="T4" fmla="*/ 370 w 371"/>
                <a:gd name="T5" fmla="*/ 0 h 719"/>
                <a:gd name="T6" fmla="*/ 0 w 371"/>
                <a:gd name="T7" fmla="*/ 0 h 719"/>
                <a:gd name="T8" fmla="*/ 0 w 371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370" y="718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14" name="Freeform 6"/>
            <p:cNvSpPr>
              <a:spLocks/>
            </p:cNvSpPr>
            <p:nvPr/>
          </p:nvSpPr>
          <p:spPr bwMode="auto">
            <a:xfrm>
              <a:off x="183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370 w 371"/>
                <a:gd name="T3" fmla="*/ 718 h 719"/>
                <a:gd name="T4" fmla="*/ 370 w 371"/>
                <a:gd name="T5" fmla="*/ 0 h 719"/>
                <a:gd name="T6" fmla="*/ 0 w 371"/>
                <a:gd name="T7" fmla="*/ 0 h 719"/>
                <a:gd name="T8" fmla="*/ 0 w 371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370" y="718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15" name="Freeform 7"/>
            <p:cNvSpPr>
              <a:spLocks/>
            </p:cNvSpPr>
            <p:nvPr/>
          </p:nvSpPr>
          <p:spPr bwMode="auto">
            <a:xfrm>
              <a:off x="223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40 w 371"/>
                <a:gd name="T3" fmla="*/ 718 h 719"/>
                <a:gd name="T4" fmla="*/ 70 w 371"/>
                <a:gd name="T5" fmla="*/ 718 h 719"/>
                <a:gd name="T6" fmla="*/ 95 w 371"/>
                <a:gd name="T7" fmla="*/ 718 h 719"/>
                <a:gd name="T8" fmla="*/ 122 w 371"/>
                <a:gd name="T9" fmla="*/ 718 h 719"/>
                <a:gd name="T10" fmla="*/ 160 w 371"/>
                <a:gd name="T11" fmla="*/ 718 h 719"/>
                <a:gd name="T12" fmla="*/ 207 w 371"/>
                <a:gd name="T13" fmla="*/ 718 h 719"/>
                <a:gd name="T14" fmla="*/ 277 w 371"/>
                <a:gd name="T15" fmla="*/ 718 h 719"/>
                <a:gd name="T16" fmla="*/ 370 w 371"/>
                <a:gd name="T17" fmla="*/ 718 h 719"/>
                <a:gd name="T18" fmla="*/ 370 w 371"/>
                <a:gd name="T19" fmla="*/ 585 h 719"/>
                <a:gd name="T20" fmla="*/ 370 w 371"/>
                <a:gd name="T21" fmla="*/ 477 h 719"/>
                <a:gd name="T22" fmla="*/ 370 w 371"/>
                <a:gd name="T23" fmla="*/ 312 h 719"/>
                <a:gd name="T24" fmla="*/ 370 w 371"/>
                <a:gd name="T25" fmla="*/ 0 h 719"/>
                <a:gd name="T26" fmla="*/ 330 w 371"/>
                <a:gd name="T27" fmla="*/ 0 h 719"/>
                <a:gd name="T28" fmla="*/ 300 w 371"/>
                <a:gd name="T29" fmla="*/ 0 h 719"/>
                <a:gd name="T30" fmla="*/ 275 w 371"/>
                <a:gd name="T31" fmla="*/ 0 h 719"/>
                <a:gd name="T32" fmla="*/ 245 w 371"/>
                <a:gd name="T33" fmla="*/ 0 h 719"/>
                <a:gd name="T34" fmla="*/ 210 w 371"/>
                <a:gd name="T35" fmla="*/ 0 h 719"/>
                <a:gd name="T36" fmla="*/ 162 w 371"/>
                <a:gd name="T37" fmla="*/ 0 h 719"/>
                <a:gd name="T38" fmla="*/ 92 w 371"/>
                <a:gd name="T39" fmla="*/ 0 h 719"/>
                <a:gd name="T40" fmla="*/ 0 w 371"/>
                <a:gd name="T41" fmla="*/ 0 h 719"/>
                <a:gd name="T42" fmla="*/ 0 w 371"/>
                <a:gd name="T43" fmla="*/ 132 h 719"/>
                <a:gd name="T44" fmla="*/ 0 w 371"/>
                <a:gd name="T45" fmla="*/ 237 h 719"/>
                <a:gd name="T46" fmla="*/ 0 w 371"/>
                <a:gd name="T47" fmla="*/ 402 h 719"/>
                <a:gd name="T48" fmla="*/ 0 w 371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5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16" name="Freeform 8"/>
            <p:cNvSpPr>
              <a:spLocks/>
            </p:cNvSpPr>
            <p:nvPr/>
          </p:nvSpPr>
          <p:spPr bwMode="auto">
            <a:xfrm>
              <a:off x="223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0 w 371"/>
                <a:gd name="T3" fmla="*/ 718 h 719"/>
                <a:gd name="T4" fmla="*/ 40 w 371"/>
                <a:gd name="T5" fmla="*/ 718 h 719"/>
                <a:gd name="T6" fmla="*/ 70 w 371"/>
                <a:gd name="T7" fmla="*/ 718 h 719"/>
                <a:gd name="T8" fmla="*/ 95 w 371"/>
                <a:gd name="T9" fmla="*/ 718 h 719"/>
                <a:gd name="T10" fmla="*/ 122 w 371"/>
                <a:gd name="T11" fmla="*/ 718 h 719"/>
                <a:gd name="T12" fmla="*/ 160 w 371"/>
                <a:gd name="T13" fmla="*/ 718 h 719"/>
                <a:gd name="T14" fmla="*/ 207 w 371"/>
                <a:gd name="T15" fmla="*/ 718 h 719"/>
                <a:gd name="T16" fmla="*/ 277 w 371"/>
                <a:gd name="T17" fmla="*/ 718 h 719"/>
                <a:gd name="T18" fmla="*/ 370 w 371"/>
                <a:gd name="T19" fmla="*/ 718 h 719"/>
                <a:gd name="T20" fmla="*/ 370 w 371"/>
                <a:gd name="T21" fmla="*/ 718 h 719"/>
                <a:gd name="T22" fmla="*/ 370 w 371"/>
                <a:gd name="T23" fmla="*/ 585 h 719"/>
                <a:gd name="T24" fmla="*/ 370 w 371"/>
                <a:gd name="T25" fmla="*/ 477 h 719"/>
                <a:gd name="T26" fmla="*/ 370 w 371"/>
                <a:gd name="T27" fmla="*/ 312 h 719"/>
                <a:gd name="T28" fmla="*/ 370 w 371"/>
                <a:gd name="T29" fmla="*/ 0 h 719"/>
                <a:gd name="T30" fmla="*/ 370 w 371"/>
                <a:gd name="T31" fmla="*/ 0 h 719"/>
                <a:gd name="T32" fmla="*/ 330 w 371"/>
                <a:gd name="T33" fmla="*/ 0 h 719"/>
                <a:gd name="T34" fmla="*/ 300 w 371"/>
                <a:gd name="T35" fmla="*/ 0 h 719"/>
                <a:gd name="T36" fmla="*/ 275 w 371"/>
                <a:gd name="T37" fmla="*/ 0 h 719"/>
                <a:gd name="T38" fmla="*/ 245 w 371"/>
                <a:gd name="T39" fmla="*/ 0 h 719"/>
                <a:gd name="T40" fmla="*/ 210 w 371"/>
                <a:gd name="T41" fmla="*/ 0 h 719"/>
                <a:gd name="T42" fmla="*/ 162 w 371"/>
                <a:gd name="T43" fmla="*/ 0 h 719"/>
                <a:gd name="T44" fmla="*/ 92 w 371"/>
                <a:gd name="T45" fmla="*/ 0 h 719"/>
                <a:gd name="T46" fmla="*/ 0 w 371"/>
                <a:gd name="T47" fmla="*/ 0 h 719"/>
                <a:gd name="T48" fmla="*/ 0 w 371"/>
                <a:gd name="T49" fmla="*/ 0 h 719"/>
                <a:gd name="T50" fmla="*/ 0 w 371"/>
                <a:gd name="T51" fmla="*/ 132 h 719"/>
                <a:gd name="T52" fmla="*/ 0 w 371"/>
                <a:gd name="T53" fmla="*/ 237 h 719"/>
                <a:gd name="T54" fmla="*/ 0 w 371"/>
                <a:gd name="T55" fmla="*/ 402 h 719"/>
                <a:gd name="T56" fmla="*/ 0 w 371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0" y="718"/>
                  </a:ln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5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17" name="Freeform 9"/>
            <p:cNvSpPr>
              <a:spLocks/>
            </p:cNvSpPr>
            <p:nvPr/>
          </p:nvSpPr>
          <p:spPr bwMode="auto">
            <a:xfrm>
              <a:off x="2633" y="615"/>
              <a:ext cx="368" cy="719"/>
            </a:xfrm>
            <a:custGeom>
              <a:avLst/>
              <a:gdLst>
                <a:gd name="T0" fmla="*/ 0 w 368"/>
                <a:gd name="T1" fmla="*/ 718 h 719"/>
                <a:gd name="T2" fmla="*/ 39 w 368"/>
                <a:gd name="T3" fmla="*/ 718 h 719"/>
                <a:gd name="T4" fmla="*/ 69 w 368"/>
                <a:gd name="T5" fmla="*/ 718 h 719"/>
                <a:gd name="T6" fmla="*/ 94 w 368"/>
                <a:gd name="T7" fmla="*/ 718 h 719"/>
                <a:gd name="T8" fmla="*/ 124 w 368"/>
                <a:gd name="T9" fmla="*/ 718 h 719"/>
                <a:gd name="T10" fmla="*/ 159 w 368"/>
                <a:gd name="T11" fmla="*/ 718 h 719"/>
                <a:gd name="T12" fmla="*/ 207 w 368"/>
                <a:gd name="T13" fmla="*/ 718 h 719"/>
                <a:gd name="T14" fmla="*/ 274 w 368"/>
                <a:gd name="T15" fmla="*/ 718 h 719"/>
                <a:gd name="T16" fmla="*/ 367 w 368"/>
                <a:gd name="T17" fmla="*/ 718 h 719"/>
                <a:gd name="T18" fmla="*/ 367 w 368"/>
                <a:gd name="T19" fmla="*/ 585 h 719"/>
                <a:gd name="T20" fmla="*/ 367 w 368"/>
                <a:gd name="T21" fmla="*/ 477 h 719"/>
                <a:gd name="T22" fmla="*/ 367 w 368"/>
                <a:gd name="T23" fmla="*/ 312 h 719"/>
                <a:gd name="T24" fmla="*/ 367 w 368"/>
                <a:gd name="T25" fmla="*/ 0 h 719"/>
                <a:gd name="T26" fmla="*/ 329 w 368"/>
                <a:gd name="T27" fmla="*/ 0 h 719"/>
                <a:gd name="T28" fmla="*/ 299 w 368"/>
                <a:gd name="T29" fmla="*/ 0 h 719"/>
                <a:gd name="T30" fmla="*/ 274 w 368"/>
                <a:gd name="T31" fmla="*/ 0 h 719"/>
                <a:gd name="T32" fmla="*/ 247 w 368"/>
                <a:gd name="T33" fmla="*/ 0 h 719"/>
                <a:gd name="T34" fmla="*/ 209 w 368"/>
                <a:gd name="T35" fmla="*/ 0 h 719"/>
                <a:gd name="T36" fmla="*/ 162 w 368"/>
                <a:gd name="T37" fmla="*/ 0 h 719"/>
                <a:gd name="T38" fmla="*/ 92 w 368"/>
                <a:gd name="T39" fmla="*/ 0 h 719"/>
                <a:gd name="T40" fmla="*/ 0 w 368"/>
                <a:gd name="T41" fmla="*/ 0 h 719"/>
                <a:gd name="T42" fmla="*/ 0 w 368"/>
                <a:gd name="T43" fmla="*/ 132 h 719"/>
                <a:gd name="T44" fmla="*/ 0 w 368"/>
                <a:gd name="T45" fmla="*/ 237 h 719"/>
                <a:gd name="T46" fmla="*/ 0 w 368"/>
                <a:gd name="T47" fmla="*/ 402 h 719"/>
                <a:gd name="T48" fmla="*/ 0 w 368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8" h="719">
                  <a:moveTo>
                    <a:pt x="0" y="718"/>
                  </a:moveTo>
                  <a:lnTo>
                    <a:pt x="39" y="718"/>
                  </a:lnTo>
                  <a:lnTo>
                    <a:pt x="69" y="718"/>
                  </a:lnTo>
                  <a:lnTo>
                    <a:pt x="94" y="718"/>
                  </a:lnTo>
                  <a:lnTo>
                    <a:pt x="124" y="718"/>
                  </a:lnTo>
                  <a:lnTo>
                    <a:pt x="159" y="718"/>
                  </a:lnTo>
                  <a:lnTo>
                    <a:pt x="207" y="718"/>
                  </a:lnTo>
                  <a:lnTo>
                    <a:pt x="274" y="718"/>
                  </a:lnTo>
                  <a:lnTo>
                    <a:pt x="367" y="718"/>
                  </a:lnTo>
                  <a:lnTo>
                    <a:pt x="367" y="585"/>
                  </a:lnTo>
                  <a:lnTo>
                    <a:pt x="367" y="477"/>
                  </a:lnTo>
                  <a:lnTo>
                    <a:pt x="367" y="312"/>
                  </a:lnTo>
                  <a:lnTo>
                    <a:pt x="367" y="0"/>
                  </a:lnTo>
                  <a:lnTo>
                    <a:pt x="329" y="0"/>
                  </a:lnTo>
                  <a:lnTo>
                    <a:pt x="299" y="0"/>
                  </a:lnTo>
                  <a:lnTo>
                    <a:pt x="274" y="0"/>
                  </a:lnTo>
                  <a:lnTo>
                    <a:pt x="247" y="0"/>
                  </a:lnTo>
                  <a:lnTo>
                    <a:pt x="209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18" name="Freeform 10"/>
            <p:cNvSpPr>
              <a:spLocks/>
            </p:cNvSpPr>
            <p:nvPr/>
          </p:nvSpPr>
          <p:spPr bwMode="auto">
            <a:xfrm>
              <a:off x="2633" y="615"/>
              <a:ext cx="368" cy="719"/>
            </a:xfrm>
            <a:custGeom>
              <a:avLst/>
              <a:gdLst>
                <a:gd name="T0" fmla="*/ 0 w 368"/>
                <a:gd name="T1" fmla="*/ 718 h 719"/>
                <a:gd name="T2" fmla="*/ 0 w 368"/>
                <a:gd name="T3" fmla="*/ 718 h 719"/>
                <a:gd name="T4" fmla="*/ 39 w 368"/>
                <a:gd name="T5" fmla="*/ 718 h 719"/>
                <a:gd name="T6" fmla="*/ 69 w 368"/>
                <a:gd name="T7" fmla="*/ 718 h 719"/>
                <a:gd name="T8" fmla="*/ 94 w 368"/>
                <a:gd name="T9" fmla="*/ 718 h 719"/>
                <a:gd name="T10" fmla="*/ 124 w 368"/>
                <a:gd name="T11" fmla="*/ 718 h 719"/>
                <a:gd name="T12" fmla="*/ 159 w 368"/>
                <a:gd name="T13" fmla="*/ 718 h 719"/>
                <a:gd name="T14" fmla="*/ 207 w 368"/>
                <a:gd name="T15" fmla="*/ 718 h 719"/>
                <a:gd name="T16" fmla="*/ 274 w 368"/>
                <a:gd name="T17" fmla="*/ 718 h 719"/>
                <a:gd name="T18" fmla="*/ 367 w 368"/>
                <a:gd name="T19" fmla="*/ 718 h 719"/>
                <a:gd name="T20" fmla="*/ 367 w 368"/>
                <a:gd name="T21" fmla="*/ 718 h 719"/>
                <a:gd name="T22" fmla="*/ 367 w 368"/>
                <a:gd name="T23" fmla="*/ 585 h 719"/>
                <a:gd name="T24" fmla="*/ 367 w 368"/>
                <a:gd name="T25" fmla="*/ 477 h 719"/>
                <a:gd name="T26" fmla="*/ 367 w 368"/>
                <a:gd name="T27" fmla="*/ 312 h 719"/>
                <a:gd name="T28" fmla="*/ 367 w 368"/>
                <a:gd name="T29" fmla="*/ 0 h 719"/>
                <a:gd name="T30" fmla="*/ 367 w 368"/>
                <a:gd name="T31" fmla="*/ 0 h 719"/>
                <a:gd name="T32" fmla="*/ 329 w 368"/>
                <a:gd name="T33" fmla="*/ 0 h 719"/>
                <a:gd name="T34" fmla="*/ 299 w 368"/>
                <a:gd name="T35" fmla="*/ 0 h 719"/>
                <a:gd name="T36" fmla="*/ 274 w 368"/>
                <a:gd name="T37" fmla="*/ 0 h 719"/>
                <a:gd name="T38" fmla="*/ 247 w 368"/>
                <a:gd name="T39" fmla="*/ 0 h 719"/>
                <a:gd name="T40" fmla="*/ 209 w 368"/>
                <a:gd name="T41" fmla="*/ 0 h 719"/>
                <a:gd name="T42" fmla="*/ 162 w 368"/>
                <a:gd name="T43" fmla="*/ 0 h 719"/>
                <a:gd name="T44" fmla="*/ 92 w 368"/>
                <a:gd name="T45" fmla="*/ 0 h 719"/>
                <a:gd name="T46" fmla="*/ 0 w 368"/>
                <a:gd name="T47" fmla="*/ 0 h 719"/>
                <a:gd name="T48" fmla="*/ 0 w 368"/>
                <a:gd name="T49" fmla="*/ 0 h 719"/>
                <a:gd name="T50" fmla="*/ 0 w 368"/>
                <a:gd name="T51" fmla="*/ 132 h 719"/>
                <a:gd name="T52" fmla="*/ 0 w 368"/>
                <a:gd name="T53" fmla="*/ 237 h 719"/>
                <a:gd name="T54" fmla="*/ 0 w 368"/>
                <a:gd name="T55" fmla="*/ 402 h 719"/>
                <a:gd name="T56" fmla="*/ 0 w 368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719">
                  <a:moveTo>
                    <a:pt x="0" y="718"/>
                  </a:moveTo>
                  <a:lnTo>
                    <a:pt x="0" y="718"/>
                  </a:lnTo>
                  <a:lnTo>
                    <a:pt x="39" y="718"/>
                  </a:lnTo>
                  <a:lnTo>
                    <a:pt x="69" y="718"/>
                  </a:lnTo>
                  <a:lnTo>
                    <a:pt x="94" y="718"/>
                  </a:lnTo>
                  <a:lnTo>
                    <a:pt x="124" y="718"/>
                  </a:lnTo>
                  <a:lnTo>
                    <a:pt x="159" y="718"/>
                  </a:lnTo>
                  <a:lnTo>
                    <a:pt x="207" y="718"/>
                  </a:lnTo>
                  <a:lnTo>
                    <a:pt x="274" y="718"/>
                  </a:lnTo>
                  <a:lnTo>
                    <a:pt x="367" y="718"/>
                  </a:lnTo>
                  <a:lnTo>
                    <a:pt x="367" y="718"/>
                  </a:lnTo>
                  <a:lnTo>
                    <a:pt x="367" y="585"/>
                  </a:lnTo>
                  <a:lnTo>
                    <a:pt x="367" y="477"/>
                  </a:lnTo>
                  <a:lnTo>
                    <a:pt x="367" y="312"/>
                  </a:lnTo>
                  <a:lnTo>
                    <a:pt x="367" y="0"/>
                  </a:lnTo>
                  <a:lnTo>
                    <a:pt x="367" y="0"/>
                  </a:lnTo>
                  <a:lnTo>
                    <a:pt x="329" y="0"/>
                  </a:lnTo>
                  <a:lnTo>
                    <a:pt x="299" y="0"/>
                  </a:lnTo>
                  <a:lnTo>
                    <a:pt x="274" y="0"/>
                  </a:lnTo>
                  <a:lnTo>
                    <a:pt x="247" y="0"/>
                  </a:lnTo>
                  <a:lnTo>
                    <a:pt x="209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19" name="Freeform 11"/>
            <p:cNvSpPr>
              <a:spLocks/>
            </p:cNvSpPr>
            <p:nvPr/>
          </p:nvSpPr>
          <p:spPr bwMode="auto">
            <a:xfrm>
              <a:off x="30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40 w 371"/>
                <a:gd name="T3" fmla="*/ 718 h 719"/>
                <a:gd name="T4" fmla="*/ 70 w 371"/>
                <a:gd name="T5" fmla="*/ 718 h 719"/>
                <a:gd name="T6" fmla="*/ 95 w 371"/>
                <a:gd name="T7" fmla="*/ 718 h 719"/>
                <a:gd name="T8" fmla="*/ 125 w 371"/>
                <a:gd name="T9" fmla="*/ 718 h 719"/>
                <a:gd name="T10" fmla="*/ 160 w 371"/>
                <a:gd name="T11" fmla="*/ 718 h 719"/>
                <a:gd name="T12" fmla="*/ 207 w 371"/>
                <a:gd name="T13" fmla="*/ 718 h 719"/>
                <a:gd name="T14" fmla="*/ 277 w 371"/>
                <a:gd name="T15" fmla="*/ 718 h 719"/>
                <a:gd name="T16" fmla="*/ 370 w 371"/>
                <a:gd name="T17" fmla="*/ 718 h 719"/>
                <a:gd name="T18" fmla="*/ 370 w 371"/>
                <a:gd name="T19" fmla="*/ 585 h 719"/>
                <a:gd name="T20" fmla="*/ 370 w 371"/>
                <a:gd name="T21" fmla="*/ 477 h 719"/>
                <a:gd name="T22" fmla="*/ 370 w 371"/>
                <a:gd name="T23" fmla="*/ 312 h 719"/>
                <a:gd name="T24" fmla="*/ 370 w 371"/>
                <a:gd name="T25" fmla="*/ 0 h 719"/>
                <a:gd name="T26" fmla="*/ 330 w 371"/>
                <a:gd name="T27" fmla="*/ 0 h 719"/>
                <a:gd name="T28" fmla="*/ 302 w 371"/>
                <a:gd name="T29" fmla="*/ 0 h 719"/>
                <a:gd name="T30" fmla="*/ 275 w 371"/>
                <a:gd name="T31" fmla="*/ 0 h 719"/>
                <a:gd name="T32" fmla="*/ 247 w 371"/>
                <a:gd name="T33" fmla="*/ 0 h 719"/>
                <a:gd name="T34" fmla="*/ 212 w 371"/>
                <a:gd name="T35" fmla="*/ 0 h 719"/>
                <a:gd name="T36" fmla="*/ 162 w 371"/>
                <a:gd name="T37" fmla="*/ 0 h 719"/>
                <a:gd name="T38" fmla="*/ 95 w 371"/>
                <a:gd name="T39" fmla="*/ 0 h 719"/>
                <a:gd name="T40" fmla="*/ 0 w 371"/>
                <a:gd name="T41" fmla="*/ 0 h 719"/>
                <a:gd name="T42" fmla="*/ 0 w 371"/>
                <a:gd name="T43" fmla="*/ 132 h 719"/>
                <a:gd name="T44" fmla="*/ 0 w 371"/>
                <a:gd name="T45" fmla="*/ 237 h 719"/>
                <a:gd name="T46" fmla="*/ 0 w 371"/>
                <a:gd name="T47" fmla="*/ 402 h 719"/>
                <a:gd name="T48" fmla="*/ 0 w 371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5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2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2" y="0"/>
                  </a:lnTo>
                  <a:lnTo>
                    <a:pt x="162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20" name="Freeform 12"/>
            <p:cNvSpPr>
              <a:spLocks/>
            </p:cNvSpPr>
            <p:nvPr/>
          </p:nvSpPr>
          <p:spPr bwMode="auto">
            <a:xfrm>
              <a:off x="30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0 w 371"/>
                <a:gd name="T3" fmla="*/ 718 h 719"/>
                <a:gd name="T4" fmla="*/ 40 w 371"/>
                <a:gd name="T5" fmla="*/ 718 h 719"/>
                <a:gd name="T6" fmla="*/ 70 w 371"/>
                <a:gd name="T7" fmla="*/ 718 h 719"/>
                <a:gd name="T8" fmla="*/ 95 w 371"/>
                <a:gd name="T9" fmla="*/ 718 h 719"/>
                <a:gd name="T10" fmla="*/ 125 w 371"/>
                <a:gd name="T11" fmla="*/ 718 h 719"/>
                <a:gd name="T12" fmla="*/ 160 w 371"/>
                <a:gd name="T13" fmla="*/ 718 h 719"/>
                <a:gd name="T14" fmla="*/ 207 w 371"/>
                <a:gd name="T15" fmla="*/ 718 h 719"/>
                <a:gd name="T16" fmla="*/ 277 w 371"/>
                <a:gd name="T17" fmla="*/ 718 h 719"/>
                <a:gd name="T18" fmla="*/ 370 w 371"/>
                <a:gd name="T19" fmla="*/ 718 h 719"/>
                <a:gd name="T20" fmla="*/ 370 w 371"/>
                <a:gd name="T21" fmla="*/ 718 h 719"/>
                <a:gd name="T22" fmla="*/ 370 w 371"/>
                <a:gd name="T23" fmla="*/ 585 h 719"/>
                <a:gd name="T24" fmla="*/ 370 w 371"/>
                <a:gd name="T25" fmla="*/ 477 h 719"/>
                <a:gd name="T26" fmla="*/ 370 w 371"/>
                <a:gd name="T27" fmla="*/ 312 h 719"/>
                <a:gd name="T28" fmla="*/ 370 w 371"/>
                <a:gd name="T29" fmla="*/ 0 h 719"/>
                <a:gd name="T30" fmla="*/ 370 w 371"/>
                <a:gd name="T31" fmla="*/ 0 h 719"/>
                <a:gd name="T32" fmla="*/ 330 w 371"/>
                <a:gd name="T33" fmla="*/ 0 h 719"/>
                <a:gd name="T34" fmla="*/ 302 w 371"/>
                <a:gd name="T35" fmla="*/ 0 h 719"/>
                <a:gd name="T36" fmla="*/ 275 w 371"/>
                <a:gd name="T37" fmla="*/ 0 h 719"/>
                <a:gd name="T38" fmla="*/ 247 w 371"/>
                <a:gd name="T39" fmla="*/ 0 h 719"/>
                <a:gd name="T40" fmla="*/ 212 w 371"/>
                <a:gd name="T41" fmla="*/ 0 h 719"/>
                <a:gd name="T42" fmla="*/ 162 w 371"/>
                <a:gd name="T43" fmla="*/ 0 h 719"/>
                <a:gd name="T44" fmla="*/ 95 w 371"/>
                <a:gd name="T45" fmla="*/ 0 h 719"/>
                <a:gd name="T46" fmla="*/ 0 w 371"/>
                <a:gd name="T47" fmla="*/ 0 h 719"/>
                <a:gd name="T48" fmla="*/ 0 w 371"/>
                <a:gd name="T49" fmla="*/ 0 h 719"/>
                <a:gd name="T50" fmla="*/ 0 w 371"/>
                <a:gd name="T51" fmla="*/ 132 h 719"/>
                <a:gd name="T52" fmla="*/ 0 w 371"/>
                <a:gd name="T53" fmla="*/ 237 h 719"/>
                <a:gd name="T54" fmla="*/ 0 w 371"/>
                <a:gd name="T55" fmla="*/ 402 h 719"/>
                <a:gd name="T56" fmla="*/ 0 w 371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0" y="718"/>
                  </a:ln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5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2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2" y="0"/>
                  </a:lnTo>
                  <a:lnTo>
                    <a:pt x="162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21" name="Freeform 13"/>
            <p:cNvSpPr>
              <a:spLocks/>
            </p:cNvSpPr>
            <p:nvPr/>
          </p:nvSpPr>
          <p:spPr bwMode="auto">
            <a:xfrm>
              <a:off x="34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40 w 371"/>
                <a:gd name="T3" fmla="*/ 718 h 719"/>
                <a:gd name="T4" fmla="*/ 70 w 371"/>
                <a:gd name="T5" fmla="*/ 718 h 719"/>
                <a:gd name="T6" fmla="*/ 95 w 371"/>
                <a:gd name="T7" fmla="*/ 718 h 719"/>
                <a:gd name="T8" fmla="*/ 122 w 371"/>
                <a:gd name="T9" fmla="*/ 718 h 719"/>
                <a:gd name="T10" fmla="*/ 160 w 371"/>
                <a:gd name="T11" fmla="*/ 718 h 719"/>
                <a:gd name="T12" fmla="*/ 207 w 371"/>
                <a:gd name="T13" fmla="*/ 718 h 719"/>
                <a:gd name="T14" fmla="*/ 277 w 371"/>
                <a:gd name="T15" fmla="*/ 718 h 719"/>
                <a:gd name="T16" fmla="*/ 370 w 371"/>
                <a:gd name="T17" fmla="*/ 718 h 719"/>
                <a:gd name="T18" fmla="*/ 370 w 371"/>
                <a:gd name="T19" fmla="*/ 585 h 719"/>
                <a:gd name="T20" fmla="*/ 370 w 371"/>
                <a:gd name="T21" fmla="*/ 477 h 719"/>
                <a:gd name="T22" fmla="*/ 370 w 371"/>
                <a:gd name="T23" fmla="*/ 312 h 719"/>
                <a:gd name="T24" fmla="*/ 370 w 371"/>
                <a:gd name="T25" fmla="*/ 0 h 719"/>
                <a:gd name="T26" fmla="*/ 330 w 371"/>
                <a:gd name="T27" fmla="*/ 0 h 719"/>
                <a:gd name="T28" fmla="*/ 300 w 371"/>
                <a:gd name="T29" fmla="*/ 0 h 719"/>
                <a:gd name="T30" fmla="*/ 275 w 371"/>
                <a:gd name="T31" fmla="*/ 0 h 719"/>
                <a:gd name="T32" fmla="*/ 247 w 371"/>
                <a:gd name="T33" fmla="*/ 0 h 719"/>
                <a:gd name="T34" fmla="*/ 210 w 371"/>
                <a:gd name="T35" fmla="*/ 0 h 719"/>
                <a:gd name="T36" fmla="*/ 162 w 371"/>
                <a:gd name="T37" fmla="*/ 0 h 719"/>
                <a:gd name="T38" fmla="*/ 92 w 371"/>
                <a:gd name="T39" fmla="*/ 0 h 719"/>
                <a:gd name="T40" fmla="*/ 0 w 371"/>
                <a:gd name="T41" fmla="*/ 0 h 719"/>
                <a:gd name="T42" fmla="*/ 0 w 371"/>
                <a:gd name="T43" fmla="*/ 132 h 719"/>
                <a:gd name="T44" fmla="*/ 0 w 371"/>
                <a:gd name="T45" fmla="*/ 237 h 719"/>
                <a:gd name="T46" fmla="*/ 0 w 371"/>
                <a:gd name="T47" fmla="*/ 402 h 719"/>
                <a:gd name="T48" fmla="*/ 0 w 371"/>
                <a:gd name="T4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22" name="Freeform 14"/>
            <p:cNvSpPr>
              <a:spLocks/>
            </p:cNvSpPr>
            <p:nvPr/>
          </p:nvSpPr>
          <p:spPr bwMode="auto">
            <a:xfrm>
              <a:off x="3424" y="615"/>
              <a:ext cx="371" cy="719"/>
            </a:xfrm>
            <a:custGeom>
              <a:avLst/>
              <a:gdLst>
                <a:gd name="T0" fmla="*/ 0 w 371"/>
                <a:gd name="T1" fmla="*/ 718 h 719"/>
                <a:gd name="T2" fmla="*/ 0 w 371"/>
                <a:gd name="T3" fmla="*/ 718 h 719"/>
                <a:gd name="T4" fmla="*/ 40 w 371"/>
                <a:gd name="T5" fmla="*/ 718 h 719"/>
                <a:gd name="T6" fmla="*/ 70 w 371"/>
                <a:gd name="T7" fmla="*/ 718 h 719"/>
                <a:gd name="T8" fmla="*/ 95 w 371"/>
                <a:gd name="T9" fmla="*/ 718 h 719"/>
                <a:gd name="T10" fmla="*/ 122 w 371"/>
                <a:gd name="T11" fmla="*/ 718 h 719"/>
                <a:gd name="T12" fmla="*/ 160 w 371"/>
                <a:gd name="T13" fmla="*/ 718 h 719"/>
                <a:gd name="T14" fmla="*/ 207 w 371"/>
                <a:gd name="T15" fmla="*/ 718 h 719"/>
                <a:gd name="T16" fmla="*/ 277 w 371"/>
                <a:gd name="T17" fmla="*/ 718 h 719"/>
                <a:gd name="T18" fmla="*/ 370 w 371"/>
                <a:gd name="T19" fmla="*/ 718 h 719"/>
                <a:gd name="T20" fmla="*/ 370 w 371"/>
                <a:gd name="T21" fmla="*/ 718 h 719"/>
                <a:gd name="T22" fmla="*/ 370 w 371"/>
                <a:gd name="T23" fmla="*/ 585 h 719"/>
                <a:gd name="T24" fmla="*/ 370 w 371"/>
                <a:gd name="T25" fmla="*/ 477 h 719"/>
                <a:gd name="T26" fmla="*/ 370 w 371"/>
                <a:gd name="T27" fmla="*/ 312 h 719"/>
                <a:gd name="T28" fmla="*/ 370 w 371"/>
                <a:gd name="T29" fmla="*/ 0 h 719"/>
                <a:gd name="T30" fmla="*/ 370 w 371"/>
                <a:gd name="T31" fmla="*/ 0 h 719"/>
                <a:gd name="T32" fmla="*/ 330 w 371"/>
                <a:gd name="T33" fmla="*/ 0 h 719"/>
                <a:gd name="T34" fmla="*/ 300 w 371"/>
                <a:gd name="T35" fmla="*/ 0 h 719"/>
                <a:gd name="T36" fmla="*/ 275 w 371"/>
                <a:gd name="T37" fmla="*/ 0 h 719"/>
                <a:gd name="T38" fmla="*/ 247 w 371"/>
                <a:gd name="T39" fmla="*/ 0 h 719"/>
                <a:gd name="T40" fmla="*/ 210 w 371"/>
                <a:gd name="T41" fmla="*/ 0 h 719"/>
                <a:gd name="T42" fmla="*/ 162 w 371"/>
                <a:gd name="T43" fmla="*/ 0 h 719"/>
                <a:gd name="T44" fmla="*/ 92 w 371"/>
                <a:gd name="T45" fmla="*/ 0 h 719"/>
                <a:gd name="T46" fmla="*/ 0 w 371"/>
                <a:gd name="T47" fmla="*/ 0 h 719"/>
                <a:gd name="T48" fmla="*/ 0 w 371"/>
                <a:gd name="T49" fmla="*/ 0 h 719"/>
                <a:gd name="T50" fmla="*/ 0 w 371"/>
                <a:gd name="T51" fmla="*/ 132 h 719"/>
                <a:gd name="T52" fmla="*/ 0 w 371"/>
                <a:gd name="T53" fmla="*/ 237 h 719"/>
                <a:gd name="T54" fmla="*/ 0 w 371"/>
                <a:gd name="T55" fmla="*/ 402 h 719"/>
                <a:gd name="T56" fmla="*/ 0 w 371"/>
                <a:gd name="T57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1" h="719">
                  <a:moveTo>
                    <a:pt x="0" y="718"/>
                  </a:moveTo>
                  <a:lnTo>
                    <a:pt x="0" y="718"/>
                  </a:lnTo>
                  <a:lnTo>
                    <a:pt x="40" y="718"/>
                  </a:lnTo>
                  <a:lnTo>
                    <a:pt x="70" y="718"/>
                  </a:lnTo>
                  <a:lnTo>
                    <a:pt x="95" y="718"/>
                  </a:lnTo>
                  <a:lnTo>
                    <a:pt x="122" y="718"/>
                  </a:lnTo>
                  <a:lnTo>
                    <a:pt x="160" y="718"/>
                  </a:lnTo>
                  <a:lnTo>
                    <a:pt x="207" y="718"/>
                  </a:lnTo>
                  <a:lnTo>
                    <a:pt x="277" y="718"/>
                  </a:lnTo>
                  <a:lnTo>
                    <a:pt x="370" y="718"/>
                  </a:lnTo>
                  <a:lnTo>
                    <a:pt x="370" y="718"/>
                  </a:lnTo>
                  <a:lnTo>
                    <a:pt x="370" y="585"/>
                  </a:lnTo>
                  <a:lnTo>
                    <a:pt x="370" y="477"/>
                  </a:lnTo>
                  <a:lnTo>
                    <a:pt x="370" y="312"/>
                  </a:lnTo>
                  <a:lnTo>
                    <a:pt x="370" y="0"/>
                  </a:lnTo>
                  <a:lnTo>
                    <a:pt x="370" y="0"/>
                  </a:lnTo>
                  <a:lnTo>
                    <a:pt x="330" y="0"/>
                  </a:lnTo>
                  <a:lnTo>
                    <a:pt x="300" y="0"/>
                  </a:lnTo>
                  <a:lnTo>
                    <a:pt x="275" y="0"/>
                  </a:lnTo>
                  <a:lnTo>
                    <a:pt x="247" y="0"/>
                  </a:lnTo>
                  <a:lnTo>
                    <a:pt x="210" y="0"/>
                  </a:lnTo>
                  <a:lnTo>
                    <a:pt x="162" y="0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23" name="Freeform 15"/>
            <p:cNvSpPr>
              <a:spLocks/>
            </p:cNvSpPr>
            <p:nvPr/>
          </p:nvSpPr>
          <p:spPr bwMode="auto">
            <a:xfrm>
              <a:off x="3825" y="615"/>
              <a:ext cx="369" cy="719"/>
            </a:xfrm>
            <a:custGeom>
              <a:avLst/>
              <a:gdLst>
                <a:gd name="T0" fmla="*/ 0 w 369"/>
                <a:gd name="T1" fmla="*/ 718 h 719"/>
                <a:gd name="T2" fmla="*/ 368 w 369"/>
                <a:gd name="T3" fmla="*/ 718 h 719"/>
                <a:gd name="T4" fmla="*/ 368 w 369"/>
                <a:gd name="T5" fmla="*/ 0 h 719"/>
                <a:gd name="T6" fmla="*/ 0 w 369"/>
                <a:gd name="T7" fmla="*/ 0 h 719"/>
                <a:gd name="T8" fmla="*/ 0 w 369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719">
                  <a:moveTo>
                    <a:pt x="0" y="718"/>
                  </a:moveTo>
                  <a:lnTo>
                    <a:pt x="368" y="718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solidFill>
              <a:srgbClr val="FEEE23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24" name="Freeform 16"/>
            <p:cNvSpPr>
              <a:spLocks/>
            </p:cNvSpPr>
            <p:nvPr/>
          </p:nvSpPr>
          <p:spPr bwMode="auto">
            <a:xfrm>
              <a:off x="3825" y="615"/>
              <a:ext cx="369" cy="719"/>
            </a:xfrm>
            <a:custGeom>
              <a:avLst/>
              <a:gdLst>
                <a:gd name="T0" fmla="*/ 0 w 369"/>
                <a:gd name="T1" fmla="*/ 718 h 719"/>
                <a:gd name="T2" fmla="*/ 368 w 369"/>
                <a:gd name="T3" fmla="*/ 718 h 719"/>
                <a:gd name="T4" fmla="*/ 368 w 369"/>
                <a:gd name="T5" fmla="*/ 0 h 719"/>
                <a:gd name="T6" fmla="*/ 0 w 369"/>
                <a:gd name="T7" fmla="*/ 0 h 719"/>
                <a:gd name="T8" fmla="*/ 0 w 369"/>
                <a:gd name="T9" fmla="*/ 71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719">
                  <a:moveTo>
                    <a:pt x="0" y="718"/>
                  </a:moveTo>
                  <a:lnTo>
                    <a:pt x="368" y="718"/>
                  </a:lnTo>
                  <a:lnTo>
                    <a:pt x="368" y="0"/>
                  </a:lnTo>
                  <a:lnTo>
                    <a:pt x="0" y="0"/>
                  </a:lnTo>
                  <a:lnTo>
                    <a:pt x="0" y="7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25" name="Freeform 17"/>
            <p:cNvSpPr>
              <a:spLocks/>
            </p:cNvSpPr>
            <p:nvPr/>
          </p:nvSpPr>
          <p:spPr bwMode="auto">
            <a:xfrm>
              <a:off x="3495" y="930"/>
              <a:ext cx="244" cy="284"/>
            </a:xfrm>
            <a:custGeom>
              <a:avLst/>
              <a:gdLst>
                <a:gd name="T0" fmla="*/ 147 w 244"/>
                <a:gd name="T1" fmla="*/ 77 h 284"/>
                <a:gd name="T2" fmla="*/ 130 w 244"/>
                <a:gd name="T3" fmla="*/ 67 h 284"/>
                <a:gd name="T4" fmla="*/ 105 w 244"/>
                <a:gd name="T5" fmla="*/ 65 h 284"/>
                <a:gd name="T6" fmla="*/ 92 w 244"/>
                <a:gd name="T7" fmla="*/ 72 h 284"/>
                <a:gd name="T8" fmla="*/ 90 w 244"/>
                <a:gd name="T9" fmla="*/ 80 h 284"/>
                <a:gd name="T10" fmla="*/ 92 w 244"/>
                <a:gd name="T11" fmla="*/ 87 h 284"/>
                <a:gd name="T12" fmla="*/ 97 w 244"/>
                <a:gd name="T13" fmla="*/ 92 h 284"/>
                <a:gd name="T14" fmla="*/ 105 w 244"/>
                <a:gd name="T15" fmla="*/ 95 h 284"/>
                <a:gd name="T16" fmla="*/ 115 w 244"/>
                <a:gd name="T17" fmla="*/ 100 h 284"/>
                <a:gd name="T18" fmla="*/ 125 w 244"/>
                <a:gd name="T19" fmla="*/ 102 h 284"/>
                <a:gd name="T20" fmla="*/ 135 w 244"/>
                <a:gd name="T21" fmla="*/ 105 h 284"/>
                <a:gd name="T22" fmla="*/ 145 w 244"/>
                <a:gd name="T23" fmla="*/ 107 h 284"/>
                <a:gd name="T24" fmla="*/ 165 w 244"/>
                <a:gd name="T25" fmla="*/ 112 h 284"/>
                <a:gd name="T26" fmla="*/ 190 w 244"/>
                <a:gd name="T27" fmla="*/ 120 h 284"/>
                <a:gd name="T28" fmla="*/ 210 w 244"/>
                <a:gd name="T29" fmla="*/ 130 h 284"/>
                <a:gd name="T30" fmla="*/ 227 w 244"/>
                <a:gd name="T31" fmla="*/ 145 h 284"/>
                <a:gd name="T32" fmla="*/ 235 w 244"/>
                <a:gd name="T33" fmla="*/ 160 h 284"/>
                <a:gd name="T34" fmla="*/ 243 w 244"/>
                <a:gd name="T35" fmla="*/ 180 h 284"/>
                <a:gd name="T36" fmla="*/ 240 w 244"/>
                <a:gd name="T37" fmla="*/ 205 h 284"/>
                <a:gd name="T38" fmla="*/ 232 w 244"/>
                <a:gd name="T39" fmla="*/ 235 h 284"/>
                <a:gd name="T40" fmla="*/ 215 w 244"/>
                <a:gd name="T41" fmla="*/ 255 h 284"/>
                <a:gd name="T42" fmla="*/ 192 w 244"/>
                <a:gd name="T43" fmla="*/ 270 h 284"/>
                <a:gd name="T44" fmla="*/ 165 w 244"/>
                <a:gd name="T45" fmla="*/ 277 h 284"/>
                <a:gd name="T46" fmla="*/ 135 w 244"/>
                <a:gd name="T47" fmla="*/ 283 h 284"/>
                <a:gd name="T48" fmla="*/ 102 w 244"/>
                <a:gd name="T49" fmla="*/ 283 h 284"/>
                <a:gd name="T50" fmla="*/ 72 w 244"/>
                <a:gd name="T51" fmla="*/ 277 h 284"/>
                <a:gd name="T52" fmla="*/ 47 w 244"/>
                <a:gd name="T53" fmla="*/ 265 h 284"/>
                <a:gd name="T54" fmla="*/ 25 w 244"/>
                <a:gd name="T55" fmla="*/ 250 h 284"/>
                <a:gd name="T56" fmla="*/ 10 w 244"/>
                <a:gd name="T57" fmla="*/ 227 h 284"/>
                <a:gd name="T58" fmla="*/ 0 w 244"/>
                <a:gd name="T59" fmla="*/ 202 h 284"/>
                <a:gd name="T60" fmla="*/ 85 w 244"/>
                <a:gd name="T61" fmla="*/ 190 h 284"/>
                <a:gd name="T62" fmla="*/ 90 w 244"/>
                <a:gd name="T63" fmla="*/ 202 h 284"/>
                <a:gd name="T64" fmla="*/ 100 w 244"/>
                <a:gd name="T65" fmla="*/ 212 h 284"/>
                <a:gd name="T66" fmla="*/ 112 w 244"/>
                <a:gd name="T67" fmla="*/ 215 h 284"/>
                <a:gd name="T68" fmla="*/ 125 w 244"/>
                <a:gd name="T69" fmla="*/ 217 h 284"/>
                <a:gd name="T70" fmla="*/ 147 w 244"/>
                <a:gd name="T71" fmla="*/ 212 h 284"/>
                <a:gd name="T72" fmla="*/ 155 w 244"/>
                <a:gd name="T73" fmla="*/ 200 h 284"/>
                <a:gd name="T74" fmla="*/ 152 w 244"/>
                <a:gd name="T75" fmla="*/ 190 h 284"/>
                <a:gd name="T76" fmla="*/ 145 w 244"/>
                <a:gd name="T77" fmla="*/ 182 h 284"/>
                <a:gd name="T78" fmla="*/ 130 w 244"/>
                <a:gd name="T79" fmla="*/ 177 h 284"/>
                <a:gd name="T80" fmla="*/ 107 w 244"/>
                <a:gd name="T81" fmla="*/ 170 h 284"/>
                <a:gd name="T82" fmla="*/ 82 w 244"/>
                <a:gd name="T83" fmla="*/ 162 h 284"/>
                <a:gd name="T84" fmla="*/ 65 w 244"/>
                <a:gd name="T85" fmla="*/ 157 h 284"/>
                <a:gd name="T86" fmla="*/ 47 w 244"/>
                <a:gd name="T87" fmla="*/ 152 h 284"/>
                <a:gd name="T88" fmla="*/ 35 w 244"/>
                <a:gd name="T89" fmla="*/ 142 h 284"/>
                <a:gd name="T90" fmla="*/ 22 w 244"/>
                <a:gd name="T91" fmla="*/ 132 h 284"/>
                <a:gd name="T92" fmla="*/ 12 w 244"/>
                <a:gd name="T93" fmla="*/ 117 h 284"/>
                <a:gd name="T94" fmla="*/ 7 w 244"/>
                <a:gd name="T95" fmla="*/ 100 h 284"/>
                <a:gd name="T96" fmla="*/ 5 w 244"/>
                <a:gd name="T97" fmla="*/ 80 h 284"/>
                <a:gd name="T98" fmla="*/ 7 w 244"/>
                <a:gd name="T99" fmla="*/ 60 h 284"/>
                <a:gd name="T100" fmla="*/ 17 w 244"/>
                <a:gd name="T101" fmla="*/ 40 h 284"/>
                <a:gd name="T102" fmla="*/ 35 w 244"/>
                <a:gd name="T103" fmla="*/ 22 h 284"/>
                <a:gd name="T104" fmla="*/ 60 w 244"/>
                <a:gd name="T105" fmla="*/ 12 h 284"/>
                <a:gd name="T106" fmla="*/ 87 w 244"/>
                <a:gd name="T107" fmla="*/ 2 h 284"/>
                <a:gd name="T108" fmla="*/ 120 w 244"/>
                <a:gd name="T109" fmla="*/ 0 h 284"/>
                <a:gd name="T110" fmla="*/ 140 w 244"/>
                <a:gd name="T111" fmla="*/ 2 h 284"/>
                <a:gd name="T112" fmla="*/ 160 w 244"/>
                <a:gd name="T113" fmla="*/ 5 h 284"/>
                <a:gd name="T114" fmla="*/ 177 w 244"/>
                <a:gd name="T115" fmla="*/ 10 h 284"/>
                <a:gd name="T116" fmla="*/ 195 w 244"/>
                <a:gd name="T117" fmla="*/ 20 h 284"/>
                <a:gd name="T118" fmla="*/ 207 w 244"/>
                <a:gd name="T119" fmla="*/ 32 h 284"/>
                <a:gd name="T120" fmla="*/ 220 w 244"/>
                <a:gd name="T121" fmla="*/ 47 h 284"/>
                <a:gd name="T122" fmla="*/ 230 w 244"/>
                <a:gd name="T123" fmla="*/ 65 h 284"/>
                <a:gd name="T124" fmla="*/ 235 w 244"/>
                <a:gd name="T125" fmla="*/ 8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284">
                  <a:moveTo>
                    <a:pt x="150" y="87"/>
                  </a:moveTo>
                  <a:lnTo>
                    <a:pt x="147" y="77"/>
                  </a:lnTo>
                  <a:lnTo>
                    <a:pt x="140" y="70"/>
                  </a:lnTo>
                  <a:lnTo>
                    <a:pt x="130" y="67"/>
                  </a:lnTo>
                  <a:lnTo>
                    <a:pt x="115" y="65"/>
                  </a:lnTo>
                  <a:lnTo>
                    <a:pt x="105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90" y="77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5" y="90"/>
                  </a:lnTo>
                  <a:lnTo>
                    <a:pt x="97" y="92"/>
                  </a:lnTo>
                  <a:lnTo>
                    <a:pt x="102" y="92"/>
                  </a:lnTo>
                  <a:lnTo>
                    <a:pt x="105" y="95"/>
                  </a:lnTo>
                  <a:lnTo>
                    <a:pt x="110" y="97"/>
                  </a:lnTo>
                  <a:lnTo>
                    <a:pt x="115" y="100"/>
                  </a:lnTo>
                  <a:lnTo>
                    <a:pt x="120" y="100"/>
                  </a:lnTo>
                  <a:lnTo>
                    <a:pt x="125" y="102"/>
                  </a:lnTo>
                  <a:lnTo>
                    <a:pt x="130" y="102"/>
                  </a:lnTo>
                  <a:lnTo>
                    <a:pt x="135" y="105"/>
                  </a:lnTo>
                  <a:lnTo>
                    <a:pt x="140" y="105"/>
                  </a:lnTo>
                  <a:lnTo>
                    <a:pt x="145" y="107"/>
                  </a:lnTo>
                  <a:lnTo>
                    <a:pt x="150" y="107"/>
                  </a:lnTo>
                  <a:lnTo>
                    <a:pt x="165" y="112"/>
                  </a:lnTo>
                  <a:lnTo>
                    <a:pt x="177" y="115"/>
                  </a:lnTo>
                  <a:lnTo>
                    <a:pt x="190" y="120"/>
                  </a:lnTo>
                  <a:lnTo>
                    <a:pt x="200" y="125"/>
                  </a:lnTo>
                  <a:lnTo>
                    <a:pt x="210" y="130"/>
                  </a:lnTo>
                  <a:lnTo>
                    <a:pt x="220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5" y="160"/>
                  </a:lnTo>
                  <a:lnTo>
                    <a:pt x="240" y="170"/>
                  </a:lnTo>
                  <a:lnTo>
                    <a:pt x="243" y="180"/>
                  </a:lnTo>
                  <a:lnTo>
                    <a:pt x="243" y="190"/>
                  </a:lnTo>
                  <a:lnTo>
                    <a:pt x="240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5" y="245"/>
                  </a:lnTo>
                  <a:lnTo>
                    <a:pt x="215" y="255"/>
                  </a:lnTo>
                  <a:lnTo>
                    <a:pt x="205" y="262"/>
                  </a:lnTo>
                  <a:lnTo>
                    <a:pt x="192" y="270"/>
                  </a:lnTo>
                  <a:lnTo>
                    <a:pt x="177" y="275"/>
                  </a:lnTo>
                  <a:lnTo>
                    <a:pt x="165" y="277"/>
                  </a:lnTo>
                  <a:lnTo>
                    <a:pt x="150" y="280"/>
                  </a:lnTo>
                  <a:lnTo>
                    <a:pt x="135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60" y="272"/>
                  </a:lnTo>
                  <a:lnTo>
                    <a:pt x="47" y="265"/>
                  </a:lnTo>
                  <a:lnTo>
                    <a:pt x="35" y="257"/>
                  </a:lnTo>
                  <a:lnTo>
                    <a:pt x="25" y="250"/>
                  </a:lnTo>
                  <a:lnTo>
                    <a:pt x="17" y="240"/>
                  </a:lnTo>
                  <a:lnTo>
                    <a:pt x="10" y="227"/>
                  </a:lnTo>
                  <a:lnTo>
                    <a:pt x="5" y="215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85" y="190"/>
                  </a:lnTo>
                  <a:lnTo>
                    <a:pt x="87" y="197"/>
                  </a:lnTo>
                  <a:lnTo>
                    <a:pt x="90" y="202"/>
                  </a:lnTo>
                  <a:lnTo>
                    <a:pt x="95" y="207"/>
                  </a:lnTo>
                  <a:lnTo>
                    <a:pt x="100" y="212"/>
                  </a:lnTo>
                  <a:lnTo>
                    <a:pt x="105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5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2" y="207"/>
                  </a:lnTo>
                  <a:lnTo>
                    <a:pt x="155" y="200"/>
                  </a:lnTo>
                  <a:lnTo>
                    <a:pt x="155" y="195"/>
                  </a:lnTo>
                  <a:lnTo>
                    <a:pt x="152" y="190"/>
                  </a:lnTo>
                  <a:lnTo>
                    <a:pt x="150" y="187"/>
                  </a:lnTo>
                  <a:lnTo>
                    <a:pt x="145" y="182"/>
                  </a:lnTo>
                  <a:lnTo>
                    <a:pt x="137" y="180"/>
                  </a:lnTo>
                  <a:lnTo>
                    <a:pt x="130" y="177"/>
                  </a:lnTo>
                  <a:lnTo>
                    <a:pt x="120" y="172"/>
                  </a:lnTo>
                  <a:lnTo>
                    <a:pt x="107" y="170"/>
                  </a:lnTo>
                  <a:lnTo>
                    <a:pt x="95" y="167"/>
                  </a:lnTo>
                  <a:lnTo>
                    <a:pt x="82" y="162"/>
                  </a:lnTo>
                  <a:lnTo>
                    <a:pt x="72" y="160"/>
                  </a:lnTo>
                  <a:lnTo>
                    <a:pt x="65" y="157"/>
                  </a:lnTo>
                  <a:lnTo>
                    <a:pt x="55" y="155"/>
                  </a:lnTo>
                  <a:lnTo>
                    <a:pt x="47" y="152"/>
                  </a:lnTo>
                  <a:lnTo>
                    <a:pt x="40" y="147"/>
                  </a:lnTo>
                  <a:lnTo>
                    <a:pt x="35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10" y="110"/>
                  </a:lnTo>
                  <a:lnTo>
                    <a:pt x="7" y="100"/>
                  </a:lnTo>
                  <a:lnTo>
                    <a:pt x="5" y="90"/>
                  </a:lnTo>
                  <a:lnTo>
                    <a:pt x="5" y="80"/>
                  </a:lnTo>
                  <a:lnTo>
                    <a:pt x="5" y="70"/>
                  </a:lnTo>
                  <a:lnTo>
                    <a:pt x="7" y="60"/>
                  </a:lnTo>
                  <a:lnTo>
                    <a:pt x="12" y="50"/>
                  </a:lnTo>
                  <a:lnTo>
                    <a:pt x="17" y="40"/>
                  </a:lnTo>
                  <a:lnTo>
                    <a:pt x="25" y="30"/>
                  </a:lnTo>
                  <a:lnTo>
                    <a:pt x="35" y="22"/>
                  </a:lnTo>
                  <a:lnTo>
                    <a:pt x="47" y="17"/>
                  </a:lnTo>
                  <a:lnTo>
                    <a:pt x="60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50" y="2"/>
                  </a:lnTo>
                  <a:lnTo>
                    <a:pt x="160" y="5"/>
                  </a:lnTo>
                  <a:lnTo>
                    <a:pt x="170" y="7"/>
                  </a:lnTo>
                  <a:lnTo>
                    <a:pt x="177" y="10"/>
                  </a:lnTo>
                  <a:lnTo>
                    <a:pt x="187" y="15"/>
                  </a:lnTo>
                  <a:lnTo>
                    <a:pt x="195" y="20"/>
                  </a:lnTo>
                  <a:lnTo>
                    <a:pt x="202" y="25"/>
                  </a:lnTo>
                  <a:lnTo>
                    <a:pt x="207" y="32"/>
                  </a:lnTo>
                  <a:lnTo>
                    <a:pt x="215" y="40"/>
                  </a:lnTo>
                  <a:lnTo>
                    <a:pt x="220" y="47"/>
                  </a:lnTo>
                  <a:lnTo>
                    <a:pt x="225" y="55"/>
                  </a:lnTo>
                  <a:lnTo>
                    <a:pt x="230" y="65"/>
                  </a:lnTo>
                  <a:lnTo>
                    <a:pt x="232" y="75"/>
                  </a:lnTo>
                  <a:lnTo>
                    <a:pt x="235" y="87"/>
                  </a:lnTo>
                  <a:lnTo>
                    <a:pt x="150" y="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26" name="Freeform 18"/>
            <p:cNvSpPr>
              <a:spLocks/>
            </p:cNvSpPr>
            <p:nvPr/>
          </p:nvSpPr>
          <p:spPr bwMode="auto">
            <a:xfrm>
              <a:off x="3495" y="930"/>
              <a:ext cx="244" cy="284"/>
            </a:xfrm>
            <a:custGeom>
              <a:avLst/>
              <a:gdLst>
                <a:gd name="T0" fmla="*/ 147 w 244"/>
                <a:gd name="T1" fmla="*/ 77 h 284"/>
                <a:gd name="T2" fmla="*/ 115 w 244"/>
                <a:gd name="T3" fmla="*/ 65 h 284"/>
                <a:gd name="T4" fmla="*/ 97 w 244"/>
                <a:gd name="T5" fmla="*/ 67 h 284"/>
                <a:gd name="T6" fmla="*/ 90 w 244"/>
                <a:gd name="T7" fmla="*/ 77 h 284"/>
                <a:gd name="T8" fmla="*/ 92 w 244"/>
                <a:gd name="T9" fmla="*/ 87 h 284"/>
                <a:gd name="T10" fmla="*/ 97 w 244"/>
                <a:gd name="T11" fmla="*/ 92 h 284"/>
                <a:gd name="T12" fmla="*/ 110 w 244"/>
                <a:gd name="T13" fmla="*/ 97 h 284"/>
                <a:gd name="T14" fmla="*/ 120 w 244"/>
                <a:gd name="T15" fmla="*/ 100 h 284"/>
                <a:gd name="T16" fmla="*/ 130 w 244"/>
                <a:gd name="T17" fmla="*/ 102 h 284"/>
                <a:gd name="T18" fmla="*/ 145 w 244"/>
                <a:gd name="T19" fmla="*/ 107 h 284"/>
                <a:gd name="T20" fmla="*/ 165 w 244"/>
                <a:gd name="T21" fmla="*/ 112 h 284"/>
                <a:gd name="T22" fmla="*/ 200 w 244"/>
                <a:gd name="T23" fmla="*/ 125 h 284"/>
                <a:gd name="T24" fmla="*/ 220 w 244"/>
                <a:gd name="T25" fmla="*/ 137 h 284"/>
                <a:gd name="T26" fmla="*/ 232 w 244"/>
                <a:gd name="T27" fmla="*/ 152 h 284"/>
                <a:gd name="T28" fmla="*/ 243 w 244"/>
                <a:gd name="T29" fmla="*/ 180 h 284"/>
                <a:gd name="T30" fmla="*/ 240 w 244"/>
                <a:gd name="T31" fmla="*/ 205 h 284"/>
                <a:gd name="T32" fmla="*/ 225 w 244"/>
                <a:gd name="T33" fmla="*/ 245 h 284"/>
                <a:gd name="T34" fmla="*/ 205 w 244"/>
                <a:gd name="T35" fmla="*/ 262 h 284"/>
                <a:gd name="T36" fmla="*/ 177 w 244"/>
                <a:gd name="T37" fmla="*/ 275 h 284"/>
                <a:gd name="T38" fmla="*/ 135 w 244"/>
                <a:gd name="T39" fmla="*/ 283 h 284"/>
                <a:gd name="T40" fmla="*/ 102 w 244"/>
                <a:gd name="T41" fmla="*/ 283 h 284"/>
                <a:gd name="T42" fmla="*/ 60 w 244"/>
                <a:gd name="T43" fmla="*/ 272 h 284"/>
                <a:gd name="T44" fmla="*/ 35 w 244"/>
                <a:gd name="T45" fmla="*/ 257 h 284"/>
                <a:gd name="T46" fmla="*/ 17 w 244"/>
                <a:gd name="T47" fmla="*/ 240 h 284"/>
                <a:gd name="T48" fmla="*/ 0 w 244"/>
                <a:gd name="T49" fmla="*/ 202 h 284"/>
                <a:gd name="T50" fmla="*/ 85 w 244"/>
                <a:gd name="T51" fmla="*/ 190 h 284"/>
                <a:gd name="T52" fmla="*/ 95 w 244"/>
                <a:gd name="T53" fmla="*/ 207 h 284"/>
                <a:gd name="T54" fmla="*/ 105 w 244"/>
                <a:gd name="T55" fmla="*/ 215 h 284"/>
                <a:gd name="T56" fmla="*/ 125 w 244"/>
                <a:gd name="T57" fmla="*/ 217 h 284"/>
                <a:gd name="T58" fmla="*/ 147 w 244"/>
                <a:gd name="T59" fmla="*/ 212 h 284"/>
                <a:gd name="T60" fmla="*/ 155 w 244"/>
                <a:gd name="T61" fmla="*/ 200 h 284"/>
                <a:gd name="T62" fmla="*/ 150 w 244"/>
                <a:gd name="T63" fmla="*/ 187 h 284"/>
                <a:gd name="T64" fmla="*/ 137 w 244"/>
                <a:gd name="T65" fmla="*/ 180 h 284"/>
                <a:gd name="T66" fmla="*/ 107 w 244"/>
                <a:gd name="T67" fmla="*/ 170 h 284"/>
                <a:gd name="T68" fmla="*/ 82 w 244"/>
                <a:gd name="T69" fmla="*/ 162 h 284"/>
                <a:gd name="T70" fmla="*/ 65 w 244"/>
                <a:gd name="T71" fmla="*/ 157 h 284"/>
                <a:gd name="T72" fmla="*/ 40 w 244"/>
                <a:gd name="T73" fmla="*/ 147 h 284"/>
                <a:gd name="T74" fmla="*/ 27 w 244"/>
                <a:gd name="T75" fmla="*/ 137 h 284"/>
                <a:gd name="T76" fmla="*/ 12 w 244"/>
                <a:gd name="T77" fmla="*/ 117 h 284"/>
                <a:gd name="T78" fmla="*/ 7 w 244"/>
                <a:gd name="T79" fmla="*/ 100 h 284"/>
                <a:gd name="T80" fmla="*/ 5 w 244"/>
                <a:gd name="T81" fmla="*/ 80 h 284"/>
                <a:gd name="T82" fmla="*/ 12 w 244"/>
                <a:gd name="T83" fmla="*/ 50 h 284"/>
                <a:gd name="T84" fmla="*/ 25 w 244"/>
                <a:gd name="T85" fmla="*/ 30 h 284"/>
                <a:gd name="T86" fmla="*/ 60 w 244"/>
                <a:gd name="T87" fmla="*/ 12 h 284"/>
                <a:gd name="T88" fmla="*/ 87 w 244"/>
                <a:gd name="T89" fmla="*/ 2 h 284"/>
                <a:gd name="T90" fmla="*/ 120 w 244"/>
                <a:gd name="T91" fmla="*/ 0 h 284"/>
                <a:gd name="T92" fmla="*/ 150 w 244"/>
                <a:gd name="T93" fmla="*/ 2 h 284"/>
                <a:gd name="T94" fmla="*/ 170 w 244"/>
                <a:gd name="T95" fmla="*/ 7 h 284"/>
                <a:gd name="T96" fmla="*/ 195 w 244"/>
                <a:gd name="T97" fmla="*/ 20 h 284"/>
                <a:gd name="T98" fmla="*/ 207 w 244"/>
                <a:gd name="T99" fmla="*/ 32 h 284"/>
                <a:gd name="T100" fmla="*/ 220 w 244"/>
                <a:gd name="T101" fmla="*/ 47 h 284"/>
                <a:gd name="T102" fmla="*/ 232 w 244"/>
                <a:gd name="T103" fmla="*/ 7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4" h="284">
                  <a:moveTo>
                    <a:pt x="150" y="87"/>
                  </a:moveTo>
                  <a:lnTo>
                    <a:pt x="150" y="87"/>
                  </a:lnTo>
                  <a:lnTo>
                    <a:pt x="147" y="77"/>
                  </a:lnTo>
                  <a:lnTo>
                    <a:pt x="140" y="70"/>
                  </a:lnTo>
                  <a:lnTo>
                    <a:pt x="130" y="67"/>
                  </a:lnTo>
                  <a:lnTo>
                    <a:pt x="115" y="65"/>
                  </a:lnTo>
                  <a:lnTo>
                    <a:pt x="115" y="65"/>
                  </a:lnTo>
                  <a:lnTo>
                    <a:pt x="105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7" y="92"/>
                  </a:lnTo>
                  <a:lnTo>
                    <a:pt x="102" y="92"/>
                  </a:lnTo>
                  <a:lnTo>
                    <a:pt x="105" y="95"/>
                  </a:lnTo>
                  <a:lnTo>
                    <a:pt x="110" y="97"/>
                  </a:lnTo>
                  <a:lnTo>
                    <a:pt x="110" y="97"/>
                  </a:lnTo>
                  <a:lnTo>
                    <a:pt x="115" y="100"/>
                  </a:lnTo>
                  <a:lnTo>
                    <a:pt x="120" y="100"/>
                  </a:lnTo>
                  <a:lnTo>
                    <a:pt x="125" y="102"/>
                  </a:lnTo>
                  <a:lnTo>
                    <a:pt x="130" y="102"/>
                  </a:lnTo>
                  <a:lnTo>
                    <a:pt x="130" y="102"/>
                  </a:lnTo>
                  <a:lnTo>
                    <a:pt x="135" y="105"/>
                  </a:lnTo>
                  <a:lnTo>
                    <a:pt x="140" y="105"/>
                  </a:lnTo>
                  <a:lnTo>
                    <a:pt x="145" y="107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65" y="112"/>
                  </a:lnTo>
                  <a:lnTo>
                    <a:pt x="177" y="115"/>
                  </a:lnTo>
                  <a:lnTo>
                    <a:pt x="190" y="120"/>
                  </a:lnTo>
                  <a:lnTo>
                    <a:pt x="200" y="125"/>
                  </a:lnTo>
                  <a:lnTo>
                    <a:pt x="200" y="125"/>
                  </a:lnTo>
                  <a:lnTo>
                    <a:pt x="210" y="130"/>
                  </a:lnTo>
                  <a:lnTo>
                    <a:pt x="220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2" y="152"/>
                  </a:lnTo>
                  <a:lnTo>
                    <a:pt x="235" y="160"/>
                  </a:lnTo>
                  <a:lnTo>
                    <a:pt x="240" y="170"/>
                  </a:lnTo>
                  <a:lnTo>
                    <a:pt x="243" y="180"/>
                  </a:lnTo>
                  <a:lnTo>
                    <a:pt x="243" y="190"/>
                  </a:lnTo>
                  <a:lnTo>
                    <a:pt x="243" y="190"/>
                  </a:lnTo>
                  <a:lnTo>
                    <a:pt x="240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5" y="245"/>
                  </a:lnTo>
                  <a:lnTo>
                    <a:pt x="225" y="245"/>
                  </a:lnTo>
                  <a:lnTo>
                    <a:pt x="215" y="255"/>
                  </a:lnTo>
                  <a:lnTo>
                    <a:pt x="205" y="262"/>
                  </a:lnTo>
                  <a:lnTo>
                    <a:pt x="192" y="270"/>
                  </a:lnTo>
                  <a:lnTo>
                    <a:pt x="177" y="275"/>
                  </a:lnTo>
                  <a:lnTo>
                    <a:pt x="177" y="275"/>
                  </a:lnTo>
                  <a:lnTo>
                    <a:pt x="165" y="277"/>
                  </a:lnTo>
                  <a:lnTo>
                    <a:pt x="150" y="280"/>
                  </a:lnTo>
                  <a:lnTo>
                    <a:pt x="135" y="283"/>
                  </a:lnTo>
                  <a:lnTo>
                    <a:pt x="117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60" y="272"/>
                  </a:lnTo>
                  <a:lnTo>
                    <a:pt x="60" y="272"/>
                  </a:lnTo>
                  <a:lnTo>
                    <a:pt x="47" y="265"/>
                  </a:lnTo>
                  <a:lnTo>
                    <a:pt x="35" y="257"/>
                  </a:lnTo>
                  <a:lnTo>
                    <a:pt x="25" y="250"/>
                  </a:lnTo>
                  <a:lnTo>
                    <a:pt x="17" y="240"/>
                  </a:lnTo>
                  <a:lnTo>
                    <a:pt x="17" y="240"/>
                  </a:lnTo>
                  <a:lnTo>
                    <a:pt x="10" y="227"/>
                  </a:lnTo>
                  <a:lnTo>
                    <a:pt x="5" y="215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7" y="197"/>
                  </a:lnTo>
                  <a:lnTo>
                    <a:pt x="90" y="202"/>
                  </a:lnTo>
                  <a:lnTo>
                    <a:pt x="95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5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5" y="217"/>
                  </a:lnTo>
                  <a:lnTo>
                    <a:pt x="125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2" y="207"/>
                  </a:lnTo>
                  <a:lnTo>
                    <a:pt x="155" y="200"/>
                  </a:lnTo>
                  <a:lnTo>
                    <a:pt x="155" y="200"/>
                  </a:lnTo>
                  <a:lnTo>
                    <a:pt x="155" y="195"/>
                  </a:lnTo>
                  <a:lnTo>
                    <a:pt x="152" y="190"/>
                  </a:lnTo>
                  <a:lnTo>
                    <a:pt x="150" y="187"/>
                  </a:lnTo>
                  <a:lnTo>
                    <a:pt x="145" y="182"/>
                  </a:lnTo>
                  <a:lnTo>
                    <a:pt x="145" y="182"/>
                  </a:lnTo>
                  <a:lnTo>
                    <a:pt x="137" y="180"/>
                  </a:lnTo>
                  <a:lnTo>
                    <a:pt x="130" y="177"/>
                  </a:lnTo>
                  <a:lnTo>
                    <a:pt x="120" y="172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95" y="167"/>
                  </a:lnTo>
                  <a:lnTo>
                    <a:pt x="82" y="162"/>
                  </a:lnTo>
                  <a:lnTo>
                    <a:pt x="72" y="160"/>
                  </a:lnTo>
                  <a:lnTo>
                    <a:pt x="65" y="157"/>
                  </a:lnTo>
                  <a:lnTo>
                    <a:pt x="65" y="157"/>
                  </a:lnTo>
                  <a:lnTo>
                    <a:pt x="55" y="155"/>
                  </a:lnTo>
                  <a:lnTo>
                    <a:pt x="47" y="152"/>
                  </a:lnTo>
                  <a:lnTo>
                    <a:pt x="40" y="147"/>
                  </a:lnTo>
                  <a:lnTo>
                    <a:pt x="35" y="142"/>
                  </a:lnTo>
                  <a:lnTo>
                    <a:pt x="35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0" y="110"/>
                  </a:lnTo>
                  <a:lnTo>
                    <a:pt x="7" y="100"/>
                  </a:lnTo>
                  <a:lnTo>
                    <a:pt x="5" y="9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70"/>
                  </a:lnTo>
                  <a:lnTo>
                    <a:pt x="7" y="60"/>
                  </a:lnTo>
                  <a:lnTo>
                    <a:pt x="12" y="50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25" y="30"/>
                  </a:lnTo>
                  <a:lnTo>
                    <a:pt x="35" y="22"/>
                  </a:lnTo>
                  <a:lnTo>
                    <a:pt x="47" y="17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50" y="2"/>
                  </a:lnTo>
                  <a:lnTo>
                    <a:pt x="160" y="5"/>
                  </a:lnTo>
                  <a:lnTo>
                    <a:pt x="160" y="5"/>
                  </a:lnTo>
                  <a:lnTo>
                    <a:pt x="170" y="7"/>
                  </a:lnTo>
                  <a:lnTo>
                    <a:pt x="177" y="10"/>
                  </a:lnTo>
                  <a:lnTo>
                    <a:pt x="187" y="15"/>
                  </a:lnTo>
                  <a:lnTo>
                    <a:pt x="195" y="20"/>
                  </a:lnTo>
                  <a:lnTo>
                    <a:pt x="195" y="20"/>
                  </a:lnTo>
                  <a:lnTo>
                    <a:pt x="202" y="25"/>
                  </a:lnTo>
                  <a:lnTo>
                    <a:pt x="207" y="32"/>
                  </a:lnTo>
                  <a:lnTo>
                    <a:pt x="215" y="40"/>
                  </a:lnTo>
                  <a:lnTo>
                    <a:pt x="220" y="47"/>
                  </a:lnTo>
                  <a:lnTo>
                    <a:pt x="220" y="47"/>
                  </a:lnTo>
                  <a:lnTo>
                    <a:pt x="225" y="55"/>
                  </a:lnTo>
                  <a:lnTo>
                    <a:pt x="230" y="65"/>
                  </a:lnTo>
                  <a:lnTo>
                    <a:pt x="232" y="75"/>
                  </a:lnTo>
                  <a:lnTo>
                    <a:pt x="235" y="87"/>
                  </a:lnTo>
                  <a:lnTo>
                    <a:pt x="150" y="8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27" name="Freeform 19"/>
            <p:cNvSpPr>
              <a:spLocks/>
            </p:cNvSpPr>
            <p:nvPr/>
          </p:nvSpPr>
          <p:spPr bwMode="auto">
            <a:xfrm>
              <a:off x="3093" y="930"/>
              <a:ext cx="243" cy="284"/>
            </a:xfrm>
            <a:custGeom>
              <a:avLst/>
              <a:gdLst>
                <a:gd name="T0" fmla="*/ 147 w 243"/>
                <a:gd name="T1" fmla="*/ 77 h 284"/>
                <a:gd name="T2" fmla="*/ 129 w 243"/>
                <a:gd name="T3" fmla="*/ 67 h 284"/>
                <a:gd name="T4" fmla="*/ 104 w 243"/>
                <a:gd name="T5" fmla="*/ 65 h 284"/>
                <a:gd name="T6" fmla="*/ 92 w 243"/>
                <a:gd name="T7" fmla="*/ 72 h 284"/>
                <a:gd name="T8" fmla="*/ 89 w 243"/>
                <a:gd name="T9" fmla="*/ 80 h 284"/>
                <a:gd name="T10" fmla="*/ 92 w 243"/>
                <a:gd name="T11" fmla="*/ 87 h 284"/>
                <a:gd name="T12" fmla="*/ 99 w 243"/>
                <a:gd name="T13" fmla="*/ 92 h 284"/>
                <a:gd name="T14" fmla="*/ 107 w 243"/>
                <a:gd name="T15" fmla="*/ 95 h 284"/>
                <a:gd name="T16" fmla="*/ 114 w 243"/>
                <a:gd name="T17" fmla="*/ 100 h 284"/>
                <a:gd name="T18" fmla="*/ 124 w 243"/>
                <a:gd name="T19" fmla="*/ 102 h 284"/>
                <a:gd name="T20" fmla="*/ 134 w 243"/>
                <a:gd name="T21" fmla="*/ 105 h 284"/>
                <a:gd name="T22" fmla="*/ 144 w 243"/>
                <a:gd name="T23" fmla="*/ 107 h 284"/>
                <a:gd name="T24" fmla="*/ 164 w 243"/>
                <a:gd name="T25" fmla="*/ 112 h 284"/>
                <a:gd name="T26" fmla="*/ 189 w 243"/>
                <a:gd name="T27" fmla="*/ 120 h 284"/>
                <a:gd name="T28" fmla="*/ 209 w 243"/>
                <a:gd name="T29" fmla="*/ 130 h 284"/>
                <a:gd name="T30" fmla="*/ 227 w 243"/>
                <a:gd name="T31" fmla="*/ 145 h 284"/>
                <a:gd name="T32" fmla="*/ 237 w 243"/>
                <a:gd name="T33" fmla="*/ 160 h 284"/>
                <a:gd name="T34" fmla="*/ 242 w 243"/>
                <a:gd name="T35" fmla="*/ 180 h 284"/>
                <a:gd name="T36" fmla="*/ 242 w 243"/>
                <a:gd name="T37" fmla="*/ 205 h 284"/>
                <a:gd name="T38" fmla="*/ 232 w 243"/>
                <a:gd name="T39" fmla="*/ 235 h 284"/>
                <a:gd name="T40" fmla="*/ 214 w 243"/>
                <a:gd name="T41" fmla="*/ 255 h 284"/>
                <a:gd name="T42" fmla="*/ 192 w 243"/>
                <a:gd name="T43" fmla="*/ 270 h 284"/>
                <a:gd name="T44" fmla="*/ 164 w 243"/>
                <a:gd name="T45" fmla="*/ 277 h 284"/>
                <a:gd name="T46" fmla="*/ 134 w 243"/>
                <a:gd name="T47" fmla="*/ 283 h 284"/>
                <a:gd name="T48" fmla="*/ 102 w 243"/>
                <a:gd name="T49" fmla="*/ 283 h 284"/>
                <a:gd name="T50" fmla="*/ 72 w 243"/>
                <a:gd name="T51" fmla="*/ 277 h 284"/>
                <a:gd name="T52" fmla="*/ 47 w 243"/>
                <a:gd name="T53" fmla="*/ 265 h 284"/>
                <a:gd name="T54" fmla="*/ 24 w 243"/>
                <a:gd name="T55" fmla="*/ 250 h 284"/>
                <a:gd name="T56" fmla="*/ 9 w 243"/>
                <a:gd name="T57" fmla="*/ 227 h 284"/>
                <a:gd name="T58" fmla="*/ 2 w 243"/>
                <a:gd name="T59" fmla="*/ 202 h 284"/>
                <a:gd name="T60" fmla="*/ 84 w 243"/>
                <a:gd name="T61" fmla="*/ 190 h 284"/>
                <a:gd name="T62" fmla="*/ 89 w 243"/>
                <a:gd name="T63" fmla="*/ 202 h 284"/>
                <a:gd name="T64" fmla="*/ 99 w 243"/>
                <a:gd name="T65" fmla="*/ 212 h 284"/>
                <a:gd name="T66" fmla="*/ 112 w 243"/>
                <a:gd name="T67" fmla="*/ 215 h 284"/>
                <a:gd name="T68" fmla="*/ 124 w 243"/>
                <a:gd name="T69" fmla="*/ 217 h 284"/>
                <a:gd name="T70" fmla="*/ 147 w 243"/>
                <a:gd name="T71" fmla="*/ 212 h 284"/>
                <a:gd name="T72" fmla="*/ 157 w 243"/>
                <a:gd name="T73" fmla="*/ 200 h 284"/>
                <a:gd name="T74" fmla="*/ 154 w 243"/>
                <a:gd name="T75" fmla="*/ 190 h 284"/>
                <a:gd name="T76" fmla="*/ 144 w 243"/>
                <a:gd name="T77" fmla="*/ 182 h 284"/>
                <a:gd name="T78" fmla="*/ 129 w 243"/>
                <a:gd name="T79" fmla="*/ 177 h 284"/>
                <a:gd name="T80" fmla="*/ 107 w 243"/>
                <a:gd name="T81" fmla="*/ 170 h 284"/>
                <a:gd name="T82" fmla="*/ 84 w 243"/>
                <a:gd name="T83" fmla="*/ 162 h 284"/>
                <a:gd name="T84" fmla="*/ 64 w 243"/>
                <a:gd name="T85" fmla="*/ 157 h 284"/>
                <a:gd name="T86" fmla="*/ 49 w 243"/>
                <a:gd name="T87" fmla="*/ 152 h 284"/>
                <a:gd name="T88" fmla="*/ 34 w 243"/>
                <a:gd name="T89" fmla="*/ 142 h 284"/>
                <a:gd name="T90" fmla="*/ 22 w 243"/>
                <a:gd name="T91" fmla="*/ 132 h 284"/>
                <a:gd name="T92" fmla="*/ 12 w 243"/>
                <a:gd name="T93" fmla="*/ 117 h 284"/>
                <a:gd name="T94" fmla="*/ 7 w 243"/>
                <a:gd name="T95" fmla="*/ 100 h 284"/>
                <a:gd name="T96" fmla="*/ 4 w 243"/>
                <a:gd name="T97" fmla="*/ 80 h 284"/>
                <a:gd name="T98" fmla="*/ 9 w 243"/>
                <a:gd name="T99" fmla="*/ 60 h 284"/>
                <a:gd name="T100" fmla="*/ 19 w 243"/>
                <a:gd name="T101" fmla="*/ 40 h 284"/>
                <a:gd name="T102" fmla="*/ 37 w 243"/>
                <a:gd name="T103" fmla="*/ 22 h 284"/>
                <a:gd name="T104" fmla="*/ 59 w 243"/>
                <a:gd name="T105" fmla="*/ 12 h 284"/>
                <a:gd name="T106" fmla="*/ 87 w 243"/>
                <a:gd name="T107" fmla="*/ 2 h 284"/>
                <a:gd name="T108" fmla="*/ 122 w 243"/>
                <a:gd name="T109" fmla="*/ 0 h 284"/>
                <a:gd name="T110" fmla="*/ 142 w 243"/>
                <a:gd name="T111" fmla="*/ 2 h 284"/>
                <a:gd name="T112" fmla="*/ 162 w 243"/>
                <a:gd name="T113" fmla="*/ 5 h 284"/>
                <a:gd name="T114" fmla="*/ 179 w 243"/>
                <a:gd name="T115" fmla="*/ 10 h 284"/>
                <a:gd name="T116" fmla="*/ 194 w 243"/>
                <a:gd name="T117" fmla="*/ 20 h 284"/>
                <a:gd name="T118" fmla="*/ 209 w 243"/>
                <a:gd name="T119" fmla="*/ 32 h 284"/>
                <a:gd name="T120" fmla="*/ 222 w 243"/>
                <a:gd name="T121" fmla="*/ 47 h 284"/>
                <a:gd name="T122" fmla="*/ 229 w 243"/>
                <a:gd name="T123" fmla="*/ 65 h 284"/>
                <a:gd name="T124" fmla="*/ 234 w 243"/>
                <a:gd name="T125" fmla="*/ 8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284">
                  <a:moveTo>
                    <a:pt x="149" y="87"/>
                  </a:moveTo>
                  <a:lnTo>
                    <a:pt x="147" y="77"/>
                  </a:lnTo>
                  <a:lnTo>
                    <a:pt x="139" y="70"/>
                  </a:lnTo>
                  <a:lnTo>
                    <a:pt x="129" y="67"/>
                  </a:lnTo>
                  <a:lnTo>
                    <a:pt x="117" y="65"/>
                  </a:lnTo>
                  <a:lnTo>
                    <a:pt x="104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89" y="77"/>
                  </a:lnTo>
                  <a:lnTo>
                    <a:pt x="89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4" y="90"/>
                  </a:lnTo>
                  <a:lnTo>
                    <a:pt x="99" y="92"/>
                  </a:lnTo>
                  <a:lnTo>
                    <a:pt x="102" y="92"/>
                  </a:lnTo>
                  <a:lnTo>
                    <a:pt x="107" y="95"/>
                  </a:lnTo>
                  <a:lnTo>
                    <a:pt x="109" y="97"/>
                  </a:lnTo>
                  <a:lnTo>
                    <a:pt x="114" y="100"/>
                  </a:lnTo>
                  <a:lnTo>
                    <a:pt x="119" y="100"/>
                  </a:lnTo>
                  <a:lnTo>
                    <a:pt x="124" y="102"/>
                  </a:lnTo>
                  <a:lnTo>
                    <a:pt x="129" y="102"/>
                  </a:lnTo>
                  <a:lnTo>
                    <a:pt x="134" y="105"/>
                  </a:lnTo>
                  <a:lnTo>
                    <a:pt x="139" y="105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64" y="112"/>
                  </a:lnTo>
                  <a:lnTo>
                    <a:pt x="177" y="115"/>
                  </a:lnTo>
                  <a:lnTo>
                    <a:pt x="189" y="120"/>
                  </a:lnTo>
                  <a:lnTo>
                    <a:pt x="199" y="125"/>
                  </a:lnTo>
                  <a:lnTo>
                    <a:pt x="209" y="130"/>
                  </a:lnTo>
                  <a:lnTo>
                    <a:pt x="219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7" y="160"/>
                  </a:lnTo>
                  <a:lnTo>
                    <a:pt x="239" y="170"/>
                  </a:lnTo>
                  <a:lnTo>
                    <a:pt x="242" y="180"/>
                  </a:lnTo>
                  <a:lnTo>
                    <a:pt x="242" y="190"/>
                  </a:lnTo>
                  <a:lnTo>
                    <a:pt x="242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4" y="245"/>
                  </a:lnTo>
                  <a:lnTo>
                    <a:pt x="214" y="255"/>
                  </a:lnTo>
                  <a:lnTo>
                    <a:pt x="204" y="262"/>
                  </a:lnTo>
                  <a:lnTo>
                    <a:pt x="192" y="270"/>
                  </a:lnTo>
                  <a:lnTo>
                    <a:pt x="179" y="275"/>
                  </a:lnTo>
                  <a:lnTo>
                    <a:pt x="164" y="277"/>
                  </a:lnTo>
                  <a:lnTo>
                    <a:pt x="149" y="280"/>
                  </a:lnTo>
                  <a:lnTo>
                    <a:pt x="134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59" y="272"/>
                  </a:lnTo>
                  <a:lnTo>
                    <a:pt x="47" y="265"/>
                  </a:lnTo>
                  <a:lnTo>
                    <a:pt x="34" y="257"/>
                  </a:lnTo>
                  <a:lnTo>
                    <a:pt x="24" y="250"/>
                  </a:lnTo>
                  <a:lnTo>
                    <a:pt x="17" y="240"/>
                  </a:lnTo>
                  <a:lnTo>
                    <a:pt x="9" y="227"/>
                  </a:lnTo>
                  <a:lnTo>
                    <a:pt x="4" y="215"/>
                  </a:lnTo>
                  <a:lnTo>
                    <a:pt x="2" y="202"/>
                  </a:lnTo>
                  <a:lnTo>
                    <a:pt x="0" y="190"/>
                  </a:lnTo>
                  <a:lnTo>
                    <a:pt x="84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4" y="207"/>
                  </a:lnTo>
                  <a:lnTo>
                    <a:pt x="99" y="212"/>
                  </a:lnTo>
                  <a:lnTo>
                    <a:pt x="104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4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4" y="207"/>
                  </a:lnTo>
                  <a:lnTo>
                    <a:pt x="157" y="200"/>
                  </a:lnTo>
                  <a:lnTo>
                    <a:pt x="157" y="195"/>
                  </a:lnTo>
                  <a:lnTo>
                    <a:pt x="154" y="190"/>
                  </a:lnTo>
                  <a:lnTo>
                    <a:pt x="149" y="187"/>
                  </a:lnTo>
                  <a:lnTo>
                    <a:pt x="144" y="182"/>
                  </a:lnTo>
                  <a:lnTo>
                    <a:pt x="137" y="180"/>
                  </a:lnTo>
                  <a:lnTo>
                    <a:pt x="129" y="177"/>
                  </a:lnTo>
                  <a:lnTo>
                    <a:pt x="119" y="172"/>
                  </a:lnTo>
                  <a:lnTo>
                    <a:pt x="107" y="170"/>
                  </a:lnTo>
                  <a:lnTo>
                    <a:pt x="94" y="167"/>
                  </a:lnTo>
                  <a:lnTo>
                    <a:pt x="84" y="162"/>
                  </a:lnTo>
                  <a:lnTo>
                    <a:pt x="74" y="160"/>
                  </a:lnTo>
                  <a:lnTo>
                    <a:pt x="64" y="157"/>
                  </a:lnTo>
                  <a:lnTo>
                    <a:pt x="57" y="155"/>
                  </a:lnTo>
                  <a:lnTo>
                    <a:pt x="49" y="152"/>
                  </a:lnTo>
                  <a:lnTo>
                    <a:pt x="42" y="147"/>
                  </a:lnTo>
                  <a:lnTo>
                    <a:pt x="34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9" y="110"/>
                  </a:lnTo>
                  <a:lnTo>
                    <a:pt x="7" y="100"/>
                  </a:lnTo>
                  <a:lnTo>
                    <a:pt x="4" y="90"/>
                  </a:lnTo>
                  <a:lnTo>
                    <a:pt x="4" y="80"/>
                  </a:lnTo>
                  <a:lnTo>
                    <a:pt x="4" y="70"/>
                  </a:lnTo>
                  <a:lnTo>
                    <a:pt x="9" y="60"/>
                  </a:lnTo>
                  <a:lnTo>
                    <a:pt x="12" y="50"/>
                  </a:lnTo>
                  <a:lnTo>
                    <a:pt x="19" y="40"/>
                  </a:lnTo>
                  <a:lnTo>
                    <a:pt x="27" y="30"/>
                  </a:lnTo>
                  <a:lnTo>
                    <a:pt x="37" y="22"/>
                  </a:lnTo>
                  <a:lnTo>
                    <a:pt x="47" y="17"/>
                  </a:lnTo>
                  <a:lnTo>
                    <a:pt x="59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2" y="2"/>
                  </a:lnTo>
                  <a:lnTo>
                    <a:pt x="162" y="5"/>
                  </a:lnTo>
                  <a:lnTo>
                    <a:pt x="172" y="7"/>
                  </a:lnTo>
                  <a:lnTo>
                    <a:pt x="179" y="10"/>
                  </a:lnTo>
                  <a:lnTo>
                    <a:pt x="187" y="15"/>
                  </a:lnTo>
                  <a:lnTo>
                    <a:pt x="194" y="20"/>
                  </a:lnTo>
                  <a:lnTo>
                    <a:pt x="202" y="25"/>
                  </a:lnTo>
                  <a:lnTo>
                    <a:pt x="209" y="32"/>
                  </a:lnTo>
                  <a:lnTo>
                    <a:pt x="217" y="40"/>
                  </a:lnTo>
                  <a:lnTo>
                    <a:pt x="222" y="47"/>
                  </a:lnTo>
                  <a:lnTo>
                    <a:pt x="224" y="55"/>
                  </a:lnTo>
                  <a:lnTo>
                    <a:pt x="229" y="65"/>
                  </a:lnTo>
                  <a:lnTo>
                    <a:pt x="232" y="75"/>
                  </a:lnTo>
                  <a:lnTo>
                    <a:pt x="234" y="87"/>
                  </a:lnTo>
                  <a:lnTo>
                    <a:pt x="149" y="8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28" name="Freeform 20"/>
            <p:cNvSpPr>
              <a:spLocks/>
            </p:cNvSpPr>
            <p:nvPr/>
          </p:nvSpPr>
          <p:spPr bwMode="auto">
            <a:xfrm>
              <a:off x="3093" y="930"/>
              <a:ext cx="243" cy="284"/>
            </a:xfrm>
            <a:custGeom>
              <a:avLst/>
              <a:gdLst>
                <a:gd name="T0" fmla="*/ 147 w 243"/>
                <a:gd name="T1" fmla="*/ 77 h 284"/>
                <a:gd name="T2" fmla="*/ 117 w 243"/>
                <a:gd name="T3" fmla="*/ 65 h 284"/>
                <a:gd name="T4" fmla="*/ 97 w 243"/>
                <a:gd name="T5" fmla="*/ 67 h 284"/>
                <a:gd name="T6" fmla="*/ 89 w 243"/>
                <a:gd name="T7" fmla="*/ 77 h 284"/>
                <a:gd name="T8" fmla="*/ 92 w 243"/>
                <a:gd name="T9" fmla="*/ 87 h 284"/>
                <a:gd name="T10" fmla="*/ 99 w 243"/>
                <a:gd name="T11" fmla="*/ 92 h 284"/>
                <a:gd name="T12" fmla="*/ 109 w 243"/>
                <a:gd name="T13" fmla="*/ 97 h 284"/>
                <a:gd name="T14" fmla="*/ 119 w 243"/>
                <a:gd name="T15" fmla="*/ 100 h 284"/>
                <a:gd name="T16" fmla="*/ 129 w 243"/>
                <a:gd name="T17" fmla="*/ 102 h 284"/>
                <a:gd name="T18" fmla="*/ 144 w 243"/>
                <a:gd name="T19" fmla="*/ 107 h 284"/>
                <a:gd name="T20" fmla="*/ 164 w 243"/>
                <a:gd name="T21" fmla="*/ 112 h 284"/>
                <a:gd name="T22" fmla="*/ 199 w 243"/>
                <a:gd name="T23" fmla="*/ 125 h 284"/>
                <a:gd name="T24" fmla="*/ 219 w 243"/>
                <a:gd name="T25" fmla="*/ 137 h 284"/>
                <a:gd name="T26" fmla="*/ 232 w 243"/>
                <a:gd name="T27" fmla="*/ 152 h 284"/>
                <a:gd name="T28" fmla="*/ 242 w 243"/>
                <a:gd name="T29" fmla="*/ 180 h 284"/>
                <a:gd name="T30" fmla="*/ 242 w 243"/>
                <a:gd name="T31" fmla="*/ 205 h 284"/>
                <a:gd name="T32" fmla="*/ 224 w 243"/>
                <a:gd name="T33" fmla="*/ 245 h 284"/>
                <a:gd name="T34" fmla="*/ 204 w 243"/>
                <a:gd name="T35" fmla="*/ 262 h 284"/>
                <a:gd name="T36" fmla="*/ 179 w 243"/>
                <a:gd name="T37" fmla="*/ 275 h 284"/>
                <a:gd name="T38" fmla="*/ 134 w 243"/>
                <a:gd name="T39" fmla="*/ 283 h 284"/>
                <a:gd name="T40" fmla="*/ 102 w 243"/>
                <a:gd name="T41" fmla="*/ 283 h 284"/>
                <a:gd name="T42" fmla="*/ 59 w 243"/>
                <a:gd name="T43" fmla="*/ 272 h 284"/>
                <a:gd name="T44" fmla="*/ 34 w 243"/>
                <a:gd name="T45" fmla="*/ 257 h 284"/>
                <a:gd name="T46" fmla="*/ 17 w 243"/>
                <a:gd name="T47" fmla="*/ 240 h 284"/>
                <a:gd name="T48" fmla="*/ 2 w 243"/>
                <a:gd name="T49" fmla="*/ 202 h 284"/>
                <a:gd name="T50" fmla="*/ 84 w 243"/>
                <a:gd name="T51" fmla="*/ 190 h 284"/>
                <a:gd name="T52" fmla="*/ 94 w 243"/>
                <a:gd name="T53" fmla="*/ 207 h 284"/>
                <a:gd name="T54" fmla="*/ 104 w 243"/>
                <a:gd name="T55" fmla="*/ 215 h 284"/>
                <a:gd name="T56" fmla="*/ 124 w 243"/>
                <a:gd name="T57" fmla="*/ 217 h 284"/>
                <a:gd name="T58" fmla="*/ 147 w 243"/>
                <a:gd name="T59" fmla="*/ 212 h 284"/>
                <a:gd name="T60" fmla="*/ 157 w 243"/>
                <a:gd name="T61" fmla="*/ 200 h 284"/>
                <a:gd name="T62" fmla="*/ 149 w 243"/>
                <a:gd name="T63" fmla="*/ 187 h 284"/>
                <a:gd name="T64" fmla="*/ 137 w 243"/>
                <a:gd name="T65" fmla="*/ 180 h 284"/>
                <a:gd name="T66" fmla="*/ 107 w 243"/>
                <a:gd name="T67" fmla="*/ 170 h 284"/>
                <a:gd name="T68" fmla="*/ 84 w 243"/>
                <a:gd name="T69" fmla="*/ 162 h 284"/>
                <a:gd name="T70" fmla="*/ 64 w 243"/>
                <a:gd name="T71" fmla="*/ 157 h 284"/>
                <a:gd name="T72" fmla="*/ 42 w 243"/>
                <a:gd name="T73" fmla="*/ 147 h 284"/>
                <a:gd name="T74" fmla="*/ 27 w 243"/>
                <a:gd name="T75" fmla="*/ 137 h 284"/>
                <a:gd name="T76" fmla="*/ 12 w 243"/>
                <a:gd name="T77" fmla="*/ 117 h 284"/>
                <a:gd name="T78" fmla="*/ 7 w 243"/>
                <a:gd name="T79" fmla="*/ 100 h 284"/>
                <a:gd name="T80" fmla="*/ 4 w 243"/>
                <a:gd name="T81" fmla="*/ 80 h 284"/>
                <a:gd name="T82" fmla="*/ 12 w 243"/>
                <a:gd name="T83" fmla="*/ 50 h 284"/>
                <a:gd name="T84" fmla="*/ 27 w 243"/>
                <a:gd name="T85" fmla="*/ 30 h 284"/>
                <a:gd name="T86" fmla="*/ 59 w 243"/>
                <a:gd name="T87" fmla="*/ 12 h 284"/>
                <a:gd name="T88" fmla="*/ 87 w 243"/>
                <a:gd name="T89" fmla="*/ 2 h 284"/>
                <a:gd name="T90" fmla="*/ 122 w 243"/>
                <a:gd name="T91" fmla="*/ 0 h 284"/>
                <a:gd name="T92" fmla="*/ 152 w 243"/>
                <a:gd name="T93" fmla="*/ 2 h 284"/>
                <a:gd name="T94" fmla="*/ 172 w 243"/>
                <a:gd name="T95" fmla="*/ 7 h 284"/>
                <a:gd name="T96" fmla="*/ 194 w 243"/>
                <a:gd name="T97" fmla="*/ 20 h 284"/>
                <a:gd name="T98" fmla="*/ 209 w 243"/>
                <a:gd name="T99" fmla="*/ 32 h 284"/>
                <a:gd name="T100" fmla="*/ 222 w 243"/>
                <a:gd name="T101" fmla="*/ 47 h 284"/>
                <a:gd name="T102" fmla="*/ 232 w 243"/>
                <a:gd name="T103" fmla="*/ 7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3" h="284">
                  <a:moveTo>
                    <a:pt x="149" y="87"/>
                  </a:moveTo>
                  <a:lnTo>
                    <a:pt x="149" y="87"/>
                  </a:lnTo>
                  <a:lnTo>
                    <a:pt x="147" y="77"/>
                  </a:lnTo>
                  <a:lnTo>
                    <a:pt x="139" y="70"/>
                  </a:lnTo>
                  <a:lnTo>
                    <a:pt x="129" y="67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04" y="65"/>
                  </a:lnTo>
                  <a:lnTo>
                    <a:pt x="97" y="67"/>
                  </a:lnTo>
                  <a:lnTo>
                    <a:pt x="92" y="72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89" y="80"/>
                  </a:lnTo>
                  <a:lnTo>
                    <a:pt x="92" y="82"/>
                  </a:lnTo>
                  <a:lnTo>
                    <a:pt x="92" y="87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9" y="92"/>
                  </a:lnTo>
                  <a:lnTo>
                    <a:pt x="102" y="92"/>
                  </a:lnTo>
                  <a:lnTo>
                    <a:pt x="107" y="95"/>
                  </a:lnTo>
                  <a:lnTo>
                    <a:pt x="109" y="97"/>
                  </a:lnTo>
                  <a:lnTo>
                    <a:pt x="109" y="97"/>
                  </a:lnTo>
                  <a:lnTo>
                    <a:pt x="114" y="100"/>
                  </a:lnTo>
                  <a:lnTo>
                    <a:pt x="119" y="100"/>
                  </a:lnTo>
                  <a:lnTo>
                    <a:pt x="124" y="102"/>
                  </a:lnTo>
                  <a:lnTo>
                    <a:pt x="129" y="102"/>
                  </a:lnTo>
                  <a:lnTo>
                    <a:pt x="129" y="102"/>
                  </a:lnTo>
                  <a:lnTo>
                    <a:pt x="134" y="105"/>
                  </a:lnTo>
                  <a:lnTo>
                    <a:pt x="139" y="105"/>
                  </a:lnTo>
                  <a:lnTo>
                    <a:pt x="144" y="107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64" y="112"/>
                  </a:lnTo>
                  <a:lnTo>
                    <a:pt x="177" y="115"/>
                  </a:lnTo>
                  <a:lnTo>
                    <a:pt x="189" y="120"/>
                  </a:lnTo>
                  <a:lnTo>
                    <a:pt x="199" y="125"/>
                  </a:lnTo>
                  <a:lnTo>
                    <a:pt x="199" y="125"/>
                  </a:lnTo>
                  <a:lnTo>
                    <a:pt x="209" y="130"/>
                  </a:lnTo>
                  <a:lnTo>
                    <a:pt x="219" y="137"/>
                  </a:lnTo>
                  <a:lnTo>
                    <a:pt x="227" y="145"/>
                  </a:lnTo>
                  <a:lnTo>
                    <a:pt x="232" y="152"/>
                  </a:lnTo>
                  <a:lnTo>
                    <a:pt x="232" y="152"/>
                  </a:lnTo>
                  <a:lnTo>
                    <a:pt x="237" y="160"/>
                  </a:lnTo>
                  <a:lnTo>
                    <a:pt x="239" y="170"/>
                  </a:lnTo>
                  <a:lnTo>
                    <a:pt x="242" y="180"/>
                  </a:lnTo>
                  <a:lnTo>
                    <a:pt x="242" y="190"/>
                  </a:lnTo>
                  <a:lnTo>
                    <a:pt x="242" y="190"/>
                  </a:lnTo>
                  <a:lnTo>
                    <a:pt x="242" y="205"/>
                  </a:lnTo>
                  <a:lnTo>
                    <a:pt x="237" y="220"/>
                  </a:lnTo>
                  <a:lnTo>
                    <a:pt x="232" y="235"/>
                  </a:lnTo>
                  <a:lnTo>
                    <a:pt x="224" y="245"/>
                  </a:lnTo>
                  <a:lnTo>
                    <a:pt x="224" y="245"/>
                  </a:lnTo>
                  <a:lnTo>
                    <a:pt x="214" y="255"/>
                  </a:lnTo>
                  <a:lnTo>
                    <a:pt x="204" y="262"/>
                  </a:lnTo>
                  <a:lnTo>
                    <a:pt x="192" y="270"/>
                  </a:lnTo>
                  <a:lnTo>
                    <a:pt x="179" y="275"/>
                  </a:lnTo>
                  <a:lnTo>
                    <a:pt x="179" y="275"/>
                  </a:lnTo>
                  <a:lnTo>
                    <a:pt x="164" y="277"/>
                  </a:lnTo>
                  <a:lnTo>
                    <a:pt x="149" y="280"/>
                  </a:lnTo>
                  <a:lnTo>
                    <a:pt x="134" y="283"/>
                  </a:lnTo>
                  <a:lnTo>
                    <a:pt x="117" y="283"/>
                  </a:lnTo>
                  <a:lnTo>
                    <a:pt x="117" y="283"/>
                  </a:lnTo>
                  <a:lnTo>
                    <a:pt x="102" y="283"/>
                  </a:lnTo>
                  <a:lnTo>
                    <a:pt x="87" y="280"/>
                  </a:lnTo>
                  <a:lnTo>
                    <a:pt x="72" y="277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47" y="265"/>
                  </a:lnTo>
                  <a:lnTo>
                    <a:pt x="34" y="257"/>
                  </a:lnTo>
                  <a:lnTo>
                    <a:pt x="24" y="250"/>
                  </a:lnTo>
                  <a:lnTo>
                    <a:pt x="17" y="240"/>
                  </a:lnTo>
                  <a:lnTo>
                    <a:pt x="17" y="240"/>
                  </a:lnTo>
                  <a:lnTo>
                    <a:pt x="9" y="227"/>
                  </a:lnTo>
                  <a:lnTo>
                    <a:pt x="4" y="215"/>
                  </a:lnTo>
                  <a:lnTo>
                    <a:pt x="2" y="202"/>
                  </a:lnTo>
                  <a:lnTo>
                    <a:pt x="0" y="190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87" y="197"/>
                  </a:lnTo>
                  <a:lnTo>
                    <a:pt x="89" y="202"/>
                  </a:lnTo>
                  <a:lnTo>
                    <a:pt x="94" y="207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104" y="215"/>
                  </a:lnTo>
                  <a:lnTo>
                    <a:pt x="112" y="215"/>
                  </a:lnTo>
                  <a:lnTo>
                    <a:pt x="117" y="217"/>
                  </a:lnTo>
                  <a:lnTo>
                    <a:pt x="124" y="217"/>
                  </a:lnTo>
                  <a:lnTo>
                    <a:pt x="124" y="217"/>
                  </a:lnTo>
                  <a:lnTo>
                    <a:pt x="137" y="217"/>
                  </a:lnTo>
                  <a:lnTo>
                    <a:pt x="147" y="212"/>
                  </a:lnTo>
                  <a:lnTo>
                    <a:pt x="154" y="207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195"/>
                  </a:lnTo>
                  <a:lnTo>
                    <a:pt x="154" y="190"/>
                  </a:lnTo>
                  <a:lnTo>
                    <a:pt x="149" y="187"/>
                  </a:lnTo>
                  <a:lnTo>
                    <a:pt x="144" y="182"/>
                  </a:lnTo>
                  <a:lnTo>
                    <a:pt x="144" y="182"/>
                  </a:lnTo>
                  <a:lnTo>
                    <a:pt x="137" y="180"/>
                  </a:lnTo>
                  <a:lnTo>
                    <a:pt x="129" y="177"/>
                  </a:lnTo>
                  <a:lnTo>
                    <a:pt x="119" y="172"/>
                  </a:lnTo>
                  <a:lnTo>
                    <a:pt x="107" y="170"/>
                  </a:lnTo>
                  <a:lnTo>
                    <a:pt x="107" y="170"/>
                  </a:lnTo>
                  <a:lnTo>
                    <a:pt x="94" y="167"/>
                  </a:lnTo>
                  <a:lnTo>
                    <a:pt x="84" y="162"/>
                  </a:lnTo>
                  <a:lnTo>
                    <a:pt x="74" y="160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57" y="155"/>
                  </a:lnTo>
                  <a:lnTo>
                    <a:pt x="49" y="152"/>
                  </a:lnTo>
                  <a:lnTo>
                    <a:pt x="42" y="147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27" y="137"/>
                  </a:lnTo>
                  <a:lnTo>
                    <a:pt x="22" y="132"/>
                  </a:lnTo>
                  <a:lnTo>
                    <a:pt x="17" y="125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9" y="110"/>
                  </a:lnTo>
                  <a:lnTo>
                    <a:pt x="7" y="100"/>
                  </a:lnTo>
                  <a:lnTo>
                    <a:pt x="4" y="90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4" y="70"/>
                  </a:lnTo>
                  <a:lnTo>
                    <a:pt x="9" y="60"/>
                  </a:lnTo>
                  <a:lnTo>
                    <a:pt x="12" y="5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7" y="30"/>
                  </a:lnTo>
                  <a:lnTo>
                    <a:pt x="37" y="22"/>
                  </a:lnTo>
                  <a:lnTo>
                    <a:pt x="47" y="17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72" y="7"/>
                  </a:lnTo>
                  <a:lnTo>
                    <a:pt x="87" y="2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2" y="2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72" y="7"/>
                  </a:lnTo>
                  <a:lnTo>
                    <a:pt x="179" y="10"/>
                  </a:lnTo>
                  <a:lnTo>
                    <a:pt x="187" y="15"/>
                  </a:lnTo>
                  <a:lnTo>
                    <a:pt x="194" y="20"/>
                  </a:lnTo>
                  <a:lnTo>
                    <a:pt x="194" y="20"/>
                  </a:lnTo>
                  <a:lnTo>
                    <a:pt x="202" y="25"/>
                  </a:lnTo>
                  <a:lnTo>
                    <a:pt x="209" y="32"/>
                  </a:lnTo>
                  <a:lnTo>
                    <a:pt x="217" y="40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4" y="55"/>
                  </a:lnTo>
                  <a:lnTo>
                    <a:pt x="229" y="65"/>
                  </a:lnTo>
                  <a:lnTo>
                    <a:pt x="232" y="75"/>
                  </a:lnTo>
                  <a:lnTo>
                    <a:pt x="234" y="87"/>
                  </a:lnTo>
                  <a:lnTo>
                    <a:pt x="149" y="8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29" name="Freeform 21"/>
            <p:cNvSpPr>
              <a:spLocks/>
            </p:cNvSpPr>
            <p:nvPr/>
          </p:nvSpPr>
          <p:spPr bwMode="auto">
            <a:xfrm>
              <a:off x="1902" y="946"/>
              <a:ext cx="241" cy="267"/>
            </a:xfrm>
            <a:custGeom>
              <a:avLst/>
              <a:gdLst>
                <a:gd name="T0" fmla="*/ 0 w 241"/>
                <a:gd name="T1" fmla="*/ 0 h 267"/>
                <a:gd name="T2" fmla="*/ 127 w 241"/>
                <a:gd name="T3" fmla="*/ 0 h 267"/>
                <a:gd name="T4" fmla="*/ 140 w 241"/>
                <a:gd name="T5" fmla="*/ 0 h 267"/>
                <a:gd name="T6" fmla="*/ 152 w 241"/>
                <a:gd name="T7" fmla="*/ 2 h 267"/>
                <a:gd name="T8" fmla="*/ 165 w 241"/>
                <a:gd name="T9" fmla="*/ 5 h 267"/>
                <a:gd name="T10" fmla="*/ 177 w 241"/>
                <a:gd name="T11" fmla="*/ 7 h 267"/>
                <a:gd name="T12" fmla="*/ 187 w 241"/>
                <a:gd name="T13" fmla="*/ 10 h 267"/>
                <a:gd name="T14" fmla="*/ 195 w 241"/>
                <a:gd name="T15" fmla="*/ 15 h 267"/>
                <a:gd name="T16" fmla="*/ 205 w 241"/>
                <a:gd name="T17" fmla="*/ 20 h 267"/>
                <a:gd name="T18" fmla="*/ 212 w 241"/>
                <a:gd name="T19" fmla="*/ 25 h 267"/>
                <a:gd name="T20" fmla="*/ 220 w 241"/>
                <a:gd name="T21" fmla="*/ 30 h 267"/>
                <a:gd name="T22" fmla="*/ 225 w 241"/>
                <a:gd name="T23" fmla="*/ 37 h 267"/>
                <a:gd name="T24" fmla="*/ 227 w 241"/>
                <a:gd name="T25" fmla="*/ 45 h 267"/>
                <a:gd name="T26" fmla="*/ 232 w 241"/>
                <a:gd name="T27" fmla="*/ 52 h 267"/>
                <a:gd name="T28" fmla="*/ 235 w 241"/>
                <a:gd name="T29" fmla="*/ 62 h 267"/>
                <a:gd name="T30" fmla="*/ 237 w 241"/>
                <a:gd name="T31" fmla="*/ 72 h 267"/>
                <a:gd name="T32" fmla="*/ 240 w 241"/>
                <a:gd name="T33" fmla="*/ 82 h 267"/>
                <a:gd name="T34" fmla="*/ 240 w 241"/>
                <a:gd name="T35" fmla="*/ 92 h 267"/>
                <a:gd name="T36" fmla="*/ 240 w 241"/>
                <a:gd name="T37" fmla="*/ 102 h 267"/>
                <a:gd name="T38" fmla="*/ 237 w 241"/>
                <a:gd name="T39" fmla="*/ 110 h 267"/>
                <a:gd name="T40" fmla="*/ 237 w 241"/>
                <a:gd name="T41" fmla="*/ 117 h 267"/>
                <a:gd name="T42" fmla="*/ 235 w 241"/>
                <a:gd name="T43" fmla="*/ 125 h 267"/>
                <a:gd name="T44" fmla="*/ 230 w 241"/>
                <a:gd name="T45" fmla="*/ 133 h 267"/>
                <a:gd name="T46" fmla="*/ 227 w 241"/>
                <a:gd name="T47" fmla="*/ 140 h 267"/>
                <a:gd name="T48" fmla="*/ 222 w 241"/>
                <a:gd name="T49" fmla="*/ 148 h 267"/>
                <a:gd name="T50" fmla="*/ 217 w 241"/>
                <a:gd name="T51" fmla="*/ 153 h 267"/>
                <a:gd name="T52" fmla="*/ 210 w 241"/>
                <a:gd name="T53" fmla="*/ 160 h 267"/>
                <a:gd name="T54" fmla="*/ 202 w 241"/>
                <a:gd name="T55" fmla="*/ 165 h 267"/>
                <a:gd name="T56" fmla="*/ 192 w 241"/>
                <a:gd name="T57" fmla="*/ 168 h 267"/>
                <a:gd name="T58" fmla="*/ 182 w 241"/>
                <a:gd name="T59" fmla="*/ 173 h 267"/>
                <a:gd name="T60" fmla="*/ 172 w 241"/>
                <a:gd name="T61" fmla="*/ 175 h 267"/>
                <a:gd name="T62" fmla="*/ 160 w 241"/>
                <a:gd name="T63" fmla="*/ 178 h 267"/>
                <a:gd name="T64" fmla="*/ 147 w 241"/>
                <a:gd name="T65" fmla="*/ 180 h 267"/>
                <a:gd name="T66" fmla="*/ 132 w 241"/>
                <a:gd name="T67" fmla="*/ 180 h 267"/>
                <a:gd name="T68" fmla="*/ 87 w 241"/>
                <a:gd name="T69" fmla="*/ 180 h 267"/>
                <a:gd name="T70" fmla="*/ 87 w 241"/>
                <a:gd name="T71" fmla="*/ 266 h 267"/>
                <a:gd name="T72" fmla="*/ 0 w 241"/>
                <a:gd name="T73" fmla="*/ 266 h 267"/>
                <a:gd name="T74" fmla="*/ 0 w 241"/>
                <a:gd name="T75" fmla="*/ 0 h 267"/>
                <a:gd name="T76" fmla="*/ 87 w 241"/>
                <a:gd name="T77" fmla="*/ 62 h 267"/>
                <a:gd name="T78" fmla="*/ 87 w 241"/>
                <a:gd name="T79" fmla="*/ 117 h 267"/>
                <a:gd name="T80" fmla="*/ 125 w 241"/>
                <a:gd name="T81" fmla="*/ 117 h 267"/>
                <a:gd name="T82" fmla="*/ 132 w 241"/>
                <a:gd name="T83" fmla="*/ 117 h 267"/>
                <a:gd name="T84" fmla="*/ 137 w 241"/>
                <a:gd name="T85" fmla="*/ 115 h 267"/>
                <a:gd name="T86" fmla="*/ 142 w 241"/>
                <a:gd name="T87" fmla="*/ 112 h 267"/>
                <a:gd name="T88" fmla="*/ 147 w 241"/>
                <a:gd name="T89" fmla="*/ 110 h 267"/>
                <a:gd name="T90" fmla="*/ 152 w 241"/>
                <a:gd name="T91" fmla="*/ 107 h 267"/>
                <a:gd name="T92" fmla="*/ 155 w 241"/>
                <a:gd name="T93" fmla="*/ 102 h 267"/>
                <a:gd name="T94" fmla="*/ 157 w 241"/>
                <a:gd name="T95" fmla="*/ 97 h 267"/>
                <a:gd name="T96" fmla="*/ 157 w 241"/>
                <a:gd name="T97" fmla="*/ 90 h 267"/>
                <a:gd name="T98" fmla="*/ 155 w 241"/>
                <a:gd name="T99" fmla="*/ 77 h 267"/>
                <a:gd name="T100" fmla="*/ 147 w 241"/>
                <a:gd name="T101" fmla="*/ 70 h 267"/>
                <a:gd name="T102" fmla="*/ 132 w 241"/>
                <a:gd name="T103" fmla="*/ 65 h 267"/>
                <a:gd name="T104" fmla="*/ 112 w 241"/>
                <a:gd name="T105" fmla="*/ 62 h 267"/>
                <a:gd name="T106" fmla="*/ 87 w 241"/>
                <a:gd name="T107" fmla="*/ 62 h 267"/>
                <a:gd name="T108" fmla="*/ 0 w 241"/>
                <a:gd name="T109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1" h="267">
                  <a:moveTo>
                    <a:pt x="0" y="0"/>
                  </a:move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5" y="5"/>
                  </a:lnTo>
                  <a:lnTo>
                    <a:pt x="177" y="7"/>
                  </a:lnTo>
                  <a:lnTo>
                    <a:pt x="187" y="10"/>
                  </a:lnTo>
                  <a:lnTo>
                    <a:pt x="195" y="15"/>
                  </a:lnTo>
                  <a:lnTo>
                    <a:pt x="205" y="20"/>
                  </a:lnTo>
                  <a:lnTo>
                    <a:pt x="212" y="25"/>
                  </a:lnTo>
                  <a:lnTo>
                    <a:pt x="220" y="30"/>
                  </a:lnTo>
                  <a:lnTo>
                    <a:pt x="225" y="37"/>
                  </a:lnTo>
                  <a:lnTo>
                    <a:pt x="227" y="45"/>
                  </a:lnTo>
                  <a:lnTo>
                    <a:pt x="232" y="52"/>
                  </a:lnTo>
                  <a:lnTo>
                    <a:pt x="235" y="62"/>
                  </a:lnTo>
                  <a:lnTo>
                    <a:pt x="237" y="72"/>
                  </a:lnTo>
                  <a:lnTo>
                    <a:pt x="240" y="82"/>
                  </a:lnTo>
                  <a:lnTo>
                    <a:pt x="240" y="92"/>
                  </a:lnTo>
                  <a:lnTo>
                    <a:pt x="240" y="102"/>
                  </a:lnTo>
                  <a:lnTo>
                    <a:pt x="237" y="110"/>
                  </a:lnTo>
                  <a:lnTo>
                    <a:pt x="237" y="117"/>
                  </a:lnTo>
                  <a:lnTo>
                    <a:pt x="235" y="125"/>
                  </a:lnTo>
                  <a:lnTo>
                    <a:pt x="230" y="133"/>
                  </a:lnTo>
                  <a:lnTo>
                    <a:pt x="227" y="140"/>
                  </a:lnTo>
                  <a:lnTo>
                    <a:pt x="222" y="148"/>
                  </a:lnTo>
                  <a:lnTo>
                    <a:pt x="217" y="153"/>
                  </a:lnTo>
                  <a:lnTo>
                    <a:pt x="210" y="160"/>
                  </a:lnTo>
                  <a:lnTo>
                    <a:pt x="202" y="165"/>
                  </a:lnTo>
                  <a:lnTo>
                    <a:pt x="192" y="168"/>
                  </a:lnTo>
                  <a:lnTo>
                    <a:pt x="182" y="173"/>
                  </a:lnTo>
                  <a:lnTo>
                    <a:pt x="172" y="175"/>
                  </a:lnTo>
                  <a:lnTo>
                    <a:pt x="160" y="178"/>
                  </a:lnTo>
                  <a:lnTo>
                    <a:pt x="147" y="180"/>
                  </a:lnTo>
                  <a:lnTo>
                    <a:pt x="132" y="180"/>
                  </a:lnTo>
                  <a:lnTo>
                    <a:pt x="87" y="180"/>
                  </a:lnTo>
                  <a:lnTo>
                    <a:pt x="87" y="266"/>
                  </a:lnTo>
                  <a:lnTo>
                    <a:pt x="0" y="266"/>
                  </a:lnTo>
                  <a:lnTo>
                    <a:pt x="0" y="0"/>
                  </a:lnTo>
                  <a:lnTo>
                    <a:pt x="87" y="62"/>
                  </a:lnTo>
                  <a:lnTo>
                    <a:pt x="87" y="117"/>
                  </a:lnTo>
                  <a:lnTo>
                    <a:pt x="125" y="117"/>
                  </a:lnTo>
                  <a:lnTo>
                    <a:pt x="132" y="117"/>
                  </a:lnTo>
                  <a:lnTo>
                    <a:pt x="137" y="115"/>
                  </a:lnTo>
                  <a:lnTo>
                    <a:pt x="142" y="112"/>
                  </a:lnTo>
                  <a:lnTo>
                    <a:pt x="147" y="110"/>
                  </a:lnTo>
                  <a:lnTo>
                    <a:pt x="152" y="107"/>
                  </a:lnTo>
                  <a:lnTo>
                    <a:pt x="155" y="102"/>
                  </a:lnTo>
                  <a:lnTo>
                    <a:pt x="157" y="97"/>
                  </a:lnTo>
                  <a:lnTo>
                    <a:pt x="157" y="90"/>
                  </a:lnTo>
                  <a:lnTo>
                    <a:pt x="155" y="77"/>
                  </a:lnTo>
                  <a:lnTo>
                    <a:pt x="147" y="70"/>
                  </a:lnTo>
                  <a:lnTo>
                    <a:pt x="132" y="65"/>
                  </a:lnTo>
                  <a:lnTo>
                    <a:pt x="112" y="62"/>
                  </a:lnTo>
                  <a:lnTo>
                    <a:pt x="87" y="6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30" name="Freeform 22"/>
            <p:cNvSpPr>
              <a:spLocks/>
            </p:cNvSpPr>
            <p:nvPr/>
          </p:nvSpPr>
          <p:spPr bwMode="auto">
            <a:xfrm>
              <a:off x="1902" y="946"/>
              <a:ext cx="241" cy="267"/>
            </a:xfrm>
            <a:custGeom>
              <a:avLst/>
              <a:gdLst>
                <a:gd name="T0" fmla="*/ 0 w 241"/>
                <a:gd name="T1" fmla="*/ 0 h 267"/>
                <a:gd name="T2" fmla="*/ 127 w 241"/>
                <a:gd name="T3" fmla="*/ 0 h 267"/>
                <a:gd name="T4" fmla="*/ 127 w 241"/>
                <a:gd name="T5" fmla="*/ 0 h 267"/>
                <a:gd name="T6" fmla="*/ 140 w 241"/>
                <a:gd name="T7" fmla="*/ 0 h 267"/>
                <a:gd name="T8" fmla="*/ 152 w 241"/>
                <a:gd name="T9" fmla="*/ 2 h 267"/>
                <a:gd name="T10" fmla="*/ 165 w 241"/>
                <a:gd name="T11" fmla="*/ 5 h 267"/>
                <a:gd name="T12" fmla="*/ 177 w 241"/>
                <a:gd name="T13" fmla="*/ 7 h 267"/>
                <a:gd name="T14" fmla="*/ 177 w 241"/>
                <a:gd name="T15" fmla="*/ 7 h 267"/>
                <a:gd name="T16" fmla="*/ 187 w 241"/>
                <a:gd name="T17" fmla="*/ 10 h 267"/>
                <a:gd name="T18" fmla="*/ 195 w 241"/>
                <a:gd name="T19" fmla="*/ 15 h 267"/>
                <a:gd name="T20" fmla="*/ 205 w 241"/>
                <a:gd name="T21" fmla="*/ 20 h 267"/>
                <a:gd name="T22" fmla="*/ 212 w 241"/>
                <a:gd name="T23" fmla="*/ 25 h 267"/>
                <a:gd name="T24" fmla="*/ 212 w 241"/>
                <a:gd name="T25" fmla="*/ 25 h 267"/>
                <a:gd name="T26" fmla="*/ 220 w 241"/>
                <a:gd name="T27" fmla="*/ 30 h 267"/>
                <a:gd name="T28" fmla="*/ 225 w 241"/>
                <a:gd name="T29" fmla="*/ 37 h 267"/>
                <a:gd name="T30" fmla="*/ 227 w 241"/>
                <a:gd name="T31" fmla="*/ 45 h 267"/>
                <a:gd name="T32" fmla="*/ 232 w 241"/>
                <a:gd name="T33" fmla="*/ 52 h 267"/>
                <a:gd name="T34" fmla="*/ 232 w 241"/>
                <a:gd name="T35" fmla="*/ 52 h 267"/>
                <a:gd name="T36" fmla="*/ 235 w 241"/>
                <a:gd name="T37" fmla="*/ 62 h 267"/>
                <a:gd name="T38" fmla="*/ 237 w 241"/>
                <a:gd name="T39" fmla="*/ 72 h 267"/>
                <a:gd name="T40" fmla="*/ 240 w 241"/>
                <a:gd name="T41" fmla="*/ 82 h 267"/>
                <a:gd name="T42" fmla="*/ 240 w 241"/>
                <a:gd name="T43" fmla="*/ 92 h 267"/>
                <a:gd name="T44" fmla="*/ 240 w 241"/>
                <a:gd name="T45" fmla="*/ 92 h 267"/>
                <a:gd name="T46" fmla="*/ 240 w 241"/>
                <a:gd name="T47" fmla="*/ 102 h 267"/>
                <a:gd name="T48" fmla="*/ 237 w 241"/>
                <a:gd name="T49" fmla="*/ 110 h 267"/>
                <a:gd name="T50" fmla="*/ 237 w 241"/>
                <a:gd name="T51" fmla="*/ 117 h 267"/>
                <a:gd name="T52" fmla="*/ 235 w 241"/>
                <a:gd name="T53" fmla="*/ 125 h 267"/>
                <a:gd name="T54" fmla="*/ 235 w 241"/>
                <a:gd name="T55" fmla="*/ 125 h 267"/>
                <a:gd name="T56" fmla="*/ 230 w 241"/>
                <a:gd name="T57" fmla="*/ 133 h 267"/>
                <a:gd name="T58" fmla="*/ 227 w 241"/>
                <a:gd name="T59" fmla="*/ 140 h 267"/>
                <a:gd name="T60" fmla="*/ 222 w 241"/>
                <a:gd name="T61" fmla="*/ 148 h 267"/>
                <a:gd name="T62" fmla="*/ 217 w 241"/>
                <a:gd name="T63" fmla="*/ 153 h 267"/>
                <a:gd name="T64" fmla="*/ 217 w 241"/>
                <a:gd name="T65" fmla="*/ 153 h 267"/>
                <a:gd name="T66" fmla="*/ 210 w 241"/>
                <a:gd name="T67" fmla="*/ 160 h 267"/>
                <a:gd name="T68" fmla="*/ 202 w 241"/>
                <a:gd name="T69" fmla="*/ 165 h 267"/>
                <a:gd name="T70" fmla="*/ 192 w 241"/>
                <a:gd name="T71" fmla="*/ 168 h 267"/>
                <a:gd name="T72" fmla="*/ 182 w 241"/>
                <a:gd name="T73" fmla="*/ 173 h 267"/>
                <a:gd name="T74" fmla="*/ 182 w 241"/>
                <a:gd name="T75" fmla="*/ 173 h 267"/>
                <a:gd name="T76" fmla="*/ 172 w 241"/>
                <a:gd name="T77" fmla="*/ 175 h 267"/>
                <a:gd name="T78" fmla="*/ 160 w 241"/>
                <a:gd name="T79" fmla="*/ 178 h 267"/>
                <a:gd name="T80" fmla="*/ 147 w 241"/>
                <a:gd name="T81" fmla="*/ 180 h 267"/>
                <a:gd name="T82" fmla="*/ 132 w 241"/>
                <a:gd name="T83" fmla="*/ 180 h 267"/>
                <a:gd name="T84" fmla="*/ 87 w 241"/>
                <a:gd name="T85" fmla="*/ 180 h 267"/>
                <a:gd name="T86" fmla="*/ 87 w 241"/>
                <a:gd name="T87" fmla="*/ 266 h 267"/>
                <a:gd name="T88" fmla="*/ 0 w 241"/>
                <a:gd name="T89" fmla="*/ 266 h 267"/>
                <a:gd name="T90" fmla="*/ 0 w 241"/>
                <a:gd name="T9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1" h="267">
                  <a:moveTo>
                    <a:pt x="0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5" y="5"/>
                  </a:lnTo>
                  <a:lnTo>
                    <a:pt x="177" y="7"/>
                  </a:lnTo>
                  <a:lnTo>
                    <a:pt x="177" y="7"/>
                  </a:lnTo>
                  <a:lnTo>
                    <a:pt x="187" y="10"/>
                  </a:lnTo>
                  <a:lnTo>
                    <a:pt x="195" y="15"/>
                  </a:lnTo>
                  <a:lnTo>
                    <a:pt x="205" y="20"/>
                  </a:lnTo>
                  <a:lnTo>
                    <a:pt x="212" y="25"/>
                  </a:lnTo>
                  <a:lnTo>
                    <a:pt x="212" y="25"/>
                  </a:lnTo>
                  <a:lnTo>
                    <a:pt x="220" y="30"/>
                  </a:lnTo>
                  <a:lnTo>
                    <a:pt x="225" y="37"/>
                  </a:lnTo>
                  <a:lnTo>
                    <a:pt x="227" y="45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5" y="62"/>
                  </a:lnTo>
                  <a:lnTo>
                    <a:pt x="237" y="72"/>
                  </a:lnTo>
                  <a:lnTo>
                    <a:pt x="240" y="82"/>
                  </a:lnTo>
                  <a:lnTo>
                    <a:pt x="240" y="92"/>
                  </a:lnTo>
                  <a:lnTo>
                    <a:pt x="240" y="92"/>
                  </a:lnTo>
                  <a:lnTo>
                    <a:pt x="240" y="102"/>
                  </a:lnTo>
                  <a:lnTo>
                    <a:pt x="237" y="110"/>
                  </a:lnTo>
                  <a:lnTo>
                    <a:pt x="237" y="117"/>
                  </a:lnTo>
                  <a:lnTo>
                    <a:pt x="235" y="125"/>
                  </a:lnTo>
                  <a:lnTo>
                    <a:pt x="235" y="125"/>
                  </a:lnTo>
                  <a:lnTo>
                    <a:pt x="230" y="133"/>
                  </a:lnTo>
                  <a:lnTo>
                    <a:pt x="227" y="140"/>
                  </a:lnTo>
                  <a:lnTo>
                    <a:pt x="222" y="148"/>
                  </a:lnTo>
                  <a:lnTo>
                    <a:pt x="217" y="153"/>
                  </a:lnTo>
                  <a:lnTo>
                    <a:pt x="217" y="153"/>
                  </a:lnTo>
                  <a:lnTo>
                    <a:pt x="210" y="160"/>
                  </a:lnTo>
                  <a:lnTo>
                    <a:pt x="202" y="165"/>
                  </a:lnTo>
                  <a:lnTo>
                    <a:pt x="192" y="168"/>
                  </a:lnTo>
                  <a:lnTo>
                    <a:pt x="182" y="173"/>
                  </a:lnTo>
                  <a:lnTo>
                    <a:pt x="182" y="173"/>
                  </a:lnTo>
                  <a:lnTo>
                    <a:pt x="172" y="175"/>
                  </a:lnTo>
                  <a:lnTo>
                    <a:pt x="160" y="178"/>
                  </a:lnTo>
                  <a:lnTo>
                    <a:pt x="147" y="180"/>
                  </a:lnTo>
                  <a:lnTo>
                    <a:pt x="132" y="180"/>
                  </a:lnTo>
                  <a:lnTo>
                    <a:pt x="87" y="180"/>
                  </a:lnTo>
                  <a:lnTo>
                    <a:pt x="87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31" name="Freeform 23"/>
            <p:cNvSpPr>
              <a:spLocks/>
            </p:cNvSpPr>
            <p:nvPr/>
          </p:nvSpPr>
          <p:spPr bwMode="auto">
            <a:xfrm>
              <a:off x="1989" y="1008"/>
              <a:ext cx="71" cy="56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55 h 56"/>
                <a:gd name="T4" fmla="*/ 37 w 71"/>
                <a:gd name="T5" fmla="*/ 55 h 56"/>
                <a:gd name="T6" fmla="*/ 37 w 71"/>
                <a:gd name="T7" fmla="*/ 55 h 56"/>
                <a:gd name="T8" fmla="*/ 45 w 71"/>
                <a:gd name="T9" fmla="*/ 55 h 56"/>
                <a:gd name="T10" fmla="*/ 50 w 71"/>
                <a:gd name="T11" fmla="*/ 52 h 56"/>
                <a:gd name="T12" fmla="*/ 55 w 71"/>
                <a:gd name="T13" fmla="*/ 50 h 56"/>
                <a:gd name="T14" fmla="*/ 60 w 71"/>
                <a:gd name="T15" fmla="*/ 47 h 56"/>
                <a:gd name="T16" fmla="*/ 60 w 71"/>
                <a:gd name="T17" fmla="*/ 47 h 56"/>
                <a:gd name="T18" fmla="*/ 65 w 71"/>
                <a:gd name="T19" fmla="*/ 45 h 56"/>
                <a:gd name="T20" fmla="*/ 67 w 71"/>
                <a:gd name="T21" fmla="*/ 40 h 56"/>
                <a:gd name="T22" fmla="*/ 70 w 71"/>
                <a:gd name="T23" fmla="*/ 35 h 56"/>
                <a:gd name="T24" fmla="*/ 70 w 71"/>
                <a:gd name="T25" fmla="*/ 27 h 56"/>
                <a:gd name="T26" fmla="*/ 70 w 71"/>
                <a:gd name="T27" fmla="*/ 27 h 56"/>
                <a:gd name="T28" fmla="*/ 67 w 71"/>
                <a:gd name="T29" fmla="*/ 15 h 56"/>
                <a:gd name="T30" fmla="*/ 60 w 71"/>
                <a:gd name="T31" fmla="*/ 7 h 56"/>
                <a:gd name="T32" fmla="*/ 45 w 71"/>
                <a:gd name="T33" fmla="*/ 2 h 56"/>
                <a:gd name="T34" fmla="*/ 25 w 71"/>
                <a:gd name="T35" fmla="*/ 0 h 56"/>
                <a:gd name="T36" fmla="*/ 0 w 71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56">
                  <a:moveTo>
                    <a:pt x="0" y="0"/>
                  </a:moveTo>
                  <a:lnTo>
                    <a:pt x="0" y="5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45" y="55"/>
                  </a:lnTo>
                  <a:lnTo>
                    <a:pt x="50" y="52"/>
                  </a:lnTo>
                  <a:lnTo>
                    <a:pt x="55" y="50"/>
                  </a:lnTo>
                  <a:lnTo>
                    <a:pt x="60" y="47"/>
                  </a:lnTo>
                  <a:lnTo>
                    <a:pt x="60" y="47"/>
                  </a:lnTo>
                  <a:lnTo>
                    <a:pt x="65" y="45"/>
                  </a:lnTo>
                  <a:lnTo>
                    <a:pt x="67" y="40"/>
                  </a:lnTo>
                  <a:lnTo>
                    <a:pt x="70" y="35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7" y="15"/>
                  </a:lnTo>
                  <a:lnTo>
                    <a:pt x="60" y="7"/>
                  </a:lnTo>
                  <a:lnTo>
                    <a:pt x="45" y="2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32" name="Freeform 24"/>
            <p:cNvSpPr>
              <a:spLocks/>
            </p:cNvSpPr>
            <p:nvPr/>
          </p:nvSpPr>
          <p:spPr bwMode="auto">
            <a:xfrm>
              <a:off x="2283" y="930"/>
              <a:ext cx="278" cy="284"/>
            </a:xfrm>
            <a:custGeom>
              <a:avLst/>
              <a:gdLst>
                <a:gd name="T0" fmla="*/ 147 w 278"/>
                <a:gd name="T1" fmla="*/ 0 h 284"/>
                <a:gd name="T2" fmla="*/ 169 w 278"/>
                <a:gd name="T3" fmla="*/ 2 h 284"/>
                <a:gd name="T4" fmla="*/ 189 w 278"/>
                <a:gd name="T5" fmla="*/ 7 h 284"/>
                <a:gd name="T6" fmla="*/ 207 w 278"/>
                <a:gd name="T7" fmla="*/ 15 h 284"/>
                <a:gd name="T8" fmla="*/ 229 w 278"/>
                <a:gd name="T9" fmla="*/ 30 h 284"/>
                <a:gd name="T10" fmla="*/ 252 w 278"/>
                <a:gd name="T11" fmla="*/ 55 h 284"/>
                <a:gd name="T12" fmla="*/ 269 w 278"/>
                <a:gd name="T13" fmla="*/ 85 h 284"/>
                <a:gd name="T14" fmla="*/ 277 w 278"/>
                <a:gd name="T15" fmla="*/ 120 h 284"/>
                <a:gd name="T16" fmla="*/ 277 w 278"/>
                <a:gd name="T17" fmla="*/ 152 h 284"/>
                <a:gd name="T18" fmla="*/ 272 w 278"/>
                <a:gd name="T19" fmla="*/ 180 h 284"/>
                <a:gd name="T20" fmla="*/ 262 w 278"/>
                <a:gd name="T21" fmla="*/ 205 h 284"/>
                <a:gd name="T22" fmla="*/ 249 w 278"/>
                <a:gd name="T23" fmla="*/ 230 h 284"/>
                <a:gd name="T24" fmla="*/ 232 w 278"/>
                <a:gd name="T25" fmla="*/ 250 h 284"/>
                <a:gd name="T26" fmla="*/ 209 w 278"/>
                <a:gd name="T27" fmla="*/ 267 h 284"/>
                <a:gd name="T28" fmla="*/ 184 w 278"/>
                <a:gd name="T29" fmla="*/ 277 h 284"/>
                <a:gd name="T30" fmla="*/ 154 w 278"/>
                <a:gd name="T31" fmla="*/ 283 h 284"/>
                <a:gd name="T32" fmla="*/ 127 w 278"/>
                <a:gd name="T33" fmla="*/ 283 h 284"/>
                <a:gd name="T34" fmla="*/ 104 w 278"/>
                <a:gd name="T35" fmla="*/ 280 h 284"/>
                <a:gd name="T36" fmla="*/ 84 w 278"/>
                <a:gd name="T37" fmla="*/ 275 h 284"/>
                <a:gd name="T38" fmla="*/ 67 w 278"/>
                <a:gd name="T39" fmla="*/ 267 h 284"/>
                <a:gd name="T40" fmla="*/ 44 w 278"/>
                <a:gd name="T41" fmla="*/ 252 h 284"/>
                <a:gd name="T42" fmla="*/ 22 w 278"/>
                <a:gd name="T43" fmla="*/ 225 h 284"/>
                <a:gd name="T44" fmla="*/ 7 w 278"/>
                <a:gd name="T45" fmla="*/ 190 h 284"/>
                <a:gd name="T46" fmla="*/ 0 w 278"/>
                <a:gd name="T47" fmla="*/ 155 h 284"/>
                <a:gd name="T48" fmla="*/ 0 w 278"/>
                <a:gd name="T49" fmla="*/ 125 h 284"/>
                <a:gd name="T50" fmla="*/ 4 w 278"/>
                <a:gd name="T51" fmla="*/ 97 h 284"/>
                <a:gd name="T52" fmla="*/ 14 w 278"/>
                <a:gd name="T53" fmla="*/ 75 h 284"/>
                <a:gd name="T54" fmla="*/ 27 w 278"/>
                <a:gd name="T55" fmla="*/ 52 h 284"/>
                <a:gd name="T56" fmla="*/ 44 w 278"/>
                <a:gd name="T57" fmla="*/ 32 h 284"/>
                <a:gd name="T58" fmla="*/ 64 w 278"/>
                <a:gd name="T59" fmla="*/ 17 h 284"/>
                <a:gd name="T60" fmla="*/ 89 w 278"/>
                <a:gd name="T61" fmla="*/ 7 h 284"/>
                <a:gd name="T62" fmla="*/ 119 w 278"/>
                <a:gd name="T63" fmla="*/ 2 h 284"/>
                <a:gd name="T64" fmla="*/ 137 w 278"/>
                <a:gd name="T65" fmla="*/ 67 h 284"/>
                <a:gd name="T66" fmla="*/ 124 w 278"/>
                <a:gd name="T67" fmla="*/ 70 h 284"/>
                <a:gd name="T68" fmla="*/ 112 w 278"/>
                <a:gd name="T69" fmla="*/ 75 h 284"/>
                <a:gd name="T70" fmla="*/ 102 w 278"/>
                <a:gd name="T71" fmla="*/ 85 h 284"/>
                <a:gd name="T72" fmla="*/ 94 w 278"/>
                <a:gd name="T73" fmla="*/ 100 h 284"/>
                <a:gd name="T74" fmla="*/ 89 w 278"/>
                <a:gd name="T75" fmla="*/ 117 h 284"/>
                <a:gd name="T76" fmla="*/ 89 w 278"/>
                <a:gd name="T77" fmla="*/ 140 h 284"/>
                <a:gd name="T78" fmla="*/ 92 w 278"/>
                <a:gd name="T79" fmla="*/ 172 h 284"/>
                <a:gd name="T80" fmla="*/ 102 w 278"/>
                <a:gd name="T81" fmla="*/ 195 h 284"/>
                <a:gd name="T82" fmla="*/ 117 w 278"/>
                <a:gd name="T83" fmla="*/ 210 h 284"/>
                <a:gd name="T84" fmla="*/ 139 w 278"/>
                <a:gd name="T85" fmla="*/ 215 h 284"/>
                <a:gd name="T86" fmla="*/ 162 w 278"/>
                <a:gd name="T87" fmla="*/ 210 h 284"/>
                <a:gd name="T88" fmla="*/ 177 w 278"/>
                <a:gd name="T89" fmla="*/ 195 h 284"/>
                <a:gd name="T90" fmla="*/ 184 w 278"/>
                <a:gd name="T91" fmla="*/ 172 h 284"/>
                <a:gd name="T92" fmla="*/ 189 w 278"/>
                <a:gd name="T93" fmla="*/ 145 h 284"/>
                <a:gd name="T94" fmla="*/ 187 w 278"/>
                <a:gd name="T95" fmla="*/ 112 h 284"/>
                <a:gd name="T96" fmla="*/ 177 w 278"/>
                <a:gd name="T97" fmla="*/ 87 h 284"/>
                <a:gd name="T98" fmla="*/ 159 w 278"/>
                <a:gd name="T99" fmla="*/ 72 h 284"/>
                <a:gd name="T100" fmla="*/ 137 w 278"/>
                <a:gd name="T101" fmla="*/ 6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8" h="284">
                  <a:moveTo>
                    <a:pt x="137" y="0"/>
                  </a:moveTo>
                  <a:lnTo>
                    <a:pt x="147" y="0"/>
                  </a:lnTo>
                  <a:lnTo>
                    <a:pt x="159" y="2"/>
                  </a:lnTo>
                  <a:lnTo>
                    <a:pt x="169" y="2"/>
                  </a:lnTo>
                  <a:lnTo>
                    <a:pt x="179" y="5"/>
                  </a:lnTo>
                  <a:lnTo>
                    <a:pt x="189" y="7"/>
                  </a:lnTo>
                  <a:lnTo>
                    <a:pt x="197" y="12"/>
                  </a:lnTo>
                  <a:lnTo>
                    <a:pt x="207" y="15"/>
                  </a:lnTo>
                  <a:lnTo>
                    <a:pt x="214" y="20"/>
                  </a:lnTo>
                  <a:lnTo>
                    <a:pt x="229" y="30"/>
                  </a:lnTo>
                  <a:lnTo>
                    <a:pt x="242" y="42"/>
                  </a:lnTo>
                  <a:lnTo>
                    <a:pt x="252" y="55"/>
                  </a:lnTo>
                  <a:lnTo>
                    <a:pt x="262" y="70"/>
                  </a:lnTo>
                  <a:lnTo>
                    <a:pt x="269" y="85"/>
                  </a:lnTo>
                  <a:lnTo>
                    <a:pt x="274" y="102"/>
                  </a:lnTo>
                  <a:lnTo>
                    <a:pt x="277" y="120"/>
                  </a:lnTo>
                  <a:lnTo>
                    <a:pt x="277" y="137"/>
                  </a:lnTo>
                  <a:lnTo>
                    <a:pt x="277" y="152"/>
                  </a:lnTo>
                  <a:lnTo>
                    <a:pt x="274" y="165"/>
                  </a:lnTo>
                  <a:lnTo>
                    <a:pt x="272" y="180"/>
                  </a:lnTo>
                  <a:lnTo>
                    <a:pt x="267" y="192"/>
                  </a:lnTo>
                  <a:lnTo>
                    <a:pt x="262" y="205"/>
                  </a:lnTo>
                  <a:lnTo>
                    <a:pt x="257" y="217"/>
                  </a:lnTo>
                  <a:lnTo>
                    <a:pt x="249" y="230"/>
                  </a:lnTo>
                  <a:lnTo>
                    <a:pt x="242" y="240"/>
                  </a:lnTo>
                  <a:lnTo>
                    <a:pt x="232" y="250"/>
                  </a:lnTo>
                  <a:lnTo>
                    <a:pt x="222" y="260"/>
                  </a:lnTo>
                  <a:lnTo>
                    <a:pt x="209" y="267"/>
                  </a:lnTo>
                  <a:lnTo>
                    <a:pt x="197" y="272"/>
                  </a:lnTo>
                  <a:lnTo>
                    <a:pt x="184" y="277"/>
                  </a:lnTo>
                  <a:lnTo>
                    <a:pt x="169" y="280"/>
                  </a:lnTo>
                  <a:lnTo>
                    <a:pt x="154" y="283"/>
                  </a:lnTo>
                  <a:lnTo>
                    <a:pt x="139" y="283"/>
                  </a:lnTo>
                  <a:lnTo>
                    <a:pt x="127" y="283"/>
                  </a:lnTo>
                  <a:lnTo>
                    <a:pt x="117" y="280"/>
                  </a:lnTo>
                  <a:lnTo>
                    <a:pt x="104" y="280"/>
                  </a:lnTo>
                  <a:lnTo>
                    <a:pt x="94" y="277"/>
                  </a:lnTo>
                  <a:lnTo>
                    <a:pt x="84" y="275"/>
                  </a:lnTo>
                  <a:lnTo>
                    <a:pt x="77" y="270"/>
                  </a:lnTo>
                  <a:lnTo>
                    <a:pt x="67" y="267"/>
                  </a:lnTo>
                  <a:lnTo>
                    <a:pt x="59" y="262"/>
                  </a:lnTo>
                  <a:lnTo>
                    <a:pt x="44" y="252"/>
                  </a:lnTo>
                  <a:lnTo>
                    <a:pt x="34" y="240"/>
                  </a:lnTo>
                  <a:lnTo>
                    <a:pt x="22" y="225"/>
                  </a:lnTo>
                  <a:lnTo>
                    <a:pt x="14" y="207"/>
                  </a:lnTo>
                  <a:lnTo>
                    <a:pt x="7" y="19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0" y="137"/>
                  </a:lnTo>
                  <a:lnTo>
                    <a:pt x="0" y="125"/>
                  </a:lnTo>
                  <a:lnTo>
                    <a:pt x="2" y="110"/>
                  </a:lnTo>
                  <a:lnTo>
                    <a:pt x="4" y="97"/>
                  </a:lnTo>
                  <a:lnTo>
                    <a:pt x="9" y="85"/>
                  </a:lnTo>
                  <a:lnTo>
                    <a:pt x="14" y="75"/>
                  </a:lnTo>
                  <a:lnTo>
                    <a:pt x="19" y="62"/>
                  </a:lnTo>
                  <a:lnTo>
                    <a:pt x="27" y="52"/>
                  </a:lnTo>
                  <a:lnTo>
                    <a:pt x="34" y="42"/>
                  </a:lnTo>
                  <a:lnTo>
                    <a:pt x="44" y="32"/>
                  </a:lnTo>
                  <a:lnTo>
                    <a:pt x="54" y="25"/>
                  </a:lnTo>
                  <a:lnTo>
                    <a:pt x="64" y="17"/>
                  </a:lnTo>
                  <a:lnTo>
                    <a:pt x="77" y="12"/>
                  </a:lnTo>
                  <a:lnTo>
                    <a:pt x="89" y="7"/>
                  </a:lnTo>
                  <a:lnTo>
                    <a:pt x="104" y="5"/>
                  </a:lnTo>
                  <a:lnTo>
                    <a:pt x="119" y="2"/>
                  </a:lnTo>
                  <a:lnTo>
                    <a:pt x="137" y="0"/>
                  </a:lnTo>
                  <a:lnTo>
                    <a:pt x="137" y="67"/>
                  </a:lnTo>
                  <a:lnTo>
                    <a:pt x="132" y="67"/>
                  </a:lnTo>
                  <a:lnTo>
                    <a:pt x="124" y="70"/>
                  </a:lnTo>
                  <a:lnTo>
                    <a:pt x="117" y="72"/>
                  </a:lnTo>
                  <a:lnTo>
                    <a:pt x="112" y="75"/>
                  </a:lnTo>
                  <a:lnTo>
                    <a:pt x="107" y="80"/>
                  </a:lnTo>
                  <a:lnTo>
                    <a:pt x="102" y="85"/>
                  </a:lnTo>
                  <a:lnTo>
                    <a:pt x="99" y="92"/>
                  </a:lnTo>
                  <a:lnTo>
                    <a:pt x="94" y="100"/>
                  </a:lnTo>
                  <a:lnTo>
                    <a:pt x="92" y="107"/>
                  </a:lnTo>
                  <a:lnTo>
                    <a:pt x="89" y="117"/>
                  </a:lnTo>
                  <a:lnTo>
                    <a:pt x="89" y="130"/>
                  </a:lnTo>
                  <a:lnTo>
                    <a:pt x="89" y="140"/>
                  </a:lnTo>
                  <a:lnTo>
                    <a:pt x="89" y="157"/>
                  </a:lnTo>
                  <a:lnTo>
                    <a:pt x="92" y="172"/>
                  </a:lnTo>
                  <a:lnTo>
                    <a:pt x="97" y="185"/>
                  </a:lnTo>
                  <a:lnTo>
                    <a:pt x="102" y="195"/>
                  </a:lnTo>
                  <a:lnTo>
                    <a:pt x="109" y="205"/>
                  </a:lnTo>
                  <a:lnTo>
                    <a:pt x="117" y="210"/>
                  </a:lnTo>
                  <a:lnTo>
                    <a:pt x="127" y="215"/>
                  </a:lnTo>
                  <a:lnTo>
                    <a:pt x="139" y="215"/>
                  </a:lnTo>
                  <a:lnTo>
                    <a:pt x="152" y="212"/>
                  </a:lnTo>
                  <a:lnTo>
                    <a:pt x="162" y="210"/>
                  </a:lnTo>
                  <a:lnTo>
                    <a:pt x="169" y="202"/>
                  </a:lnTo>
                  <a:lnTo>
                    <a:pt x="177" y="195"/>
                  </a:lnTo>
                  <a:lnTo>
                    <a:pt x="182" y="185"/>
                  </a:lnTo>
                  <a:lnTo>
                    <a:pt x="184" y="172"/>
                  </a:lnTo>
                  <a:lnTo>
                    <a:pt x="187" y="160"/>
                  </a:lnTo>
                  <a:lnTo>
                    <a:pt x="189" y="145"/>
                  </a:lnTo>
                  <a:lnTo>
                    <a:pt x="189" y="127"/>
                  </a:lnTo>
                  <a:lnTo>
                    <a:pt x="187" y="112"/>
                  </a:lnTo>
                  <a:lnTo>
                    <a:pt x="182" y="100"/>
                  </a:lnTo>
                  <a:lnTo>
                    <a:pt x="177" y="87"/>
                  </a:lnTo>
                  <a:lnTo>
                    <a:pt x="169" y="80"/>
                  </a:lnTo>
                  <a:lnTo>
                    <a:pt x="159" y="72"/>
                  </a:lnTo>
                  <a:lnTo>
                    <a:pt x="149" y="70"/>
                  </a:lnTo>
                  <a:lnTo>
                    <a:pt x="137" y="67"/>
                  </a:lnTo>
                  <a:lnTo>
                    <a:pt x="13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33" name="Freeform 25"/>
            <p:cNvSpPr>
              <a:spLocks/>
            </p:cNvSpPr>
            <p:nvPr/>
          </p:nvSpPr>
          <p:spPr bwMode="auto">
            <a:xfrm>
              <a:off x="2283" y="930"/>
              <a:ext cx="278" cy="284"/>
            </a:xfrm>
            <a:custGeom>
              <a:avLst/>
              <a:gdLst>
                <a:gd name="T0" fmla="*/ 137 w 278"/>
                <a:gd name="T1" fmla="*/ 0 h 284"/>
                <a:gd name="T2" fmla="*/ 159 w 278"/>
                <a:gd name="T3" fmla="*/ 2 h 284"/>
                <a:gd name="T4" fmla="*/ 179 w 278"/>
                <a:gd name="T5" fmla="*/ 5 h 284"/>
                <a:gd name="T6" fmla="*/ 197 w 278"/>
                <a:gd name="T7" fmla="*/ 12 h 284"/>
                <a:gd name="T8" fmla="*/ 214 w 278"/>
                <a:gd name="T9" fmla="*/ 20 h 284"/>
                <a:gd name="T10" fmla="*/ 229 w 278"/>
                <a:gd name="T11" fmla="*/ 30 h 284"/>
                <a:gd name="T12" fmla="*/ 252 w 278"/>
                <a:gd name="T13" fmla="*/ 55 h 284"/>
                <a:gd name="T14" fmla="*/ 262 w 278"/>
                <a:gd name="T15" fmla="*/ 70 h 284"/>
                <a:gd name="T16" fmla="*/ 274 w 278"/>
                <a:gd name="T17" fmla="*/ 102 h 284"/>
                <a:gd name="T18" fmla="*/ 277 w 278"/>
                <a:gd name="T19" fmla="*/ 137 h 284"/>
                <a:gd name="T20" fmla="*/ 277 w 278"/>
                <a:gd name="T21" fmla="*/ 152 h 284"/>
                <a:gd name="T22" fmla="*/ 272 w 278"/>
                <a:gd name="T23" fmla="*/ 180 h 284"/>
                <a:gd name="T24" fmla="*/ 267 w 278"/>
                <a:gd name="T25" fmla="*/ 192 h 284"/>
                <a:gd name="T26" fmla="*/ 257 w 278"/>
                <a:gd name="T27" fmla="*/ 217 h 284"/>
                <a:gd name="T28" fmla="*/ 242 w 278"/>
                <a:gd name="T29" fmla="*/ 240 h 284"/>
                <a:gd name="T30" fmla="*/ 232 w 278"/>
                <a:gd name="T31" fmla="*/ 250 h 284"/>
                <a:gd name="T32" fmla="*/ 209 w 278"/>
                <a:gd name="T33" fmla="*/ 267 h 284"/>
                <a:gd name="T34" fmla="*/ 197 w 278"/>
                <a:gd name="T35" fmla="*/ 272 h 284"/>
                <a:gd name="T36" fmla="*/ 169 w 278"/>
                <a:gd name="T37" fmla="*/ 280 h 284"/>
                <a:gd name="T38" fmla="*/ 139 w 278"/>
                <a:gd name="T39" fmla="*/ 283 h 284"/>
                <a:gd name="T40" fmla="*/ 127 w 278"/>
                <a:gd name="T41" fmla="*/ 283 h 284"/>
                <a:gd name="T42" fmla="*/ 104 w 278"/>
                <a:gd name="T43" fmla="*/ 280 h 284"/>
                <a:gd name="T44" fmla="*/ 84 w 278"/>
                <a:gd name="T45" fmla="*/ 275 h 284"/>
                <a:gd name="T46" fmla="*/ 67 w 278"/>
                <a:gd name="T47" fmla="*/ 267 h 284"/>
                <a:gd name="T48" fmla="*/ 59 w 278"/>
                <a:gd name="T49" fmla="*/ 262 h 284"/>
                <a:gd name="T50" fmla="*/ 34 w 278"/>
                <a:gd name="T51" fmla="*/ 240 h 284"/>
                <a:gd name="T52" fmla="*/ 14 w 278"/>
                <a:gd name="T53" fmla="*/ 207 h 284"/>
                <a:gd name="T54" fmla="*/ 7 w 278"/>
                <a:gd name="T55" fmla="*/ 190 h 284"/>
                <a:gd name="T56" fmla="*/ 0 w 278"/>
                <a:gd name="T57" fmla="*/ 155 h 284"/>
                <a:gd name="T58" fmla="*/ 0 w 278"/>
                <a:gd name="T59" fmla="*/ 137 h 284"/>
                <a:gd name="T60" fmla="*/ 2 w 278"/>
                <a:gd name="T61" fmla="*/ 110 h 284"/>
                <a:gd name="T62" fmla="*/ 9 w 278"/>
                <a:gd name="T63" fmla="*/ 85 h 284"/>
                <a:gd name="T64" fmla="*/ 14 w 278"/>
                <a:gd name="T65" fmla="*/ 75 h 284"/>
                <a:gd name="T66" fmla="*/ 27 w 278"/>
                <a:gd name="T67" fmla="*/ 52 h 284"/>
                <a:gd name="T68" fmla="*/ 34 w 278"/>
                <a:gd name="T69" fmla="*/ 42 h 284"/>
                <a:gd name="T70" fmla="*/ 54 w 278"/>
                <a:gd name="T71" fmla="*/ 25 h 284"/>
                <a:gd name="T72" fmla="*/ 77 w 278"/>
                <a:gd name="T73" fmla="*/ 12 h 284"/>
                <a:gd name="T74" fmla="*/ 89 w 278"/>
                <a:gd name="T75" fmla="*/ 7 h 284"/>
                <a:gd name="T76" fmla="*/ 119 w 278"/>
                <a:gd name="T77" fmla="*/ 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8" h="284">
                  <a:moveTo>
                    <a:pt x="137" y="0"/>
                  </a:moveTo>
                  <a:lnTo>
                    <a:pt x="137" y="0"/>
                  </a:lnTo>
                  <a:lnTo>
                    <a:pt x="147" y="0"/>
                  </a:lnTo>
                  <a:lnTo>
                    <a:pt x="159" y="2"/>
                  </a:lnTo>
                  <a:lnTo>
                    <a:pt x="169" y="2"/>
                  </a:lnTo>
                  <a:lnTo>
                    <a:pt x="179" y="5"/>
                  </a:lnTo>
                  <a:lnTo>
                    <a:pt x="189" y="7"/>
                  </a:lnTo>
                  <a:lnTo>
                    <a:pt x="197" y="12"/>
                  </a:lnTo>
                  <a:lnTo>
                    <a:pt x="207" y="15"/>
                  </a:lnTo>
                  <a:lnTo>
                    <a:pt x="214" y="20"/>
                  </a:lnTo>
                  <a:lnTo>
                    <a:pt x="214" y="20"/>
                  </a:lnTo>
                  <a:lnTo>
                    <a:pt x="229" y="30"/>
                  </a:lnTo>
                  <a:lnTo>
                    <a:pt x="242" y="42"/>
                  </a:lnTo>
                  <a:lnTo>
                    <a:pt x="252" y="55"/>
                  </a:lnTo>
                  <a:lnTo>
                    <a:pt x="262" y="70"/>
                  </a:lnTo>
                  <a:lnTo>
                    <a:pt x="262" y="70"/>
                  </a:lnTo>
                  <a:lnTo>
                    <a:pt x="269" y="85"/>
                  </a:lnTo>
                  <a:lnTo>
                    <a:pt x="274" y="102"/>
                  </a:lnTo>
                  <a:lnTo>
                    <a:pt x="277" y="120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7" y="152"/>
                  </a:lnTo>
                  <a:lnTo>
                    <a:pt x="274" y="165"/>
                  </a:lnTo>
                  <a:lnTo>
                    <a:pt x="272" y="180"/>
                  </a:lnTo>
                  <a:lnTo>
                    <a:pt x="267" y="192"/>
                  </a:lnTo>
                  <a:lnTo>
                    <a:pt x="267" y="192"/>
                  </a:lnTo>
                  <a:lnTo>
                    <a:pt x="262" y="205"/>
                  </a:lnTo>
                  <a:lnTo>
                    <a:pt x="257" y="217"/>
                  </a:lnTo>
                  <a:lnTo>
                    <a:pt x="249" y="230"/>
                  </a:lnTo>
                  <a:lnTo>
                    <a:pt x="242" y="240"/>
                  </a:lnTo>
                  <a:lnTo>
                    <a:pt x="242" y="240"/>
                  </a:lnTo>
                  <a:lnTo>
                    <a:pt x="232" y="250"/>
                  </a:lnTo>
                  <a:lnTo>
                    <a:pt x="222" y="260"/>
                  </a:lnTo>
                  <a:lnTo>
                    <a:pt x="209" y="267"/>
                  </a:lnTo>
                  <a:lnTo>
                    <a:pt x="197" y="272"/>
                  </a:lnTo>
                  <a:lnTo>
                    <a:pt x="197" y="272"/>
                  </a:lnTo>
                  <a:lnTo>
                    <a:pt x="184" y="277"/>
                  </a:lnTo>
                  <a:lnTo>
                    <a:pt x="169" y="280"/>
                  </a:lnTo>
                  <a:lnTo>
                    <a:pt x="154" y="283"/>
                  </a:lnTo>
                  <a:lnTo>
                    <a:pt x="139" y="283"/>
                  </a:lnTo>
                  <a:lnTo>
                    <a:pt x="139" y="283"/>
                  </a:lnTo>
                  <a:lnTo>
                    <a:pt x="127" y="283"/>
                  </a:lnTo>
                  <a:lnTo>
                    <a:pt x="117" y="280"/>
                  </a:lnTo>
                  <a:lnTo>
                    <a:pt x="104" y="280"/>
                  </a:lnTo>
                  <a:lnTo>
                    <a:pt x="94" y="277"/>
                  </a:lnTo>
                  <a:lnTo>
                    <a:pt x="84" y="275"/>
                  </a:lnTo>
                  <a:lnTo>
                    <a:pt x="77" y="270"/>
                  </a:lnTo>
                  <a:lnTo>
                    <a:pt x="67" y="267"/>
                  </a:lnTo>
                  <a:lnTo>
                    <a:pt x="59" y="262"/>
                  </a:lnTo>
                  <a:lnTo>
                    <a:pt x="59" y="262"/>
                  </a:lnTo>
                  <a:lnTo>
                    <a:pt x="44" y="252"/>
                  </a:lnTo>
                  <a:lnTo>
                    <a:pt x="34" y="240"/>
                  </a:lnTo>
                  <a:lnTo>
                    <a:pt x="22" y="225"/>
                  </a:lnTo>
                  <a:lnTo>
                    <a:pt x="14" y="207"/>
                  </a:lnTo>
                  <a:lnTo>
                    <a:pt x="14" y="207"/>
                  </a:lnTo>
                  <a:lnTo>
                    <a:pt x="7" y="190"/>
                  </a:lnTo>
                  <a:lnTo>
                    <a:pt x="4" y="172"/>
                  </a:lnTo>
                  <a:lnTo>
                    <a:pt x="0" y="155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25"/>
                  </a:lnTo>
                  <a:lnTo>
                    <a:pt x="2" y="110"/>
                  </a:lnTo>
                  <a:lnTo>
                    <a:pt x="4" y="97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4" y="75"/>
                  </a:lnTo>
                  <a:lnTo>
                    <a:pt x="19" y="62"/>
                  </a:lnTo>
                  <a:lnTo>
                    <a:pt x="27" y="5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4" y="32"/>
                  </a:lnTo>
                  <a:lnTo>
                    <a:pt x="54" y="25"/>
                  </a:lnTo>
                  <a:lnTo>
                    <a:pt x="64" y="17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89" y="7"/>
                  </a:lnTo>
                  <a:lnTo>
                    <a:pt x="104" y="5"/>
                  </a:lnTo>
                  <a:lnTo>
                    <a:pt x="119" y="2"/>
                  </a:lnTo>
                  <a:lnTo>
                    <a:pt x="13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34" name="Freeform 26"/>
            <p:cNvSpPr>
              <a:spLocks/>
            </p:cNvSpPr>
            <p:nvPr/>
          </p:nvSpPr>
          <p:spPr bwMode="auto">
            <a:xfrm>
              <a:off x="2372" y="998"/>
              <a:ext cx="101" cy="148"/>
            </a:xfrm>
            <a:custGeom>
              <a:avLst/>
              <a:gdLst>
                <a:gd name="T0" fmla="*/ 47 w 101"/>
                <a:gd name="T1" fmla="*/ 0 h 148"/>
                <a:gd name="T2" fmla="*/ 47 w 101"/>
                <a:gd name="T3" fmla="*/ 0 h 148"/>
                <a:gd name="T4" fmla="*/ 42 w 101"/>
                <a:gd name="T5" fmla="*/ 0 h 148"/>
                <a:gd name="T6" fmla="*/ 35 w 101"/>
                <a:gd name="T7" fmla="*/ 2 h 148"/>
                <a:gd name="T8" fmla="*/ 27 w 101"/>
                <a:gd name="T9" fmla="*/ 4 h 148"/>
                <a:gd name="T10" fmla="*/ 22 w 101"/>
                <a:gd name="T11" fmla="*/ 7 h 148"/>
                <a:gd name="T12" fmla="*/ 22 w 101"/>
                <a:gd name="T13" fmla="*/ 7 h 148"/>
                <a:gd name="T14" fmla="*/ 17 w 101"/>
                <a:gd name="T15" fmla="*/ 12 h 148"/>
                <a:gd name="T16" fmla="*/ 12 w 101"/>
                <a:gd name="T17" fmla="*/ 17 h 148"/>
                <a:gd name="T18" fmla="*/ 10 w 101"/>
                <a:gd name="T19" fmla="*/ 24 h 148"/>
                <a:gd name="T20" fmla="*/ 5 w 101"/>
                <a:gd name="T21" fmla="*/ 32 h 148"/>
                <a:gd name="T22" fmla="*/ 5 w 101"/>
                <a:gd name="T23" fmla="*/ 32 h 148"/>
                <a:gd name="T24" fmla="*/ 2 w 101"/>
                <a:gd name="T25" fmla="*/ 39 h 148"/>
                <a:gd name="T26" fmla="*/ 0 w 101"/>
                <a:gd name="T27" fmla="*/ 49 h 148"/>
                <a:gd name="T28" fmla="*/ 0 w 101"/>
                <a:gd name="T29" fmla="*/ 62 h 148"/>
                <a:gd name="T30" fmla="*/ 0 w 101"/>
                <a:gd name="T31" fmla="*/ 72 h 148"/>
                <a:gd name="T32" fmla="*/ 0 w 101"/>
                <a:gd name="T33" fmla="*/ 72 h 148"/>
                <a:gd name="T34" fmla="*/ 0 w 101"/>
                <a:gd name="T35" fmla="*/ 89 h 148"/>
                <a:gd name="T36" fmla="*/ 2 w 101"/>
                <a:gd name="T37" fmla="*/ 104 h 148"/>
                <a:gd name="T38" fmla="*/ 7 w 101"/>
                <a:gd name="T39" fmla="*/ 117 h 148"/>
                <a:gd name="T40" fmla="*/ 12 w 101"/>
                <a:gd name="T41" fmla="*/ 127 h 148"/>
                <a:gd name="T42" fmla="*/ 12 w 101"/>
                <a:gd name="T43" fmla="*/ 127 h 148"/>
                <a:gd name="T44" fmla="*/ 20 w 101"/>
                <a:gd name="T45" fmla="*/ 137 h 148"/>
                <a:gd name="T46" fmla="*/ 27 w 101"/>
                <a:gd name="T47" fmla="*/ 142 h 148"/>
                <a:gd name="T48" fmla="*/ 37 w 101"/>
                <a:gd name="T49" fmla="*/ 147 h 148"/>
                <a:gd name="T50" fmla="*/ 50 w 101"/>
                <a:gd name="T51" fmla="*/ 147 h 148"/>
                <a:gd name="T52" fmla="*/ 50 w 101"/>
                <a:gd name="T53" fmla="*/ 147 h 148"/>
                <a:gd name="T54" fmla="*/ 62 w 101"/>
                <a:gd name="T55" fmla="*/ 144 h 148"/>
                <a:gd name="T56" fmla="*/ 72 w 101"/>
                <a:gd name="T57" fmla="*/ 142 h 148"/>
                <a:gd name="T58" fmla="*/ 80 w 101"/>
                <a:gd name="T59" fmla="*/ 134 h 148"/>
                <a:gd name="T60" fmla="*/ 87 w 101"/>
                <a:gd name="T61" fmla="*/ 127 h 148"/>
                <a:gd name="T62" fmla="*/ 87 w 101"/>
                <a:gd name="T63" fmla="*/ 127 h 148"/>
                <a:gd name="T64" fmla="*/ 92 w 101"/>
                <a:gd name="T65" fmla="*/ 117 h 148"/>
                <a:gd name="T66" fmla="*/ 95 w 101"/>
                <a:gd name="T67" fmla="*/ 104 h 148"/>
                <a:gd name="T68" fmla="*/ 97 w 101"/>
                <a:gd name="T69" fmla="*/ 92 h 148"/>
                <a:gd name="T70" fmla="*/ 100 w 101"/>
                <a:gd name="T71" fmla="*/ 77 h 148"/>
                <a:gd name="T72" fmla="*/ 100 w 101"/>
                <a:gd name="T73" fmla="*/ 77 h 148"/>
                <a:gd name="T74" fmla="*/ 100 w 101"/>
                <a:gd name="T75" fmla="*/ 59 h 148"/>
                <a:gd name="T76" fmla="*/ 97 w 101"/>
                <a:gd name="T77" fmla="*/ 44 h 148"/>
                <a:gd name="T78" fmla="*/ 92 w 101"/>
                <a:gd name="T79" fmla="*/ 32 h 148"/>
                <a:gd name="T80" fmla="*/ 87 w 101"/>
                <a:gd name="T81" fmla="*/ 19 h 148"/>
                <a:gd name="T82" fmla="*/ 87 w 101"/>
                <a:gd name="T83" fmla="*/ 19 h 148"/>
                <a:gd name="T84" fmla="*/ 80 w 101"/>
                <a:gd name="T85" fmla="*/ 12 h 148"/>
                <a:gd name="T86" fmla="*/ 70 w 101"/>
                <a:gd name="T87" fmla="*/ 4 h 148"/>
                <a:gd name="T88" fmla="*/ 60 w 101"/>
                <a:gd name="T89" fmla="*/ 2 h 148"/>
                <a:gd name="T90" fmla="*/ 47 w 101"/>
                <a:gd name="T9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1" h="148">
                  <a:moveTo>
                    <a:pt x="47" y="0"/>
                  </a:moveTo>
                  <a:lnTo>
                    <a:pt x="47" y="0"/>
                  </a:lnTo>
                  <a:lnTo>
                    <a:pt x="42" y="0"/>
                  </a:lnTo>
                  <a:lnTo>
                    <a:pt x="35" y="2"/>
                  </a:lnTo>
                  <a:lnTo>
                    <a:pt x="27" y="4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7" y="12"/>
                  </a:lnTo>
                  <a:lnTo>
                    <a:pt x="12" y="17"/>
                  </a:lnTo>
                  <a:lnTo>
                    <a:pt x="10" y="24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2" y="39"/>
                  </a:lnTo>
                  <a:lnTo>
                    <a:pt x="0" y="49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89"/>
                  </a:lnTo>
                  <a:lnTo>
                    <a:pt x="2" y="104"/>
                  </a:lnTo>
                  <a:lnTo>
                    <a:pt x="7" y="117"/>
                  </a:lnTo>
                  <a:lnTo>
                    <a:pt x="12" y="127"/>
                  </a:lnTo>
                  <a:lnTo>
                    <a:pt x="12" y="127"/>
                  </a:lnTo>
                  <a:lnTo>
                    <a:pt x="20" y="137"/>
                  </a:lnTo>
                  <a:lnTo>
                    <a:pt x="27" y="142"/>
                  </a:lnTo>
                  <a:lnTo>
                    <a:pt x="37" y="147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62" y="144"/>
                  </a:lnTo>
                  <a:lnTo>
                    <a:pt x="72" y="142"/>
                  </a:lnTo>
                  <a:lnTo>
                    <a:pt x="80" y="134"/>
                  </a:lnTo>
                  <a:lnTo>
                    <a:pt x="87" y="127"/>
                  </a:lnTo>
                  <a:lnTo>
                    <a:pt x="87" y="127"/>
                  </a:lnTo>
                  <a:lnTo>
                    <a:pt x="92" y="117"/>
                  </a:lnTo>
                  <a:lnTo>
                    <a:pt x="95" y="104"/>
                  </a:lnTo>
                  <a:lnTo>
                    <a:pt x="97" y="92"/>
                  </a:lnTo>
                  <a:lnTo>
                    <a:pt x="100" y="77"/>
                  </a:lnTo>
                  <a:lnTo>
                    <a:pt x="100" y="77"/>
                  </a:lnTo>
                  <a:lnTo>
                    <a:pt x="100" y="59"/>
                  </a:lnTo>
                  <a:lnTo>
                    <a:pt x="97" y="44"/>
                  </a:lnTo>
                  <a:lnTo>
                    <a:pt x="92" y="32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0" y="12"/>
                  </a:lnTo>
                  <a:lnTo>
                    <a:pt x="70" y="4"/>
                  </a:lnTo>
                  <a:lnTo>
                    <a:pt x="60" y="2"/>
                  </a:lnTo>
                  <a:lnTo>
                    <a:pt x="4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35" name="Freeform 27"/>
            <p:cNvSpPr>
              <a:spLocks/>
            </p:cNvSpPr>
            <p:nvPr/>
          </p:nvSpPr>
          <p:spPr bwMode="auto">
            <a:xfrm>
              <a:off x="2693" y="946"/>
              <a:ext cx="256" cy="267"/>
            </a:xfrm>
            <a:custGeom>
              <a:avLst/>
              <a:gdLst>
                <a:gd name="T0" fmla="*/ 0 w 256"/>
                <a:gd name="T1" fmla="*/ 0 h 267"/>
                <a:gd name="T2" fmla="*/ 82 w 256"/>
                <a:gd name="T3" fmla="*/ 0 h 267"/>
                <a:gd name="T4" fmla="*/ 177 w 256"/>
                <a:gd name="T5" fmla="*/ 143 h 267"/>
                <a:gd name="T6" fmla="*/ 172 w 256"/>
                <a:gd name="T7" fmla="*/ 85 h 267"/>
                <a:gd name="T8" fmla="*/ 172 w 256"/>
                <a:gd name="T9" fmla="*/ 0 h 267"/>
                <a:gd name="T10" fmla="*/ 255 w 256"/>
                <a:gd name="T11" fmla="*/ 0 h 267"/>
                <a:gd name="T12" fmla="*/ 255 w 256"/>
                <a:gd name="T13" fmla="*/ 266 h 267"/>
                <a:gd name="T14" fmla="*/ 175 w 256"/>
                <a:gd name="T15" fmla="*/ 266 h 267"/>
                <a:gd name="T16" fmla="*/ 82 w 256"/>
                <a:gd name="T17" fmla="*/ 120 h 267"/>
                <a:gd name="T18" fmla="*/ 85 w 256"/>
                <a:gd name="T19" fmla="*/ 180 h 267"/>
                <a:gd name="T20" fmla="*/ 85 w 256"/>
                <a:gd name="T21" fmla="*/ 266 h 267"/>
                <a:gd name="T22" fmla="*/ 0 w 256"/>
                <a:gd name="T23" fmla="*/ 266 h 267"/>
                <a:gd name="T24" fmla="*/ 0 w 256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67">
                  <a:moveTo>
                    <a:pt x="0" y="0"/>
                  </a:moveTo>
                  <a:lnTo>
                    <a:pt x="82" y="0"/>
                  </a:lnTo>
                  <a:lnTo>
                    <a:pt x="177" y="143"/>
                  </a:lnTo>
                  <a:lnTo>
                    <a:pt x="172" y="85"/>
                  </a:lnTo>
                  <a:lnTo>
                    <a:pt x="172" y="0"/>
                  </a:lnTo>
                  <a:lnTo>
                    <a:pt x="255" y="0"/>
                  </a:lnTo>
                  <a:lnTo>
                    <a:pt x="255" y="266"/>
                  </a:lnTo>
                  <a:lnTo>
                    <a:pt x="175" y="266"/>
                  </a:lnTo>
                  <a:lnTo>
                    <a:pt x="82" y="120"/>
                  </a:lnTo>
                  <a:lnTo>
                    <a:pt x="85" y="180"/>
                  </a:lnTo>
                  <a:lnTo>
                    <a:pt x="85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36" name="Freeform 28"/>
            <p:cNvSpPr>
              <a:spLocks/>
            </p:cNvSpPr>
            <p:nvPr/>
          </p:nvSpPr>
          <p:spPr bwMode="auto">
            <a:xfrm>
              <a:off x="2693" y="946"/>
              <a:ext cx="256" cy="267"/>
            </a:xfrm>
            <a:custGeom>
              <a:avLst/>
              <a:gdLst>
                <a:gd name="T0" fmla="*/ 0 w 256"/>
                <a:gd name="T1" fmla="*/ 0 h 267"/>
                <a:gd name="T2" fmla="*/ 82 w 256"/>
                <a:gd name="T3" fmla="*/ 0 h 267"/>
                <a:gd name="T4" fmla="*/ 177 w 256"/>
                <a:gd name="T5" fmla="*/ 143 h 267"/>
                <a:gd name="T6" fmla="*/ 172 w 256"/>
                <a:gd name="T7" fmla="*/ 85 h 267"/>
                <a:gd name="T8" fmla="*/ 172 w 256"/>
                <a:gd name="T9" fmla="*/ 0 h 267"/>
                <a:gd name="T10" fmla="*/ 255 w 256"/>
                <a:gd name="T11" fmla="*/ 0 h 267"/>
                <a:gd name="T12" fmla="*/ 255 w 256"/>
                <a:gd name="T13" fmla="*/ 266 h 267"/>
                <a:gd name="T14" fmla="*/ 175 w 256"/>
                <a:gd name="T15" fmla="*/ 266 h 267"/>
                <a:gd name="T16" fmla="*/ 82 w 256"/>
                <a:gd name="T17" fmla="*/ 120 h 267"/>
                <a:gd name="T18" fmla="*/ 85 w 256"/>
                <a:gd name="T19" fmla="*/ 180 h 267"/>
                <a:gd name="T20" fmla="*/ 85 w 256"/>
                <a:gd name="T21" fmla="*/ 266 h 267"/>
                <a:gd name="T22" fmla="*/ 0 w 256"/>
                <a:gd name="T23" fmla="*/ 266 h 267"/>
                <a:gd name="T24" fmla="*/ 0 w 256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267">
                  <a:moveTo>
                    <a:pt x="0" y="0"/>
                  </a:moveTo>
                  <a:lnTo>
                    <a:pt x="82" y="0"/>
                  </a:lnTo>
                  <a:lnTo>
                    <a:pt x="177" y="143"/>
                  </a:lnTo>
                  <a:lnTo>
                    <a:pt x="172" y="85"/>
                  </a:lnTo>
                  <a:lnTo>
                    <a:pt x="172" y="0"/>
                  </a:lnTo>
                  <a:lnTo>
                    <a:pt x="255" y="0"/>
                  </a:lnTo>
                  <a:lnTo>
                    <a:pt x="255" y="266"/>
                  </a:lnTo>
                  <a:lnTo>
                    <a:pt x="175" y="266"/>
                  </a:lnTo>
                  <a:lnTo>
                    <a:pt x="82" y="120"/>
                  </a:lnTo>
                  <a:lnTo>
                    <a:pt x="85" y="180"/>
                  </a:lnTo>
                  <a:lnTo>
                    <a:pt x="85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37" name="Freeform 29"/>
            <p:cNvSpPr>
              <a:spLocks/>
            </p:cNvSpPr>
            <p:nvPr/>
          </p:nvSpPr>
          <p:spPr bwMode="auto">
            <a:xfrm>
              <a:off x="3905" y="938"/>
              <a:ext cx="224" cy="267"/>
            </a:xfrm>
            <a:custGeom>
              <a:avLst/>
              <a:gdLst>
                <a:gd name="T0" fmla="*/ 0 w 224"/>
                <a:gd name="T1" fmla="*/ 0 h 267"/>
                <a:gd name="T2" fmla="*/ 217 w 224"/>
                <a:gd name="T3" fmla="*/ 0 h 267"/>
                <a:gd name="T4" fmla="*/ 217 w 224"/>
                <a:gd name="T5" fmla="*/ 62 h 267"/>
                <a:gd name="T6" fmla="*/ 90 w 224"/>
                <a:gd name="T7" fmla="*/ 62 h 267"/>
                <a:gd name="T8" fmla="*/ 90 w 224"/>
                <a:gd name="T9" fmla="*/ 97 h 267"/>
                <a:gd name="T10" fmla="*/ 197 w 224"/>
                <a:gd name="T11" fmla="*/ 97 h 267"/>
                <a:gd name="T12" fmla="*/ 197 w 224"/>
                <a:gd name="T13" fmla="*/ 160 h 267"/>
                <a:gd name="T14" fmla="*/ 90 w 224"/>
                <a:gd name="T15" fmla="*/ 160 h 267"/>
                <a:gd name="T16" fmla="*/ 90 w 224"/>
                <a:gd name="T17" fmla="*/ 200 h 267"/>
                <a:gd name="T18" fmla="*/ 223 w 224"/>
                <a:gd name="T19" fmla="*/ 200 h 267"/>
                <a:gd name="T20" fmla="*/ 223 w 224"/>
                <a:gd name="T21" fmla="*/ 266 h 267"/>
                <a:gd name="T22" fmla="*/ 0 w 224"/>
                <a:gd name="T23" fmla="*/ 266 h 267"/>
                <a:gd name="T24" fmla="*/ 0 w 224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7">
                  <a:moveTo>
                    <a:pt x="0" y="0"/>
                  </a:moveTo>
                  <a:lnTo>
                    <a:pt x="217" y="0"/>
                  </a:lnTo>
                  <a:lnTo>
                    <a:pt x="217" y="62"/>
                  </a:lnTo>
                  <a:lnTo>
                    <a:pt x="90" y="62"/>
                  </a:lnTo>
                  <a:lnTo>
                    <a:pt x="90" y="97"/>
                  </a:lnTo>
                  <a:lnTo>
                    <a:pt x="197" y="97"/>
                  </a:lnTo>
                  <a:lnTo>
                    <a:pt x="197" y="160"/>
                  </a:lnTo>
                  <a:lnTo>
                    <a:pt x="90" y="160"/>
                  </a:lnTo>
                  <a:lnTo>
                    <a:pt x="90" y="200"/>
                  </a:lnTo>
                  <a:lnTo>
                    <a:pt x="223" y="200"/>
                  </a:lnTo>
                  <a:lnTo>
                    <a:pt x="223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038" name="Freeform 30"/>
            <p:cNvSpPr>
              <a:spLocks/>
            </p:cNvSpPr>
            <p:nvPr/>
          </p:nvSpPr>
          <p:spPr bwMode="auto">
            <a:xfrm>
              <a:off x="3905" y="938"/>
              <a:ext cx="224" cy="267"/>
            </a:xfrm>
            <a:custGeom>
              <a:avLst/>
              <a:gdLst>
                <a:gd name="T0" fmla="*/ 0 w 224"/>
                <a:gd name="T1" fmla="*/ 0 h 267"/>
                <a:gd name="T2" fmla="*/ 217 w 224"/>
                <a:gd name="T3" fmla="*/ 0 h 267"/>
                <a:gd name="T4" fmla="*/ 217 w 224"/>
                <a:gd name="T5" fmla="*/ 62 h 267"/>
                <a:gd name="T6" fmla="*/ 90 w 224"/>
                <a:gd name="T7" fmla="*/ 62 h 267"/>
                <a:gd name="T8" fmla="*/ 90 w 224"/>
                <a:gd name="T9" fmla="*/ 97 h 267"/>
                <a:gd name="T10" fmla="*/ 197 w 224"/>
                <a:gd name="T11" fmla="*/ 97 h 267"/>
                <a:gd name="T12" fmla="*/ 197 w 224"/>
                <a:gd name="T13" fmla="*/ 160 h 267"/>
                <a:gd name="T14" fmla="*/ 90 w 224"/>
                <a:gd name="T15" fmla="*/ 160 h 267"/>
                <a:gd name="T16" fmla="*/ 90 w 224"/>
                <a:gd name="T17" fmla="*/ 200 h 267"/>
                <a:gd name="T18" fmla="*/ 223 w 224"/>
                <a:gd name="T19" fmla="*/ 200 h 267"/>
                <a:gd name="T20" fmla="*/ 223 w 224"/>
                <a:gd name="T21" fmla="*/ 266 h 267"/>
                <a:gd name="T22" fmla="*/ 0 w 224"/>
                <a:gd name="T23" fmla="*/ 266 h 267"/>
                <a:gd name="T24" fmla="*/ 0 w 224"/>
                <a:gd name="T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67">
                  <a:moveTo>
                    <a:pt x="0" y="0"/>
                  </a:moveTo>
                  <a:lnTo>
                    <a:pt x="217" y="0"/>
                  </a:lnTo>
                  <a:lnTo>
                    <a:pt x="217" y="62"/>
                  </a:lnTo>
                  <a:lnTo>
                    <a:pt x="90" y="62"/>
                  </a:lnTo>
                  <a:lnTo>
                    <a:pt x="90" y="97"/>
                  </a:lnTo>
                  <a:lnTo>
                    <a:pt x="197" y="97"/>
                  </a:lnTo>
                  <a:lnTo>
                    <a:pt x="197" y="160"/>
                  </a:lnTo>
                  <a:lnTo>
                    <a:pt x="90" y="160"/>
                  </a:lnTo>
                  <a:lnTo>
                    <a:pt x="90" y="200"/>
                  </a:lnTo>
                  <a:lnTo>
                    <a:pt x="223" y="200"/>
                  </a:lnTo>
                  <a:lnTo>
                    <a:pt x="223" y="266"/>
                  </a:lnTo>
                  <a:lnTo>
                    <a:pt x="0" y="266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026"/>
          <p:cNvSpPr>
            <a:spLocks noChangeArrowheads="1"/>
          </p:cNvSpPr>
          <p:nvPr/>
        </p:nvSpPr>
        <p:spPr bwMode="auto">
          <a:xfrm>
            <a:off x="990600" y="228600"/>
            <a:ext cx="7924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lnSpc>
                <a:spcPct val="90000"/>
              </a:lnSpc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GB" altLang="en-US" b="0">
                <a:solidFill>
                  <a:srgbClr val="0000FF"/>
                </a:solidFill>
                <a:latin typeface="SwitzerlandBlack" pitchFamily="34" charset="0"/>
              </a:rPr>
              <a:t>WOOD PROCUREMENT FLOW </a:t>
            </a:r>
            <a:br>
              <a:rPr lang="en-GB" altLang="en-US" b="0">
                <a:solidFill>
                  <a:srgbClr val="0000FF"/>
                </a:solidFill>
                <a:latin typeface="SwitzerlandBlack" pitchFamily="34" charset="0"/>
              </a:rPr>
            </a:br>
            <a:r>
              <a:rPr lang="en-GB" altLang="en-US" b="0">
                <a:solidFill>
                  <a:srgbClr val="0000FF"/>
                </a:solidFill>
                <a:latin typeface="SwitzerlandBlack" pitchFamily="34" charset="0"/>
              </a:rPr>
              <a:t>OFFICE</a:t>
            </a:r>
            <a:endParaRPr lang="en-GB" altLang="en-US" sz="2400" b="0">
              <a:solidFill>
                <a:srgbClr val="0000FF"/>
              </a:solidFill>
            </a:endParaRPr>
          </a:p>
        </p:txBody>
      </p:sp>
      <p:grpSp>
        <p:nvGrpSpPr>
          <p:cNvPr id="14339" name="Group 1029"/>
          <p:cNvGrpSpPr>
            <a:grpSpLocks/>
          </p:cNvGrpSpPr>
          <p:nvPr/>
        </p:nvGrpSpPr>
        <p:grpSpPr bwMode="auto">
          <a:xfrm>
            <a:off x="533400" y="1752600"/>
            <a:ext cx="2133600" cy="3124200"/>
            <a:chOff x="768" y="864"/>
            <a:chExt cx="912" cy="1200"/>
          </a:xfrm>
        </p:grpSpPr>
        <p:sp>
          <p:nvSpPr>
            <p:cNvPr id="14352" name="Text Box 1030"/>
            <p:cNvSpPr txBox="1">
              <a:spLocks noChangeArrowheads="1"/>
            </p:cNvSpPr>
            <p:nvPr/>
          </p:nvSpPr>
          <p:spPr bwMode="auto">
            <a:xfrm>
              <a:off x="816" y="915"/>
              <a:ext cx="816" cy="284"/>
            </a:xfrm>
            <a:prstGeom prst="rect">
              <a:avLst/>
            </a:prstGeom>
            <a:solidFill>
              <a:srgbClr val="FFC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Planning of harvesting area</a:t>
              </a: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OptiGIS Office</a:t>
              </a:r>
            </a:p>
          </p:txBody>
        </p:sp>
        <p:pic>
          <p:nvPicPr>
            <p:cNvPr id="14353" name="Picture 10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816" y="1392"/>
              <a:ext cx="816" cy="619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15048" name="Rectangle 1032"/>
            <p:cNvSpPr>
              <a:spLocks noChangeArrowheads="1"/>
            </p:cNvSpPr>
            <p:nvPr/>
          </p:nvSpPr>
          <p:spPr bwMode="auto">
            <a:xfrm>
              <a:off x="768" y="864"/>
              <a:ext cx="912" cy="12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5053" name="Group 1037"/>
          <p:cNvGrpSpPr>
            <a:grpSpLocks/>
          </p:cNvGrpSpPr>
          <p:nvPr/>
        </p:nvGrpSpPr>
        <p:grpSpPr bwMode="auto">
          <a:xfrm>
            <a:off x="5105400" y="1752600"/>
            <a:ext cx="2133600" cy="3124200"/>
            <a:chOff x="2160" y="816"/>
            <a:chExt cx="912" cy="1200"/>
          </a:xfrm>
        </p:grpSpPr>
        <p:sp>
          <p:nvSpPr>
            <p:cNvPr id="14349" name="Text Box 1038"/>
            <p:cNvSpPr txBox="1">
              <a:spLocks noChangeArrowheads="1"/>
            </p:cNvSpPr>
            <p:nvPr/>
          </p:nvSpPr>
          <p:spPr bwMode="auto">
            <a:xfrm>
              <a:off x="2208" y="829"/>
              <a:ext cx="816" cy="366"/>
            </a:xfrm>
            <a:prstGeom prst="rect">
              <a:avLst/>
            </a:prstGeom>
            <a:solidFill>
              <a:srgbClr val="FFC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Harvesting instructions</a:t>
              </a: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 </a:t>
              </a: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  Opti Planner</a:t>
              </a:r>
              <a:endParaRPr lang="en-GB" altLang="en-US" sz="140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4350" name="Picture 103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8" y="1344"/>
              <a:ext cx="816" cy="6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</p:pic>
        <p:sp>
          <p:nvSpPr>
            <p:cNvPr id="215056" name="Rectangle 1040"/>
            <p:cNvSpPr>
              <a:spLocks noChangeArrowheads="1"/>
            </p:cNvSpPr>
            <p:nvPr/>
          </p:nvSpPr>
          <p:spPr bwMode="auto">
            <a:xfrm>
              <a:off x="2160" y="816"/>
              <a:ext cx="912" cy="12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5057" name="Group 1041"/>
          <p:cNvGrpSpPr>
            <a:grpSpLocks/>
          </p:cNvGrpSpPr>
          <p:nvPr/>
        </p:nvGrpSpPr>
        <p:grpSpPr bwMode="auto">
          <a:xfrm>
            <a:off x="7391400" y="1752600"/>
            <a:ext cx="2057400" cy="3124200"/>
            <a:chOff x="3168" y="816"/>
            <a:chExt cx="912" cy="1200"/>
          </a:xfrm>
        </p:grpSpPr>
        <p:sp>
          <p:nvSpPr>
            <p:cNvPr id="14346" name="Text Box 1042"/>
            <p:cNvSpPr txBox="1">
              <a:spLocks noChangeArrowheads="1"/>
            </p:cNvSpPr>
            <p:nvPr/>
          </p:nvSpPr>
          <p:spPr bwMode="auto">
            <a:xfrm>
              <a:off x="3216" y="829"/>
              <a:ext cx="816" cy="366"/>
            </a:xfrm>
            <a:prstGeom prst="rect">
              <a:avLst/>
            </a:prstGeom>
            <a:solidFill>
              <a:srgbClr val="FFC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Information to harvester</a:t>
              </a:r>
            </a:p>
            <a:p>
              <a:pPr algn="ctr"/>
              <a:endParaRPr lang="en-GB" altLang="en-US" sz="1400">
                <a:solidFill>
                  <a:schemeClr val="bg2"/>
                </a:solidFill>
                <a:latin typeface="Arial" charset="0"/>
              </a:endParaRP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Opti Comm</a:t>
              </a:r>
            </a:p>
          </p:txBody>
        </p:sp>
        <p:pic>
          <p:nvPicPr>
            <p:cNvPr id="14347" name="Picture 104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216" y="1344"/>
              <a:ext cx="816" cy="61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215060" name="Rectangle 1044"/>
            <p:cNvSpPr>
              <a:spLocks noChangeArrowheads="1"/>
            </p:cNvSpPr>
            <p:nvPr/>
          </p:nvSpPr>
          <p:spPr bwMode="auto">
            <a:xfrm>
              <a:off x="3168" y="816"/>
              <a:ext cx="912" cy="12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2" name="Group 1073"/>
          <p:cNvGrpSpPr>
            <a:grpSpLocks/>
          </p:cNvGrpSpPr>
          <p:nvPr/>
        </p:nvGrpSpPr>
        <p:grpSpPr bwMode="auto">
          <a:xfrm>
            <a:off x="2819400" y="1752600"/>
            <a:ext cx="2133600" cy="3122613"/>
            <a:chOff x="1824" y="1104"/>
            <a:chExt cx="1296" cy="1967"/>
          </a:xfrm>
        </p:grpSpPr>
        <p:sp>
          <p:nvSpPr>
            <p:cNvPr id="14343" name="Text Box 1035"/>
            <p:cNvSpPr txBox="1">
              <a:spLocks noChangeArrowheads="1"/>
            </p:cNvSpPr>
            <p:nvPr/>
          </p:nvSpPr>
          <p:spPr bwMode="auto">
            <a:xfrm>
              <a:off x="1892" y="1125"/>
              <a:ext cx="1160" cy="600"/>
            </a:xfrm>
            <a:prstGeom prst="rect">
              <a:avLst/>
            </a:prstGeom>
            <a:solidFill>
              <a:srgbClr val="FFCE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APT -file producing and testing</a:t>
              </a:r>
            </a:p>
            <a:p>
              <a:pPr algn="ctr"/>
              <a:r>
                <a:rPr lang="en-GB" altLang="en-US" sz="1400">
                  <a:solidFill>
                    <a:schemeClr val="bg2"/>
                  </a:solidFill>
                  <a:latin typeface="Arial" charset="0"/>
                </a:rPr>
                <a:t> Opti Editor, Opti Simu</a:t>
              </a:r>
              <a:endParaRPr lang="en-GB" altLang="en-US" sz="14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052" name="Rectangle 1036"/>
            <p:cNvSpPr>
              <a:spLocks noChangeArrowheads="1"/>
            </p:cNvSpPr>
            <p:nvPr/>
          </p:nvSpPr>
          <p:spPr bwMode="auto">
            <a:xfrm>
              <a:off x="1824" y="1104"/>
              <a:ext cx="1296" cy="196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14345" name="Object 1072"/>
            <p:cNvGraphicFramePr>
              <a:graphicFrameLocks noChangeAspect="1"/>
            </p:cNvGraphicFramePr>
            <p:nvPr/>
          </p:nvGraphicFramePr>
          <p:xfrm>
            <a:off x="1872" y="1968"/>
            <a:ext cx="1200" cy="995"/>
          </p:xfrm>
          <a:graphic>
            <a:graphicData uri="http://schemas.openxmlformats.org/presentationml/2006/ole">
              <p:oleObj spid="_x0000_s14345" name="Photo Editor -kuva" r:id="rId6" imgW="7628571" imgH="5649114" progId="MSPhotoEd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zure.pot">
  <a:themeElements>
    <a:clrScheme name="">
      <a:dk1>
        <a:srgbClr val="000000"/>
      </a:dk1>
      <a:lt1>
        <a:srgbClr val="FFFFFF"/>
      </a:lt1>
      <a:dk2>
        <a:srgbClr val="506AE1"/>
      </a:dk2>
      <a:lt2>
        <a:srgbClr val="FAFD00"/>
      </a:lt2>
      <a:accent1>
        <a:srgbClr val="0000FF"/>
      </a:accent1>
      <a:accent2>
        <a:srgbClr val="FF0000"/>
      </a:accent2>
      <a:accent3>
        <a:srgbClr val="B3B9EE"/>
      </a:accent3>
      <a:accent4>
        <a:srgbClr val="DADADA"/>
      </a:accent4>
      <a:accent5>
        <a:srgbClr val="AAAAFF"/>
      </a:accent5>
      <a:accent6>
        <a:srgbClr val="E70000"/>
      </a:accent6>
      <a:hlink>
        <a:srgbClr val="00FF00"/>
      </a:hlink>
      <a:folHlink>
        <a:srgbClr val="808080"/>
      </a:folHlink>
    </a:clrScheme>
    <a:fontScheme name="Azur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1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Azure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.po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.pot 3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.pot 5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.pot 6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D:\MSOffice\Templates\Presentation Designs\Azure.pot</Template>
  <TotalTime>6671</TotalTime>
  <Words>1354</Words>
  <Application>Microsoft Office PowerPoint</Application>
  <PresentationFormat>A4 Paper (210x297 mm)</PresentationFormat>
  <Paragraphs>514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Tahoma</vt:lpstr>
      <vt:lpstr>Arial</vt:lpstr>
      <vt:lpstr>Times New Roman</vt:lpstr>
      <vt:lpstr>FrankfurtGothicHeavy</vt:lpstr>
      <vt:lpstr>SwitzerlandBlack</vt:lpstr>
      <vt:lpstr>Switzerland</vt:lpstr>
      <vt:lpstr>USABlack</vt:lpstr>
      <vt:lpstr>SwitzerlandNarrow</vt:lpstr>
      <vt:lpstr>Azure.pot</vt:lpstr>
      <vt:lpstr>MS Photo Editor 3.0 -kuva</vt:lpstr>
      <vt:lpstr>Bitmap Image</vt:lpstr>
      <vt:lpstr>Microsoft Word -asiakirja</vt:lpstr>
      <vt:lpstr>CorelDRAW 7.0 Graphic</vt:lpstr>
      <vt:lpstr>VISIO</vt:lpstr>
      <vt:lpstr>Slide 1</vt:lpstr>
      <vt:lpstr>Slide 2</vt:lpstr>
      <vt:lpstr>Slide 3</vt:lpstr>
      <vt:lpstr>Sawmills Cash Flow</vt:lpstr>
      <vt:lpstr>Sawmills Cash Flow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arvoapteeraus</dc:title>
  <dc:creator>tommi ruha</dc:creator>
  <cp:lastModifiedBy>Work</cp:lastModifiedBy>
  <cp:revision>214</cp:revision>
  <cp:lastPrinted>2002-10-14T11:03:01Z</cp:lastPrinted>
  <dcterms:created xsi:type="dcterms:W3CDTF">1996-08-16T11:55:46Z</dcterms:created>
  <dcterms:modified xsi:type="dcterms:W3CDTF">2020-01-21T16:36:19Z</dcterms:modified>
</cp:coreProperties>
</file>