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sldIdLst>
    <p:sldId id="257" r:id="rId2"/>
    <p:sldId id="258" r:id="rId3"/>
    <p:sldId id="285" r:id="rId4"/>
    <p:sldId id="279" r:id="rId5"/>
    <p:sldId id="260" r:id="rId6"/>
    <p:sldId id="261" r:id="rId7"/>
    <p:sldId id="262" r:id="rId8"/>
    <p:sldId id="263" r:id="rId9"/>
    <p:sldId id="283" r:id="rId10"/>
    <p:sldId id="266" r:id="rId11"/>
    <p:sldId id="265" r:id="rId12"/>
    <p:sldId id="270" r:id="rId13"/>
    <p:sldId id="267" r:id="rId14"/>
    <p:sldId id="274" r:id="rId15"/>
  </p:sldIdLst>
  <p:sldSz cx="9144000" cy="6858000" type="screen4x3"/>
  <p:notesSz cx="7010400" cy="9296400"/>
  <p:defaultTextStyle>
    <a:defPPr>
      <a:defRPr lang="en-CA"/>
    </a:defPPr>
    <a:lvl1pPr algn="l" rtl="0" eaLnBrk="0" fontAlgn="base" hangingPunct="0">
      <a:spcBef>
        <a:spcPct val="0"/>
      </a:spcBef>
      <a:spcAft>
        <a:spcPct val="0"/>
      </a:spcAft>
      <a:defRPr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4D4D4D"/>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5" autoAdjust="0"/>
    <p:restoredTop sz="93739" autoAdjust="0"/>
  </p:normalViewPr>
  <p:slideViewPr>
    <p:cSldViewPr>
      <p:cViewPr varScale="1">
        <p:scale>
          <a:sx n="85" d="100"/>
          <a:sy n="85" d="100"/>
        </p:scale>
        <p:origin x="-15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604"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cs typeface="Arial" charset="0"/>
              </a:defRPr>
            </a:lvl1pPr>
          </a:lstStyle>
          <a:p>
            <a:pPr>
              <a:defRPr/>
            </a:pPr>
            <a:endParaRPr lang="en-CA"/>
          </a:p>
        </p:txBody>
      </p:sp>
      <p:sp>
        <p:nvSpPr>
          <p:cNvPr id="2765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CA"/>
          </a:p>
        </p:txBody>
      </p:sp>
      <p:sp>
        <p:nvSpPr>
          <p:cNvPr id="3076"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2765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cs typeface="Arial" charset="0"/>
              </a:defRPr>
            </a:lvl1pPr>
          </a:lstStyle>
          <a:p>
            <a:pPr>
              <a:defRPr/>
            </a:pPr>
            <a:endParaRPr lang="en-CA"/>
          </a:p>
        </p:txBody>
      </p:sp>
      <p:sp>
        <p:nvSpPr>
          <p:cNvPr id="2765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fld id="{0E21A224-D218-4D5A-A888-705E9D0645B0}"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89725706-C481-4B93-9F68-C77B3F4E9289}" type="slidenum">
              <a:rPr lang="en-CA" altLang="en-US"/>
              <a:pPr/>
              <a:t>4</a:t>
            </a:fld>
            <a:endParaRPr lang="en-CA" altLang="en-US"/>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r>
              <a:rPr lang="en-CA" altLang="en-US" sz="1300" smtClean="0"/>
              <a:t>Implementation of a “Hierarchy of Intervention” - systems that do not allow employees to fall are preferred because there is no longer a risk of minor injury from having a fall arrested or the need for the employee to be rescued.  For this reason, guardrails and travel restraint are first in the hierarchy,</a:t>
            </a:r>
          </a:p>
          <a:p>
            <a:pPr eaLnBrk="1" hangingPunct="1"/>
            <a:r>
              <a:rPr lang="en-CA" altLang="en-US" b="1" smtClean="0"/>
              <a:t>With the use of a fall arresting system there is still the potential for personal injury if a fall arrest occurs; therefore, the addition of the hierarchy is to engineer out the risk of falling before resorting to a fall arresting system.  Therefore, we begin with guardrails and travel restraint, followed by fall arrest systems, which include safety nets and finally control zones.  We allow for moving down the hierarchy when things are not practical.  The owner, employer or contractor is responsible to ensure the hierarchy is followed.</a:t>
            </a:r>
          </a:p>
          <a:p>
            <a:pPr eaLnBrk="1" hangingPunct="1"/>
            <a:r>
              <a:rPr lang="en-CA" altLang="en-US" b="1" smtClean="0"/>
              <a:t>The control zone is an option in our fall protection hierarchy.  This allows all NB employers, regardless of the industry and of the type of work being performed, to use the control zone with warning lines as a mode of fall protection.  Taken from BC regulations.</a:t>
            </a:r>
            <a:endParaRPr lang="en-CA" altLang="en-US" b="1" smtClean="0">
              <a:cs typeface="Times New Roman" charset="0"/>
            </a:endParaRPr>
          </a:p>
          <a:p>
            <a:pPr eaLnBrk="1" hangingPunct="1"/>
            <a:r>
              <a:rPr lang="en-CA" altLang="en-US" b="1" smtClean="0"/>
              <a:t>  </a:t>
            </a:r>
            <a:endParaRPr lang="en-CA" altLang="en-US" b="1" smtClean="0">
              <a:cs typeface="Times New Roman" charset="0"/>
            </a:endParaRPr>
          </a:p>
          <a:p>
            <a:pPr eaLnBrk="1" hangingPunct="1"/>
            <a:r>
              <a:rPr lang="en-CA" altLang="en-US" b="1" smtClean="0"/>
              <a:t>There are some cases where the control zone method of fall protection cannot be used such as scaffold erection and dismantling (to narrow) or where the provisions of section 102(2) (considered to be permanent surfaces) apply.</a:t>
            </a:r>
            <a:endParaRPr lang="en-CA" altLang="en-US" b="1" smtClean="0">
              <a:cs typeface="Times New Roman" charset="0"/>
            </a:endParaRPr>
          </a:p>
          <a:p>
            <a:pPr eaLnBrk="1" hangingPunct="1"/>
            <a:r>
              <a:rPr lang="en-CA" altLang="en-US" b="1" smtClean="0"/>
              <a:t> </a:t>
            </a:r>
            <a:endParaRPr lang="en-CA" altLang="en-US" b="1" smtClean="0">
              <a:cs typeface="Times New Roman" charset="0"/>
            </a:endParaRPr>
          </a:p>
          <a:p>
            <a:pPr eaLnBrk="1" hangingPunct="1"/>
            <a:r>
              <a:rPr lang="en-CA" altLang="en-US" b="1" smtClean="0"/>
              <a:t>In the roofing industry 3 in 12 is considered a flat roof. </a:t>
            </a:r>
            <a:endParaRPr lang="en-CA" altLang="en-US" b="1" smtClean="0">
              <a:cs typeface="Times New Roman" charset="0"/>
            </a:endParaRPr>
          </a:p>
          <a:p>
            <a:pPr eaLnBrk="1" hangingPunct="1"/>
            <a:r>
              <a:rPr lang="en-CA" altLang="en-US" b="1" smtClean="0"/>
              <a:t>  </a:t>
            </a:r>
            <a:endParaRPr lang="en-CA" altLang="en-US" b="1" smtClean="0">
              <a:cs typeface="Times New Roman" charset="0"/>
            </a:endParaRPr>
          </a:p>
          <a:p>
            <a:pPr eaLnBrk="1" hangingPunct="1"/>
            <a:r>
              <a:rPr lang="en-CA" altLang="en-US" b="1" smtClean="0"/>
              <a:t>On surfaces with slopes greater than 6 in 12, guardrails are not acceptable.</a:t>
            </a:r>
            <a:endParaRPr lang="en-CA" altLang="en-US" b="1" smtClean="0">
              <a:cs typeface="Times New Roman" charset="0"/>
            </a:endParaRPr>
          </a:p>
          <a:p>
            <a:pPr eaLnBrk="1" hangingPunct="1"/>
            <a:r>
              <a:rPr lang="en-CA" altLang="en-US" b="1" smtClean="0"/>
              <a:t> </a:t>
            </a:r>
            <a:endParaRPr lang="en-CA" altLang="en-US" b="1" smtClean="0">
              <a:cs typeface="Times New Roman" charset="0"/>
            </a:endParaRPr>
          </a:p>
          <a:p>
            <a:pPr eaLnBrk="1" hangingPunct="1"/>
            <a:r>
              <a:rPr lang="en-CA" altLang="en-US" b="1" smtClean="0"/>
              <a:t>The result of the study by the Wood Science and Technology Centre indicates that the force created by a worker sliding down a roof with a slope of 6 in 12 is more than the 900N the guardrails were able to withstand during the tests.</a:t>
            </a:r>
            <a:endParaRPr lang="en-CA" altLang="en-US" b="1" smtClean="0">
              <a:cs typeface="Times New Roman" charset="0"/>
            </a:endParaRPr>
          </a:p>
          <a:p>
            <a:pPr eaLnBrk="1" hangingPunct="1"/>
            <a:endParaRPr lang="en-CA" altLang="en-US" smtClean="0">
              <a:cs typeface="Times New Roman" charset="0"/>
            </a:endParaRPr>
          </a:p>
          <a:p>
            <a:pPr eaLnBrk="1" hangingPunct="1"/>
            <a:endParaRPr lang="en-CA" altLang="en-US" sz="1400" smtClean="0">
              <a:latin typeface="Arial Unicode MS" pitchFamily="34" charset="-128"/>
              <a:cs typeface="Times New Roman" charset="0"/>
            </a:endParaRPr>
          </a:p>
          <a:p>
            <a:pPr eaLnBrk="1" hangingPunct="1"/>
            <a:endParaRPr lang="en-CA" altLang="en-US" b="1" smtClean="0">
              <a:cs typeface="Times New Roman" charset="0"/>
            </a:endParaRPr>
          </a:p>
          <a:p>
            <a:pPr eaLnBrk="1" hangingPunct="1"/>
            <a:r>
              <a:rPr lang="en-CA" altLang="en-US" b="1" smtClean="0">
                <a:cs typeface="Times New Roman" charset="0"/>
              </a:rPr>
              <a:t> </a:t>
            </a:r>
            <a:r>
              <a:rPr lang="en-CA" altLang="en-US" b="1" smtClean="0"/>
              <a:t> </a:t>
            </a:r>
            <a:endParaRPr lang="en-CA" altLang="en-US" b="1" smtClean="0">
              <a:cs typeface="Times New Roman" charset="0"/>
            </a:endParaRPr>
          </a:p>
          <a:p>
            <a:pPr eaLnBrk="1" hangingPunct="1"/>
            <a:endParaRPr lang="en-CA" altLang="en-US"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898A77B0-C46F-41B7-B76D-B13B875C847C}" type="slidenum">
              <a:rPr lang="en-CA" altLang="en-US"/>
              <a:pPr/>
              <a:t>6</a:t>
            </a:fld>
            <a:endParaRPr lang="en-CA" alt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lvl="1" eaLnBrk="1" hangingPunct="1"/>
            <a:r>
              <a:rPr lang="en-CA" altLang="en-US" smtClean="0"/>
              <a:t>Section 97 – Guardrails</a:t>
            </a:r>
          </a:p>
          <a:p>
            <a:pPr lvl="2" eaLnBrk="1" hangingPunct="1"/>
            <a:r>
              <a:rPr lang="en-CA" altLang="en-US" smtClean="0"/>
              <a:t>No. 2 grade lumber acceptable</a:t>
            </a:r>
          </a:p>
          <a:p>
            <a:pPr lvl="2" eaLnBrk="1" hangingPunct="1"/>
            <a:r>
              <a:rPr lang="en-CA" altLang="en-US" smtClean="0"/>
              <a:t>New provisions for pre-engineered guardrails</a:t>
            </a:r>
          </a:p>
          <a:p>
            <a:pPr lvl="2" eaLnBrk="1" hangingPunct="1"/>
            <a:r>
              <a:rPr lang="en-CA" altLang="en-US" smtClean="0"/>
              <a:t>Requirements for strength and rigidity are defined and are based on slope of surface</a:t>
            </a:r>
          </a:p>
          <a:p>
            <a:pPr lvl="2" eaLnBrk="1" hangingPunct="1"/>
            <a:r>
              <a:rPr lang="en-CA" altLang="en-US" smtClean="0"/>
              <a:t>Not permitted for slope greater than 6 in 12</a:t>
            </a:r>
          </a:p>
          <a:p>
            <a:pPr eaLnBrk="1" hangingPunct="1"/>
            <a:r>
              <a:rPr lang="en-CA" altLang="en-US" b="1" smtClean="0"/>
              <a:t>Allow vertical supporting posts for guardrail on scaffolds to be 10 feet (3 metres) apart because typical scaffold dimensions are 5’ x 10’ and it is very difficult to meet the 2.4 metre requirement.</a:t>
            </a:r>
            <a:endParaRPr lang="en-CA" altLang="en-US" b="1" smtClean="0">
              <a:cs typeface="Times New Roman" charset="0"/>
            </a:endParaRPr>
          </a:p>
          <a:p>
            <a:pPr eaLnBrk="1" hangingPunct="1"/>
            <a:endParaRPr lang="en-CA" altLang="en-US" b="1" smtClean="0">
              <a:cs typeface="Times New Roman" charset="0"/>
            </a:endParaRPr>
          </a:p>
          <a:p>
            <a:pPr eaLnBrk="1" hangingPunct="1"/>
            <a:endParaRPr lang="en-CA"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29EA6296-D746-4D1F-918E-604DFC844319}" type="slidenum">
              <a:rPr lang="en-CA" altLang="en-US"/>
              <a:pPr/>
              <a:t>8</a:t>
            </a:fld>
            <a:endParaRPr lang="en-CA" altLang="en-US"/>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CA" altLang="en-US" b="1" smtClean="0">
                <a:latin typeface="Arial Unicode MS" pitchFamily="34" charset="-128"/>
              </a:rPr>
              <a:t>The intent of travel restraint is to limit or restrain an employee</a:t>
            </a:r>
            <a:r>
              <a:rPr lang="en-CA" altLang="en-US" b="1" smtClean="0"/>
              <a:t>’</a:t>
            </a:r>
            <a:r>
              <a:rPr lang="en-CA" altLang="en-US" b="1" smtClean="0">
                <a:latin typeface="Arial Unicode MS" pitchFamily="34" charset="-128"/>
              </a:rPr>
              <a:t>s travel in such a manner that they cannot get close enough to the edge to fall.  A one-metre buffer is recommended because when an employee trips, forces are put onto the system.  This force causes the lifeline, lanyard and harness to stretch (can be as much as a few feet).  A 1 metre buffer was not discussed by committee; therefore the requirement can</a:t>
            </a:r>
            <a:r>
              <a:rPr lang="en-CA" altLang="en-US" b="1" smtClean="0"/>
              <a:t>’</a:t>
            </a:r>
            <a:r>
              <a:rPr lang="en-CA" altLang="en-US" b="1" smtClean="0">
                <a:latin typeface="Arial Unicode MS" pitchFamily="34" charset="-128"/>
              </a:rPr>
              <a:t>t be put into legislation; however it would be preferable that the language chosen for this provision be such that it is not interpreted that the employee can reach the unguarded edge, but not fall off.</a:t>
            </a:r>
            <a:endParaRPr lang="en-CA" altLang="en-US" b="1" smtClean="0">
              <a:latin typeface="Arial Unicode MS" pitchFamily="34" charset="-128"/>
              <a:cs typeface="Times New Roman" charset="0"/>
            </a:endParaRPr>
          </a:p>
          <a:p>
            <a:pPr eaLnBrk="1" hangingPunct="1"/>
            <a:r>
              <a:rPr lang="en-CA" altLang="en-US" b="1" smtClean="0">
                <a:cs typeface="Times New Roman" charset="0"/>
              </a:rPr>
              <a:t> </a:t>
            </a:r>
            <a:endParaRPr lang="en-CA" altLang="en-US" b="1" smtClean="0">
              <a:latin typeface="Arial Unicode MS" pitchFamily="34" charset="-128"/>
              <a:cs typeface="Times New Roman" charset="0"/>
            </a:endParaRPr>
          </a:p>
          <a:p>
            <a:pPr eaLnBrk="1" hangingPunct="1"/>
            <a:r>
              <a:rPr lang="en-CA" altLang="en-US" b="1" smtClean="0">
                <a:latin typeface="Arial Unicode MS" pitchFamily="34" charset="-128"/>
              </a:rPr>
              <a:t>A factor of safety of two is standard.  The more the roof is sloped the greater the impact on the system if the employee were to roll down the roof before being stopped.  Therefore the anchor on a sloped roof should be as strong as the fall arrest anchor.</a:t>
            </a:r>
            <a:endParaRPr lang="en-CA" altLang="en-US" b="1" smtClean="0">
              <a:latin typeface="Arial Unicode MS" pitchFamily="34" charset="-128"/>
              <a:cs typeface="Times New Roman" charset="0"/>
            </a:endParaRPr>
          </a:p>
          <a:p>
            <a:pPr eaLnBrk="1" hangingPunct="1"/>
            <a:r>
              <a:rPr lang="en-CA" altLang="en-US" b="1" smtClean="0"/>
              <a:t> </a:t>
            </a:r>
            <a:endParaRPr lang="en-CA" altLang="en-US" b="1" smtClean="0">
              <a:latin typeface="Arial Unicode MS" pitchFamily="34" charset="-128"/>
            </a:endParaRPr>
          </a:p>
          <a:p>
            <a:pPr eaLnBrk="1" hangingPunct="1"/>
            <a:endParaRPr lang="en-CA"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802D4F61-B54A-4AB8-AAA3-C547F8D0AD70}" type="slidenum">
              <a:rPr lang="en-CA" altLang="en-US"/>
              <a:pPr/>
              <a:t>11</a:t>
            </a:fld>
            <a:endParaRPr lang="en-CA" altLang="en-US"/>
          </a:p>
        </p:txBody>
      </p:sp>
      <p:sp>
        <p:nvSpPr>
          <p:cNvPr id="1843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eaLnBrk="1" hangingPunct="1"/>
            <a:fld id="{3B67E15E-2501-4FE6-A8D8-A03F421C84FB}" type="slidenum">
              <a:rPr lang="en-US" altLang="en-US" sz="1200">
                <a:latin typeface="Calibri" pitchFamily="34" charset="0"/>
              </a:rPr>
              <a:pPr algn="r" eaLnBrk="1" hangingPunct="1"/>
              <a:t>11</a:t>
            </a:fld>
            <a:endParaRPr lang="en-US" altLang="en-US" sz="1200">
              <a:latin typeface="Calibri" pitchFamily="34" charset="0"/>
            </a:endParaRPr>
          </a:p>
        </p:txBody>
      </p:sp>
      <p:sp>
        <p:nvSpPr>
          <p:cNvPr id="18436" name="Rectangle 2"/>
          <p:cNvSpPr>
            <a:spLocks noChangeArrowheads="1" noTextEdit="1"/>
          </p:cNvSpPr>
          <p:nvPr>
            <p:ph type="sldImg"/>
          </p:nvPr>
        </p:nvSpPr>
        <p:spPr>
          <a:ln/>
        </p:spPr>
      </p:sp>
      <p:sp>
        <p:nvSpPr>
          <p:cNvPr id="18437" name="Rectangle 3"/>
          <p:cNvSpPr>
            <a:spLocks noGrp="1" noChangeArrowheads="1"/>
          </p:cNvSpPr>
          <p:nvPr>
            <p:ph type="body" idx="1"/>
          </p:nvPr>
        </p:nvSpPr>
        <p:spPr>
          <a:noFill/>
          <a:ln/>
        </p:spPr>
        <p:txBody>
          <a:bodyPr/>
          <a:lstStyle/>
          <a:p>
            <a:pPr eaLnBrk="1" hangingPunct="1">
              <a:spcBef>
                <a:spcPct val="0"/>
              </a:spcBef>
            </a:pPr>
            <a:r>
              <a:rPr lang="en-US" altLang="en-US" smtClean="0"/>
              <a:t>Slide 32:</a:t>
            </a:r>
          </a:p>
          <a:p>
            <a:pPr eaLnBrk="1" hangingPunct="1">
              <a:spcBef>
                <a:spcPct val="0"/>
              </a:spcBef>
            </a:pPr>
            <a:endParaRPr lang="en-US" altLang="en-US" smtClean="0"/>
          </a:p>
          <a:p>
            <a:pPr eaLnBrk="1" hangingPunct="1">
              <a:spcBef>
                <a:spcPct val="0"/>
              </a:spcBef>
            </a:pPr>
            <a:r>
              <a:rPr lang="en-US" altLang="en-US" smtClean="0"/>
              <a:t>C) connecting devices: the third system component is the connecting device. This device can be a rope or web lanyard, rope grab or retractable lifeline. However, shock absorbing lanyards are recommended because they significantly reduce the forces generated in a fall.</a:t>
            </a:r>
          </a:p>
          <a:p>
            <a:pPr eaLnBrk="1" hangingPunct="1">
              <a:spcBef>
                <a:spcPct val="0"/>
              </a:spcBef>
            </a:pPr>
            <a:r>
              <a:rPr lang="en-US" altLang="en-US" smtClean="0"/>
              <a:t>These three components must be used in conjunction with each other to be effective.</a:t>
            </a:r>
          </a:p>
          <a:p>
            <a:pPr eaLnBrk="1" hangingPunct="1">
              <a:spcBef>
                <a:spcPct val="0"/>
              </a:spcBef>
            </a:pPr>
            <a:endParaRPr lang="en-US" altLang="en-US" b="1" smtClean="0"/>
          </a:p>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3286591-0EFF-40FC-A7C6-6E01CEA2E021}" type="slidenum">
              <a:rPr lang="en-CA" altLang="en-US"/>
              <a:pPr/>
              <a:t>13</a:t>
            </a:fld>
            <a:endParaRPr lang="en-CA" altLang="en-US"/>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lnSpc>
                <a:spcPct val="80000"/>
              </a:lnSpc>
            </a:pPr>
            <a:endParaRPr lang="en-CA" altLang="en-US" sz="800" smtClean="0">
              <a:latin typeface="Arial Unicode MS" pitchFamily="34" charset="-128"/>
              <a:cs typeface="Times New Roman" charset="0"/>
            </a:endParaRPr>
          </a:p>
          <a:p>
            <a:pPr eaLnBrk="1" hangingPunct="1">
              <a:lnSpc>
                <a:spcPct val="80000"/>
              </a:lnSpc>
            </a:pPr>
            <a:endParaRPr lang="en-CA" altLang="en-US" sz="800" smtClean="0">
              <a:latin typeface="Arial Unicode MS" pitchFamily="34" charset="-128"/>
              <a:cs typeface="Times New Roman" charset="0"/>
            </a:endParaRPr>
          </a:p>
          <a:p>
            <a:pPr eaLnBrk="1" hangingPunct="1">
              <a:lnSpc>
                <a:spcPct val="80000"/>
              </a:lnSpc>
            </a:pPr>
            <a:endParaRPr lang="en-CA" altLang="en-US" sz="800" smtClean="0">
              <a:latin typeface="Arial Unicode MS" pitchFamily="34" charset="-128"/>
              <a:cs typeface="Times New Roman" charset="0"/>
            </a:endParaRPr>
          </a:p>
          <a:p>
            <a:pPr eaLnBrk="1" hangingPunct="1">
              <a:lnSpc>
                <a:spcPct val="80000"/>
              </a:lnSpc>
            </a:pPr>
            <a:r>
              <a:rPr lang="en-CA" altLang="en-US" sz="800" smtClean="0"/>
              <a:t>Anchor Point:</a:t>
            </a:r>
          </a:p>
          <a:p>
            <a:pPr eaLnBrk="1" hangingPunct="1">
              <a:lnSpc>
                <a:spcPct val="80000"/>
              </a:lnSpc>
            </a:pPr>
            <a:r>
              <a:rPr lang="en-CA" altLang="en-US" sz="800" smtClean="0"/>
              <a:t>	Anchor points can be permanent or temporary and it must be clear that the requirements found in this regulation include both kinds.</a:t>
            </a:r>
            <a:endParaRPr lang="en-CA" altLang="en-US" sz="800" smtClean="0">
              <a:cs typeface="Times New Roman" charset="0"/>
            </a:endParaRPr>
          </a:p>
          <a:p>
            <a:pPr lvl="1" eaLnBrk="1" hangingPunct="1">
              <a:lnSpc>
                <a:spcPct val="80000"/>
              </a:lnSpc>
            </a:pPr>
            <a:r>
              <a:rPr lang="en-CA" altLang="en-US" sz="800" smtClean="0"/>
              <a:t> </a:t>
            </a:r>
            <a:endParaRPr lang="en-CA" altLang="en-US" sz="800" smtClean="0">
              <a:cs typeface="Times New Roman" charset="0"/>
            </a:endParaRPr>
          </a:p>
          <a:p>
            <a:pPr lvl="1" eaLnBrk="1" hangingPunct="1">
              <a:lnSpc>
                <a:spcPct val="80000"/>
              </a:lnSpc>
            </a:pPr>
            <a:r>
              <a:rPr lang="en-CA" altLang="en-US" sz="800" smtClean="0"/>
              <a:t>	There is a wide variety of anchor points.  They can be</a:t>
            </a:r>
            <a:endParaRPr lang="en-CA" altLang="en-US" sz="800" smtClean="0">
              <a:cs typeface="Times New Roman" charset="0"/>
            </a:endParaRPr>
          </a:p>
          <a:p>
            <a:pPr lvl="1" eaLnBrk="1" hangingPunct="1">
              <a:lnSpc>
                <a:spcPct val="80000"/>
              </a:lnSpc>
            </a:pPr>
            <a:r>
              <a:rPr lang="en-CA" altLang="en-US" sz="800" smtClean="0"/>
              <a:t>	·</a:t>
            </a:r>
            <a:r>
              <a:rPr lang="en-CA" altLang="en-US" sz="800" smtClean="0">
                <a:cs typeface="Times New Roman" charset="0"/>
              </a:rPr>
              <a:t>         </a:t>
            </a:r>
            <a:r>
              <a:rPr lang="en-CA" altLang="en-US" sz="800" smtClean="0"/>
              <a:t>an independent unit sitting on a or</a:t>
            </a:r>
            <a:endParaRPr lang="en-CA" altLang="en-US" sz="800" smtClean="0">
              <a:cs typeface="Times New Roman" charset="0"/>
            </a:endParaRPr>
          </a:p>
          <a:p>
            <a:pPr lvl="1" eaLnBrk="1" hangingPunct="1">
              <a:lnSpc>
                <a:spcPct val="80000"/>
              </a:lnSpc>
            </a:pPr>
            <a:r>
              <a:rPr lang="en-CA" altLang="en-US" sz="800" smtClean="0"/>
              <a:t>	·</a:t>
            </a:r>
            <a:r>
              <a:rPr lang="en-CA" altLang="en-US" sz="800" smtClean="0">
                <a:cs typeface="Times New Roman" charset="0"/>
              </a:rPr>
              <a:t>         </a:t>
            </a:r>
            <a:r>
              <a:rPr lang="en-CA" altLang="en-US" sz="800" smtClean="0"/>
              <a:t>a unit that wraps around a beam, is bolted to concrete wall, is welded to a beam, is screwed into wood, etc</a:t>
            </a:r>
            <a:endParaRPr lang="en-CA" altLang="en-US" sz="800" smtClean="0">
              <a:cs typeface="Times New Roman" charset="0"/>
            </a:endParaRPr>
          </a:p>
          <a:p>
            <a:pPr lvl="1" eaLnBrk="1" hangingPunct="1">
              <a:lnSpc>
                <a:spcPct val="80000"/>
              </a:lnSpc>
            </a:pPr>
            <a:r>
              <a:rPr lang="en-CA" altLang="en-US" sz="800" smtClean="0"/>
              <a:t> </a:t>
            </a:r>
            <a:endParaRPr lang="en-CA" altLang="en-US" sz="800" smtClean="0">
              <a:cs typeface="Times New Roman" charset="0"/>
            </a:endParaRPr>
          </a:p>
          <a:p>
            <a:pPr lvl="1" eaLnBrk="1" hangingPunct="1">
              <a:lnSpc>
                <a:spcPct val="80000"/>
              </a:lnSpc>
            </a:pPr>
            <a:r>
              <a:rPr lang="en-CA" altLang="en-US" sz="800" smtClean="0">
                <a:cs typeface="Times New Roman" charset="0"/>
              </a:rPr>
              <a:t>	The anchor point is part of the fall protection system, therefore we cannot say “to which a fall protection system is attached”.</a:t>
            </a:r>
            <a:r>
              <a:rPr lang="en-US" altLang="en-US" sz="800" smtClean="0"/>
              <a:t> </a:t>
            </a:r>
            <a:endParaRPr lang="en-CA" altLang="en-US" sz="800" smtClean="0"/>
          </a:p>
          <a:p>
            <a:pPr lvl="1" eaLnBrk="1" hangingPunct="1">
              <a:lnSpc>
                <a:spcPct val="80000"/>
              </a:lnSpc>
            </a:pPr>
            <a:endParaRPr lang="en-CA" altLang="en-US" sz="800" smtClean="0"/>
          </a:p>
          <a:p>
            <a:pPr eaLnBrk="1" hangingPunct="1">
              <a:lnSpc>
                <a:spcPct val="80000"/>
              </a:lnSpc>
            </a:pPr>
            <a:r>
              <a:rPr lang="en-CA" altLang="en-US" sz="800" smtClean="0">
                <a:latin typeface="Arial Unicode MS" pitchFamily="34" charset="-128"/>
                <a:cs typeface="Times New Roman" charset="0"/>
              </a:rPr>
              <a:t>Contractors doing work on roofs of buildings don</a:t>
            </a:r>
            <a:r>
              <a:rPr lang="en-CA" altLang="en-US" sz="800" smtClean="0">
                <a:cs typeface="Times New Roman" charset="0"/>
              </a:rPr>
              <a:t>’</a:t>
            </a:r>
            <a:r>
              <a:rPr lang="en-CA" altLang="en-US" sz="800" smtClean="0">
                <a:latin typeface="Arial Unicode MS" pitchFamily="34" charset="-128"/>
                <a:cs typeface="Times New Roman" charset="0"/>
              </a:rPr>
              <a:t>t often have the authority to install anchors on roofs; therefore it is important to add the following requirements for building owners.  This will allow employees on their roofs to work safely.  The wording was chosen so that building owners who find alternate ways to have the work done (e.g. use of scaffolding or elevating work platforms) will not be affected by this requirement.</a:t>
            </a:r>
            <a:r>
              <a:rPr lang="en-US" altLang="en-US" sz="800" smtClean="0">
                <a:latin typeface="Arial Unicode MS" pitchFamily="34" charset="-128"/>
              </a:rPr>
              <a:t> </a:t>
            </a:r>
          </a:p>
          <a:p>
            <a:pPr eaLnBrk="1" hangingPunct="1">
              <a:lnSpc>
                <a:spcPct val="80000"/>
              </a:lnSpc>
            </a:pPr>
            <a:endParaRPr lang="en-US" altLang="en-US" sz="800" smtClean="0">
              <a:latin typeface="Arial Unicode MS" pitchFamily="34" charset="-128"/>
            </a:endParaRPr>
          </a:p>
          <a:p>
            <a:pPr eaLnBrk="1" hangingPunct="1">
              <a:lnSpc>
                <a:spcPct val="80000"/>
              </a:lnSpc>
            </a:pPr>
            <a:r>
              <a:rPr lang="en-CA" altLang="en-US" sz="800" smtClean="0">
                <a:latin typeface="Arial Unicode MS" pitchFamily="34" charset="-128"/>
                <a:cs typeface="Times New Roman" charset="0"/>
              </a:rPr>
              <a:t>On some roofs, there are many elements that may appear to be an anchor point for fall arrest (such as anchor points for suspension equipment, for travel restraint).  Therefore a sketch of the roof that clearly indicates the location of the fall arrest anchors is important. </a:t>
            </a:r>
          </a:p>
          <a:p>
            <a:pPr eaLnBrk="1" hangingPunct="1">
              <a:lnSpc>
                <a:spcPct val="80000"/>
              </a:lnSpc>
            </a:pPr>
            <a:endParaRPr lang="en-CA" altLang="en-US" sz="800" smtClean="0">
              <a:latin typeface="Arial Unicode MS" pitchFamily="34" charset="-128"/>
              <a:cs typeface="Times New Roman" charset="0"/>
            </a:endParaRPr>
          </a:p>
          <a:p>
            <a:pPr eaLnBrk="1" hangingPunct="1">
              <a:lnSpc>
                <a:spcPct val="80000"/>
              </a:lnSpc>
            </a:pPr>
            <a:r>
              <a:rPr lang="en-CA" altLang="en-US" sz="800" smtClean="0">
                <a:latin typeface="Arial Unicode MS" pitchFamily="34" charset="-128"/>
                <a:cs typeface="Times New Roman" charset="0"/>
              </a:rPr>
              <a:t>Copy must be provided to employee so that they can use while on roof at the location of the anchor point and not have to return to entrance of roof.  This could lead to possible confusion between anchor points. </a:t>
            </a:r>
          </a:p>
          <a:p>
            <a:pPr eaLnBrk="1" hangingPunct="1">
              <a:lnSpc>
                <a:spcPct val="80000"/>
              </a:lnSpc>
            </a:pPr>
            <a:endParaRPr lang="en-CA" altLang="en-US" sz="800" smtClean="0">
              <a:latin typeface="Arial Unicode MS" pitchFamily="34" charset="-128"/>
              <a:cs typeface="Times New Roman" charset="0"/>
            </a:endParaRPr>
          </a:p>
          <a:p>
            <a:pPr eaLnBrk="1" hangingPunct="1">
              <a:lnSpc>
                <a:spcPct val="80000"/>
              </a:lnSpc>
            </a:pPr>
            <a:r>
              <a:rPr lang="en-CA" altLang="en-US" sz="800" smtClean="0">
                <a:latin typeface="Arial Unicode MS" pitchFamily="34" charset="-128"/>
                <a:cs typeface="Times New Roman" charset="0"/>
              </a:rPr>
              <a:t>Copy must be provided to employee so that they can use while on roof at the location of the anchor point and not have to return to entrance of roof.  This could lead to possible confusion between anchor points. </a:t>
            </a:r>
          </a:p>
          <a:p>
            <a:pPr eaLnBrk="1" hangingPunct="1">
              <a:lnSpc>
                <a:spcPct val="80000"/>
              </a:lnSpc>
            </a:pPr>
            <a:endParaRPr lang="en-CA" altLang="en-US" sz="8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C657790-95FE-476E-9D8F-CBCC74AD3DB0}" type="slidenum">
              <a:rPr lang="en-CA" altLang="en-US"/>
              <a:pPr/>
              <a:t>14</a:t>
            </a:fld>
            <a:endParaRPr lang="en-CA" altLang="en-US"/>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CA" altLang="en-US" smtClean="0">
                <a:latin typeface="Arial Unicode MS" pitchFamily="34" charset="-128"/>
              </a:rPr>
              <a:t>We now have requirements for vertical lifelines and we have added these provisions to allow the safe use of vertical lifelines.  They are an important part of the fall arrest system.  This provision brings our regulation in line with CSA standards and industry practices. </a:t>
            </a:r>
            <a:endParaRPr lang="en-CA" altLang="en-US" smtClean="0">
              <a:latin typeface="Arial Unicode MS" pitchFamily="34" charset="-128"/>
              <a:cs typeface="Times New Roman" charset="0"/>
            </a:endParaRPr>
          </a:p>
          <a:p>
            <a:pPr eaLnBrk="1" hangingPunct="1"/>
            <a:r>
              <a:rPr lang="en-CA" altLang="en-US" smtClean="0"/>
              <a:t> </a:t>
            </a:r>
            <a:endParaRPr lang="en-CA" altLang="en-US" smtClean="0">
              <a:latin typeface="Arial Unicode MS" pitchFamily="34" charset="-128"/>
              <a:cs typeface="Times New Roman" charset="0"/>
            </a:endParaRPr>
          </a:p>
          <a:p>
            <a:pPr eaLnBrk="1" hangingPunct="1"/>
            <a:r>
              <a:rPr lang="en-CA" altLang="en-US" smtClean="0">
                <a:latin typeface="Arial Unicode MS" pitchFamily="34" charset="-128"/>
              </a:rPr>
              <a:t>This standard contains some requirements regarding use.  As it cannot be expected for all users to have obtained the standard, these requirements a reproduced in this section.</a:t>
            </a:r>
            <a:endParaRPr lang="en-CA" altLang="en-US" smtClean="0">
              <a:latin typeface="Arial Unicode MS" pitchFamily="34" charset="-128"/>
              <a:cs typeface="Times New Roman" charset="0"/>
            </a:endParaRPr>
          </a:p>
          <a:p>
            <a:pPr eaLnBrk="1" hangingPunct="1"/>
            <a:r>
              <a:rPr lang="en-CA" altLang="en-US" smtClean="0"/>
              <a:t>A vertical life line in a fall-arresting system shall</a:t>
            </a:r>
          </a:p>
          <a:p>
            <a:pPr eaLnBrk="1" hangingPunct="1"/>
            <a:r>
              <a:rPr lang="en-CA" altLang="en-US" smtClean="0"/>
              <a:t>(a)extend to a safe level,</a:t>
            </a:r>
          </a:p>
          <a:p>
            <a:pPr eaLnBrk="1" hangingPunct="1"/>
            <a:r>
              <a:rPr lang="en-CA" altLang="en-US" smtClean="0"/>
              <a:t>(b)be adequately secured or weighted at the base of the life line to prevent tangling or disturbance of the life line,</a:t>
            </a:r>
          </a:p>
          <a:p>
            <a:pPr eaLnBrk="1" hangingPunct="1"/>
            <a:r>
              <a:rPr lang="en-CA" altLang="en-US" smtClean="0"/>
              <a:t>(c)be securely attached to an anchor point,</a:t>
            </a:r>
          </a:p>
          <a:p>
            <a:pPr eaLnBrk="1" hangingPunct="1"/>
            <a:r>
              <a:rPr lang="en-CA" altLang="en-US" smtClean="0"/>
              <a:t>(d)be free of imperfections,</a:t>
            </a:r>
          </a:p>
          <a:p>
            <a:pPr eaLnBrk="1" hangingPunct="1"/>
            <a:r>
              <a:rPr lang="en-CA" altLang="en-US" smtClean="0"/>
              <a:t>(e)be free of knots or splices, except for those that are necessary to connect the life line to an anchor point,</a:t>
            </a:r>
          </a:p>
          <a:p>
            <a:pPr eaLnBrk="1" hangingPunct="1"/>
            <a:r>
              <a:rPr lang="en-CA" altLang="en-US" smtClean="0"/>
              <a:t>(f)be provided with protective devices at all sharp edges or corners to protect against cuts to or chafing of the life line, and</a:t>
            </a:r>
          </a:p>
          <a:p>
            <a:pPr eaLnBrk="1" hangingPunct="1"/>
            <a:r>
              <a:rPr lang="en-CA" altLang="en-US" smtClean="0"/>
              <a:t>(g)be clearly identified as a life line by colour or other means.</a:t>
            </a:r>
          </a:p>
          <a:p>
            <a:pPr eaLnBrk="1" hangingPunct="1"/>
            <a:r>
              <a:rPr lang="en-CA" altLang="en-US" smtClean="0"/>
              <a:t>49.4(2)A vertical life line in a fall-arresting system shall be used for its intended purpose only and shall be used by one employee at a time.</a:t>
            </a:r>
            <a:endParaRPr lang="en-CA" altLang="en-US" smtClean="0">
              <a:latin typeface="Arial Unicode MS" pitchFamily="34" charset="-128"/>
              <a:cs typeface="Times New Roman" charset="0"/>
            </a:endParaRPr>
          </a:p>
          <a:p>
            <a:pPr eaLnBrk="1" hangingPunct="1"/>
            <a:endParaRPr lang="en-CA"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eaLnBrk="1" hangingPunct="1">
                <a:defRPr/>
              </a:pPr>
              <a:endParaRPr lang="en-US"/>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a:p>
          </p:txBody>
        </p:sp>
      </p:grpSp>
      <p:sp>
        <p:nvSpPr>
          <p:cNvPr id="1741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CA"/>
              <a:t>Click to edit Master subtitle style</a:t>
            </a:r>
          </a:p>
        </p:txBody>
      </p:sp>
      <p:sp>
        <p:nvSpPr>
          <p:cNvPr id="1741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CA"/>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CA"/>
          </a:p>
        </p:txBody>
      </p:sp>
      <p:sp>
        <p:nvSpPr>
          <p:cNvPr id="8" name="Rectangle 7"/>
          <p:cNvSpPr>
            <a:spLocks noGrp="1" noChangeArrowheads="1"/>
          </p:cNvSpPr>
          <p:nvPr>
            <p:ph type="ftr" sz="quarter" idx="11"/>
          </p:nvPr>
        </p:nvSpPr>
        <p:spPr/>
        <p:txBody>
          <a:bodyPr/>
          <a:lstStyle>
            <a:lvl1pPr>
              <a:defRPr/>
            </a:lvl1pPr>
          </a:lstStyle>
          <a:p>
            <a:pPr>
              <a:defRPr/>
            </a:pPr>
            <a:endParaRPr lang="en-CA"/>
          </a:p>
        </p:txBody>
      </p:sp>
      <p:sp>
        <p:nvSpPr>
          <p:cNvPr id="9" name="Rectangle 8"/>
          <p:cNvSpPr>
            <a:spLocks noGrp="1" noChangeArrowheads="1"/>
          </p:cNvSpPr>
          <p:nvPr>
            <p:ph type="sldNum" sz="quarter" idx="12"/>
          </p:nvPr>
        </p:nvSpPr>
        <p:spPr/>
        <p:txBody>
          <a:bodyPr/>
          <a:lstStyle>
            <a:lvl1pPr>
              <a:defRPr/>
            </a:lvl1pPr>
          </a:lstStyle>
          <a:p>
            <a:fld id="{9114B17E-73BA-4508-9975-01F998093A16}" type="slidenum">
              <a:rPr lang="en-CA" altLang="en-US"/>
              <a:pPr/>
              <a:t>‹#›</a:t>
            </a:fld>
            <a:endParaRPr lang="en-CA"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CA"/>
          </a:p>
        </p:txBody>
      </p:sp>
      <p:sp>
        <p:nvSpPr>
          <p:cNvPr id="5" name="Rectangle 8"/>
          <p:cNvSpPr>
            <a:spLocks noGrp="1" noChangeArrowheads="1"/>
          </p:cNvSpPr>
          <p:nvPr>
            <p:ph type="ftr" sz="quarter" idx="11"/>
          </p:nvPr>
        </p:nvSpPr>
        <p:spPr>
          <a:ln/>
        </p:spPr>
        <p:txBody>
          <a:bodyPr/>
          <a:lstStyle>
            <a:lvl1pPr>
              <a:defRPr/>
            </a:lvl1pPr>
          </a:lstStyle>
          <a:p>
            <a:pPr>
              <a:defRPr/>
            </a:pPr>
            <a:endParaRPr lang="en-CA"/>
          </a:p>
        </p:txBody>
      </p:sp>
      <p:sp>
        <p:nvSpPr>
          <p:cNvPr id="6" name="Rectangle 9"/>
          <p:cNvSpPr>
            <a:spLocks noGrp="1" noChangeArrowheads="1"/>
          </p:cNvSpPr>
          <p:nvPr>
            <p:ph type="sldNum" sz="quarter" idx="12"/>
          </p:nvPr>
        </p:nvSpPr>
        <p:spPr>
          <a:ln/>
        </p:spPr>
        <p:txBody>
          <a:bodyPr/>
          <a:lstStyle>
            <a:lvl1pPr>
              <a:defRPr/>
            </a:lvl1pPr>
          </a:lstStyle>
          <a:p>
            <a:fld id="{A82333A8-E3CD-4307-B79A-25226F692D92}" type="slidenum">
              <a:rPr lang="en-CA" altLang="en-US"/>
              <a:pPr/>
              <a:t>‹#›</a:t>
            </a:fld>
            <a:endParaRPr lang="en-CA"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CA"/>
          </a:p>
        </p:txBody>
      </p:sp>
      <p:sp>
        <p:nvSpPr>
          <p:cNvPr id="5" name="Rectangle 8"/>
          <p:cNvSpPr>
            <a:spLocks noGrp="1" noChangeArrowheads="1"/>
          </p:cNvSpPr>
          <p:nvPr>
            <p:ph type="ftr" sz="quarter" idx="11"/>
          </p:nvPr>
        </p:nvSpPr>
        <p:spPr>
          <a:ln/>
        </p:spPr>
        <p:txBody>
          <a:bodyPr/>
          <a:lstStyle>
            <a:lvl1pPr>
              <a:defRPr/>
            </a:lvl1pPr>
          </a:lstStyle>
          <a:p>
            <a:pPr>
              <a:defRPr/>
            </a:pPr>
            <a:endParaRPr lang="en-CA"/>
          </a:p>
        </p:txBody>
      </p:sp>
      <p:sp>
        <p:nvSpPr>
          <p:cNvPr id="6" name="Rectangle 9"/>
          <p:cNvSpPr>
            <a:spLocks noGrp="1" noChangeArrowheads="1"/>
          </p:cNvSpPr>
          <p:nvPr>
            <p:ph type="sldNum" sz="quarter" idx="12"/>
          </p:nvPr>
        </p:nvSpPr>
        <p:spPr>
          <a:ln/>
        </p:spPr>
        <p:txBody>
          <a:bodyPr/>
          <a:lstStyle>
            <a:lvl1pPr>
              <a:defRPr/>
            </a:lvl1pPr>
          </a:lstStyle>
          <a:p>
            <a:fld id="{94D205EF-7F3F-4D06-A79A-D189BE26C3F2}" type="slidenum">
              <a:rPr lang="en-CA" altLang="en-US"/>
              <a:pPr/>
              <a:t>‹#›</a:t>
            </a:fld>
            <a:endParaRPr lang="en-CA"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CA"/>
          </a:p>
        </p:txBody>
      </p:sp>
      <p:sp>
        <p:nvSpPr>
          <p:cNvPr id="5" name="Rectangle 8"/>
          <p:cNvSpPr>
            <a:spLocks noGrp="1" noChangeArrowheads="1"/>
          </p:cNvSpPr>
          <p:nvPr>
            <p:ph type="ftr" sz="quarter" idx="11"/>
          </p:nvPr>
        </p:nvSpPr>
        <p:spPr>
          <a:ln/>
        </p:spPr>
        <p:txBody>
          <a:bodyPr/>
          <a:lstStyle>
            <a:lvl1pPr>
              <a:defRPr/>
            </a:lvl1pPr>
          </a:lstStyle>
          <a:p>
            <a:pPr>
              <a:defRPr/>
            </a:pPr>
            <a:endParaRPr lang="en-CA"/>
          </a:p>
        </p:txBody>
      </p:sp>
      <p:sp>
        <p:nvSpPr>
          <p:cNvPr id="6" name="Rectangle 9"/>
          <p:cNvSpPr>
            <a:spLocks noGrp="1" noChangeArrowheads="1"/>
          </p:cNvSpPr>
          <p:nvPr>
            <p:ph type="sldNum" sz="quarter" idx="12"/>
          </p:nvPr>
        </p:nvSpPr>
        <p:spPr>
          <a:ln/>
        </p:spPr>
        <p:txBody>
          <a:bodyPr/>
          <a:lstStyle>
            <a:lvl1pPr>
              <a:defRPr/>
            </a:lvl1pPr>
          </a:lstStyle>
          <a:p>
            <a:fld id="{F3317E7F-BD54-45E3-9E2F-0767C23407F1}" type="slidenum">
              <a:rPr lang="en-CA" altLang="en-US"/>
              <a:pPr/>
              <a:t>‹#›</a:t>
            </a:fld>
            <a:endParaRPr lang="en-CA"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CA"/>
          </a:p>
        </p:txBody>
      </p:sp>
      <p:sp>
        <p:nvSpPr>
          <p:cNvPr id="5" name="Rectangle 8"/>
          <p:cNvSpPr>
            <a:spLocks noGrp="1" noChangeArrowheads="1"/>
          </p:cNvSpPr>
          <p:nvPr>
            <p:ph type="ftr" sz="quarter" idx="11"/>
          </p:nvPr>
        </p:nvSpPr>
        <p:spPr>
          <a:ln/>
        </p:spPr>
        <p:txBody>
          <a:bodyPr/>
          <a:lstStyle>
            <a:lvl1pPr>
              <a:defRPr/>
            </a:lvl1pPr>
          </a:lstStyle>
          <a:p>
            <a:pPr>
              <a:defRPr/>
            </a:pPr>
            <a:endParaRPr lang="en-CA"/>
          </a:p>
        </p:txBody>
      </p:sp>
      <p:sp>
        <p:nvSpPr>
          <p:cNvPr id="6" name="Rectangle 9"/>
          <p:cNvSpPr>
            <a:spLocks noGrp="1" noChangeArrowheads="1"/>
          </p:cNvSpPr>
          <p:nvPr>
            <p:ph type="sldNum" sz="quarter" idx="12"/>
          </p:nvPr>
        </p:nvSpPr>
        <p:spPr>
          <a:ln/>
        </p:spPr>
        <p:txBody>
          <a:bodyPr/>
          <a:lstStyle>
            <a:lvl1pPr>
              <a:defRPr/>
            </a:lvl1pPr>
          </a:lstStyle>
          <a:p>
            <a:fld id="{9C4E4248-CB44-418A-B439-A37CC8620357}" type="slidenum">
              <a:rPr lang="en-CA" altLang="en-US"/>
              <a:pPr/>
              <a:t>‹#›</a:t>
            </a:fld>
            <a:endParaRPr lang="en-CA"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CA"/>
          </a:p>
        </p:txBody>
      </p:sp>
      <p:sp>
        <p:nvSpPr>
          <p:cNvPr id="6" name="Rectangle 8"/>
          <p:cNvSpPr>
            <a:spLocks noGrp="1" noChangeArrowheads="1"/>
          </p:cNvSpPr>
          <p:nvPr>
            <p:ph type="ftr" sz="quarter" idx="11"/>
          </p:nvPr>
        </p:nvSpPr>
        <p:spPr>
          <a:ln/>
        </p:spPr>
        <p:txBody>
          <a:bodyPr/>
          <a:lstStyle>
            <a:lvl1pPr>
              <a:defRPr/>
            </a:lvl1pPr>
          </a:lstStyle>
          <a:p>
            <a:pPr>
              <a:defRPr/>
            </a:pPr>
            <a:endParaRPr lang="en-CA"/>
          </a:p>
        </p:txBody>
      </p:sp>
      <p:sp>
        <p:nvSpPr>
          <p:cNvPr id="7" name="Rectangle 9"/>
          <p:cNvSpPr>
            <a:spLocks noGrp="1" noChangeArrowheads="1"/>
          </p:cNvSpPr>
          <p:nvPr>
            <p:ph type="sldNum" sz="quarter" idx="12"/>
          </p:nvPr>
        </p:nvSpPr>
        <p:spPr>
          <a:ln/>
        </p:spPr>
        <p:txBody>
          <a:bodyPr/>
          <a:lstStyle>
            <a:lvl1pPr>
              <a:defRPr/>
            </a:lvl1pPr>
          </a:lstStyle>
          <a:p>
            <a:fld id="{468B6203-3F54-4C35-91CA-2B201F8ECA68}" type="slidenum">
              <a:rPr lang="en-CA" altLang="en-US"/>
              <a:pPr/>
              <a:t>‹#›</a:t>
            </a:fld>
            <a:endParaRPr lang="en-CA"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CA"/>
          </a:p>
        </p:txBody>
      </p:sp>
      <p:sp>
        <p:nvSpPr>
          <p:cNvPr id="8" name="Rectangle 8"/>
          <p:cNvSpPr>
            <a:spLocks noGrp="1" noChangeArrowheads="1"/>
          </p:cNvSpPr>
          <p:nvPr>
            <p:ph type="ftr" sz="quarter" idx="11"/>
          </p:nvPr>
        </p:nvSpPr>
        <p:spPr>
          <a:ln/>
        </p:spPr>
        <p:txBody>
          <a:bodyPr/>
          <a:lstStyle>
            <a:lvl1pPr>
              <a:defRPr/>
            </a:lvl1pPr>
          </a:lstStyle>
          <a:p>
            <a:pPr>
              <a:defRPr/>
            </a:pPr>
            <a:endParaRPr lang="en-CA"/>
          </a:p>
        </p:txBody>
      </p:sp>
      <p:sp>
        <p:nvSpPr>
          <p:cNvPr id="9" name="Rectangle 9"/>
          <p:cNvSpPr>
            <a:spLocks noGrp="1" noChangeArrowheads="1"/>
          </p:cNvSpPr>
          <p:nvPr>
            <p:ph type="sldNum" sz="quarter" idx="12"/>
          </p:nvPr>
        </p:nvSpPr>
        <p:spPr>
          <a:ln/>
        </p:spPr>
        <p:txBody>
          <a:bodyPr/>
          <a:lstStyle>
            <a:lvl1pPr>
              <a:defRPr/>
            </a:lvl1pPr>
          </a:lstStyle>
          <a:p>
            <a:fld id="{80769C77-DE1C-45E5-BD88-C7C7FA395288}" type="slidenum">
              <a:rPr lang="en-CA" altLang="en-US"/>
              <a:pPr/>
              <a:t>‹#›</a:t>
            </a:fld>
            <a:endParaRPr lang="en-CA"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CA"/>
          </a:p>
        </p:txBody>
      </p:sp>
      <p:sp>
        <p:nvSpPr>
          <p:cNvPr id="4" name="Rectangle 8"/>
          <p:cNvSpPr>
            <a:spLocks noGrp="1" noChangeArrowheads="1"/>
          </p:cNvSpPr>
          <p:nvPr>
            <p:ph type="ftr" sz="quarter" idx="11"/>
          </p:nvPr>
        </p:nvSpPr>
        <p:spPr>
          <a:ln/>
        </p:spPr>
        <p:txBody>
          <a:bodyPr/>
          <a:lstStyle>
            <a:lvl1pPr>
              <a:defRPr/>
            </a:lvl1pPr>
          </a:lstStyle>
          <a:p>
            <a:pPr>
              <a:defRPr/>
            </a:pPr>
            <a:endParaRPr lang="en-CA"/>
          </a:p>
        </p:txBody>
      </p:sp>
      <p:sp>
        <p:nvSpPr>
          <p:cNvPr id="5" name="Rectangle 9"/>
          <p:cNvSpPr>
            <a:spLocks noGrp="1" noChangeArrowheads="1"/>
          </p:cNvSpPr>
          <p:nvPr>
            <p:ph type="sldNum" sz="quarter" idx="12"/>
          </p:nvPr>
        </p:nvSpPr>
        <p:spPr>
          <a:ln/>
        </p:spPr>
        <p:txBody>
          <a:bodyPr/>
          <a:lstStyle>
            <a:lvl1pPr>
              <a:defRPr/>
            </a:lvl1pPr>
          </a:lstStyle>
          <a:p>
            <a:fld id="{6C3F0EB8-FA6A-459F-AA4B-85A96959D95E}" type="slidenum">
              <a:rPr lang="en-CA" altLang="en-US"/>
              <a:pPr/>
              <a:t>‹#›</a:t>
            </a:fld>
            <a:endParaRPr lang="en-CA"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CA"/>
          </a:p>
        </p:txBody>
      </p:sp>
      <p:sp>
        <p:nvSpPr>
          <p:cNvPr id="3" name="Rectangle 8"/>
          <p:cNvSpPr>
            <a:spLocks noGrp="1" noChangeArrowheads="1"/>
          </p:cNvSpPr>
          <p:nvPr>
            <p:ph type="ftr" sz="quarter" idx="11"/>
          </p:nvPr>
        </p:nvSpPr>
        <p:spPr>
          <a:ln/>
        </p:spPr>
        <p:txBody>
          <a:bodyPr/>
          <a:lstStyle>
            <a:lvl1pPr>
              <a:defRPr/>
            </a:lvl1pPr>
          </a:lstStyle>
          <a:p>
            <a:pPr>
              <a:defRPr/>
            </a:pPr>
            <a:endParaRPr lang="en-CA"/>
          </a:p>
        </p:txBody>
      </p:sp>
      <p:sp>
        <p:nvSpPr>
          <p:cNvPr id="4" name="Rectangle 9"/>
          <p:cNvSpPr>
            <a:spLocks noGrp="1" noChangeArrowheads="1"/>
          </p:cNvSpPr>
          <p:nvPr>
            <p:ph type="sldNum" sz="quarter" idx="12"/>
          </p:nvPr>
        </p:nvSpPr>
        <p:spPr>
          <a:ln/>
        </p:spPr>
        <p:txBody>
          <a:bodyPr/>
          <a:lstStyle>
            <a:lvl1pPr>
              <a:defRPr/>
            </a:lvl1pPr>
          </a:lstStyle>
          <a:p>
            <a:fld id="{92C751F7-E3C7-49BC-BFBD-858F269BC40A}" type="slidenum">
              <a:rPr lang="en-CA" altLang="en-US"/>
              <a:pPr/>
              <a:t>‹#›</a:t>
            </a:fld>
            <a:endParaRPr lang="en-CA"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CA"/>
          </a:p>
        </p:txBody>
      </p:sp>
      <p:sp>
        <p:nvSpPr>
          <p:cNvPr id="6" name="Rectangle 8"/>
          <p:cNvSpPr>
            <a:spLocks noGrp="1" noChangeArrowheads="1"/>
          </p:cNvSpPr>
          <p:nvPr>
            <p:ph type="ftr" sz="quarter" idx="11"/>
          </p:nvPr>
        </p:nvSpPr>
        <p:spPr>
          <a:ln/>
        </p:spPr>
        <p:txBody>
          <a:bodyPr/>
          <a:lstStyle>
            <a:lvl1pPr>
              <a:defRPr/>
            </a:lvl1pPr>
          </a:lstStyle>
          <a:p>
            <a:pPr>
              <a:defRPr/>
            </a:pPr>
            <a:endParaRPr lang="en-CA"/>
          </a:p>
        </p:txBody>
      </p:sp>
      <p:sp>
        <p:nvSpPr>
          <p:cNvPr id="7" name="Rectangle 9"/>
          <p:cNvSpPr>
            <a:spLocks noGrp="1" noChangeArrowheads="1"/>
          </p:cNvSpPr>
          <p:nvPr>
            <p:ph type="sldNum" sz="quarter" idx="12"/>
          </p:nvPr>
        </p:nvSpPr>
        <p:spPr>
          <a:ln/>
        </p:spPr>
        <p:txBody>
          <a:bodyPr/>
          <a:lstStyle>
            <a:lvl1pPr>
              <a:defRPr/>
            </a:lvl1pPr>
          </a:lstStyle>
          <a:p>
            <a:fld id="{3BC89619-1917-4D8F-B8FA-58516E6B155D}" type="slidenum">
              <a:rPr lang="en-CA" altLang="en-US"/>
              <a:pPr/>
              <a:t>‹#›</a:t>
            </a:fld>
            <a:endParaRPr lang="en-CA"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CA"/>
          </a:p>
        </p:txBody>
      </p:sp>
      <p:sp>
        <p:nvSpPr>
          <p:cNvPr id="6" name="Rectangle 8"/>
          <p:cNvSpPr>
            <a:spLocks noGrp="1" noChangeArrowheads="1"/>
          </p:cNvSpPr>
          <p:nvPr>
            <p:ph type="ftr" sz="quarter" idx="11"/>
          </p:nvPr>
        </p:nvSpPr>
        <p:spPr>
          <a:ln/>
        </p:spPr>
        <p:txBody>
          <a:bodyPr/>
          <a:lstStyle>
            <a:lvl1pPr>
              <a:defRPr/>
            </a:lvl1pPr>
          </a:lstStyle>
          <a:p>
            <a:pPr>
              <a:defRPr/>
            </a:pPr>
            <a:endParaRPr lang="en-CA"/>
          </a:p>
        </p:txBody>
      </p:sp>
      <p:sp>
        <p:nvSpPr>
          <p:cNvPr id="7" name="Rectangle 9"/>
          <p:cNvSpPr>
            <a:spLocks noGrp="1" noChangeArrowheads="1"/>
          </p:cNvSpPr>
          <p:nvPr>
            <p:ph type="sldNum" sz="quarter" idx="12"/>
          </p:nvPr>
        </p:nvSpPr>
        <p:spPr>
          <a:ln/>
        </p:spPr>
        <p:txBody>
          <a:bodyPr/>
          <a:lstStyle>
            <a:lvl1pPr>
              <a:defRPr/>
            </a:lvl1pPr>
          </a:lstStyle>
          <a:p>
            <a:fld id="{D60CE991-8895-4302-93A3-B24A4F51EB1F}" type="slidenum">
              <a:rPr lang="en-CA" altLang="en-US"/>
              <a:pPr/>
              <a:t>‹#›</a:t>
            </a:fld>
            <a:endParaRPr lang="en-CA"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16387"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eaLnBrk="1" hangingPunct="1">
                <a:defRPr/>
              </a:pPr>
              <a:endParaRPr lang="en-US"/>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grpSp>
      <p:sp>
        <p:nvSpPr>
          <p:cNvPr id="16389"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6390"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6391"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cs typeface="Arial" charset="0"/>
              </a:defRPr>
            </a:lvl1pPr>
          </a:lstStyle>
          <a:p>
            <a:pPr>
              <a:defRPr/>
            </a:pPr>
            <a:endParaRPr lang="en-CA"/>
          </a:p>
        </p:txBody>
      </p:sp>
      <p:sp>
        <p:nvSpPr>
          <p:cNvPr id="1639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cs typeface="Arial" charset="0"/>
              </a:defRPr>
            </a:lvl1pPr>
          </a:lstStyle>
          <a:p>
            <a:pPr>
              <a:defRPr/>
            </a:pPr>
            <a:endParaRPr lang="en-CA"/>
          </a:p>
        </p:txBody>
      </p:sp>
      <p:sp>
        <p:nvSpPr>
          <p:cNvPr id="16393"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75A46CC4-9745-4916-9632-7BCECFE7EAD0}"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ca/imgres?imgurl=http://www.oshatrain.org/courses/images/fallwarningline.jpg&amp;imgrefurl=http://www.oshatrain.org/courses/mods/714m6.html&amp;usg=__PblsHdmDU717KHCzvgJ4pPbZxL4=&amp;h=207&amp;w=300&amp;sz=27&amp;hl=en&amp;start=28&amp;zoom=1&amp;tbnid=Psy3jZ6yzlnYqM:&amp;tbnh=124&amp;tbnw=165&amp;prev=/images%3Fq%3Dwarning%2Bline%2Bsystem%26um%3D1%26hl%3Den%26sa%3DN%26rls%3Dcom.microsoft:en-US%26biw%3D1003%26bih%3D563%26tbs%3Disch:1&amp;um=1&amp;itbs=1&amp;iact=hc&amp;vpx=453&amp;vpy=292&amp;dur=1891&amp;hovh=165&amp;hovw=240&amp;tx=134&amp;ty=109&amp;ei=VQ75TJb8JcaAlAexjJGhBw&amp;oei=oQ35TKWHNYKC8gaiiYH8CA&amp;esq=6&amp;page=3&amp;ndsp=15&amp;ved=1t:429,r:2,s:2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CA" sz="4000" smtClean="0"/>
              <a:t> Highlights of the Changes to</a:t>
            </a:r>
            <a:br>
              <a:rPr lang="en-CA" sz="4000" smtClean="0"/>
            </a:br>
            <a:r>
              <a:rPr lang="en-CA" sz="4000" smtClean="0"/>
              <a:t>91-191 Fall Protection Regulations</a:t>
            </a:r>
          </a:p>
        </p:txBody>
      </p:sp>
      <p:pic>
        <p:nvPicPr>
          <p:cNvPr id="4099" name="Picture 3"/>
          <p:cNvPicPr>
            <a:picLocks noChangeAspect="1" noChangeArrowheads="1"/>
          </p:cNvPicPr>
          <p:nvPr>
            <p:ph type="body" idx="1"/>
          </p:nvPr>
        </p:nvPicPr>
        <p:blipFill>
          <a:blip r:embed="rId2" cstate="print"/>
          <a:srcRect/>
          <a:stretch>
            <a:fillRect/>
          </a:stretch>
        </p:blipFill>
        <p:spPr>
          <a:xfrm>
            <a:off x="395288" y="1844675"/>
            <a:ext cx="8229600" cy="4495800"/>
          </a:xfrm>
          <a:noFill/>
          <a:ln w="28575">
            <a:solidFill>
              <a:schemeClr val="tx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50" y="908050"/>
            <a:ext cx="8229600" cy="1143000"/>
          </a:xfrm>
        </p:spPr>
        <p:txBody>
          <a:bodyPr/>
          <a:lstStyle/>
          <a:p>
            <a:pPr eaLnBrk="1" hangingPunct="1">
              <a:defRPr/>
            </a:pPr>
            <a:r>
              <a:rPr lang="en-CA" smtClean="0">
                <a:solidFill>
                  <a:srgbClr val="FF3300"/>
                </a:solidFill>
              </a:rPr>
              <a:t> </a:t>
            </a:r>
            <a:r>
              <a:rPr lang="en-CA" sz="2800" i="1" smtClean="0">
                <a:solidFill>
                  <a:srgbClr val="FF3300"/>
                </a:solidFill>
              </a:rPr>
              <a:t>Personal Fall Protection System</a:t>
            </a:r>
          </a:p>
        </p:txBody>
      </p:sp>
      <p:sp>
        <p:nvSpPr>
          <p:cNvPr id="32771" name="Rectangle 3"/>
          <p:cNvSpPr>
            <a:spLocks noGrp="1" noChangeArrowheads="1"/>
          </p:cNvSpPr>
          <p:nvPr>
            <p:ph type="body" idx="1"/>
          </p:nvPr>
        </p:nvSpPr>
        <p:spPr>
          <a:xfrm>
            <a:off x="395288" y="1989138"/>
            <a:ext cx="5040312" cy="4495800"/>
          </a:xfrm>
        </p:spPr>
        <p:txBody>
          <a:bodyPr/>
          <a:lstStyle/>
          <a:p>
            <a:pPr eaLnBrk="1" hangingPunct="1">
              <a:buFont typeface="Wingdings" pitchFamily="2" charset="2"/>
              <a:buNone/>
              <a:defRPr/>
            </a:pPr>
            <a:r>
              <a:rPr lang="en-CA" sz="2400" smtClean="0"/>
              <a:t>Components of a fall protection </a:t>
            </a:r>
          </a:p>
          <a:p>
            <a:pPr eaLnBrk="1" hangingPunct="1">
              <a:buFont typeface="Wingdings" pitchFamily="2" charset="2"/>
              <a:buNone/>
              <a:defRPr/>
            </a:pPr>
            <a:r>
              <a:rPr lang="en-CA" sz="2400" smtClean="0"/>
              <a:t>system for which the </a:t>
            </a:r>
            <a:r>
              <a:rPr lang="en-CA" sz="2400" u="sng" smtClean="0"/>
              <a:t>user</a:t>
            </a:r>
            <a:r>
              <a:rPr lang="en-CA" sz="2400" smtClean="0"/>
              <a:t> has </a:t>
            </a:r>
          </a:p>
          <a:p>
            <a:pPr eaLnBrk="1" hangingPunct="1">
              <a:buFont typeface="Wingdings" pitchFamily="2" charset="2"/>
              <a:buNone/>
              <a:defRPr/>
            </a:pPr>
            <a:r>
              <a:rPr lang="en-CA" sz="2400" smtClean="0"/>
              <a:t>responsibility and includes some of </a:t>
            </a:r>
          </a:p>
          <a:p>
            <a:pPr eaLnBrk="1" hangingPunct="1">
              <a:buFont typeface="Wingdings" pitchFamily="2" charset="2"/>
              <a:buNone/>
              <a:defRPr/>
            </a:pPr>
            <a:r>
              <a:rPr lang="en-CA" sz="2400" smtClean="0"/>
              <a:t>the following: a full body harness, a </a:t>
            </a:r>
          </a:p>
          <a:p>
            <a:pPr eaLnBrk="1" hangingPunct="1">
              <a:buFont typeface="Wingdings" pitchFamily="2" charset="2"/>
              <a:buNone/>
              <a:defRPr/>
            </a:pPr>
            <a:r>
              <a:rPr lang="en-CA" sz="2400" smtClean="0"/>
              <a:t>body belt, a energy absorbing </a:t>
            </a:r>
          </a:p>
          <a:p>
            <a:pPr eaLnBrk="1" hangingPunct="1">
              <a:buFont typeface="Wingdings" pitchFamily="2" charset="2"/>
              <a:buNone/>
              <a:defRPr/>
            </a:pPr>
            <a:r>
              <a:rPr lang="en-CA" sz="2400" smtClean="0"/>
              <a:t>Lanyard (or a lanyard and a </a:t>
            </a:r>
          </a:p>
          <a:p>
            <a:pPr eaLnBrk="1" hangingPunct="1">
              <a:buFont typeface="Wingdings" pitchFamily="2" charset="2"/>
              <a:buNone/>
              <a:defRPr/>
            </a:pPr>
            <a:r>
              <a:rPr lang="en-CA" sz="2400" smtClean="0"/>
              <a:t>separate energy absorber), a fall </a:t>
            </a:r>
          </a:p>
          <a:p>
            <a:pPr eaLnBrk="1" hangingPunct="1">
              <a:buFont typeface="Wingdings" pitchFamily="2" charset="2"/>
              <a:buNone/>
              <a:defRPr/>
            </a:pPr>
            <a:r>
              <a:rPr lang="en-CA" sz="2400" smtClean="0"/>
              <a:t>arrester, a self retracting device </a:t>
            </a:r>
          </a:p>
          <a:p>
            <a:pPr eaLnBrk="1" hangingPunct="1">
              <a:buFont typeface="Wingdings" pitchFamily="2" charset="2"/>
              <a:buNone/>
              <a:defRPr/>
            </a:pPr>
            <a:r>
              <a:rPr lang="en-CA" sz="2400" smtClean="0"/>
              <a:t>and the connecting hardware.</a:t>
            </a:r>
          </a:p>
        </p:txBody>
      </p:sp>
      <p:sp>
        <p:nvSpPr>
          <p:cNvPr id="16388" name="Line 4"/>
          <p:cNvSpPr>
            <a:spLocks noChangeShapeType="1"/>
          </p:cNvSpPr>
          <p:nvPr/>
        </p:nvSpPr>
        <p:spPr bwMode="auto">
          <a:xfrm>
            <a:off x="539750" y="1125538"/>
            <a:ext cx="8135938" cy="0"/>
          </a:xfrm>
          <a:prstGeom prst="line">
            <a:avLst/>
          </a:prstGeom>
          <a:noFill/>
          <a:ln w="28575">
            <a:solidFill>
              <a:schemeClr val="accent1"/>
            </a:solidFill>
            <a:round/>
            <a:headEnd/>
            <a:tailEnd/>
          </a:ln>
        </p:spPr>
        <p:txBody>
          <a:bodyPr/>
          <a:lstStyle/>
          <a:p>
            <a:endParaRPr lang="en-US"/>
          </a:p>
        </p:txBody>
      </p:sp>
      <p:sp>
        <p:nvSpPr>
          <p:cNvPr id="32773" name="Rectangle 5"/>
          <p:cNvSpPr>
            <a:spLocks noChangeArrowheads="1"/>
          </p:cNvSpPr>
          <p:nvPr/>
        </p:nvSpPr>
        <p:spPr bwMode="auto">
          <a:xfrm>
            <a:off x="900113" y="260350"/>
            <a:ext cx="7775575" cy="762000"/>
          </a:xfrm>
          <a:prstGeom prst="rect">
            <a:avLst/>
          </a:prstGeom>
          <a:noFill/>
          <a:ln w="9525">
            <a:noFill/>
            <a:miter lim="800000"/>
            <a:headEnd/>
            <a:tailEnd/>
          </a:ln>
          <a:effectLst/>
        </p:spPr>
        <p:txBody>
          <a:bodyPr>
            <a:spAutoFit/>
          </a:bodyPr>
          <a:lstStyle/>
          <a:p>
            <a:pPr algn="ctr" eaLnBrk="1" hangingPunct="1">
              <a:defRPr/>
            </a:pPr>
            <a:r>
              <a:rPr lang="en-CA" sz="4400">
                <a:solidFill>
                  <a:schemeClr val="tx2"/>
                </a:solidFill>
                <a:effectLst>
                  <a:outerShdw blurRad="38100" dist="38100" dir="2700000" algn="tl">
                    <a:srgbClr val="000000"/>
                  </a:outerShdw>
                </a:effectLst>
              </a:rPr>
              <a:t>Fall Arresting Systems</a:t>
            </a:r>
          </a:p>
        </p:txBody>
      </p:sp>
      <p:pic>
        <p:nvPicPr>
          <p:cNvPr id="16390" name="Picture 6"/>
          <p:cNvPicPr>
            <a:picLocks noChangeAspect="1" noChangeArrowheads="1"/>
          </p:cNvPicPr>
          <p:nvPr/>
        </p:nvPicPr>
        <p:blipFill>
          <a:blip r:embed="rId2" cstate="print"/>
          <a:srcRect/>
          <a:stretch>
            <a:fillRect/>
          </a:stretch>
        </p:blipFill>
        <p:spPr bwMode="auto">
          <a:xfrm>
            <a:off x="5580063" y="1916113"/>
            <a:ext cx="3081337" cy="4392612"/>
          </a:xfrm>
          <a:prstGeom prst="rect">
            <a:avLst/>
          </a:prstGeom>
          <a:noFill/>
          <a:ln w="28575">
            <a:solidFill>
              <a:srgbClr val="80808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702" name="Rectangle 6"/>
          <p:cNvSpPr>
            <a:spLocks noChangeArrowheads="1"/>
          </p:cNvSpPr>
          <p:nvPr/>
        </p:nvSpPr>
        <p:spPr bwMode="auto">
          <a:xfrm>
            <a:off x="1258888" y="333375"/>
            <a:ext cx="6480175" cy="762000"/>
          </a:xfrm>
          <a:prstGeom prst="rect">
            <a:avLst/>
          </a:prstGeom>
          <a:noFill/>
          <a:ln w="9525">
            <a:noFill/>
            <a:miter lim="800000"/>
            <a:headEnd/>
            <a:tailEnd/>
          </a:ln>
          <a:effectLst/>
        </p:spPr>
        <p:txBody>
          <a:bodyPr>
            <a:spAutoFit/>
          </a:bodyPr>
          <a:lstStyle/>
          <a:p>
            <a:pPr algn="ctr" eaLnBrk="1" hangingPunct="1">
              <a:defRPr/>
            </a:pPr>
            <a:r>
              <a:rPr lang="en-CA" sz="4400">
                <a:solidFill>
                  <a:schemeClr val="tx2"/>
                </a:solidFill>
                <a:effectLst>
                  <a:outerShdw blurRad="38100" dist="38100" dir="2700000" algn="tl">
                    <a:srgbClr val="000000"/>
                  </a:outerShdw>
                </a:effectLst>
              </a:rPr>
              <a:t>Fall Arresting Systems</a:t>
            </a:r>
          </a:p>
        </p:txBody>
      </p:sp>
      <p:sp>
        <p:nvSpPr>
          <p:cNvPr id="17412" name="Line 7"/>
          <p:cNvSpPr>
            <a:spLocks noChangeShapeType="1"/>
          </p:cNvSpPr>
          <p:nvPr/>
        </p:nvSpPr>
        <p:spPr bwMode="auto">
          <a:xfrm flipV="1">
            <a:off x="323850" y="1268413"/>
            <a:ext cx="8424863" cy="1587"/>
          </a:xfrm>
          <a:prstGeom prst="line">
            <a:avLst/>
          </a:prstGeom>
          <a:noFill/>
          <a:ln w="28575">
            <a:solidFill>
              <a:schemeClr val="accent1"/>
            </a:solidFill>
            <a:round/>
            <a:headEnd/>
            <a:tailEnd/>
          </a:ln>
        </p:spPr>
        <p:txBody>
          <a:bodyPr/>
          <a:lstStyle/>
          <a:p>
            <a:endParaRPr lang="en-US"/>
          </a:p>
        </p:txBody>
      </p:sp>
      <p:sp>
        <p:nvSpPr>
          <p:cNvPr id="17413" name="Text Box 8"/>
          <p:cNvSpPr txBox="1">
            <a:spLocks noChangeArrowheads="1"/>
          </p:cNvSpPr>
          <p:nvPr/>
        </p:nvSpPr>
        <p:spPr bwMode="auto">
          <a:xfrm>
            <a:off x="5435600" y="2133600"/>
            <a:ext cx="3455988" cy="4076700"/>
          </a:xfrm>
          <a:prstGeom prst="rect">
            <a:avLst/>
          </a:prstGeom>
          <a:noFill/>
          <a:ln w="9525">
            <a:noFill/>
            <a:miter lim="800000"/>
            <a:headEnd/>
            <a:tailEnd/>
          </a:ln>
        </p:spPr>
        <p:txBody>
          <a:bodyPr>
            <a:spAutoFit/>
          </a:bodyPr>
          <a:lstStyle/>
          <a:p>
            <a:pPr eaLnBrk="1" hangingPunct="1">
              <a:spcBef>
                <a:spcPct val="50000"/>
              </a:spcBef>
            </a:pPr>
            <a:r>
              <a:rPr lang="en-CA" altLang="en-US"/>
              <a:t>49.2(2) and 49.2(3)</a:t>
            </a:r>
          </a:p>
          <a:p>
            <a:pPr eaLnBrk="1" hangingPunct="1">
              <a:spcBef>
                <a:spcPct val="50000"/>
              </a:spcBef>
              <a:buFontTx/>
              <a:buChar char="•"/>
            </a:pPr>
            <a:r>
              <a:rPr lang="en-CA" altLang="en-US"/>
              <a:t>When an energy absorbing lanyard or separate energy absorber is used in the fall arresting system the Maximum Free Fall distance of 1.8 m or maximum shock on the body 8kN( provided there is sufficient clearance).</a:t>
            </a:r>
          </a:p>
          <a:p>
            <a:pPr eaLnBrk="1" hangingPunct="1">
              <a:spcBef>
                <a:spcPct val="50000"/>
              </a:spcBef>
            </a:pPr>
            <a:endParaRPr lang="en-CA" altLang="en-US"/>
          </a:p>
          <a:p>
            <a:pPr eaLnBrk="1" hangingPunct="1">
              <a:spcBef>
                <a:spcPct val="50000"/>
              </a:spcBef>
              <a:buFontTx/>
              <a:buChar char="•"/>
            </a:pPr>
            <a:r>
              <a:rPr lang="en-CA" altLang="en-US"/>
              <a:t>Free fall must be limited to 1.2 m when using energy absorber is hazardous or impracticable.</a:t>
            </a:r>
          </a:p>
        </p:txBody>
      </p:sp>
      <p:pic>
        <p:nvPicPr>
          <p:cNvPr id="17414" name="Picture 10"/>
          <p:cNvPicPr>
            <a:picLocks noChangeAspect="1" noChangeArrowheads="1"/>
          </p:cNvPicPr>
          <p:nvPr/>
        </p:nvPicPr>
        <p:blipFill>
          <a:blip r:embed="rId4" cstate="print"/>
          <a:srcRect/>
          <a:stretch>
            <a:fillRect/>
          </a:stretch>
        </p:blipFill>
        <p:spPr bwMode="auto">
          <a:xfrm>
            <a:off x="179388" y="1844675"/>
            <a:ext cx="5184775" cy="4760913"/>
          </a:xfrm>
          <a:prstGeom prst="rect">
            <a:avLst/>
          </a:prstGeom>
          <a:noFill/>
          <a:ln w="9525">
            <a:noFill/>
            <a:miter lim="800000"/>
            <a:headEnd/>
            <a:tailEnd/>
          </a:ln>
        </p:spPr>
      </p:pic>
      <p:sp>
        <p:nvSpPr>
          <p:cNvPr id="17415" name="Text Box 11"/>
          <p:cNvSpPr txBox="1">
            <a:spLocks noChangeArrowheads="1"/>
          </p:cNvSpPr>
          <p:nvPr/>
        </p:nvSpPr>
        <p:spPr bwMode="auto">
          <a:xfrm>
            <a:off x="2555875" y="1341438"/>
            <a:ext cx="4032250" cy="366712"/>
          </a:xfrm>
          <a:prstGeom prst="rect">
            <a:avLst/>
          </a:prstGeom>
          <a:noFill/>
          <a:ln w="9525">
            <a:noFill/>
            <a:miter lim="800000"/>
            <a:headEnd/>
            <a:tailEnd/>
          </a:ln>
        </p:spPr>
        <p:txBody>
          <a:bodyPr>
            <a:spAutoFit/>
          </a:bodyPr>
          <a:lstStyle/>
          <a:p>
            <a:pPr algn="ctr" eaLnBrk="1" hangingPunct="1">
              <a:spcBef>
                <a:spcPct val="50000"/>
              </a:spcBef>
            </a:pPr>
            <a:r>
              <a:rPr lang="en-CA" altLang="en-US" b="1" i="1"/>
              <a:t>Free Fall Distance</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0"/>
            <a:ext cx="8229600" cy="1143000"/>
          </a:xfrm>
        </p:spPr>
        <p:txBody>
          <a:bodyPr/>
          <a:lstStyle/>
          <a:p>
            <a:pPr eaLnBrk="1" hangingPunct="1">
              <a:defRPr/>
            </a:pPr>
            <a:r>
              <a:rPr lang="en-CA" sz="4000" smtClean="0"/>
              <a:t>Fall Protection System Inspection</a:t>
            </a:r>
          </a:p>
        </p:txBody>
      </p:sp>
      <p:sp>
        <p:nvSpPr>
          <p:cNvPr id="37892" name="Rectangle 4"/>
          <p:cNvSpPr>
            <a:spLocks noChangeArrowheads="1"/>
          </p:cNvSpPr>
          <p:nvPr/>
        </p:nvSpPr>
        <p:spPr bwMode="auto">
          <a:xfrm>
            <a:off x="611188" y="1341438"/>
            <a:ext cx="7921625" cy="3378200"/>
          </a:xfrm>
          <a:prstGeom prst="rect">
            <a:avLst/>
          </a:prstGeom>
          <a:noFill/>
          <a:ln w="9525">
            <a:noFill/>
            <a:miter lim="800000"/>
            <a:headEnd/>
            <a:tailEnd/>
          </a:ln>
          <a:effectLst/>
        </p:spPr>
        <p:txBody>
          <a:bodyPr>
            <a:spAutoFit/>
          </a:bodyPr>
          <a:lstStyle/>
          <a:p>
            <a:pPr lvl="1" eaLnBrk="1" hangingPunct="1">
              <a:defRPr/>
            </a:pPr>
            <a:r>
              <a:rPr lang="en-CA" sz="2400">
                <a:effectLst>
                  <a:outerShdw blurRad="38100" dist="38100" dir="2700000" algn="tl">
                    <a:srgbClr val="000000"/>
                  </a:outerShdw>
                </a:effectLst>
              </a:rPr>
              <a:t>Section 50.4 and 50.5 – Fall Protection System inspection (Collective or Personal)</a:t>
            </a:r>
          </a:p>
          <a:p>
            <a:pPr lvl="2" eaLnBrk="1" hangingPunct="1">
              <a:buFontTx/>
              <a:buChar char="•"/>
              <a:defRPr/>
            </a:pPr>
            <a:r>
              <a:rPr lang="en-CA" sz="2400"/>
              <a:t>By the employee, visually before use</a:t>
            </a:r>
          </a:p>
          <a:p>
            <a:pPr lvl="2" eaLnBrk="1" hangingPunct="1">
              <a:buFontTx/>
              <a:buChar char="•"/>
              <a:defRPr/>
            </a:pPr>
            <a:r>
              <a:rPr lang="en-CA" sz="2400"/>
              <a:t>By a competent person before initial use and as    </a:t>
            </a:r>
          </a:p>
          <a:p>
            <a:pPr lvl="2" eaLnBrk="1" hangingPunct="1">
              <a:defRPr/>
            </a:pPr>
            <a:r>
              <a:rPr lang="en-CA" sz="2400"/>
              <a:t>  recommended by the Manufacturer, installer or   </a:t>
            </a:r>
          </a:p>
          <a:p>
            <a:pPr lvl="2" eaLnBrk="1" hangingPunct="1">
              <a:defRPr/>
            </a:pPr>
            <a:r>
              <a:rPr lang="en-CA" sz="2400"/>
              <a:t>  engineer</a:t>
            </a:r>
          </a:p>
          <a:p>
            <a:pPr lvl="2" eaLnBrk="1" hangingPunct="1">
              <a:buFontTx/>
              <a:buChar char="•"/>
              <a:defRPr/>
            </a:pPr>
            <a:r>
              <a:rPr lang="en-CA" sz="2400"/>
              <a:t>Use not permitted when defective</a:t>
            </a:r>
          </a:p>
          <a:p>
            <a:pPr lvl="2" eaLnBrk="1" hangingPunct="1">
              <a:buFontTx/>
              <a:buChar char="•"/>
              <a:defRPr/>
            </a:pPr>
            <a:r>
              <a:rPr lang="en-CA" sz="2400"/>
              <a:t>Components are compatible and fit for    </a:t>
            </a:r>
          </a:p>
          <a:p>
            <a:pPr lvl="2" eaLnBrk="1" hangingPunct="1">
              <a:defRPr/>
            </a:pPr>
            <a:r>
              <a:rPr lang="en-CA" sz="2400"/>
              <a:t>  environment</a:t>
            </a:r>
          </a:p>
        </p:txBody>
      </p:sp>
      <p:pic>
        <p:nvPicPr>
          <p:cNvPr id="19460" name="Picture 6"/>
          <p:cNvPicPr>
            <a:picLocks noChangeAspect="1" noChangeArrowheads="1"/>
          </p:cNvPicPr>
          <p:nvPr/>
        </p:nvPicPr>
        <p:blipFill>
          <a:blip r:embed="rId2" cstate="print"/>
          <a:srcRect/>
          <a:stretch>
            <a:fillRect/>
          </a:stretch>
        </p:blipFill>
        <p:spPr bwMode="auto">
          <a:xfrm>
            <a:off x="684213" y="4911725"/>
            <a:ext cx="2159000" cy="1700213"/>
          </a:xfrm>
          <a:prstGeom prst="rect">
            <a:avLst/>
          </a:prstGeom>
          <a:noFill/>
          <a:ln w="28575">
            <a:solidFill>
              <a:schemeClr val="bg2"/>
            </a:solidFill>
            <a:miter lim="800000"/>
            <a:headEnd/>
            <a:tailEnd/>
          </a:ln>
        </p:spPr>
      </p:pic>
      <p:pic>
        <p:nvPicPr>
          <p:cNvPr id="19461" name="Picture 7"/>
          <p:cNvPicPr>
            <a:picLocks noChangeAspect="1" noChangeArrowheads="1"/>
          </p:cNvPicPr>
          <p:nvPr/>
        </p:nvPicPr>
        <p:blipFill>
          <a:blip r:embed="rId3" cstate="print"/>
          <a:srcRect/>
          <a:stretch>
            <a:fillRect/>
          </a:stretch>
        </p:blipFill>
        <p:spPr bwMode="auto">
          <a:xfrm>
            <a:off x="3276600" y="4868863"/>
            <a:ext cx="2519363" cy="1728787"/>
          </a:xfrm>
          <a:prstGeom prst="rect">
            <a:avLst/>
          </a:prstGeom>
          <a:noFill/>
          <a:ln w="28575">
            <a:solidFill>
              <a:schemeClr val="bg2"/>
            </a:solidFill>
            <a:miter lim="800000"/>
            <a:headEnd/>
            <a:tailEnd/>
          </a:ln>
        </p:spPr>
      </p:pic>
      <p:pic>
        <p:nvPicPr>
          <p:cNvPr id="19462" name="Picture 8"/>
          <p:cNvPicPr>
            <a:picLocks noChangeAspect="1" noChangeArrowheads="1"/>
          </p:cNvPicPr>
          <p:nvPr/>
        </p:nvPicPr>
        <p:blipFill>
          <a:blip r:embed="rId4" cstate="print"/>
          <a:srcRect/>
          <a:stretch>
            <a:fillRect/>
          </a:stretch>
        </p:blipFill>
        <p:spPr bwMode="auto">
          <a:xfrm>
            <a:off x="6227763" y="4868863"/>
            <a:ext cx="2159000" cy="1728787"/>
          </a:xfrm>
          <a:prstGeom prst="rect">
            <a:avLst/>
          </a:prstGeom>
          <a:noFill/>
          <a:ln w="28575">
            <a:solidFill>
              <a:schemeClr val="bg2"/>
            </a:solidFill>
            <a:miter lim="800000"/>
            <a:headEnd/>
            <a:tailEnd/>
          </a:ln>
        </p:spPr>
      </p:pic>
      <p:sp>
        <p:nvSpPr>
          <p:cNvPr id="19463" name="Line 9"/>
          <p:cNvSpPr>
            <a:spLocks noChangeShapeType="1"/>
          </p:cNvSpPr>
          <p:nvPr/>
        </p:nvSpPr>
        <p:spPr bwMode="auto">
          <a:xfrm>
            <a:off x="323850" y="1125538"/>
            <a:ext cx="8135938" cy="0"/>
          </a:xfrm>
          <a:prstGeom prst="line">
            <a:avLst/>
          </a:prstGeom>
          <a:noFill/>
          <a:ln w="28575">
            <a:solidFill>
              <a:schemeClr val="accent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95288" y="0"/>
            <a:ext cx="8229600" cy="1143000"/>
          </a:xfrm>
        </p:spPr>
        <p:txBody>
          <a:bodyPr/>
          <a:lstStyle/>
          <a:p>
            <a:pPr eaLnBrk="1" hangingPunct="1">
              <a:defRPr/>
            </a:pPr>
            <a:r>
              <a:rPr lang="en-CA" smtClean="0"/>
              <a:t>Fall Arresting Systems</a:t>
            </a:r>
          </a:p>
        </p:txBody>
      </p:sp>
      <p:sp>
        <p:nvSpPr>
          <p:cNvPr id="33795" name="Rectangle 3"/>
          <p:cNvSpPr>
            <a:spLocks noGrp="1" noChangeArrowheads="1"/>
          </p:cNvSpPr>
          <p:nvPr>
            <p:ph type="body" idx="1"/>
          </p:nvPr>
        </p:nvSpPr>
        <p:spPr>
          <a:xfrm>
            <a:off x="468313" y="1341438"/>
            <a:ext cx="7931150" cy="2620962"/>
          </a:xfrm>
        </p:spPr>
        <p:txBody>
          <a:bodyPr/>
          <a:lstStyle/>
          <a:p>
            <a:pPr algn="ctr" eaLnBrk="1" hangingPunct="1">
              <a:lnSpc>
                <a:spcPct val="80000"/>
              </a:lnSpc>
              <a:buFont typeface="Wingdings" pitchFamily="2" charset="2"/>
              <a:buNone/>
              <a:defRPr/>
            </a:pPr>
            <a:r>
              <a:rPr lang="en-CA" sz="2400" i="1" smtClean="0">
                <a:solidFill>
                  <a:srgbClr val="FF3300"/>
                </a:solidFill>
              </a:rPr>
              <a:t>Building Owner Responsibilities</a:t>
            </a:r>
            <a:endParaRPr lang="en-CA" sz="2400" u="sng" smtClean="0">
              <a:effectLst/>
            </a:endParaRPr>
          </a:p>
          <a:p>
            <a:pPr eaLnBrk="1" hangingPunct="1">
              <a:lnSpc>
                <a:spcPct val="80000"/>
              </a:lnSpc>
              <a:buFont typeface="Wingdings" pitchFamily="2" charset="2"/>
              <a:buNone/>
              <a:defRPr/>
            </a:pPr>
            <a:endParaRPr lang="en-CA" sz="1800" b="1" u="sng" smtClean="0"/>
          </a:p>
          <a:p>
            <a:pPr eaLnBrk="1" hangingPunct="1">
              <a:lnSpc>
                <a:spcPct val="80000"/>
              </a:lnSpc>
              <a:buFont typeface="Wingdings" pitchFamily="2" charset="2"/>
              <a:buNone/>
              <a:defRPr/>
            </a:pPr>
            <a:r>
              <a:rPr lang="en-CA" sz="1800" b="1" u="sng" smtClean="0">
                <a:effectLst/>
              </a:rPr>
              <a:t>49.3 Anchor Points </a:t>
            </a:r>
          </a:p>
          <a:p>
            <a:pPr eaLnBrk="1" hangingPunct="1">
              <a:lnSpc>
                <a:spcPct val="80000"/>
              </a:lnSpc>
              <a:buFont typeface="Wingdings" pitchFamily="2" charset="2"/>
              <a:buNone/>
              <a:defRPr/>
            </a:pPr>
            <a:endParaRPr lang="en-CA" sz="1800" b="1" u="sng" smtClean="0">
              <a:effectLst/>
            </a:endParaRPr>
          </a:p>
          <a:p>
            <a:pPr eaLnBrk="1" hangingPunct="1">
              <a:lnSpc>
                <a:spcPct val="80000"/>
              </a:lnSpc>
              <a:defRPr/>
            </a:pPr>
            <a:r>
              <a:rPr lang="en-CA" sz="1800" smtClean="0">
                <a:effectLst/>
              </a:rPr>
              <a:t>Applies when fall Arresting systems are used</a:t>
            </a:r>
          </a:p>
          <a:p>
            <a:pPr eaLnBrk="1" hangingPunct="1">
              <a:lnSpc>
                <a:spcPct val="80000"/>
              </a:lnSpc>
              <a:defRPr/>
            </a:pPr>
            <a:r>
              <a:rPr lang="en-CA" sz="1800" smtClean="0">
                <a:effectLst/>
              </a:rPr>
              <a:t>Provide and ensure the use of permanent or temporary anchors</a:t>
            </a:r>
          </a:p>
          <a:p>
            <a:pPr eaLnBrk="1" hangingPunct="1">
              <a:lnSpc>
                <a:spcPct val="80000"/>
              </a:lnSpc>
              <a:defRPr/>
            </a:pPr>
            <a:r>
              <a:rPr lang="en-CA" sz="1800" smtClean="0">
                <a:effectLst/>
              </a:rPr>
              <a:t>Provide and post sketches of permanent anchors,</a:t>
            </a:r>
          </a:p>
          <a:p>
            <a:pPr eaLnBrk="1" hangingPunct="1">
              <a:lnSpc>
                <a:spcPct val="80000"/>
              </a:lnSpc>
              <a:defRPr/>
            </a:pPr>
            <a:r>
              <a:rPr lang="en-CA" sz="1800" smtClean="0">
                <a:effectLst/>
              </a:rPr>
              <a:t>Ensure inspection of every anchor being used for the first time:</a:t>
            </a:r>
          </a:p>
          <a:p>
            <a:pPr eaLnBrk="1" hangingPunct="1">
              <a:lnSpc>
                <a:spcPct val="80000"/>
              </a:lnSpc>
              <a:buFont typeface="Wingdings" pitchFamily="2" charset="2"/>
              <a:buNone/>
              <a:defRPr/>
            </a:pPr>
            <a:r>
              <a:rPr lang="en-CA" sz="1800" smtClean="0">
                <a:effectLst/>
              </a:rPr>
              <a:t>	-Every 12 months or as recommended, </a:t>
            </a:r>
          </a:p>
          <a:p>
            <a:pPr eaLnBrk="1" hangingPunct="1">
              <a:lnSpc>
                <a:spcPct val="80000"/>
              </a:lnSpc>
              <a:buFont typeface="Wingdings" pitchFamily="2" charset="2"/>
              <a:buNone/>
              <a:defRPr/>
            </a:pPr>
            <a:r>
              <a:rPr lang="en-CA" sz="1800" smtClean="0">
                <a:effectLst/>
              </a:rPr>
              <a:t>	-after any event or maintenance and repair.</a:t>
            </a:r>
          </a:p>
          <a:p>
            <a:pPr eaLnBrk="1" hangingPunct="1">
              <a:lnSpc>
                <a:spcPct val="80000"/>
              </a:lnSpc>
              <a:defRPr/>
            </a:pPr>
            <a:r>
              <a:rPr lang="en-CA" sz="1800" smtClean="0">
                <a:effectLst/>
              </a:rPr>
              <a:t>No one shall use defective anchors.</a:t>
            </a:r>
          </a:p>
          <a:p>
            <a:pPr eaLnBrk="1" hangingPunct="1">
              <a:lnSpc>
                <a:spcPct val="80000"/>
              </a:lnSpc>
              <a:buFont typeface="Wingdings" pitchFamily="2" charset="2"/>
              <a:buNone/>
              <a:defRPr/>
            </a:pPr>
            <a:endParaRPr lang="en-CA" sz="1800" smtClean="0">
              <a:effectLst/>
            </a:endParaRPr>
          </a:p>
        </p:txBody>
      </p:sp>
      <p:sp>
        <p:nvSpPr>
          <p:cNvPr id="20484" name="Line 4"/>
          <p:cNvSpPr>
            <a:spLocks noChangeShapeType="1"/>
          </p:cNvSpPr>
          <p:nvPr/>
        </p:nvSpPr>
        <p:spPr bwMode="auto">
          <a:xfrm>
            <a:off x="684213" y="1196975"/>
            <a:ext cx="7991475" cy="0"/>
          </a:xfrm>
          <a:prstGeom prst="line">
            <a:avLst/>
          </a:prstGeom>
          <a:noFill/>
          <a:ln w="28575">
            <a:solidFill>
              <a:schemeClr val="accent1"/>
            </a:solidFill>
            <a:round/>
            <a:headEnd/>
            <a:tailEnd/>
          </a:ln>
        </p:spPr>
        <p:txBody>
          <a:bodyPr/>
          <a:lstStyle/>
          <a:p>
            <a:endParaRPr lang="en-US"/>
          </a:p>
        </p:txBody>
      </p:sp>
      <p:pic>
        <p:nvPicPr>
          <p:cNvPr id="20485" name="Picture 8"/>
          <p:cNvPicPr>
            <a:picLocks noChangeAspect="1" noChangeArrowheads="1"/>
          </p:cNvPicPr>
          <p:nvPr/>
        </p:nvPicPr>
        <p:blipFill>
          <a:blip r:embed="rId3" cstate="print"/>
          <a:srcRect/>
          <a:stretch>
            <a:fillRect/>
          </a:stretch>
        </p:blipFill>
        <p:spPr bwMode="auto">
          <a:xfrm>
            <a:off x="684213" y="4508500"/>
            <a:ext cx="7777162" cy="2039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CA" smtClean="0"/>
              <a:t>Fall Arresting Systems</a:t>
            </a:r>
          </a:p>
        </p:txBody>
      </p:sp>
      <p:sp>
        <p:nvSpPr>
          <p:cNvPr id="44035" name="Rectangle 3"/>
          <p:cNvSpPr>
            <a:spLocks noGrp="1" noChangeArrowheads="1"/>
          </p:cNvSpPr>
          <p:nvPr>
            <p:ph type="body" idx="1"/>
          </p:nvPr>
        </p:nvSpPr>
        <p:spPr>
          <a:xfrm>
            <a:off x="468313" y="1412875"/>
            <a:ext cx="8229600" cy="4495800"/>
          </a:xfrm>
        </p:spPr>
        <p:txBody>
          <a:bodyPr/>
          <a:lstStyle/>
          <a:p>
            <a:pPr algn="ctr" eaLnBrk="1" hangingPunct="1">
              <a:buFont typeface="Wingdings" pitchFamily="2" charset="2"/>
              <a:buNone/>
              <a:defRPr/>
            </a:pPr>
            <a:r>
              <a:rPr lang="en-CA" smtClean="0">
                <a:solidFill>
                  <a:srgbClr val="FF3300"/>
                </a:solidFill>
              </a:rPr>
              <a:t>49.4</a:t>
            </a:r>
            <a:r>
              <a:rPr lang="en-CA" smtClean="0"/>
              <a:t> </a:t>
            </a:r>
            <a:r>
              <a:rPr lang="en-CA" smtClean="0">
                <a:solidFill>
                  <a:schemeClr val="accent1"/>
                </a:solidFill>
              </a:rPr>
              <a:t>Vertical Life lines</a:t>
            </a:r>
          </a:p>
        </p:txBody>
      </p:sp>
      <p:pic>
        <p:nvPicPr>
          <p:cNvPr id="22532" name="Picture 4" descr="roof anchors 003"/>
          <p:cNvPicPr>
            <a:picLocks noChangeAspect="1" noChangeArrowheads="1"/>
          </p:cNvPicPr>
          <p:nvPr/>
        </p:nvPicPr>
        <p:blipFill>
          <a:blip r:embed="rId3" cstate="print"/>
          <a:srcRect/>
          <a:stretch>
            <a:fillRect/>
          </a:stretch>
        </p:blipFill>
        <p:spPr bwMode="auto">
          <a:xfrm>
            <a:off x="323850" y="2133600"/>
            <a:ext cx="3276600" cy="4038600"/>
          </a:xfrm>
          <a:prstGeom prst="rect">
            <a:avLst/>
          </a:prstGeom>
          <a:noFill/>
          <a:ln w="28575">
            <a:solidFill>
              <a:schemeClr val="tx2"/>
            </a:solidFill>
            <a:miter lim="800000"/>
            <a:headEnd/>
            <a:tailEnd/>
          </a:ln>
        </p:spPr>
      </p:pic>
      <p:sp>
        <p:nvSpPr>
          <p:cNvPr id="22533" name="Rectangle 5"/>
          <p:cNvSpPr>
            <a:spLocks noChangeArrowheads="1"/>
          </p:cNvSpPr>
          <p:nvPr/>
        </p:nvSpPr>
        <p:spPr bwMode="auto">
          <a:xfrm>
            <a:off x="4356100" y="1989138"/>
            <a:ext cx="4248150" cy="4656137"/>
          </a:xfrm>
          <a:prstGeom prst="rect">
            <a:avLst/>
          </a:prstGeom>
          <a:noFill/>
          <a:ln w="9525">
            <a:noFill/>
            <a:miter lim="800000"/>
            <a:headEnd/>
            <a:tailEnd/>
          </a:ln>
        </p:spPr>
        <p:txBody>
          <a:bodyPr>
            <a:spAutoFit/>
          </a:bodyPr>
          <a:lstStyle/>
          <a:p>
            <a:pPr lvl="1" eaLnBrk="1" hangingPunct="1"/>
            <a:endParaRPr lang="en-CA" altLang="en-US" sz="2400"/>
          </a:p>
          <a:p>
            <a:pPr eaLnBrk="1" hangingPunct="1">
              <a:buFontTx/>
              <a:buChar char="•"/>
            </a:pPr>
            <a:r>
              <a:rPr lang="en-CA" altLang="en-US" sz="2400"/>
              <a:t>Details of vertical life lines used in a fall-arresting system,</a:t>
            </a:r>
          </a:p>
          <a:p>
            <a:pPr eaLnBrk="1" hangingPunct="1">
              <a:buFontTx/>
              <a:buChar char="•"/>
            </a:pPr>
            <a:endParaRPr lang="en-CA" altLang="en-US" sz="2400"/>
          </a:p>
          <a:p>
            <a:pPr eaLnBrk="1" hangingPunct="1">
              <a:buFontTx/>
              <a:buChar char="•"/>
            </a:pPr>
            <a:r>
              <a:rPr lang="en-CA" altLang="en-US" sz="2400"/>
              <a:t>Can only be used by </a:t>
            </a:r>
            <a:r>
              <a:rPr lang="en-CA" altLang="en-US" sz="2400" u="sng"/>
              <a:t>one employee at a time.</a:t>
            </a:r>
          </a:p>
          <a:p>
            <a:pPr eaLnBrk="1" hangingPunct="1"/>
            <a:endParaRPr lang="en-CA" altLang="en-US" sz="2400"/>
          </a:p>
          <a:p>
            <a:pPr eaLnBrk="1" hangingPunct="1">
              <a:buFontTx/>
              <a:buChar char="•"/>
            </a:pPr>
            <a:r>
              <a:rPr lang="en-CA" altLang="en-US" sz="2400"/>
              <a:t>Complies to CSA Standard Z259.2.1-98 or Z259.2-M1979 (section 49.1(2)(b))</a:t>
            </a:r>
          </a:p>
          <a:p>
            <a:pPr lvl="2" eaLnBrk="1" hangingPunct="1">
              <a:spcBef>
                <a:spcPct val="50000"/>
              </a:spcBef>
              <a:buFontTx/>
              <a:buChar char="›"/>
            </a:pPr>
            <a:endParaRPr lang="en-CA" altLang="en-US" sz="2400">
              <a:latin typeface="Arial" charset="0"/>
            </a:endParaRPr>
          </a:p>
        </p:txBody>
      </p:sp>
      <p:sp>
        <p:nvSpPr>
          <p:cNvPr id="22534" name="Line 6"/>
          <p:cNvSpPr>
            <a:spLocks noChangeShapeType="1"/>
          </p:cNvSpPr>
          <p:nvPr/>
        </p:nvSpPr>
        <p:spPr bwMode="auto">
          <a:xfrm>
            <a:off x="323850" y="1341438"/>
            <a:ext cx="8424863" cy="0"/>
          </a:xfrm>
          <a:prstGeom prst="line">
            <a:avLst/>
          </a:prstGeom>
          <a:noFill/>
          <a:ln w="28575">
            <a:solidFill>
              <a:schemeClr val="accent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0"/>
            <a:ext cx="8229600" cy="1143000"/>
          </a:xfrm>
        </p:spPr>
        <p:txBody>
          <a:bodyPr/>
          <a:lstStyle/>
          <a:p>
            <a:pPr eaLnBrk="1" hangingPunct="1">
              <a:defRPr/>
            </a:pPr>
            <a:r>
              <a:rPr lang="en-CA" sz="4000" smtClean="0"/>
              <a:t>When is Fall Protection Required?</a:t>
            </a:r>
          </a:p>
        </p:txBody>
      </p:sp>
      <p:sp>
        <p:nvSpPr>
          <p:cNvPr id="19459" name="Rectangle 3"/>
          <p:cNvSpPr>
            <a:spLocks noGrp="1" noChangeArrowheads="1"/>
          </p:cNvSpPr>
          <p:nvPr>
            <p:ph type="body" idx="1"/>
          </p:nvPr>
        </p:nvSpPr>
        <p:spPr>
          <a:xfrm>
            <a:off x="395288" y="1196975"/>
            <a:ext cx="8229600" cy="5661025"/>
          </a:xfrm>
        </p:spPr>
        <p:txBody>
          <a:bodyPr/>
          <a:lstStyle/>
          <a:p>
            <a:pPr eaLnBrk="1" hangingPunct="1">
              <a:lnSpc>
                <a:spcPct val="80000"/>
              </a:lnSpc>
              <a:defRPr/>
            </a:pPr>
            <a:r>
              <a:rPr lang="en-US" sz="1800" smtClean="0">
                <a:latin typeface="Arial" charset="0"/>
              </a:rPr>
              <a:t>The New Brunswick Occupational Health and Safety Act, Regulation 91-191 as well as Regulation 2010-159 require workers to use a fall protection system in an unguarded work area that is </a:t>
            </a:r>
          </a:p>
          <a:p>
            <a:pPr eaLnBrk="1" hangingPunct="1">
              <a:lnSpc>
                <a:spcPct val="80000"/>
              </a:lnSpc>
              <a:defRPr/>
            </a:pPr>
            <a:r>
              <a:rPr lang="en-US" sz="1800" u="sng" smtClean="0">
                <a:solidFill>
                  <a:schemeClr val="accent1"/>
                </a:solidFill>
                <a:latin typeface="Arial" charset="0"/>
              </a:rPr>
              <a:t>3 meters or more</a:t>
            </a:r>
            <a:r>
              <a:rPr lang="en-US" sz="1800" smtClean="0">
                <a:latin typeface="Arial" charset="0"/>
              </a:rPr>
              <a:t> above water or the nearest permanent safe level, </a:t>
            </a:r>
          </a:p>
          <a:p>
            <a:pPr eaLnBrk="1" hangingPunct="1">
              <a:lnSpc>
                <a:spcPct val="80000"/>
              </a:lnSpc>
              <a:defRPr/>
            </a:pPr>
            <a:r>
              <a:rPr lang="en-US" sz="1800" smtClean="0">
                <a:latin typeface="Arial" charset="0"/>
              </a:rPr>
              <a:t>above any surface or object that could cause injury to the employee upon contact or</a:t>
            </a:r>
          </a:p>
          <a:p>
            <a:pPr eaLnBrk="1" hangingPunct="1">
              <a:lnSpc>
                <a:spcPct val="80000"/>
              </a:lnSpc>
              <a:defRPr/>
            </a:pPr>
            <a:r>
              <a:rPr lang="en-US" sz="1800" smtClean="0">
                <a:latin typeface="Arial" charset="0"/>
              </a:rPr>
              <a:t>above any open top tank, bin, hopper, or vat. </a:t>
            </a:r>
          </a:p>
          <a:p>
            <a:pPr eaLnBrk="1" hangingPunct="1">
              <a:lnSpc>
                <a:spcPct val="80000"/>
              </a:lnSpc>
              <a:defRPr/>
            </a:pPr>
            <a:endParaRPr lang="en-US" sz="1800" smtClean="0">
              <a:latin typeface="Arial" charset="0"/>
            </a:endParaRPr>
          </a:p>
          <a:p>
            <a:pPr eaLnBrk="1" hangingPunct="1">
              <a:lnSpc>
                <a:spcPct val="80000"/>
              </a:lnSpc>
              <a:defRPr/>
            </a:pPr>
            <a:endParaRPr lang="en-US" sz="1800" smtClean="0">
              <a:latin typeface="Arial" charset="0"/>
            </a:endParaRPr>
          </a:p>
          <a:p>
            <a:pPr eaLnBrk="1" hangingPunct="1">
              <a:lnSpc>
                <a:spcPct val="80000"/>
              </a:lnSpc>
              <a:defRPr/>
            </a:pPr>
            <a:endParaRPr lang="en-US" sz="1800" smtClean="0">
              <a:effectLst/>
              <a:latin typeface="Arial" charset="0"/>
            </a:endParaRPr>
          </a:p>
          <a:p>
            <a:pPr eaLnBrk="1" hangingPunct="1">
              <a:lnSpc>
                <a:spcPct val="80000"/>
              </a:lnSpc>
              <a:defRPr/>
            </a:pPr>
            <a:endParaRPr lang="en-US" sz="1800" smtClean="0">
              <a:effectLst/>
              <a:latin typeface="Arial" charset="0"/>
            </a:endParaRPr>
          </a:p>
          <a:p>
            <a:pPr eaLnBrk="1" hangingPunct="1">
              <a:lnSpc>
                <a:spcPct val="80000"/>
              </a:lnSpc>
              <a:buFont typeface="Wingdings" pitchFamily="2" charset="2"/>
              <a:buNone/>
              <a:defRPr/>
            </a:pPr>
            <a:endParaRPr lang="en-US" sz="1800" smtClean="0">
              <a:effectLst/>
              <a:latin typeface="Arial" charset="0"/>
            </a:endParaRPr>
          </a:p>
          <a:p>
            <a:pPr eaLnBrk="1" hangingPunct="1">
              <a:lnSpc>
                <a:spcPct val="80000"/>
              </a:lnSpc>
              <a:defRPr/>
            </a:pPr>
            <a:endParaRPr lang="en-US" sz="1800" smtClean="0">
              <a:effectLst/>
              <a:latin typeface="Arial" charset="0"/>
            </a:endParaRPr>
          </a:p>
          <a:p>
            <a:pPr eaLnBrk="1" hangingPunct="1">
              <a:lnSpc>
                <a:spcPct val="80000"/>
              </a:lnSpc>
              <a:defRPr/>
            </a:pPr>
            <a:endParaRPr lang="en-US" sz="1800" smtClean="0">
              <a:effectLst/>
              <a:latin typeface="Arial" charset="0"/>
            </a:endParaRPr>
          </a:p>
          <a:p>
            <a:pPr eaLnBrk="1" hangingPunct="1">
              <a:lnSpc>
                <a:spcPct val="80000"/>
              </a:lnSpc>
              <a:defRPr/>
            </a:pPr>
            <a:endParaRPr lang="en-US" sz="1800" smtClean="0">
              <a:effectLst/>
              <a:latin typeface="Arial" charset="0"/>
            </a:endParaRPr>
          </a:p>
          <a:p>
            <a:pPr eaLnBrk="1" hangingPunct="1">
              <a:lnSpc>
                <a:spcPct val="80000"/>
              </a:lnSpc>
              <a:defRPr/>
            </a:pPr>
            <a:r>
              <a:rPr lang="en-US" sz="1800" smtClean="0">
                <a:latin typeface="Arial" charset="0"/>
              </a:rPr>
              <a:t>Fall protection is also required on a work platform that is 3 m or more  above a permanent safe level and from which a person may fall if the work platform tips or fails or</a:t>
            </a:r>
          </a:p>
          <a:p>
            <a:pPr eaLnBrk="1" hangingPunct="1">
              <a:lnSpc>
                <a:spcPct val="80000"/>
              </a:lnSpc>
              <a:defRPr/>
            </a:pPr>
            <a:r>
              <a:rPr lang="en-US" sz="1800" smtClean="0">
                <a:latin typeface="Arial" charset="0"/>
              </a:rPr>
              <a:t> where an officer has determined that it is necessary for employee safety for an employee to use an individual fall-arresting system.</a:t>
            </a:r>
            <a:endParaRPr lang="en-CA" sz="1800" smtClean="0">
              <a:latin typeface="Arial" charset="0"/>
            </a:endParaRPr>
          </a:p>
        </p:txBody>
      </p:sp>
      <p:sp>
        <p:nvSpPr>
          <p:cNvPr id="5124" name="Line 4"/>
          <p:cNvSpPr>
            <a:spLocks noChangeShapeType="1"/>
          </p:cNvSpPr>
          <p:nvPr/>
        </p:nvSpPr>
        <p:spPr bwMode="auto">
          <a:xfrm>
            <a:off x="468313" y="1123950"/>
            <a:ext cx="8207375" cy="1588"/>
          </a:xfrm>
          <a:prstGeom prst="line">
            <a:avLst/>
          </a:prstGeom>
          <a:noFill/>
          <a:ln w="28575">
            <a:solidFill>
              <a:schemeClr val="accent1"/>
            </a:solidFill>
            <a:round/>
            <a:headEnd/>
            <a:tailEnd/>
          </a:ln>
        </p:spPr>
        <p:txBody>
          <a:bodyPr/>
          <a:lstStyle/>
          <a:p>
            <a:endParaRPr lang="en-US"/>
          </a:p>
        </p:txBody>
      </p:sp>
      <p:pic>
        <p:nvPicPr>
          <p:cNvPr id="5125" name="Picture 5"/>
          <p:cNvPicPr>
            <a:picLocks noChangeAspect="1" noChangeArrowheads="1"/>
          </p:cNvPicPr>
          <p:nvPr/>
        </p:nvPicPr>
        <p:blipFill>
          <a:blip r:embed="rId2" cstate="print"/>
          <a:srcRect/>
          <a:stretch>
            <a:fillRect/>
          </a:stretch>
        </p:blipFill>
        <p:spPr bwMode="auto">
          <a:xfrm>
            <a:off x="2124075" y="3068638"/>
            <a:ext cx="4103688" cy="1989137"/>
          </a:xfrm>
          <a:prstGeom prst="rect">
            <a:avLst/>
          </a:prstGeom>
          <a:noFill/>
          <a:ln w="28575">
            <a:solidFill>
              <a:schemeClr val="tx2"/>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68313" y="0"/>
            <a:ext cx="8229600" cy="1143000"/>
          </a:xfrm>
        </p:spPr>
        <p:txBody>
          <a:bodyPr/>
          <a:lstStyle/>
          <a:p>
            <a:pPr eaLnBrk="1" hangingPunct="1">
              <a:defRPr/>
            </a:pPr>
            <a:r>
              <a:rPr lang="en-CA" smtClean="0"/>
              <a:t>Fall Protection Systems</a:t>
            </a:r>
          </a:p>
        </p:txBody>
      </p:sp>
      <p:sp>
        <p:nvSpPr>
          <p:cNvPr id="64515" name="Rectangle 3"/>
          <p:cNvSpPr>
            <a:spLocks noGrp="1" noChangeArrowheads="1"/>
          </p:cNvSpPr>
          <p:nvPr>
            <p:ph type="body" idx="1"/>
          </p:nvPr>
        </p:nvSpPr>
        <p:spPr>
          <a:xfrm>
            <a:off x="468313" y="1196975"/>
            <a:ext cx="8229600" cy="2952750"/>
          </a:xfrm>
        </p:spPr>
        <p:txBody>
          <a:bodyPr/>
          <a:lstStyle/>
          <a:p>
            <a:pPr eaLnBrk="1" hangingPunct="1">
              <a:buFont typeface="Wingdings" pitchFamily="2" charset="2"/>
              <a:buNone/>
              <a:defRPr/>
            </a:pPr>
            <a:r>
              <a:rPr lang="en-CA" sz="2000" dirty="0" smtClean="0"/>
              <a:t>“fall-protection system” means a guardrail, a travel restraint system, a </a:t>
            </a:r>
          </a:p>
          <a:p>
            <a:pPr eaLnBrk="1" hangingPunct="1">
              <a:buFont typeface="Wingdings" pitchFamily="2" charset="2"/>
              <a:buNone/>
              <a:defRPr/>
            </a:pPr>
            <a:r>
              <a:rPr lang="en-CA" sz="2000" dirty="0" smtClean="0"/>
              <a:t>fall-arresting system, a fall restricting system, that is either a personal </a:t>
            </a:r>
          </a:p>
          <a:p>
            <a:pPr eaLnBrk="1" hangingPunct="1">
              <a:buFont typeface="Wingdings" pitchFamily="2" charset="2"/>
              <a:buNone/>
              <a:defRPr/>
            </a:pPr>
            <a:r>
              <a:rPr lang="en-CA" sz="2000" dirty="0" smtClean="0"/>
              <a:t>fall restricting system or a collective fall restricting system that was </a:t>
            </a:r>
          </a:p>
          <a:p>
            <a:pPr eaLnBrk="1" hangingPunct="1">
              <a:buFont typeface="Wingdings" pitchFamily="2" charset="2"/>
              <a:buNone/>
              <a:defRPr/>
            </a:pPr>
            <a:r>
              <a:rPr lang="en-CA" sz="2000" dirty="0" smtClean="0"/>
              <a:t>designed to:</a:t>
            </a:r>
          </a:p>
          <a:p>
            <a:pPr eaLnBrk="1" hangingPunct="1">
              <a:buFont typeface="Wingdings" pitchFamily="2" charset="2"/>
              <a:buNone/>
              <a:defRPr/>
            </a:pPr>
            <a:r>
              <a:rPr lang="en-CA" sz="2000" dirty="0" smtClean="0"/>
              <a:t>(a) prevent or eliminate the risk of falling,</a:t>
            </a:r>
          </a:p>
          <a:p>
            <a:pPr eaLnBrk="1" hangingPunct="1">
              <a:buFont typeface="Wingdings" pitchFamily="2" charset="2"/>
              <a:buNone/>
              <a:defRPr/>
            </a:pPr>
            <a:r>
              <a:rPr lang="en-CA" sz="2000" dirty="0" smtClean="0"/>
              <a:t>(b) restrain an employee who is at risk of falling, or</a:t>
            </a:r>
          </a:p>
          <a:p>
            <a:pPr eaLnBrk="1" hangingPunct="1">
              <a:buFont typeface="Wingdings" pitchFamily="2" charset="2"/>
              <a:buNone/>
              <a:defRPr/>
            </a:pPr>
            <a:r>
              <a:rPr lang="en-CA" sz="2000" dirty="0" smtClean="0"/>
              <a:t>(c) stop an employee who has fallen; </a:t>
            </a:r>
          </a:p>
        </p:txBody>
      </p:sp>
      <p:sp>
        <p:nvSpPr>
          <p:cNvPr id="6148" name="Line 4"/>
          <p:cNvSpPr>
            <a:spLocks noChangeShapeType="1"/>
          </p:cNvSpPr>
          <p:nvPr/>
        </p:nvSpPr>
        <p:spPr bwMode="auto">
          <a:xfrm flipV="1">
            <a:off x="611188" y="1125538"/>
            <a:ext cx="8208962" cy="0"/>
          </a:xfrm>
          <a:prstGeom prst="line">
            <a:avLst/>
          </a:prstGeom>
          <a:noFill/>
          <a:ln w="28575">
            <a:solidFill>
              <a:schemeClr val="accent1"/>
            </a:solidFill>
            <a:round/>
            <a:headEnd/>
            <a:tailEnd/>
          </a:ln>
        </p:spPr>
        <p:txBody>
          <a:bodyPr/>
          <a:lstStyle/>
          <a:p>
            <a:endParaRPr lang="en-US"/>
          </a:p>
        </p:txBody>
      </p:sp>
      <p:pic>
        <p:nvPicPr>
          <p:cNvPr id="6149" name="Picture 5" descr="Fall-Protection-Roof-Top1"/>
          <p:cNvPicPr>
            <a:picLocks noChangeAspect="1" noChangeArrowheads="1"/>
          </p:cNvPicPr>
          <p:nvPr/>
        </p:nvPicPr>
        <p:blipFill>
          <a:blip r:embed="rId2" cstate="print"/>
          <a:srcRect/>
          <a:stretch>
            <a:fillRect/>
          </a:stretch>
        </p:blipFill>
        <p:spPr bwMode="auto">
          <a:xfrm>
            <a:off x="323850" y="4076700"/>
            <a:ext cx="2603500" cy="1655763"/>
          </a:xfrm>
          <a:prstGeom prst="rect">
            <a:avLst/>
          </a:prstGeom>
          <a:noFill/>
          <a:ln w="28575">
            <a:solidFill>
              <a:schemeClr val="tx1"/>
            </a:solidFill>
            <a:miter lim="800000"/>
            <a:headEnd/>
            <a:tailEnd/>
          </a:ln>
        </p:spPr>
      </p:pic>
      <p:pic>
        <p:nvPicPr>
          <p:cNvPr id="6150" name="Picture 6" descr="fall-arrest-tanker-truck-fall-protection-truck-inspection"/>
          <p:cNvPicPr>
            <a:picLocks noChangeAspect="1" noChangeArrowheads="1"/>
          </p:cNvPicPr>
          <p:nvPr/>
        </p:nvPicPr>
        <p:blipFill>
          <a:blip r:embed="rId3" cstate="print"/>
          <a:srcRect/>
          <a:stretch>
            <a:fillRect/>
          </a:stretch>
        </p:blipFill>
        <p:spPr bwMode="auto">
          <a:xfrm>
            <a:off x="3348038" y="4365625"/>
            <a:ext cx="2389187" cy="1871663"/>
          </a:xfrm>
          <a:prstGeom prst="rect">
            <a:avLst/>
          </a:prstGeom>
          <a:noFill/>
          <a:ln w="28575">
            <a:solidFill>
              <a:schemeClr val="tx1"/>
            </a:solidFill>
            <a:miter lim="800000"/>
            <a:headEnd/>
            <a:tailEnd/>
          </a:ln>
        </p:spPr>
      </p:pic>
      <p:pic>
        <p:nvPicPr>
          <p:cNvPr id="6151" name="Picture 7" descr="ANd9GcQnXbgetdvUEBj8RqSPq0JhNa8eNwg6okon6cYheKdrfS_T9eOz">
            <a:hlinkClick r:id="rId4"/>
          </p:cNvPr>
          <p:cNvPicPr>
            <a:picLocks noChangeAspect="1" noChangeArrowheads="1"/>
          </p:cNvPicPr>
          <p:nvPr/>
        </p:nvPicPr>
        <p:blipFill>
          <a:blip r:embed="rId5" cstate="print"/>
          <a:srcRect/>
          <a:stretch>
            <a:fillRect/>
          </a:stretch>
        </p:blipFill>
        <p:spPr bwMode="auto">
          <a:xfrm>
            <a:off x="6300788" y="4724400"/>
            <a:ext cx="2519362" cy="1720850"/>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CA" sz="4000" smtClean="0"/>
              <a:t>Hierarchy of Fall Protection Systems</a:t>
            </a:r>
          </a:p>
        </p:txBody>
      </p:sp>
      <p:pic>
        <p:nvPicPr>
          <p:cNvPr id="7171" name="Picture 4"/>
          <p:cNvPicPr>
            <a:picLocks noChangeAspect="1" noChangeArrowheads="1"/>
          </p:cNvPicPr>
          <p:nvPr/>
        </p:nvPicPr>
        <p:blipFill>
          <a:blip r:embed="rId3" cstate="print"/>
          <a:srcRect/>
          <a:stretch>
            <a:fillRect/>
          </a:stretch>
        </p:blipFill>
        <p:spPr bwMode="auto">
          <a:xfrm>
            <a:off x="2771775" y="1773238"/>
            <a:ext cx="5761038" cy="4616450"/>
          </a:xfrm>
          <a:prstGeom prst="rect">
            <a:avLst/>
          </a:prstGeom>
          <a:noFill/>
          <a:ln w="28575">
            <a:solidFill>
              <a:schemeClr val="tx2"/>
            </a:solidFill>
            <a:miter lim="800000"/>
            <a:headEnd/>
            <a:tailEnd/>
          </a:ln>
        </p:spPr>
      </p:pic>
      <p:sp>
        <p:nvSpPr>
          <p:cNvPr id="7172" name="Text Box 5"/>
          <p:cNvSpPr txBox="1">
            <a:spLocks noChangeArrowheads="1"/>
          </p:cNvSpPr>
          <p:nvPr/>
        </p:nvSpPr>
        <p:spPr bwMode="auto">
          <a:xfrm>
            <a:off x="4932363" y="2636838"/>
            <a:ext cx="1512887" cy="366712"/>
          </a:xfrm>
          <a:prstGeom prst="rect">
            <a:avLst/>
          </a:prstGeom>
          <a:noFill/>
          <a:ln w="9525">
            <a:noFill/>
            <a:miter lim="800000"/>
            <a:headEnd/>
            <a:tailEnd/>
          </a:ln>
        </p:spPr>
        <p:txBody>
          <a:bodyPr>
            <a:spAutoFit/>
          </a:bodyPr>
          <a:lstStyle/>
          <a:p>
            <a:pPr eaLnBrk="1" hangingPunct="1">
              <a:spcBef>
                <a:spcPct val="50000"/>
              </a:spcBef>
            </a:pPr>
            <a:r>
              <a:rPr lang="en-CA" altLang="en-US" b="1"/>
              <a:t>Guardrails</a:t>
            </a:r>
          </a:p>
        </p:txBody>
      </p:sp>
      <p:sp>
        <p:nvSpPr>
          <p:cNvPr id="7173" name="Text Box 6"/>
          <p:cNvSpPr txBox="1">
            <a:spLocks noChangeArrowheads="1"/>
          </p:cNvSpPr>
          <p:nvPr/>
        </p:nvSpPr>
        <p:spPr bwMode="auto">
          <a:xfrm>
            <a:off x="4572000" y="3357563"/>
            <a:ext cx="2376488" cy="779462"/>
          </a:xfrm>
          <a:prstGeom prst="rect">
            <a:avLst/>
          </a:prstGeom>
          <a:noFill/>
          <a:ln w="9525">
            <a:noFill/>
            <a:miter lim="800000"/>
            <a:headEnd/>
            <a:tailEnd/>
          </a:ln>
        </p:spPr>
        <p:txBody>
          <a:bodyPr>
            <a:spAutoFit/>
          </a:bodyPr>
          <a:lstStyle/>
          <a:p>
            <a:pPr eaLnBrk="1" hangingPunct="1">
              <a:spcBef>
                <a:spcPct val="50000"/>
              </a:spcBef>
            </a:pPr>
            <a:r>
              <a:rPr lang="en-CA" altLang="en-US" b="1"/>
              <a:t>Travel Restraint</a:t>
            </a:r>
          </a:p>
          <a:p>
            <a:pPr eaLnBrk="1" hangingPunct="1">
              <a:spcBef>
                <a:spcPct val="50000"/>
              </a:spcBef>
            </a:pPr>
            <a:r>
              <a:rPr lang="en-CA" altLang="en-US" b="1"/>
              <a:t>or Fall Restricting</a:t>
            </a:r>
          </a:p>
        </p:txBody>
      </p:sp>
      <p:sp>
        <p:nvSpPr>
          <p:cNvPr id="7174" name="Text Box 7"/>
          <p:cNvSpPr txBox="1">
            <a:spLocks noChangeArrowheads="1"/>
          </p:cNvSpPr>
          <p:nvPr/>
        </p:nvSpPr>
        <p:spPr bwMode="auto">
          <a:xfrm>
            <a:off x="4140200" y="4508500"/>
            <a:ext cx="3097213" cy="366713"/>
          </a:xfrm>
          <a:prstGeom prst="rect">
            <a:avLst/>
          </a:prstGeom>
          <a:noFill/>
          <a:ln w="9525">
            <a:noFill/>
            <a:miter lim="800000"/>
            <a:headEnd/>
            <a:tailEnd/>
          </a:ln>
        </p:spPr>
        <p:txBody>
          <a:bodyPr>
            <a:spAutoFit/>
          </a:bodyPr>
          <a:lstStyle/>
          <a:p>
            <a:pPr algn="ctr" eaLnBrk="1" hangingPunct="1">
              <a:spcBef>
                <a:spcPct val="50000"/>
              </a:spcBef>
            </a:pPr>
            <a:r>
              <a:rPr lang="en-CA" altLang="en-US" b="1"/>
              <a:t>Fall Arresting</a:t>
            </a:r>
          </a:p>
        </p:txBody>
      </p:sp>
      <p:sp>
        <p:nvSpPr>
          <p:cNvPr id="7175" name="Text Box 8"/>
          <p:cNvSpPr txBox="1">
            <a:spLocks noChangeArrowheads="1"/>
          </p:cNvSpPr>
          <p:nvPr/>
        </p:nvSpPr>
        <p:spPr bwMode="auto">
          <a:xfrm>
            <a:off x="3779838" y="5589588"/>
            <a:ext cx="3887787" cy="366712"/>
          </a:xfrm>
          <a:prstGeom prst="rect">
            <a:avLst/>
          </a:prstGeom>
          <a:noFill/>
          <a:ln w="9525">
            <a:noFill/>
            <a:miter lim="800000"/>
            <a:headEnd/>
            <a:tailEnd/>
          </a:ln>
        </p:spPr>
        <p:txBody>
          <a:bodyPr>
            <a:spAutoFit/>
          </a:bodyPr>
          <a:lstStyle/>
          <a:p>
            <a:pPr algn="ctr" eaLnBrk="1" hangingPunct="1">
              <a:spcBef>
                <a:spcPct val="50000"/>
              </a:spcBef>
            </a:pPr>
            <a:r>
              <a:rPr lang="en-CA" altLang="en-US" b="1"/>
              <a:t>Control Zones</a:t>
            </a:r>
          </a:p>
        </p:txBody>
      </p:sp>
      <p:sp>
        <p:nvSpPr>
          <p:cNvPr id="7176" name="AutoShape 9"/>
          <p:cNvSpPr>
            <a:spLocks noChangeArrowheads="1"/>
          </p:cNvSpPr>
          <p:nvPr/>
        </p:nvSpPr>
        <p:spPr bwMode="auto">
          <a:xfrm>
            <a:off x="1187450" y="2205038"/>
            <a:ext cx="790575" cy="3816350"/>
          </a:xfrm>
          <a:prstGeom prst="upDownArrow">
            <a:avLst>
              <a:gd name="adj1" fmla="val 50000"/>
              <a:gd name="adj2" fmla="val 96546"/>
            </a:avLst>
          </a:prstGeom>
          <a:solidFill>
            <a:srgbClr val="4D4D4D"/>
          </a:solidFill>
          <a:ln w="9525">
            <a:solidFill>
              <a:schemeClr val="tx1"/>
            </a:solidFill>
            <a:miter lim="800000"/>
            <a:headEnd/>
            <a:tailEnd/>
          </a:ln>
        </p:spPr>
        <p:txBody>
          <a:bodyPr wrap="none" anchor="ctr"/>
          <a:lstStyle/>
          <a:p>
            <a:pPr eaLnBrk="1" hangingPunct="1"/>
            <a:endParaRPr lang="en-US" altLang="en-US"/>
          </a:p>
        </p:txBody>
      </p:sp>
      <p:sp>
        <p:nvSpPr>
          <p:cNvPr id="7177" name="Text Box 10"/>
          <p:cNvSpPr txBox="1">
            <a:spLocks noChangeArrowheads="1"/>
          </p:cNvSpPr>
          <p:nvPr/>
        </p:nvSpPr>
        <p:spPr bwMode="auto">
          <a:xfrm>
            <a:off x="323850" y="1700213"/>
            <a:ext cx="2411413" cy="457200"/>
          </a:xfrm>
          <a:prstGeom prst="rect">
            <a:avLst/>
          </a:prstGeom>
          <a:noFill/>
          <a:ln w="9525">
            <a:noFill/>
            <a:miter lim="800000"/>
            <a:headEnd/>
            <a:tailEnd/>
          </a:ln>
        </p:spPr>
        <p:txBody>
          <a:bodyPr>
            <a:spAutoFit/>
          </a:bodyPr>
          <a:lstStyle/>
          <a:p>
            <a:pPr eaLnBrk="1" hangingPunct="1">
              <a:spcBef>
                <a:spcPct val="50000"/>
              </a:spcBef>
            </a:pPr>
            <a:r>
              <a:rPr lang="en-CA" altLang="en-US" sz="2400" b="1"/>
              <a:t>Most Effective</a:t>
            </a:r>
          </a:p>
        </p:txBody>
      </p:sp>
      <p:sp>
        <p:nvSpPr>
          <p:cNvPr id="7178" name="Text Box 11"/>
          <p:cNvSpPr txBox="1">
            <a:spLocks noChangeArrowheads="1"/>
          </p:cNvSpPr>
          <p:nvPr/>
        </p:nvSpPr>
        <p:spPr bwMode="auto">
          <a:xfrm>
            <a:off x="0" y="6021388"/>
            <a:ext cx="2808288" cy="457200"/>
          </a:xfrm>
          <a:prstGeom prst="rect">
            <a:avLst/>
          </a:prstGeom>
          <a:noFill/>
          <a:ln w="9525">
            <a:noFill/>
            <a:miter lim="800000"/>
            <a:headEnd/>
            <a:tailEnd/>
          </a:ln>
        </p:spPr>
        <p:txBody>
          <a:bodyPr>
            <a:spAutoFit/>
          </a:bodyPr>
          <a:lstStyle/>
          <a:p>
            <a:pPr algn="ctr" eaLnBrk="1" hangingPunct="1">
              <a:spcBef>
                <a:spcPct val="50000"/>
              </a:spcBef>
            </a:pPr>
            <a:r>
              <a:rPr lang="en-CA" altLang="en-US" sz="2400" b="1"/>
              <a:t>Least Effective</a:t>
            </a:r>
          </a:p>
        </p:txBody>
      </p:sp>
      <p:sp>
        <p:nvSpPr>
          <p:cNvPr id="7179" name="Line 12"/>
          <p:cNvSpPr>
            <a:spLocks noChangeShapeType="1"/>
          </p:cNvSpPr>
          <p:nvPr/>
        </p:nvSpPr>
        <p:spPr bwMode="auto">
          <a:xfrm flipV="1">
            <a:off x="395288" y="1557338"/>
            <a:ext cx="8280400" cy="0"/>
          </a:xfrm>
          <a:prstGeom prst="line">
            <a:avLst/>
          </a:prstGeom>
          <a:noFill/>
          <a:ln w="28575">
            <a:solidFill>
              <a:schemeClr val="accent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CA" sz="4000" smtClean="0"/>
              <a:t>Hierarchy of Fall Protection Systems</a:t>
            </a:r>
          </a:p>
        </p:txBody>
      </p:sp>
      <p:sp>
        <p:nvSpPr>
          <p:cNvPr id="21507" name="Rectangle 3"/>
          <p:cNvSpPr>
            <a:spLocks noGrp="1" noChangeArrowheads="1"/>
          </p:cNvSpPr>
          <p:nvPr>
            <p:ph type="body" idx="1"/>
          </p:nvPr>
        </p:nvSpPr>
        <p:spPr>
          <a:xfrm>
            <a:off x="468313" y="1916113"/>
            <a:ext cx="8229600" cy="4495800"/>
          </a:xfrm>
        </p:spPr>
        <p:txBody>
          <a:bodyPr/>
          <a:lstStyle/>
          <a:p>
            <a:pPr eaLnBrk="1" hangingPunct="1">
              <a:lnSpc>
                <a:spcPct val="90000"/>
              </a:lnSpc>
              <a:buFont typeface="Wingdings" pitchFamily="2" charset="2"/>
              <a:buNone/>
              <a:defRPr/>
            </a:pPr>
            <a:r>
              <a:rPr lang="en-CA" sz="2400" smtClean="0"/>
              <a:t>The idea of  introducing a hierarchy of fall protection </a:t>
            </a:r>
          </a:p>
          <a:p>
            <a:pPr eaLnBrk="1" hangingPunct="1">
              <a:lnSpc>
                <a:spcPct val="90000"/>
              </a:lnSpc>
              <a:buFont typeface="Wingdings" pitchFamily="2" charset="2"/>
              <a:buNone/>
              <a:defRPr/>
            </a:pPr>
            <a:r>
              <a:rPr lang="en-CA" sz="2400" smtClean="0"/>
              <a:t>systems is to use the most effective system to reduce the </a:t>
            </a:r>
          </a:p>
          <a:p>
            <a:pPr eaLnBrk="1" hangingPunct="1">
              <a:lnSpc>
                <a:spcPct val="90000"/>
              </a:lnSpc>
              <a:buFont typeface="Wingdings" pitchFamily="2" charset="2"/>
              <a:buNone/>
              <a:defRPr/>
            </a:pPr>
            <a:r>
              <a:rPr lang="en-CA" sz="2400" smtClean="0"/>
              <a:t>risk of falling before resorting to fall arresting systems. </a:t>
            </a:r>
          </a:p>
          <a:p>
            <a:pPr eaLnBrk="1" hangingPunct="1">
              <a:lnSpc>
                <a:spcPct val="90000"/>
              </a:lnSpc>
              <a:buFont typeface="Wingdings" pitchFamily="2" charset="2"/>
              <a:buNone/>
              <a:defRPr/>
            </a:pPr>
            <a:endParaRPr lang="en-CA" sz="2400" smtClean="0"/>
          </a:p>
          <a:p>
            <a:pPr eaLnBrk="1" hangingPunct="1">
              <a:lnSpc>
                <a:spcPct val="90000"/>
              </a:lnSpc>
              <a:buFont typeface="Wingdings" pitchFamily="2" charset="2"/>
              <a:buNone/>
              <a:defRPr/>
            </a:pPr>
            <a:r>
              <a:rPr lang="en-CA" sz="2400" smtClean="0"/>
              <a:t>The laws allow for moving down the hierarchy when things </a:t>
            </a:r>
          </a:p>
          <a:p>
            <a:pPr eaLnBrk="1" hangingPunct="1">
              <a:lnSpc>
                <a:spcPct val="90000"/>
              </a:lnSpc>
              <a:buFont typeface="Wingdings" pitchFamily="2" charset="2"/>
              <a:buNone/>
              <a:defRPr/>
            </a:pPr>
            <a:r>
              <a:rPr lang="en-CA" sz="2400" smtClean="0"/>
              <a:t>are not practical </a:t>
            </a:r>
          </a:p>
          <a:p>
            <a:pPr eaLnBrk="1" hangingPunct="1">
              <a:lnSpc>
                <a:spcPct val="90000"/>
              </a:lnSpc>
              <a:buFont typeface="Wingdings" pitchFamily="2" charset="2"/>
              <a:buNone/>
              <a:defRPr/>
            </a:pPr>
            <a:endParaRPr lang="en-CA" sz="2400" smtClean="0"/>
          </a:p>
          <a:p>
            <a:pPr eaLnBrk="1" hangingPunct="1">
              <a:lnSpc>
                <a:spcPct val="90000"/>
              </a:lnSpc>
              <a:buFont typeface="Wingdings" pitchFamily="2" charset="2"/>
              <a:buNone/>
              <a:defRPr/>
            </a:pPr>
            <a:r>
              <a:rPr lang="en-CA" sz="2400" smtClean="0"/>
              <a:t>The Owner, employer or contractor is responsible to ensure </a:t>
            </a:r>
          </a:p>
          <a:p>
            <a:pPr eaLnBrk="1" hangingPunct="1">
              <a:lnSpc>
                <a:spcPct val="90000"/>
              </a:lnSpc>
              <a:buFont typeface="Wingdings" pitchFamily="2" charset="2"/>
              <a:buNone/>
              <a:defRPr/>
            </a:pPr>
            <a:r>
              <a:rPr lang="en-CA" sz="2400" smtClean="0"/>
              <a:t>that the hierarchy is followed</a:t>
            </a:r>
          </a:p>
        </p:txBody>
      </p:sp>
      <p:sp>
        <p:nvSpPr>
          <p:cNvPr id="9220" name="Line 4"/>
          <p:cNvSpPr>
            <a:spLocks noChangeShapeType="1"/>
          </p:cNvSpPr>
          <p:nvPr/>
        </p:nvSpPr>
        <p:spPr bwMode="auto">
          <a:xfrm>
            <a:off x="323850" y="1700213"/>
            <a:ext cx="8351838" cy="0"/>
          </a:xfrm>
          <a:prstGeom prst="line">
            <a:avLst/>
          </a:prstGeom>
          <a:noFill/>
          <a:ln w="28575">
            <a:solidFill>
              <a:schemeClr val="accent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188913"/>
            <a:ext cx="8229600" cy="1143000"/>
          </a:xfrm>
        </p:spPr>
        <p:txBody>
          <a:bodyPr/>
          <a:lstStyle/>
          <a:p>
            <a:pPr eaLnBrk="1" hangingPunct="1">
              <a:defRPr/>
            </a:pPr>
            <a:r>
              <a:rPr lang="en-CA" smtClean="0"/>
              <a:t>Guardrails</a:t>
            </a:r>
          </a:p>
        </p:txBody>
      </p:sp>
      <p:sp>
        <p:nvSpPr>
          <p:cNvPr id="22531" name="Rectangle 3"/>
          <p:cNvSpPr>
            <a:spLocks noGrp="1" noChangeArrowheads="1"/>
          </p:cNvSpPr>
          <p:nvPr>
            <p:ph type="body" idx="1"/>
          </p:nvPr>
        </p:nvSpPr>
        <p:spPr>
          <a:xfrm>
            <a:off x="250825" y="1628775"/>
            <a:ext cx="4391025" cy="4495800"/>
          </a:xfrm>
        </p:spPr>
        <p:txBody>
          <a:bodyPr/>
          <a:lstStyle/>
          <a:p>
            <a:pPr eaLnBrk="1" hangingPunct="1">
              <a:lnSpc>
                <a:spcPct val="90000"/>
              </a:lnSpc>
              <a:defRPr/>
            </a:pPr>
            <a:r>
              <a:rPr lang="en-CA" sz="2400" smtClean="0"/>
              <a:t>Guardrails occupy the top of the hierarchy </a:t>
            </a:r>
          </a:p>
          <a:p>
            <a:pPr eaLnBrk="1" hangingPunct="1">
              <a:lnSpc>
                <a:spcPct val="90000"/>
              </a:lnSpc>
              <a:defRPr/>
            </a:pPr>
            <a:r>
              <a:rPr lang="en-CA" sz="2400" smtClean="0"/>
              <a:t>They are considered an engineered control.</a:t>
            </a:r>
          </a:p>
          <a:p>
            <a:pPr eaLnBrk="1" hangingPunct="1">
              <a:lnSpc>
                <a:spcPct val="90000"/>
              </a:lnSpc>
              <a:defRPr/>
            </a:pPr>
            <a:r>
              <a:rPr lang="en-CA" sz="2400" smtClean="0"/>
              <a:t>When used they should eliminate the risk of falling.</a:t>
            </a:r>
          </a:p>
          <a:p>
            <a:pPr eaLnBrk="1" hangingPunct="1">
              <a:lnSpc>
                <a:spcPct val="90000"/>
              </a:lnSpc>
              <a:defRPr/>
            </a:pPr>
            <a:endParaRPr lang="en-CA" sz="2400" smtClean="0"/>
          </a:p>
          <a:p>
            <a:pPr eaLnBrk="1" hangingPunct="1">
              <a:lnSpc>
                <a:spcPct val="90000"/>
              </a:lnSpc>
              <a:buFont typeface="Wingdings" pitchFamily="2" charset="2"/>
              <a:buNone/>
              <a:defRPr/>
            </a:pPr>
            <a:endParaRPr lang="en-CA" sz="2400" smtClean="0"/>
          </a:p>
          <a:p>
            <a:pPr eaLnBrk="1" hangingPunct="1">
              <a:lnSpc>
                <a:spcPct val="90000"/>
              </a:lnSpc>
              <a:defRPr/>
            </a:pPr>
            <a:r>
              <a:rPr lang="en-CA" sz="2400" smtClean="0"/>
              <a:t>Guardrails cannot be used on surfaces that have slopes greater that 6 in 12.</a:t>
            </a:r>
          </a:p>
          <a:p>
            <a:pPr eaLnBrk="1" hangingPunct="1">
              <a:lnSpc>
                <a:spcPct val="90000"/>
              </a:lnSpc>
              <a:buFont typeface="Wingdings" pitchFamily="2" charset="2"/>
              <a:buNone/>
              <a:defRPr/>
            </a:pPr>
            <a:endParaRPr lang="en-CA" sz="2400" smtClean="0"/>
          </a:p>
          <a:p>
            <a:pPr eaLnBrk="1" hangingPunct="1">
              <a:lnSpc>
                <a:spcPct val="90000"/>
              </a:lnSpc>
              <a:buFont typeface="Wingdings" pitchFamily="2" charset="2"/>
              <a:buNone/>
              <a:defRPr/>
            </a:pPr>
            <a:endParaRPr lang="en-CA" sz="2400" smtClean="0"/>
          </a:p>
        </p:txBody>
      </p:sp>
      <p:sp>
        <p:nvSpPr>
          <p:cNvPr id="10244" name="Line 4"/>
          <p:cNvSpPr>
            <a:spLocks noChangeShapeType="1"/>
          </p:cNvSpPr>
          <p:nvPr/>
        </p:nvSpPr>
        <p:spPr bwMode="auto">
          <a:xfrm>
            <a:off x="323850" y="1268413"/>
            <a:ext cx="8496300" cy="0"/>
          </a:xfrm>
          <a:prstGeom prst="line">
            <a:avLst/>
          </a:prstGeom>
          <a:noFill/>
          <a:ln w="28575">
            <a:solidFill>
              <a:schemeClr val="accent1"/>
            </a:solidFill>
            <a:round/>
            <a:headEnd/>
            <a:tailEnd/>
          </a:ln>
        </p:spPr>
        <p:txBody>
          <a:bodyPr/>
          <a:lstStyle/>
          <a:p>
            <a:endParaRPr lang="en-US"/>
          </a:p>
        </p:txBody>
      </p:sp>
      <p:pic>
        <p:nvPicPr>
          <p:cNvPr id="10245" name="Picture 5"/>
          <p:cNvPicPr>
            <a:picLocks noChangeAspect="1" noChangeArrowheads="1"/>
          </p:cNvPicPr>
          <p:nvPr/>
        </p:nvPicPr>
        <p:blipFill>
          <a:blip r:embed="rId3" cstate="print"/>
          <a:srcRect/>
          <a:stretch>
            <a:fillRect/>
          </a:stretch>
        </p:blipFill>
        <p:spPr bwMode="auto">
          <a:xfrm>
            <a:off x="5076825" y="1484313"/>
            <a:ext cx="3382963" cy="2346325"/>
          </a:xfrm>
          <a:prstGeom prst="rect">
            <a:avLst/>
          </a:prstGeom>
          <a:noFill/>
          <a:ln w="28575">
            <a:solidFill>
              <a:schemeClr val="tx1"/>
            </a:solidFill>
            <a:miter lim="800000"/>
            <a:headEnd/>
            <a:tailEnd/>
          </a:ln>
        </p:spPr>
      </p:pic>
      <p:pic>
        <p:nvPicPr>
          <p:cNvPr id="10246" name="Picture 6"/>
          <p:cNvPicPr>
            <a:picLocks noChangeAspect="1" noChangeArrowheads="1"/>
          </p:cNvPicPr>
          <p:nvPr/>
        </p:nvPicPr>
        <p:blipFill>
          <a:blip r:embed="rId4" cstate="print"/>
          <a:srcRect/>
          <a:stretch>
            <a:fillRect/>
          </a:stretch>
        </p:blipFill>
        <p:spPr bwMode="auto">
          <a:xfrm>
            <a:off x="5076825" y="3933825"/>
            <a:ext cx="3384550" cy="2527300"/>
          </a:xfrm>
          <a:prstGeom prst="rect">
            <a:avLst/>
          </a:prstGeom>
          <a:noFill/>
          <a:ln w="28575">
            <a:solidFill>
              <a:schemeClr val="tx1"/>
            </a:solidFill>
            <a:miter lim="800000"/>
            <a:headEnd/>
            <a:tailEnd/>
          </a:ln>
        </p:spPr>
      </p:pic>
      <p:sp>
        <p:nvSpPr>
          <p:cNvPr id="10247" name="Line 7"/>
          <p:cNvSpPr>
            <a:spLocks noChangeShapeType="1"/>
          </p:cNvSpPr>
          <p:nvPr/>
        </p:nvSpPr>
        <p:spPr bwMode="auto">
          <a:xfrm flipV="1">
            <a:off x="3563938" y="5516563"/>
            <a:ext cx="1079500" cy="0"/>
          </a:xfrm>
          <a:prstGeom prst="line">
            <a:avLst/>
          </a:prstGeom>
          <a:noFill/>
          <a:ln w="53975">
            <a:solidFill>
              <a:schemeClr val="accent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CA" smtClean="0"/>
              <a:t>Travel Restraint</a:t>
            </a:r>
          </a:p>
        </p:txBody>
      </p:sp>
      <p:sp>
        <p:nvSpPr>
          <p:cNvPr id="23555" name="Rectangle 3"/>
          <p:cNvSpPr>
            <a:spLocks noGrp="1" noChangeArrowheads="1"/>
          </p:cNvSpPr>
          <p:nvPr>
            <p:ph type="body" idx="1"/>
          </p:nvPr>
        </p:nvSpPr>
        <p:spPr/>
        <p:txBody>
          <a:bodyPr/>
          <a:lstStyle/>
          <a:p>
            <a:pPr eaLnBrk="1" hangingPunct="1">
              <a:buFont typeface="Wingdings" pitchFamily="2" charset="2"/>
              <a:buNone/>
              <a:defRPr/>
            </a:pPr>
            <a:r>
              <a:rPr lang="en-CA" sz="2800" smtClean="0"/>
              <a:t>The intent of travel restraint is to limit or restrain </a:t>
            </a:r>
          </a:p>
          <a:p>
            <a:pPr eaLnBrk="1" hangingPunct="1">
              <a:buFont typeface="Wingdings" pitchFamily="2" charset="2"/>
              <a:buNone/>
              <a:defRPr/>
            </a:pPr>
            <a:r>
              <a:rPr lang="en-CA" sz="2800" smtClean="0"/>
              <a:t>an employee’s travel in such a manner that they </a:t>
            </a:r>
          </a:p>
          <a:p>
            <a:pPr eaLnBrk="1" hangingPunct="1">
              <a:buFont typeface="Wingdings" pitchFamily="2" charset="2"/>
              <a:buNone/>
              <a:defRPr/>
            </a:pPr>
            <a:r>
              <a:rPr lang="en-CA" sz="2800" smtClean="0"/>
              <a:t>cannot get close enough to the edge to fall.</a:t>
            </a:r>
          </a:p>
        </p:txBody>
      </p:sp>
      <p:sp>
        <p:nvSpPr>
          <p:cNvPr id="12292" name="Line 4"/>
          <p:cNvSpPr>
            <a:spLocks noChangeShapeType="1"/>
          </p:cNvSpPr>
          <p:nvPr/>
        </p:nvSpPr>
        <p:spPr bwMode="auto">
          <a:xfrm>
            <a:off x="323850" y="1341438"/>
            <a:ext cx="8569325" cy="0"/>
          </a:xfrm>
          <a:prstGeom prst="line">
            <a:avLst/>
          </a:prstGeom>
          <a:noFill/>
          <a:ln w="28575">
            <a:solidFill>
              <a:schemeClr val="accent1"/>
            </a:solidFill>
            <a:round/>
            <a:headEnd/>
            <a:tailEnd/>
          </a:ln>
        </p:spPr>
        <p:txBody>
          <a:bodyPr/>
          <a:lstStyle/>
          <a:p>
            <a:endParaRPr lang="en-US"/>
          </a:p>
        </p:txBody>
      </p:sp>
      <p:pic>
        <p:nvPicPr>
          <p:cNvPr id="12293" name="Picture 5" descr="DCIS%20Probel%20horizontal%20rail"/>
          <p:cNvPicPr>
            <a:picLocks noChangeAspect="1" noChangeArrowheads="1"/>
          </p:cNvPicPr>
          <p:nvPr/>
        </p:nvPicPr>
        <p:blipFill>
          <a:blip r:embed="rId2" cstate="print"/>
          <a:srcRect/>
          <a:stretch>
            <a:fillRect/>
          </a:stretch>
        </p:blipFill>
        <p:spPr bwMode="auto">
          <a:xfrm>
            <a:off x="2411413" y="3429000"/>
            <a:ext cx="3816350" cy="3027363"/>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260350"/>
            <a:ext cx="8229600" cy="1143000"/>
          </a:xfrm>
        </p:spPr>
        <p:txBody>
          <a:bodyPr/>
          <a:lstStyle/>
          <a:p>
            <a:pPr eaLnBrk="1" hangingPunct="1">
              <a:defRPr/>
            </a:pPr>
            <a:r>
              <a:rPr lang="en-CA" smtClean="0"/>
              <a:t>Travel Restraint</a:t>
            </a:r>
          </a:p>
        </p:txBody>
      </p:sp>
      <p:sp>
        <p:nvSpPr>
          <p:cNvPr id="24579" name="Rectangle 3"/>
          <p:cNvSpPr>
            <a:spLocks noGrp="1" noChangeArrowheads="1"/>
          </p:cNvSpPr>
          <p:nvPr>
            <p:ph type="body" idx="1"/>
          </p:nvPr>
        </p:nvSpPr>
        <p:spPr>
          <a:xfrm>
            <a:off x="323850" y="2060575"/>
            <a:ext cx="5184775" cy="4495800"/>
          </a:xfrm>
        </p:spPr>
        <p:txBody>
          <a:bodyPr/>
          <a:lstStyle/>
          <a:p>
            <a:pPr eaLnBrk="1" hangingPunct="1">
              <a:lnSpc>
                <a:spcPct val="90000"/>
              </a:lnSpc>
              <a:defRPr/>
            </a:pPr>
            <a:r>
              <a:rPr lang="en-CA" sz="2800" smtClean="0"/>
              <a:t>For Sloped roofs of 3 in 12 or less, attached to an anchor capable of supporting two times the maximum load.</a:t>
            </a:r>
          </a:p>
          <a:p>
            <a:pPr eaLnBrk="1" hangingPunct="1">
              <a:lnSpc>
                <a:spcPct val="90000"/>
              </a:lnSpc>
              <a:buFont typeface="Wingdings" pitchFamily="2" charset="2"/>
              <a:buNone/>
              <a:defRPr/>
            </a:pPr>
            <a:endParaRPr lang="en-CA" sz="2800" smtClean="0"/>
          </a:p>
          <a:p>
            <a:pPr eaLnBrk="1" hangingPunct="1">
              <a:lnSpc>
                <a:spcPct val="90000"/>
              </a:lnSpc>
              <a:defRPr/>
            </a:pPr>
            <a:r>
              <a:rPr lang="en-CA" sz="2800" smtClean="0"/>
              <a:t>For sloped roofs of more than 3 in 12, attached to an anchor capable of withstanding 22kN( 5,000 lbs) of force.</a:t>
            </a:r>
          </a:p>
          <a:p>
            <a:pPr eaLnBrk="1" hangingPunct="1">
              <a:lnSpc>
                <a:spcPct val="90000"/>
              </a:lnSpc>
              <a:buFont typeface="Wingdings" pitchFamily="2" charset="2"/>
              <a:buNone/>
              <a:defRPr/>
            </a:pPr>
            <a:endParaRPr lang="en-CA" sz="2800" smtClean="0"/>
          </a:p>
        </p:txBody>
      </p:sp>
      <p:sp>
        <p:nvSpPr>
          <p:cNvPr id="13316" name="Line 4"/>
          <p:cNvSpPr>
            <a:spLocks noChangeShapeType="1"/>
          </p:cNvSpPr>
          <p:nvPr/>
        </p:nvSpPr>
        <p:spPr bwMode="auto">
          <a:xfrm>
            <a:off x="395288" y="1412875"/>
            <a:ext cx="8137525" cy="0"/>
          </a:xfrm>
          <a:prstGeom prst="line">
            <a:avLst/>
          </a:prstGeom>
          <a:noFill/>
          <a:ln w="28575">
            <a:solidFill>
              <a:schemeClr val="accent1"/>
            </a:solidFill>
            <a:round/>
            <a:headEnd/>
            <a:tailEnd/>
          </a:ln>
        </p:spPr>
        <p:txBody>
          <a:bodyPr/>
          <a:lstStyle/>
          <a:p>
            <a:endParaRPr lang="en-US"/>
          </a:p>
        </p:txBody>
      </p:sp>
      <p:pic>
        <p:nvPicPr>
          <p:cNvPr id="13317" name="Picture 5"/>
          <p:cNvPicPr>
            <a:picLocks noChangeAspect="1" noChangeArrowheads="1"/>
          </p:cNvPicPr>
          <p:nvPr/>
        </p:nvPicPr>
        <p:blipFill>
          <a:blip r:embed="rId3" cstate="print"/>
          <a:srcRect/>
          <a:stretch>
            <a:fillRect/>
          </a:stretch>
        </p:blipFill>
        <p:spPr bwMode="auto">
          <a:xfrm>
            <a:off x="5580063" y="1628775"/>
            <a:ext cx="3024187" cy="4824413"/>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39750" y="1196975"/>
            <a:ext cx="8280400" cy="2232025"/>
          </a:xfrm>
        </p:spPr>
        <p:txBody>
          <a:bodyPr/>
          <a:lstStyle/>
          <a:p>
            <a:pPr algn="l" eaLnBrk="1" hangingPunct="1">
              <a:defRPr/>
            </a:pPr>
            <a:r>
              <a:rPr lang="en-CA" sz="2400" smtClean="0"/>
              <a:t>Fall-restricting systems combine work positioning and fall-restricting equipment to limit a person’s fall distance.  </a:t>
            </a:r>
            <a:br>
              <a:rPr lang="en-CA" sz="2400" smtClean="0"/>
            </a:br>
            <a:r>
              <a:rPr lang="en-CA" sz="2400" smtClean="0"/>
              <a:t>The use of this fall protection system is limited to wood poles.</a:t>
            </a:r>
            <a:br>
              <a:rPr lang="en-CA" sz="2400" smtClean="0"/>
            </a:br>
            <a:endParaRPr lang="en-CA" sz="2400" smtClean="0"/>
          </a:p>
        </p:txBody>
      </p:sp>
      <p:pic>
        <p:nvPicPr>
          <p:cNvPr id="15363" name="Picture 4" descr="14026_132_1"/>
          <p:cNvPicPr>
            <a:picLocks noChangeAspect="1" noChangeArrowheads="1"/>
          </p:cNvPicPr>
          <p:nvPr/>
        </p:nvPicPr>
        <p:blipFill>
          <a:blip r:embed="rId2" cstate="print"/>
          <a:srcRect/>
          <a:stretch>
            <a:fillRect/>
          </a:stretch>
        </p:blipFill>
        <p:spPr bwMode="auto">
          <a:xfrm>
            <a:off x="539750" y="3141663"/>
            <a:ext cx="3816350" cy="2921000"/>
          </a:xfrm>
          <a:prstGeom prst="rect">
            <a:avLst/>
          </a:prstGeom>
          <a:noFill/>
          <a:ln w="9525">
            <a:noFill/>
            <a:miter lim="800000"/>
            <a:headEnd/>
            <a:tailEnd/>
          </a:ln>
        </p:spPr>
      </p:pic>
      <p:sp>
        <p:nvSpPr>
          <p:cNvPr id="15364" name="Text Box 5"/>
          <p:cNvSpPr txBox="1">
            <a:spLocks noChangeArrowheads="1"/>
          </p:cNvSpPr>
          <p:nvPr/>
        </p:nvSpPr>
        <p:spPr bwMode="auto">
          <a:xfrm>
            <a:off x="900113" y="188913"/>
            <a:ext cx="7993062" cy="823912"/>
          </a:xfrm>
          <a:prstGeom prst="rect">
            <a:avLst/>
          </a:prstGeom>
          <a:noFill/>
          <a:ln w="9525">
            <a:noFill/>
            <a:miter lim="800000"/>
            <a:headEnd/>
            <a:tailEnd/>
          </a:ln>
        </p:spPr>
        <p:txBody>
          <a:bodyPr>
            <a:spAutoFit/>
          </a:bodyPr>
          <a:lstStyle/>
          <a:p>
            <a:pPr algn="ctr" eaLnBrk="1" hangingPunct="1">
              <a:spcBef>
                <a:spcPct val="50000"/>
              </a:spcBef>
            </a:pPr>
            <a:r>
              <a:rPr lang="en-CA" altLang="en-US" sz="4800"/>
              <a:t>Fall Restricting</a:t>
            </a:r>
          </a:p>
        </p:txBody>
      </p:sp>
      <p:sp>
        <p:nvSpPr>
          <p:cNvPr id="15365" name="Line 6"/>
          <p:cNvSpPr>
            <a:spLocks noChangeShapeType="1"/>
          </p:cNvSpPr>
          <p:nvPr/>
        </p:nvSpPr>
        <p:spPr bwMode="auto">
          <a:xfrm flipV="1">
            <a:off x="250825" y="1196975"/>
            <a:ext cx="8642350" cy="0"/>
          </a:xfrm>
          <a:prstGeom prst="line">
            <a:avLst/>
          </a:prstGeom>
          <a:noFill/>
          <a:ln w="28575">
            <a:solidFill>
              <a:schemeClr val="accent1"/>
            </a:solidFill>
            <a:round/>
            <a:headEnd/>
            <a:tailEnd/>
          </a:ln>
        </p:spPr>
        <p:txBody>
          <a:bodyPr/>
          <a:lstStyle/>
          <a:p>
            <a:endParaRPr lang="en-US"/>
          </a:p>
        </p:txBody>
      </p:sp>
      <p:sp>
        <p:nvSpPr>
          <p:cNvPr id="15366" name="Rectangle 8"/>
          <p:cNvSpPr>
            <a:spLocks noChangeArrowheads="1"/>
          </p:cNvSpPr>
          <p:nvPr/>
        </p:nvSpPr>
        <p:spPr bwMode="auto">
          <a:xfrm>
            <a:off x="4211638" y="2852738"/>
            <a:ext cx="4643437" cy="3455987"/>
          </a:xfrm>
          <a:prstGeom prst="rect">
            <a:avLst/>
          </a:prstGeom>
          <a:noFill/>
          <a:ln w="9525">
            <a:noFill/>
            <a:miter lim="800000"/>
            <a:headEnd/>
            <a:tailEnd/>
          </a:ln>
        </p:spPr>
        <p:txBody>
          <a:bodyPr>
            <a:spAutoFit/>
          </a:bodyPr>
          <a:lstStyle/>
          <a:p>
            <a:pPr lvl="1" eaLnBrk="1" hangingPunct="1"/>
            <a:r>
              <a:rPr lang="en-CA" altLang="en-US" b="1"/>
              <a:t>49(4) and 49(5)</a:t>
            </a:r>
            <a:r>
              <a:rPr lang="en-CA" altLang="en-US"/>
              <a:t> </a:t>
            </a:r>
            <a:r>
              <a:rPr lang="en-CA" altLang="en-US" b="1"/>
              <a:t>– Wood Poles</a:t>
            </a:r>
          </a:p>
          <a:p>
            <a:pPr lvl="1" eaLnBrk="1" hangingPunct="1"/>
            <a:endParaRPr lang="en-CA" altLang="en-US" b="1"/>
          </a:p>
          <a:p>
            <a:pPr lvl="1" eaLnBrk="1" hangingPunct="1">
              <a:buFontTx/>
              <a:buChar char="•"/>
            </a:pPr>
            <a:r>
              <a:rPr lang="en-CA" altLang="en-US" u="sng"/>
              <a:t>Continually</a:t>
            </a:r>
            <a:r>
              <a:rPr lang="en-CA" altLang="en-US"/>
              <a:t> use fall-arresting system </a:t>
            </a:r>
          </a:p>
          <a:p>
            <a:pPr lvl="1" eaLnBrk="1" hangingPunct="1"/>
            <a:r>
              <a:rPr lang="en-CA" altLang="en-US"/>
              <a:t>  when ascending and descending</a:t>
            </a:r>
          </a:p>
          <a:p>
            <a:pPr lvl="1" eaLnBrk="1" hangingPunct="1">
              <a:buFontTx/>
              <a:buChar char="•"/>
            </a:pPr>
            <a:r>
              <a:rPr lang="en-CA" altLang="en-US"/>
              <a:t>Work Positioning system in addition to </a:t>
            </a:r>
          </a:p>
          <a:p>
            <a:pPr lvl="1" eaLnBrk="1" hangingPunct="1"/>
            <a:r>
              <a:rPr lang="en-CA" altLang="en-US"/>
              <a:t>  fall-arresting at the working level.</a:t>
            </a:r>
          </a:p>
          <a:p>
            <a:pPr lvl="1" eaLnBrk="1" hangingPunct="1">
              <a:buFontTx/>
              <a:buChar char="•"/>
            </a:pPr>
            <a:r>
              <a:rPr lang="en-CA" altLang="en-US"/>
              <a:t>Where impractical to use both, then </a:t>
            </a:r>
          </a:p>
          <a:p>
            <a:pPr lvl="1" eaLnBrk="1" hangingPunct="1"/>
            <a:r>
              <a:rPr lang="en-CA" altLang="en-US"/>
              <a:t>  use fall restricting system when</a:t>
            </a:r>
          </a:p>
          <a:p>
            <a:pPr lvl="1" eaLnBrk="1" hangingPunct="1"/>
            <a:r>
              <a:rPr lang="en-CA" altLang="en-US"/>
              <a:t>  ascending and descending and to </a:t>
            </a:r>
          </a:p>
          <a:p>
            <a:pPr lvl="1" eaLnBrk="1" hangingPunct="1"/>
            <a:r>
              <a:rPr lang="en-CA" altLang="en-US"/>
              <a:t>  secure themselves when at rest or at </a:t>
            </a:r>
          </a:p>
          <a:p>
            <a:pPr lvl="1" eaLnBrk="1" hangingPunct="1"/>
            <a:r>
              <a:rPr lang="en-CA" altLang="en-US"/>
              <a:t>  working level.</a:t>
            </a:r>
          </a:p>
          <a:p>
            <a:pPr lvl="4" eaLnBrk="1" hangingPunct="1">
              <a:spcBef>
                <a:spcPct val="50000"/>
              </a:spcBef>
              <a:buFontTx/>
              <a:buChar char="-"/>
            </a:pPr>
            <a:endParaRPr lang="en-CA" altLang="en-US" sz="1500">
              <a:latin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UDIO_IMPORT" val="C:\eLearning\FallProtection\English\Narration\FPslide032.mp3"/>
  <p:tag name="AUDIO_ID" val="260"/>
  <p:tag name="ELAPSEDTIME" val="3.953"/>
  <p:tag name="TIMELINE" val="0.3/2.8/15.8"/>
</p:tagLst>
</file>

<file path=ppt/theme/theme1.xml><?xml version="1.0" encoding="utf-8"?>
<a:theme xmlns:a="http://schemas.openxmlformats.org/drawingml/2006/main" name="Slit">
  <a:themeElements>
    <a:clrScheme name="Slit 16">
      <a:dk1>
        <a:srgbClr val="333333"/>
      </a:dk1>
      <a:lt1>
        <a:srgbClr val="DDDDDD"/>
      </a:lt1>
      <a:dk2>
        <a:srgbClr val="4D4D4D"/>
      </a:dk2>
      <a:lt2>
        <a:srgbClr val="C0C0C0"/>
      </a:lt2>
      <a:accent1>
        <a:srgbClr val="FF3300"/>
      </a:accent1>
      <a:accent2>
        <a:srgbClr val="BE7960"/>
      </a:accent2>
      <a:accent3>
        <a:srgbClr val="EBEBEB"/>
      </a:accent3>
      <a:accent4>
        <a:srgbClr val="2A2A2A"/>
      </a:accent4>
      <a:accent5>
        <a:srgbClr val="FFADAA"/>
      </a:accent5>
      <a:accent6>
        <a:srgbClr val="AC6D56"/>
      </a:accent6>
      <a:hlink>
        <a:srgbClr val="FFCC66"/>
      </a:hlink>
      <a:folHlink>
        <a:srgbClr val="FF9900"/>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10">
        <a:dk1>
          <a:srgbClr val="8C0000"/>
        </a:dk1>
        <a:lt1>
          <a:srgbClr val="FFFFFF"/>
        </a:lt1>
        <a:dk2>
          <a:srgbClr val="B2B2B2"/>
        </a:dk2>
        <a:lt2>
          <a:srgbClr val="FFFFCC"/>
        </a:lt2>
        <a:accent1>
          <a:srgbClr val="FF3300"/>
        </a:accent1>
        <a:accent2>
          <a:srgbClr val="BE7960"/>
        </a:accent2>
        <a:accent3>
          <a:srgbClr val="D5D5D5"/>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11">
        <a:dk1>
          <a:srgbClr val="777777"/>
        </a:dk1>
        <a:lt1>
          <a:srgbClr val="FFFFFF"/>
        </a:lt1>
        <a:dk2>
          <a:srgbClr val="B2B2B2"/>
        </a:dk2>
        <a:lt2>
          <a:srgbClr val="FFFFCC"/>
        </a:lt2>
        <a:accent1>
          <a:srgbClr val="FF3300"/>
        </a:accent1>
        <a:accent2>
          <a:srgbClr val="BE7960"/>
        </a:accent2>
        <a:accent3>
          <a:srgbClr val="D5D5D5"/>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12">
        <a:dk1>
          <a:srgbClr val="333333"/>
        </a:dk1>
        <a:lt1>
          <a:srgbClr val="B2B2B2"/>
        </a:lt1>
        <a:dk2>
          <a:srgbClr val="FFFFCC"/>
        </a:dk2>
        <a:lt2>
          <a:srgbClr val="777777"/>
        </a:lt2>
        <a:accent1>
          <a:srgbClr val="FF3300"/>
        </a:accent1>
        <a:accent2>
          <a:srgbClr val="BE7960"/>
        </a:accent2>
        <a:accent3>
          <a:srgbClr val="D5D5D5"/>
        </a:accent3>
        <a:accent4>
          <a:srgbClr val="2A2A2A"/>
        </a:accent4>
        <a:accent5>
          <a:srgbClr val="FFADAA"/>
        </a:accent5>
        <a:accent6>
          <a:srgbClr val="AC6D56"/>
        </a:accent6>
        <a:hlink>
          <a:srgbClr val="FFCC66"/>
        </a:hlink>
        <a:folHlink>
          <a:srgbClr val="FF9900"/>
        </a:folHlink>
      </a:clrScheme>
      <a:clrMap bg1="lt1" tx1="dk1" bg2="lt2" tx2="dk2" accent1="accent1" accent2="accent2" accent3="accent3" accent4="accent4" accent5="accent5" accent6="accent6" hlink="hlink" folHlink="folHlink"/>
    </a:extraClrScheme>
    <a:extraClrScheme>
      <a:clrScheme name="Slit 13">
        <a:dk1>
          <a:srgbClr val="333333"/>
        </a:dk1>
        <a:lt1>
          <a:srgbClr val="B2B2B2"/>
        </a:lt1>
        <a:dk2>
          <a:srgbClr val="4D4D4D"/>
        </a:dk2>
        <a:lt2>
          <a:srgbClr val="777777"/>
        </a:lt2>
        <a:accent1>
          <a:srgbClr val="FF3300"/>
        </a:accent1>
        <a:accent2>
          <a:srgbClr val="BE7960"/>
        </a:accent2>
        <a:accent3>
          <a:srgbClr val="D5D5D5"/>
        </a:accent3>
        <a:accent4>
          <a:srgbClr val="2A2A2A"/>
        </a:accent4>
        <a:accent5>
          <a:srgbClr val="FFADAA"/>
        </a:accent5>
        <a:accent6>
          <a:srgbClr val="AC6D56"/>
        </a:accent6>
        <a:hlink>
          <a:srgbClr val="FFCC66"/>
        </a:hlink>
        <a:folHlink>
          <a:srgbClr val="FF9900"/>
        </a:folHlink>
      </a:clrScheme>
      <a:clrMap bg1="lt1" tx1="dk1" bg2="lt2" tx2="dk2" accent1="accent1" accent2="accent2" accent3="accent3" accent4="accent4" accent5="accent5" accent6="accent6" hlink="hlink" folHlink="folHlink"/>
    </a:extraClrScheme>
    <a:extraClrScheme>
      <a:clrScheme name="Slit 14">
        <a:dk1>
          <a:srgbClr val="333333"/>
        </a:dk1>
        <a:lt1>
          <a:srgbClr val="B2B2B2"/>
        </a:lt1>
        <a:dk2>
          <a:srgbClr val="4D4D4D"/>
        </a:dk2>
        <a:lt2>
          <a:srgbClr val="EAEAEA"/>
        </a:lt2>
        <a:accent1>
          <a:srgbClr val="FF3300"/>
        </a:accent1>
        <a:accent2>
          <a:srgbClr val="BE7960"/>
        </a:accent2>
        <a:accent3>
          <a:srgbClr val="D5D5D5"/>
        </a:accent3>
        <a:accent4>
          <a:srgbClr val="2A2A2A"/>
        </a:accent4>
        <a:accent5>
          <a:srgbClr val="FFADAA"/>
        </a:accent5>
        <a:accent6>
          <a:srgbClr val="AC6D56"/>
        </a:accent6>
        <a:hlink>
          <a:srgbClr val="FFCC66"/>
        </a:hlink>
        <a:folHlink>
          <a:srgbClr val="FF9900"/>
        </a:folHlink>
      </a:clrScheme>
      <a:clrMap bg1="lt1" tx1="dk1" bg2="lt2" tx2="dk2" accent1="accent1" accent2="accent2" accent3="accent3" accent4="accent4" accent5="accent5" accent6="accent6" hlink="hlink" folHlink="folHlink"/>
    </a:extraClrScheme>
    <a:extraClrScheme>
      <a:clrScheme name="Slit 15">
        <a:dk1>
          <a:srgbClr val="333333"/>
        </a:dk1>
        <a:lt1>
          <a:srgbClr val="DDDDDD"/>
        </a:lt1>
        <a:dk2>
          <a:srgbClr val="4D4D4D"/>
        </a:dk2>
        <a:lt2>
          <a:srgbClr val="EAEAEA"/>
        </a:lt2>
        <a:accent1>
          <a:srgbClr val="FF3300"/>
        </a:accent1>
        <a:accent2>
          <a:srgbClr val="BE7960"/>
        </a:accent2>
        <a:accent3>
          <a:srgbClr val="EBEBEB"/>
        </a:accent3>
        <a:accent4>
          <a:srgbClr val="2A2A2A"/>
        </a:accent4>
        <a:accent5>
          <a:srgbClr val="FFADAA"/>
        </a:accent5>
        <a:accent6>
          <a:srgbClr val="AC6D56"/>
        </a:accent6>
        <a:hlink>
          <a:srgbClr val="FFCC66"/>
        </a:hlink>
        <a:folHlink>
          <a:srgbClr val="FF9900"/>
        </a:folHlink>
      </a:clrScheme>
      <a:clrMap bg1="lt1" tx1="dk1" bg2="lt2" tx2="dk2" accent1="accent1" accent2="accent2" accent3="accent3" accent4="accent4" accent5="accent5" accent6="accent6" hlink="hlink" folHlink="folHlink"/>
    </a:extraClrScheme>
    <a:extraClrScheme>
      <a:clrScheme name="Slit 16">
        <a:dk1>
          <a:srgbClr val="333333"/>
        </a:dk1>
        <a:lt1>
          <a:srgbClr val="DDDDDD"/>
        </a:lt1>
        <a:dk2>
          <a:srgbClr val="4D4D4D"/>
        </a:dk2>
        <a:lt2>
          <a:srgbClr val="C0C0C0"/>
        </a:lt2>
        <a:accent1>
          <a:srgbClr val="FF3300"/>
        </a:accent1>
        <a:accent2>
          <a:srgbClr val="BE7960"/>
        </a:accent2>
        <a:accent3>
          <a:srgbClr val="EBEBEB"/>
        </a:accent3>
        <a:accent4>
          <a:srgbClr val="2A2A2A"/>
        </a:accent4>
        <a:accent5>
          <a:srgbClr val="FFADAA"/>
        </a:accent5>
        <a:accent6>
          <a:srgbClr val="AC6D56"/>
        </a:accent6>
        <a:hlink>
          <a:srgbClr val="FFCC66"/>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1716</TotalTime>
  <Words>1303</Words>
  <Application>Microsoft Office PowerPoint</Application>
  <PresentationFormat>On-screen Show (4:3)</PresentationFormat>
  <Paragraphs>183</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Tahoma</vt:lpstr>
      <vt:lpstr>Arial</vt:lpstr>
      <vt:lpstr>Wingdings</vt:lpstr>
      <vt:lpstr>Times New Roman</vt:lpstr>
      <vt:lpstr>Arial Unicode MS</vt:lpstr>
      <vt:lpstr>Calibri</vt:lpstr>
      <vt:lpstr>Slit</vt:lpstr>
      <vt:lpstr> Highlights of the Changes to 91-191 Fall Protection Regulations</vt:lpstr>
      <vt:lpstr>When is Fall Protection Required?</vt:lpstr>
      <vt:lpstr>Fall Protection Systems</vt:lpstr>
      <vt:lpstr>Hierarchy of Fall Protection Systems</vt:lpstr>
      <vt:lpstr>Hierarchy of Fall Protection Systems</vt:lpstr>
      <vt:lpstr>Guardrails</vt:lpstr>
      <vt:lpstr>Travel Restraint</vt:lpstr>
      <vt:lpstr>Travel Restraint</vt:lpstr>
      <vt:lpstr>Fall-restricting systems combine work positioning and fall-restricting equipment to limit a person’s fall distance.   The use of this fall protection system is limited to wood poles. </vt:lpstr>
      <vt:lpstr> Personal Fall Protection System</vt:lpstr>
      <vt:lpstr>Slide 11</vt:lpstr>
      <vt:lpstr>Fall Protection System Inspection</vt:lpstr>
      <vt:lpstr>Fall Arresting Systems</vt:lpstr>
      <vt:lpstr>Fall Arresting Systems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Protection</dc:title>
  <dc:creator>NBCSA</dc:creator>
  <cp:lastModifiedBy>Work</cp:lastModifiedBy>
  <cp:revision>18</cp:revision>
  <cp:lastPrinted>2017-02-09T12:46:29Z</cp:lastPrinted>
  <dcterms:created xsi:type="dcterms:W3CDTF">2011-03-07T12:43:34Z</dcterms:created>
  <dcterms:modified xsi:type="dcterms:W3CDTF">2019-12-20T16:52:02Z</dcterms:modified>
</cp:coreProperties>
</file>