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19497" y="216395"/>
            <a:ext cx="7316597" cy="81925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2745" y="3123021"/>
            <a:ext cx="97155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>
                <a:latin typeface="Arial"/>
                <a:cs typeface="Arial"/>
              </a:rPr>
              <a:t>l</a:t>
            </a:r>
            <a:r>
              <a:rPr dirty="0" sz="800" spc="-5">
                <a:latin typeface="Arial"/>
                <a:cs typeface="Arial"/>
              </a:rPr>
              <a:t>v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49023" y="3418660"/>
            <a:ext cx="300355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O</a:t>
            </a:r>
            <a:r>
              <a:rPr dirty="0" sz="800" spc="-15">
                <a:latin typeface="Arial"/>
                <a:cs typeface="Arial"/>
              </a:rPr>
              <a:t>S</a:t>
            </a:r>
            <a:r>
              <a:rPr dirty="0" sz="800" spc="-5"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2259" y="4022129"/>
            <a:ext cx="4492625" cy="733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4175">
              <a:lnSpc>
                <a:spcPct val="100000"/>
              </a:lnSpc>
            </a:pPr>
            <a:r>
              <a:rPr dirty="0" sz="800" spc="-5">
                <a:latin typeface="Arial"/>
                <a:cs typeface="Arial"/>
              </a:rPr>
              <a:t>pole</a:t>
            </a:r>
            <a:endParaRPr sz="800">
              <a:latin typeface="Arial"/>
              <a:cs typeface="Arial"/>
            </a:endParaRPr>
          </a:p>
          <a:p>
            <a:pPr marL="128270">
              <a:lnSpc>
                <a:spcPct val="100000"/>
              </a:lnSpc>
              <a:spcBef>
                <a:spcPts val="500"/>
              </a:spcBef>
            </a:pPr>
            <a:r>
              <a:rPr dirty="0" sz="800" spc="-5">
                <a:latin typeface="Arial"/>
                <a:cs typeface="Arial"/>
              </a:rPr>
              <a:t>pole</a:t>
            </a:r>
            <a:endParaRPr sz="800">
              <a:latin typeface="Arial"/>
              <a:cs typeface="Arial"/>
            </a:endParaRPr>
          </a:p>
          <a:p>
            <a:pPr marL="4350385">
              <a:lnSpc>
                <a:spcPct val="100000"/>
              </a:lnSpc>
              <a:spcBef>
                <a:spcPts val="260"/>
              </a:spcBef>
            </a:pPr>
            <a:r>
              <a:rPr dirty="0" sz="800" spc="-5">
                <a:latin typeface="Arial"/>
                <a:cs typeface="Arial"/>
              </a:rPr>
              <a:t>wo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10">
                <a:latin typeface="Arial"/>
                <a:cs typeface="Arial"/>
              </a:rPr>
              <a:t>POST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3801" y="3854499"/>
            <a:ext cx="21590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>
                <a:latin typeface="Arial"/>
                <a:cs typeface="Arial"/>
              </a:rPr>
              <a:t>p</a:t>
            </a:r>
            <a:r>
              <a:rPr dirty="0" sz="800" spc="5">
                <a:latin typeface="Arial"/>
                <a:cs typeface="Arial"/>
              </a:rPr>
              <a:t>o</a:t>
            </a:r>
            <a:r>
              <a:rPr dirty="0" sz="800" spc="-15">
                <a:latin typeface="Arial"/>
                <a:cs typeface="Arial"/>
              </a:rPr>
              <a:t>l</a:t>
            </a:r>
            <a:r>
              <a:rPr dirty="0" sz="800" spc="-5">
                <a:latin typeface="Arial"/>
                <a:cs typeface="Arial"/>
              </a:rPr>
              <a:t>e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83829" y="5713672"/>
            <a:ext cx="38989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>
                <a:latin typeface="Arial"/>
                <a:cs typeface="Arial"/>
              </a:rPr>
              <a:t>R</a:t>
            </a:r>
            <a:r>
              <a:rPr dirty="0" sz="800" spc="-15">
                <a:latin typeface="Arial"/>
                <a:cs typeface="Arial"/>
              </a:rPr>
              <a:t>e</a:t>
            </a:r>
            <a:r>
              <a:rPr dirty="0" sz="800" spc="5">
                <a:latin typeface="Arial"/>
                <a:cs typeface="Arial"/>
              </a:rPr>
              <a:t>b</a:t>
            </a:r>
            <a:r>
              <a:rPr dirty="0" sz="800" spc="-15">
                <a:latin typeface="Arial"/>
                <a:cs typeface="Arial"/>
              </a:rPr>
              <a:t>lo</a:t>
            </a:r>
            <a:r>
              <a:rPr dirty="0" sz="800" spc="0">
                <a:latin typeface="Arial"/>
                <a:cs typeface="Arial"/>
              </a:rPr>
              <a:t>c</a:t>
            </a:r>
            <a:r>
              <a:rPr dirty="0" sz="800" spc="-5">
                <a:latin typeface="Arial"/>
                <a:cs typeface="Arial"/>
              </a:rPr>
              <a:t>k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20101" y="5418034"/>
            <a:ext cx="37465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>
                <a:latin typeface="Arial"/>
                <a:cs typeface="Arial"/>
              </a:rPr>
              <a:t>jp</a:t>
            </a:r>
            <a:r>
              <a:rPr dirty="0" sz="800" spc="10">
                <a:latin typeface="Arial"/>
                <a:cs typeface="Arial"/>
              </a:rPr>
              <a:t>/</a:t>
            </a:r>
            <a:r>
              <a:rPr dirty="0" sz="800" spc="-15">
                <a:latin typeface="Arial"/>
                <a:cs typeface="Arial"/>
              </a:rPr>
              <a:t>p</a:t>
            </a:r>
            <a:r>
              <a:rPr dirty="0" sz="800" spc="5">
                <a:latin typeface="Arial"/>
                <a:cs typeface="Arial"/>
              </a:rPr>
              <a:t>o</a:t>
            </a:r>
            <a:r>
              <a:rPr dirty="0" sz="800" spc="-15">
                <a:latin typeface="Arial"/>
                <a:cs typeface="Arial"/>
              </a:rPr>
              <a:t>l</a:t>
            </a:r>
            <a:r>
              <a:rPr dirty="0" sz="800" spc="5">
                <a:latin typeface="Arial"/>
                <a:cs typeface="Arial"/>
              </a:rPr>
              <a:t>e</a:t>
            </a:r>
            <a:r>
              <a:rPr dirty="0" sz="800" spc="-5">
                <a:latin typeface="Arial"/>
                <a:cs typeface="Arial"/>
              </a:rPr>
              <a:t>s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74690" y="5795964"/>
            <a:ext cx="502284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>
                <a:latin typeface="Arial"/>
                <a:cs typeface="Arial"/>
              </a:rPr>
              <a:t>R</a:t>
            </a:r>
            <a:r>
              <a:rPr dirty="0" sz="800" spc="-15">
                <a:latin typeface="Arial"/>
                <a:cs typeface="Arial"/>
              </a:rPr>
              <a:t>e</a:t>
            </a:r>
            <a:r>
              <a:rPr dirty="0" sz="800" spc="5">
                <a:latin typeface="Arial"/>
                <a:cs typeface="Arial"/>
              </a:rPr>
              <a:t>b</a:t>
            </a:r>
            <a:r>
              <a:rPr dirty="0" sz="800" spc="-15">
                <a:latin typeface="Arial"/>
                <a:cs typeface="Arial"/>
              </a:rPr>
              <a:t>lo</a:t>
            </a:r>
            <a:r>
              <a:rPr dirty="0" sz="800" spc="0">
                <a:latin typeface="Arial"/>
                <a:cs typeface="Arial"/>
              </a:rPr>
              <a:t>ck</a:t>
            </a:r>
            <a:r>
              <a:rPr dirty="0" sz="800" spc="-15">
                <a:latin typeface="Arial"/>
                <a:cs typeface="Arial"/>
              </a:rPr>
              <a:t>?</a:t>
            </a:r>
            <a:r>
              <a:rPr dirty="0" sz="800" spc="-5">
                <a:latin typeface="Arial"/>
                <a:cs typeface="Arial"/>
              </a:rPr>
              <a:t>?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96536" y="6109890"/>
            <a:ext cx="2038350" cy="428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Arial"/>
                <a:cs typeface="Arial"/>
              </a:rPr>
              <a:t>Reblock??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800" spc="-20">
                <a:latin typeface="Arial"/>
                <a:cs typeface="Arial"/>
              </a:rPr>
              <a:t>s</a:t>
            </a:r>
            <a:r>
              <a:rPr dirty="0" sz="800" spc="5">
                <a:latin typeface="Arial"/>
                <a:cs typeface="Arial"/>
              </a:rPr>
              <a:t>h</a:t>
            </a:r>
            <a:r>
              <a:rPr dirty="0" sz="800" spc="-15">
                <a:latin typeface="Arial"/>
                <a:cs typeface="Arial"/>
              </a:rPr>
              <a:t>o</a:t>
            </a:r>
            <a:r>
              <a:rPr dirty="0" sz="800" spc="-5">
                <a:latin typeface="Arial"/>
                <a:cs typeface="Arial"/>
              </a:rPr>
              <a:t>rt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53220" y="5241259"/>
            <a:ext cx="502284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>
                <a:latin typeface="Arial"/>
                <a:cs typeface="Arial"/>
              </a:rPr>
              <a:t>R</a:t>
            </a:r>
            <a:r>
              <a:rPr dirty="0" sz="800" spc="-15">
                <a:latin typeface="Arial"/>
                <a:cs typeface="Arial"/>
              </a:rPr>
              <a:t>e</a:t>
            </a:r>
            <a:r>
              <a:rPr dirty="0" sz="800" spc="5">
                <a:latin typeface="Arial"/>
                <a:cs typeface="Arial"/>
              </a:rPr>
              <a:t>b</a:t>
            </a:r>
            <a:r>
              <a:rPr dirty="0" sz="800" spc="-15">
                <a:latin typeface="Arial"/>
                <a:cs typeface="Arial"/>
              </a:rPr>
              <a:t>lo</a:t>
            </a:r>
            <a:r>
              <a:rPr dirty="0" sz="800" spc="0">
                <a:latin typeface="Arial"/>
                <a:cs typeface="Arial"/>
              </a:rPr>
              <a:t>ck</a:t>
            </a:r>
            <a:r>
              <a:rPr dirty="0" sz="800" spc="-15">
                <a:latin typeface="Arial"/>
                <a:cs typeface="Arial"/>
              </a:rPr>
              <a:t>?</a:t>
            </a:r>
            <a:r>
              <a:rPr dirty="0" sz="800" spc="-5">
                <a:latin typeface="Arial"/>
                <a:cs typeface="Arial"/>
              </a:rPr>
              <a:t>?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79898" y="4738368"/>
            <a:ext cx="1076960" cy="462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86740">
              <a:lnSpc>
                <a:spcPts val="950"/>
              </a:lnSpc>
            </a:pPr>
            <a:r>
              <a:rPr dirty="0" sz="800" spc="-10">
                <a:latin typeface="Arial"/>
                <a:cs typeface="Arial"/>
              </a:rPr>
              <a:t>R</a:t>
            </a:r>
            <a:r>
              <a:rPr dirty="0" sz="800" spc="-15">
                <a:latin typeface="Arial"/>
                <a:cs typeface="Arial"/>
              </a:rPr>
              <a:t>e</a:t>
            </a:r>
            <a:r>
              <a:rPr dirty="0" sz="800" spc="5">
                <a:latin typeface="Arial"/>
                <a:cs typeface="Arial"/>
              </a:rPr>
              <a:t>b</a:t>
            </a:r>
            <a:r>
              <a:rPr dirty="0" sz="800" spc="-15">
                <a:latin typeface="Arial"/>
                <a:cs typeface="Arial"/>
              </a:rPr>
              <a:t>lo</a:t>
            </a:r>
            <a:r>
              <a:rPr dirty="0" sz="800" spc="0">
                <a:latin typeface="Arial"/>
                <a:cs typeface="Arial"/>
              </a:rPr>
              <a:t>ck</a:t>
            </a:r>
            <a:r>
              <a:rPr dirty="0" sz="800" spc="-15">
                <a:latin typeface="Arial"/>
                <a:cs typeface="Arial"/>
              </a:rPr>
              <a:t>?</a:t>
            </a:r>
            <a:r>
              <a:rPr dirty="0" sz="800" spc="-5">
                <a:latin typeface="Arial"/>
                <a:cs typeface="Arial"/>
              </a:rPr>
              <a:t>?</a:t>
            </a:r>
            <a:endParaRPr sz="800">
              <a:latin typeface="Arial"/>
              <a:cs typeface="Arial"/>
            </a:endParaRPr>
          </a:p>
          <a:p>
            <a:pPr marL="12700" indent="269240">
              <a:lnSpc>
                <a:spcPts val="950"/>
              </a:lnSpc>
            </a:pPr>
            <a:r>
              <a:rPr dirty="0" sz="800" spc="-5">
                <a:latin typeface="Arial"/>
                <a:cs typeface="Arial"/>
              </a:rPr>
              <a:t>Reblock??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800" spc="-5">
                <a:latin typeface="Arial"/>
                <a:cs typeface="Arial"/>
              </a:rPr>
              <a:t>jp/bf/hwtl</a:t>
            </a:r>
            <a:r>
              <a:rPr dirty="0" sz="800" spc="-8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swamp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14990" y="5146777"/>
            <a:ext cx="48768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Arial"/>
                <a:cs typeface="Arial"/>
              </a:rPr>
              <a:t>jp/bf</a:t>
            </a:r>
            <a:r>
              <a:rPr dirty="0" sz="800" spc="-7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poles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14321" y="3125053"/>
            <a:ext cx="941705" cy="2374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365760">
              <a:lnSpc>
                <a:spcPts val="890"/>
              </a:lnSpc>
            </a:pPr>
            <a:r>
              <a:rPr dirty="0" sz="800" spc="-10">
                <a:latin typeface="Arial"/>
                <a:cs typeface="Arial"/>
              </a:rPr>
              <a:t>brush</a:t>
            </a:r>
            <a:r>
              <a:rPr dirty="0" sz="800" spc="-6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heavy  jp/bf</a:t>
            </a:r>
            <a:r>
              <a:rPr dirty="0" sz="800" spc="-7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poles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5876" y="3251029"/>
            <a:ext cx="873125" cy="242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10160">
              <a:lnSpc>
                <a:spcPts val="910"/>
              </a:lnSpc>
              <a:tabLst>
                <a:tab pos="304800" algn="l"/>
              </a:tabLst>
            </a:pPr>
            <a:r>
              <a:rPr dirty="0" baseline="3472" sz="1200" spc="-15">
                <a:latin typeface="Arial"/>
                <a:cs typeface="Arial"/>
              </a:rPr>
              <a:t>lv	</a:t>
            </a:r>
            <a:r>
              <a:rPr dirty="0" sz="800" spc="-15">
                <a:latin typeface="Arial"/>
                <a:cs typeface="Arial"/>
              </a:rPr>
              <a:t>old</a:t>
            </a:r>
            <a:r>
              <a:rPr dirty="0" sz="800" spc="-6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ruts</a:t>
            </a:r>
            <a:r>
              <a:rPr dirty="0" baseline="24305" sz="1200" spc="-7">
                <a:latin typeface="Arial"/>
                <a:cs typeface="Arial"/>
              </a:rPr>
              <a:t>alder </a:t>
            </a:r>
            <a:r>
              <a:rPr dirty="0" baseline="24305" sz="1200" spc="-7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ncor </a:t>
            </a:r>
            <a:r>
              <a:rPr dirty="0" sz="800" spc="-5">
                <a:latin typeface="Arial"/>
                <a:cs typeface="Arial"/>
              </a:rPr>
              <a:t>lot</a:t>
            </a:r>
            <a:r>
              <a:rPr dirty="0" sz="800" spc="-6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71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25880" y="1986181"/>
            <a:ext cx="2031364" cy="10077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15720">
              <a:lnSpc>
                <a:spcPct val="100000"/>
              </a:lnSpc>
            </a:pPr>
            <a:r>
              <a:rPr dirty="0" sz="800" spc="-10">
                <a:latin typeface="Arial"/>
                <a:cs typeface="Arial"/>
              </a:rPr>
              <a:t>hw</a:t>
            </a:r>
            <a:endParaRPr sz="800">
              <a:latin typeface="Arial"/>
              <a:cs typeface="Arial"/>
            </a:endParaRPr>
          </a:p>
          <a:p>
            <a:pPr marL="1271270">
              <a:lnSpc>
                <a:spcPct val="100000"/>
              </a:lnSpc>
              <a:spcBef>
                <a:spcPts val="120"/>
              </a:spcBef>
            </a:pPr>
            <a:r>
              <a:rPr dirty="0" sz="800" spc="-5">
                <a:latin typeface="Arial"/>
                <a:cs typeface="Arial"/>
              </a:rPr>
              <a:t>more </a:t>
            </a:r>
            <a:r>
              <a:rPr dirty="0" sz="800" spc="-10">
                <a:latin typeface="Arial"/>
                <a:cs typeface="Arial"/>
              </a:rPr>
              <a:t>bf</a:t>
            </a:r>
            <a:r>
              <a:rPr dirty="0" sz="800" spc="-6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poles</a:t>
            </a:r>
            <a:endParaRPr sz="800">
              <a:latin typeface="Arial"/>
              <a:cs typeface="Arial"/>
            </a:endParaRPr>
          </a:p>
          <a:p>
            <a:pPr algn="r" marR="5080">
              <a:lnSpc>
                <a:spcPts val="910"/>
              </a:lnSpc>
              <a:spcBef>
                <a:spcPts val="335"/>
              </a:spcBef>
            </a:pPr>
            <a:r>
              <a:rPr dirty="0" sz="800" spc="-15">
                <a:latin typeface="Arial"/>
                <a:cs typeface="Arial"/>
              </a:rPr>
              <a:t>jp</a:t>
            </a:r>
            <a:r>
              <a:rPr dirty="0" sz="800" spc="10">
                <a:latin typeface="Arial"/>
                <a:cs typeface="Arial"/>
              </a:rPr>
              <a:t>/</a:t>
            </a:r>
            <a:r>
              <a:rPr dirty="0" sz="800" spc="-15">
                <a:latin typeface="Arial"/>
                <a:cs typeface="Arial"/>
              </a:rPr>
              <a:t>p</a:t>
            </a:r>
            <a:r>
              <a:rPr dirty="0" sz="800" spc="5">
                <a:latin typeface="Arial"/>
                <a:cs typeface="Arial"/>
              </a:rPr>
              <a:t>o</a:t>
            </a:r>
            <a:r>
              <a:rPr dirty="0" sz="800" spc="-5">
                <a:latin typeface="Arial"/>
                <a:cs typeface="Arial"/>
              </a:rPr>
              <a:t>p</a:t>
            </a:r>
            <a:endParaRPr sz="800">
              <a:latin typeface="Arial"/>
              <a:cs typeface="Arial"/>
            </a:endParaRPr>
          </a:p>
          <a:p>
            <a:pPr marL="166370">
              <a:lnSpc>
                <a:spcPts val="910"/>
              </a:lnSpc>
            </a:pPr>
            <a:r>
              <a:rPr dirty="0" sz="800" spc="-10">
                <a:latin typeface="Arial"/>
                <a:cs typeface="Arial"/>
              </a:rPr>
              <a:t>no</a:t>
            </a:r>
            <a:r>
              <a:rPr dirty="0" sz="800" spc="-7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post/pin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R="117475">
              <a:lnSpc>
                <a:spcPct val="100000"/>
              </a:lnSpc>
            </a:pPr>
            <a:r>
              <a:rPr dirty="0" sz="800" spc="-5">
                <a:latin typeface="Arial"/>
                <a:cs typeface="Arial"/>
              </a:rPr>
              <a:t>more</a:t>
            </a:r>
            <a:r>
              <a:rPr dirty="0" sz="800" spc="-9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bf/hw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800" spc="-10">
                <a:latin typeface="Arial"/>
                <a:cs typeface="Arial"/>
              </a:rPr>
              <a:t>brush</a:t>
            </a:r>
            <a:r>
              <a:rPr dirty="0" sz="800" spc="-7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heavy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69514" y="3735633"/>
            <a:ext cx="851535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3888" sz="1200" spc="-7">
                <a:latin typeface="Arial"/>
                <a:cs typeface="Arial"/>
              </a:rPr>
              <a:t>pole</a:t>
            </a:r>
            <a:r>
              <a:rPr dirty="0" sz="800" spc="-5">
                <a:latin typeface="Arial"/>
                <a:cs typeface="Arial"/>
              </a:rPr>
              <a:t>survey</a:t>
            </a:r>
            <a:r>
              <a:rPr dirty="0" sz="800" spc="-7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nearby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 rot="21480000">
            <a:off x="634597" y="3918772"/>
            <a:ext cx="125731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90"/>
              </a:lnSpc>
            </a:pPr>
            <a:r>
              <a:rPr dirty="0" sz="800" spc="-10">
                <a:latin typeface="Arial"/>
                <a:cs typeface="Arial"/>
              </a:rPr>
              <a:t>w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 rot="21360000">
            <a:off x="4364795" y="3614080"/>
            <a:ext cx="15767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90"/>
              </a:lnSpc>
            </a:pPr>
            <a:r>
              <a:rPr dirty="0" sz="800" spc="-10">
                <a:latin typeface="Arial"/>
                <a:cs typeface="Arial"/>
              </a:rPr>
              <a:t>POWERLINES </a:t>
            </a:r>
            <a:r>
              <a:rPr dirty="0" sz="800" spc="-5">
                <a:latin typeface="Arial"/>
                <a:cs typeface="Arial"/>
              </a:rPr>
              <a:t>- </a:t>
            </a:r>
            <a:r>
              <a:rPr dirty="0" sz="800" spc="-10">
                <a:latin typeface="Arial"/>
                <a:cs typeface="Arial"/>
              </a:rPr>
              <a:t>CUT </a:t>
            </a:r>
            <a:r>
              <a:rPr dirty="0" baseline="3472" sz="1200" spc="-15">
                <a:latin typeface="Arial"/>
                <a:cs typeface="Arial"/>
              </a:rPr>
              <a:t>IN</a:t>
            </a:r>
            <a:r>
              <a:rPr dirty="0" baseline="3472" sz="1200" spc="-60">
                <a:latin typeface="Arial"/>
                <a:cs typeface="Arial"/>
              </a:rPr>
              <a:t> </a:t>
            </a:r>
            <a:r>
              <a:rPr dirty="0" baseline="3472" sz="1200" spc="-22">
                <a:latin typeface="Arial"/>
                <a:cs typeface="Arial"/>
              </a:rPr>
              <a:t>DAYTIME</a:t>
            </a:r>
            <a:endParaRPr baseline="3472"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 rot="4140000">
            <a:off x="846947" y="4733634"/>
            <a:ext cx="124234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90"/>
              </a:lnSpc>
            </a:pPr>
            <a:r>
              <a:rPr dirty="0" sz="800" spc="-15">
                <a:latin typeface="Arial"/>
                <a:cs typeface="Arial"/>
              </a:rPr>
              <a:t>lv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 rot="1200000">
            <a:off x="2936359" y="1801598"/>
            <a:ext cx="528528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90"/>
              </a:lnSpc>
            </a:pPr>
            <a:r>
              <a:rPr dirty="0" sz="800" spc="-15">
                <a:latin typeface="Arial"/>
                <a:cs typeface="Arial"/>
              </a:rPr>
              <a:t>R</a:t>
            </a:r>
            <a:r>
              <a:rPr dirty="0" sz="800" spc="-20">
                <a:latin typeface="Arial"/>
                <a:cs typeface="Arial"/>
              </a:rPr>
              <a:t>A</a:t>
            </a:r>
            <a:r>
              <a:rPr dirty="0" sz="800" spc="-20">
                <a:latin typeface="Arial"/>
                <a:cs typeface="Arial"/>
              </a:rPr>
              <a:t>IL</a:t>
            </a:r>
            <a:r>
              <a:rPr dirty="0" sz="800" spc="-15">
                <a:latin typeface="Arial"/>
                <a:cs typeface="Arial"/>
              </a:rPr>
              <a:t>R</a:t>
            </a:r>
            <a:r>
              <a:rPr dirty="0" sz="800" spc="-10">
                <a:latin typeface="Arial"/>
                <a:cs typeface="Arial"/>
              </a:rPr>
              <a:t>O</a:t>
            </a:r>
            <a:r>
              <a:rPr dirty="0" sz="800" spc="0">
                <a:latin typeface="Arial"/>
                <a:cs typeface="Arial"/>
              </a:rPr>
              <a:t>A</a:t>
            </a:r>
            <a:r>
              <a:rPr dirty="0" sz="800" spc="-10">
                <a:latin typeface="Arial"/>
                <a:cs typeface="Arial"/>
              </a:rPr>
              <a:t>D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 rot="20880000">
            <a:off x="5056690" y="4213227"/>
            <a:ext cx="347113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90"/>
              </a:lnSpc>
            </a:pPr>
            <a:r>
              <a:rPr dirty="0" sz="800" spc="-35">
                <a:latin typeface="Arial"/>
                <a:cs typeface="Arial"/>
              </a:rPr>
              <a:t>s</a:t>
            </a:r>
            <a:r>
              <a:rPr dirty="0" sz="800" spc="-25">
                <a:latin typeface="Arial"/>
                <a:cs typeface="Arial"/>
              </a:rPr>
              <a:t>t</a:t>
            </a:r>
            <a:r>
              <a:rPr dirty="0" sz="800" spc="-5">
                <a:latin typeface="Arial"/>
                <a:cs typeface="Arial"/>
              </a:rPr>
              <a:t>u</a:t>
            </a:r>
            <a:r>
              <a:rPr dirty="0" sz="800" spc="-30">
                <a:latin typeface="Arial"/>
                <a:cs typeface="Arial"/>
              </a:rPr>
              <a:t>n</a:t>
            </a:r>
            <a:r>
              <a:rPr dirty="0" sz="800">
                <a:latin typeface="Arial"/>
                <a:cs typeface="Arial"/>
              </a:rPr>
              <a:t>t</a:t>
            </a:r>
            <a:r>
              <a:rPr dirty="0" baseline="3472" sz="1200" spc="-44">
                <a:latin typeface="Arial"/>
                <a:cs typeface="Arial"/>
              </a:rPr>
              <a:t>e</a:t>
            </a:r>
            <a:r>
              <a:rPr dirty="0" baseline="3472" sz="1200" spc="-7">
                <a:latin typeface="Arial"/>
                <a:cs typeface="Arial"/>
              </a:rPr>
              <a:t>d</a:t>
            </a:r>
            <a:endParaRPr baseline="3472"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 rot="5160000">
            <a:off x="2283644" y="3518487"/>
            <a:ext cx="540376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90"/>
              </a:lnSpc>
            </a:pPr>
            <a:r>
              <a:rPr dirty="0" baseline="3472" sz="1200" spc="-44">
                <a:latin typeface="Arial"/>
                <a:cs typeface="Arial"/>
              </a:rPr>
              <a:t>7</a:t>
            </a:r>
            <a:r>
              <a:rPr dirty="0" baseline="3472" sz="1200" spc="-15">
                <a:latin typeface="Arial"/>
                <a:cs typeface="Arial"/>
              </a:rPr>
              <a:t>m</a:t>
            </a:r>
            <a:r>
              <a:rPr dirty="0" baseline="3472" sz="1200" spc="-15">
                <a:latin typeface="Arial"/>
                <a:cs typeface="Arial"/>
              </a:rPr>
              <a:t> </a:t>
            </a:r>
            <a:r>
              <a:rPr dirty="0" baseline="3472" sz="1200" spc="-44">
                <a:latin typeface="Arial"/>
                <a:cs typeface="Arial"/>
              </a:rPr>
              <a:t>n</a:t>
            </a:r>
            <a:r>
              <a:rPr dirty="0" baseline="3472" sz="1200" spc="-7">
                <a:latin typeface="Arial"/>
                <a:cs typeface="Arial"/>
              </a:rPr>
              <a:t>o</a:t>
            </a:r>
            <a:r>
              <a:rPr dirty="0" baseline="3472" sz="1200" spc="-15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t</a:t>
            </a:r>
            <a:r>
              <a:rPr dirty="0" sz="800">
                <a:latin typeface="Arial"/>
                <a:cs typeface="Arial"/>
              </a:rPr>
              <a:t>r</a:t>
            </a:r>
            <a:r>
              <a:rPr dirty="0" sz="800" spc="-30">
                <a:latin typeface="Arial"/>
                <a:cs typeface="Arial"/>
              </a:rPr>
              <a:t>a</a:t>
            </a:r>
            <a:r>
              <a:rPr dirty="0" sz="800" spc="-10">
                <a:latin typeface="Arial"/>
                <a:cs typeface="Arial"/>
              </a:rPr>
              <a:t>c</a:t>
            </a:r>
            <a:r>
              <a:rPr dirty="0" sz="800" spc="-5">
                <a:latin typeface="Arial"/>
                <a:cs typeface="Arial"/>
              </a:rPr>
              <a:t>k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 rot="900000">
            <a:off x="6869343" y="4424368"/>
            <a:ext cx="39722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90"/>
              </a:lnSpc>
            </a:pPr>
            <a:r>
              <a:rPr dirty="0" baseline="3472" sz="1200" spc="-30">
                <a:latin typeface="Arial"/>
                <a:cs typeface="Arial"/>
              </a:rPr>
              <a:t>hw/</a:t>
            </a:r>
            <a:r>
              <a:rPr dirty="0" sz="800" spc="-20">
                <a:latin typeface="Arial"/>
                <a:cs typeface="Arial"/>
              </a:rPr>
              <a:t>open</a:t>
            </a:r>
            <a:endParaRPr sz="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 rot="18900000">
            <a:off x="3760596" y="5532830"/>
            <a:ext cx="539752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90"/>
              </a:lnSpc>
            </a:pPr>
            <a:r>
              <a:rPr dirty="0" sz="800" spc="-20">
                <a:latin typeface="Arial"/>
                <a:cs typeface="Arial"/>
              </a:rPr>
              <a:t>7m </a:t>
            </a:r>
            <a:r>
              <a:rPr dirty="0" sz="800" spc="-15">
                <a:latin typeface="Arial"/>
                <a:cs typeface="Arial"/>
              </a:rPr>
              <a:t>no</a:t>
            </a:r>
            <a:r>
              <a:rPr dirty="0" sz="800" spc="-6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tr</a:t>
            </a:r>
            <a:r>
              <a:rPr dirty="0" baseline="3472" sz="1200" spc="-15">
                <a:latin typeface="Arial"/>
                <a:cs typeface="Arial"/>
              </a:rPr>
              <a:t>ack</a:t>
            </a:r>
            <a:endParaRPr baseline="3472"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 rot="20460000">
            <a:off x="1235487" y="5281683"/>
            <a:ext cx="539128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90"/>
              </a:lnSpc>
            </a:pPr>
            <a:r>
              <a:rPr dirty="0" sz="800" spc="-15">
                <a:latin typeface="Arial"/>
                <a:cs typeface="Arial"/>
              </a:rPr>
              <a:t>7m no</a:t>
            </a:r>
            <a:r>
              <a:rPr dirty="0" sz="800" spc="-6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trac</a:t>
            </a:r>
            <a:r>
              <a:rPr dirty="0" baseline="3472" sz="1200" spc="-15">
                <a:latin typeface="Arial"/>
                <a:cs typeface="Arial"/>
              </a:rPr>
              <a:t>k</a:t>
            </a:r>
            <a:endParaRPr baseline="3472"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 rot="16500000">
            <a:off x="6054323" y="3213713"/>
            <a:ext cx="539752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90"/>
              </a:lnSpc>
            </a:pPr>
            <a:r>
              <a:rPr dirty="0" sz="800" spc="-25">
                <a:latin typeface="Arial"/>
                <a:cs typeface="Arial"/>
              </a:rPr>
              <a:t>7</a:t>
            </a:r>
            <a:r>
              <a:rPr dirty="0" sz="800" spc="-10">
                <a:latin typeface="Arial"/>
                <a:cs typeface="Arial"/>
              </a:rPr>
              <a:t>m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n</a:t>
            </a:r>
            <a:r>
              <a:rPr dirty="0" sz="800" spc="-5">
                <a:latin typeface="Arial"/>
                <a:cs typeface="Arial"/>
              </a:rPr>
              <a:t>o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baseline="3472" sz="1200" spc="-30">
                <a:latin typeface="Arial"/>
                <a:cs typeface="Arial"/>
              </a:rPr>
              <a:t>t</a:t>
            </a:r>
            <a:r>
              <a:rPr dirty="0" baseline="3472" sz="1200" spc="7">
                <a:latin typeface="Arial"/>
                <a:cs typeface="Arial"/>
              </a:rPr>
              <a:t>r</a:t>
            </a:r>
            <a:r>
              <a:rPr dirty="0" baseline="3472" sz="1200" spc="-37">
                <a:latin typeface="Arial"/>
                <a:cs typeface="Arial"/>
              </a:rPr>
              <a:t>a</a:t>
            </a:r>
            <a:r>
              <a:rPr dirty="0" baseline="3472" sz="1200" spc="-7">
                <a:latin typeface="Arial"/>
                <a:cs typeface="Arial"/>
              </a:rPr>
              <a:t>ck</a:t>
            </a:r>
            <a:endParaRPr baseline="3472"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 rot="21480000">
            <a:off x="2097176" y="3726783"/>
            <a:ext cx="236043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90"/>
              </a:lnSpc>
            </a:pPr>
            <a:r>
              <a:rPr dirty="0" sz="800" spc="-30">
                <a:latin typeface="Arial"/>
                <a:cs typeface="Arial"/>
              </a:rPr>
              <a:t>di</a:t>
            </a:r>
            <a:r>
              <a:rPr dirty="0" sz="800">
                <a:latin typeface="Arial"/>
                <a:cs typeface="Arial"/>
              </a:rPr>
              <a:t>t</a:t>
            </a:r>
            <a:r>
              <a:rPr dirty="0" sz="800" spc="-30">
                <a:latin typeface="Arial"/>
                <a:cs typeface="Arial"/>
              </a:rPr>
              <a:t>c</a:t>
            </a:r>
            <a:r>
              <a:rPr dirty="0" sz="800" spc="-5">
                <a:latin typeface="Arial"/>
                <a:cs typeface="Arial"/>
              </a:rPr>
              <a:t>h</a:t>
            </a:r>
            <a:endParaRPr sz="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 rot="1620000">
            <a:off x="3273618" y="1945022"/>
            <a:ext cx="247002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90"/>
              </a:lnSpc>
            </a:pPr>
            <a:r>
              <a:rPr dirty="0" sz="800" spc="-25">
                <a:latin typeface="Arial"/>
                <a:cs typeface="Arial"/>
              </a:rPr>
              <a:t>o</a:t>
            </a:r>
            <a:r>
              <a:rPr dirty="0" sz="800" spc="-5">
                <a:latin typeface="Arial"/>
                <a:cs typeface="Arial"/>
              </a:rPr>
              <a:t>p</a:t>
            </a:r>
            <a:r>
              <a:rPr dirty="0" sz="800" spc="-25">
                <a:latin typeface="Arial"/>
                <a:cs typeface="Arial"/>
              </a:rPr>
              <a:t>e</a:t>
            </a:r>
            <a:r>
              <a:rPr dirty="0" sz="800" spc="-5">
                <a:latin typeface="Arial"/>
                <a:cs typeface="Arial"/>
              </a:rPr>
              <a:t>n</a:t>
            </a:r>
            <a:endParaRPr sz="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 rot="20100000">
            <a:off x="522767" y="4733044"/>
            <a:ext cx="188136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90"/>
              </a:lnSpc>
            </a:pPr>
            <a:r>
              <a:rPr dirty="0" sz="800" spc="-30">
                <a:latin typeface="Arial"/>
                <a:cs typeface="Arial"/>
              </a:rPr>
              <a:t>li</a:t>
            </a:r>
            <a:r>
              <a:rPr dirty="0" sz="800" spc="-5">
                <a:latin typeface="Arial"/>
                <a:cs typeface="Arial"/>
              </a:rPr>
              <a:t>ne</a:t>
            </a:r>
            <a:endParaRPr sz="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 rot="1260000">
            <a:off x="1421179" y="5209392"/>
            <a:ext cx="56097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90"/>
              </a:lnSpc>
            </a:pPr>
            <a:r>
              <a:rPr dirty="0" baseline="3472" sz="1200" spc="-22">
                <a:latin typeface="Arial"/>
                <a:cs typeface="Arial"/>
              </a:rPr>
              <a:t>brus</a:t>
            </a:r>
            <a:r>
              <a:rPr dirty="0" sz="800" spc="-15">
                <a:latin typeface="Arial"/>
                <a:cs typeface="Arial"/>
              </a:rPr>
              <a:t>h</a:t>
            </a:r>
            <a:r>
              <a:rPr dirty="0" sz="800" spc="-80">
                <a:latin typeface="Arial"/>
                <a:cs typeface="Arial"/>
              </a:rPr>
              <a:t> </a:t>
            </a:r>
            <a:r>
              <a:rPr dirty="0" sz="800" spc="-15">
                <a:latin typeface="Arial"/>
                <a:cs typeface="Arial"/>
              </a:rPr>
              <a:t>heavy</a:t>
            </a:r>
            <a:endParaRPr sz="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 rot="18840000">
            <a:off x="2312072" y="2894053"/>
            <a:ext cx="539128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90"/>
              </a:lnSpc>
            </a:pPr>
            <a:r>
              <a:rPr dirty="0" sz="800" spc="-20">
                <a:latin typeface="Arial"/>
                <a:cs typeface="Arial"/>
              </a:rPr>
              <a:t>7</a:t>
            </a:r>
            <a:r>
              <a:rPr dirty="0" sz="800" spc="-10">
                <a:latin typeface="Arial"/>
                <a:cs typeface="Arial"/>
              </a:rPr>
              <a:t>m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n</a:t>
            </a:r>
            <a:r>
              <a:rPr dirty="0" sz="800" spc="-5">
                <a:latin typeface="Arial"/>
                <a:cs typeface="Arial"/>
              </a:rPr>
              <a:t>o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15">
                <a:latin typeface="Arial"/>
                <a:cs typeface="Arial"/>
              </a:rPr>
              <a:t>t</a:t>
            </a:r>
            <a:r>
              <a:rPr dirty="0" sz="800" spc="5">
                <a:latin typeface="Arial"/>
                <a:cs typeface="Arial"/>
              </a:rPr>
              <a:t>r</a:t>
            </a:r>
            <a:r>
              <a:rPr dirty="0" sz="800" spc="-20">
                <a:latin typeface="Arial"/>
                <a:cs typeface="Arial"/>
              </a:rPr>
              <a:t>a</a:t>
            </a:r>
            <a:r>
              <a:rPr dirty="0" sz="800">
                <a:latin typeface="Arial"/>
                <a:cs typeface="Arial"/>
              </a:rPr>
              <a:t>c</a:t>
            </a:r>
            <a:r>
              <a:rPr dirty="0" sz="800" spc="-5">
                <a:latin typeface="Arial"/>
                <a:cs typeface="Arial"/>
              </a:rPr>
              <a:t>k</a:t>
            </a:r>
            <a:endParaRPr sz="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 rot="1020000">
            <a:off x="1873640" y="5586222"/>
            <a:ext cx="539752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90"/>
              </a:lnSpc>
            </a:pPr>
            <a:r>
              <a:rPr dirty="0" baseline="3472" sz="1200" spc="-30">
                <a:latin typeface="Arial"/>
                <a:cs typeface="Arial"/>
              </a:rPr>
              <a:t>7m </a:t>
            </a:r>
            <a:r>
              <a:rPr dirty="0" baseline="3472" sz="1200" spc="-22">
                <a:latin typeface="Arial"/>
                <a:cs typeface="Arial"/>
              </a:rPr>
              <a:t>n</a:t>
            </a:r>
            <a:r>
              <a:rPr dirty="0" sz="800" spc="-15">
                <a:latin typeface="Arial"/>
                <a:cs typeface="Arial"/>
              </a:rPr>
              <a:t>o</a:t>
            </a:r>
            <a:r>
              <a:rPr dirty="0" sz="800" spc="-7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track</a:t>
            </a:r>
            <a:endParaRPr sz="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 rot="17460000">
            <a:off x="1897821" y="4986696"/>
            <a:ext cx="539128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90"/>
              </a:lnSpc>
            </a:pPr>
            <a:r>
              <a:rPr dirty="0" sz="800" spc="-20">
                <a:latin typeface="Arial"/>
                <a:cs typeface="Arial"/>
              </a:rPr>
              <a:t>7</a:t>
            </a:r>
            <a:r>
              <a:rPr dirty="0" sz="800" spc="-10">
                <a:latin typeface="Arial"/>
                <a:cs typeface="Arial"/>
              </a:rPr>
              <a:t>m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n</a:t>
            </a:r>
            <a:r>
              <a:rPr dirty="0" sz="800" spc="-5">
                <a:latin typeface="Arial"/>
                <a:cs typeface="Arial"/>
              </a:rPr>
              <a:t>o</a:t>
            </a:r>
            <a:r>
              <a:rPr dirty="0" sz="800" spc="5">
                <a:latin typeface="Arial"/>
                <a:cs typeface="Arial"/>
              </a:rPr>
              <a:t> </a:t>
            </a:r>
            <a:r>
              <a:rPr dirty="0" sz="800" spc="-15">
                <a:latin typeface="Arial"/>
                <a:cs typeface="Arial"/>
              </a:rPr>
              <a:t>t</a:t>
            </a:r>
            <a:r>
              <a:rPr dirty="0" sz="800" spc="10">
                <a:latin typeface="Arial"/>
                <a:cs typeface="Arial"/>
              </a:rPr>
              <a:t>r</a:t>
            </a:r>
            <a:r>
              <a:rPr dirty="0" sz="800" spc="-20">
                <a:latin typeface="Arial"/>
                <a:cs typeface="Arial"/>
              </a:rPr>
              <a:t>a</a:t>
            </a:r>
            <a:r>
              <a:rPr dirty="0" sz="800">
                <a:latin typeface="Arial"/>
                <a:cs typeface="Arial"/>
              </a:rPr>
              <a:t>c</a:t>
            </a:r>
            <a:r>
              <a:rPr dirty="0" sz="800" spc="-5">
                <a:latin typeface="Arial"/>
                <a:cs typeface="Arial"/>
              </a:rPr>
              <a:t>k</a:t>
            </a:r>
            <a:endParaRPr sz="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 rot="16560000">
            <a:off x="2045193" y="3959661"/>
            <a:ext cx="540376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90"/>
              </a:lnSpc>
            </a:pPr>
            <a:r>
              <a:rPr dirty="0" sz="800" spc="-30">
                <a:latin typeface="Arial"/>
                <a:cs typeface="Arial"/>
              </a:rPr>
              <a:t>7</a:t>
            </a:r>
            <a:r>
              <a:rPr dirty="0" sz="800" spc="-10">
                <a:latin typeface="Arial"/>
                <a:cs typeface="Arial"/>
              </a:rPr>
              <a:t>m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 spc="-30">
                <a:latin typeface="Arial"/>
                <a:cs typeface="Arial"/>
              </a:rPr>
              <a:t>n</a:t>
            </a:r>
            <a:r>
              <a:rPr dirty="0" baseline="3472" sz="1200" spc="-7">
                <a:latin typeface="Arial"/>
                <a:cs typeface="Arial"/>
              </a:rPr>
              <a:t>o</a:t>
            </a:r>
            <a:r>
              <a:rPr dirty="0" baseline="3472" sz="1200" spc="-15">
                <a:latin typeface="Arial"/>
                <a:cs typeface="Arial"/>
              </a:rPr>
              <a:t> </a:t>
            </a:r>
            <a:r>
              <a:rPr dirty="0" baseline="3472" sz="1200" spc="-37">
                <a:latin typeface="Arial"/>
                <a:cs typeface="Arial"/>
              </a:rPr>
              <a:t>t</a:t>
            </a:r>
            <a:r>
              <a:rPr dirty="0" baseline="3472" sz="1200">
                <a:latin typeface="Arial"/>
                <a:cs typeface="Arial"/>
              </a:rPr>
              <a:t>r</a:t>
            </a:r>
            <a:r>
              <a:rPr dirty="0" baseline="3472" sz="1200" spc="-44">
                <a:latin typeface="Arial"/>
                <a:cs typeface="Arial"/>
              </a:rPr>
              <a:t>a</a:t>
            </a:r>
            <a:r>
              <a:rPr dirty="0" baseline="3472" sz="1200" spc="-15">
                <a:latin typeface="Arial"/>
                <a:cs typeface="Arial"/>
              </a:rPr>
              <a:t>c</a:t>
            </a:r>
            <a:r>
              <a:rPr dirty="0" baseline="3472" sz="1200" spc="-7">
                <a:latin typeface="Arial"/>
                <a:cs typeface="Arial"/>
              </a:rPr>
              <a:t>k</a:t>
            </a:r>
            <a:endParaRPr baseline="3472"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 rot="5160000">
            <a:off x="6107149" y="2929428"/>
            <a:ext cx="539128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90"/>
              </a:lnSpc>
            </a:pPr>
            <a:r>
              <a:rPr dirty="0" sz="800" spc="-20">
                <a:latin typeface="Arial"/>
                <a:cs typeface="Arial"/>
              </a:rPr>
              <a:t>7</a:t>
            </a:r>
            <a:r>
              <a:rPr dirty="0" sz="800" spc="-10">
                <a:latin typeface="Arial"/>
                <a:cs typeface="Arial"/>
              </a:rPr>
              <a:t>m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n</a:t>
            </a:r>
            <a:r>
              <a:rPr dirty="0" sz="800" spc="-5">
                <a:latin typeface="Arial"/>
                <a:cs typeface="Arial"/>
              </a:rPr>
              <a:t>o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15">
                <a:latin typeface="Arial"/>
                <a:cs typeface="Arial"/>
              </a:rPr>
              <a:t>t</a:t>
            </a:r>
            <a:r>
              <a:rPr dirty="0" sz="800" spc="5">
                <a:latin typeface="Arial"/>
                <a:cs typeface="Arial"/>
              </a:rPr>
              <a:t>r</a:t>
            </a:r>
            <a:r>
              <a:rPr dirty="0" sz="800" spc="-20">
                <a:latin typeface="Arial"/>
                <a:cs typeface="Arial"/>
              </a:rPr>
              <a:t>a</a:t>
            </a:r>
            <a:r>
              <a:rPr dirty="0" sz="800">
                <a:latin typeface="Arial"/>
                <a:cs typeface="Arial"/>
              </a:rPr>
              <a:t>c</a:t>
            </a:r>
            <a:r>
              <a:rPr dirty="0" sz="800" spc="-5">
                <a:latin typeface="Arial"/>
                <a:cs typeface="Arial"/>
              </a:rPr>
              <a:t>k</a:t>
            </a:r>
            <a:endParaRPr sz="8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19497" y="216395"/>
            <a:ext cx="7317105" cy="8189595"/>
          </a:xfrm>
          <a:custGeom>
            <a:avLst/>
            <a:gdLst/>
            <a:ahLst/>
            <a:cxnLst/>
            <a:rect l="l" t="t" r="r" b="b"/>
            <a:pathLst>
              <a:path w="7317105" h="8189595">
                <a:moveTo>
                  <a:pt x="0" y="8189508"/>
                </a:moveTo>
                <a:lnTo>
                  <a:pt x="0" y="0"/>
                </a:lnTo>
                <a:lnTo>
                  <a:pt x="7316597" y="0"/>
                </a:lnTo>
                <a:lnTo>
                  <a:pt x="7316597" y="8189508"/>
                </a:lnTo>
                <a:lnTo>
                  <a:pt x="0" y="8189508"/>
                </a:lnTo>
                <a:close/>
              </a:path>
            </a:pathLst>
          </a:custGeom>
          <a:ln w="121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6567665" y="67250"/>
            <a:ext cx="693420" cy="1116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790"/>
              </a:lnSpc>
            </a:pPr>
            <a:r>
              <a:rPr dirty="0" sz="7750" spc="1055">
                <a:latin typeface="Verdana"/>
                <a:cs typeface="Verdana"/>
              </a:rPr>
              <a:t>²</a:t>
            </a:r>
            <a:endParaRPr sz="7750">
              <a:latin typeface="Verdana"/>
              <a:cs typeface="Verdan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658168" y="9234913"/>
            <a:ext cx="448309" cy="85725"/>
          </a:xfrm>
          <a:custGeom>
            <a:avLst/>
            <a:gdLst/>
            <a:ahLst/>
            <a:cxnLst/>
            <a:rect l="l" t="t" r="r" b="b"/>
            <a:pathLst>
              <a:path w="448310" h="85725">
                <a:moveTo>
                  <a:pt x="0" y="85339"/>
                </a:moveTo>
                <a:lnTo>
                  <a:pt x="0" y="0"/>
                </a:lnTo>
                <a:lnTo>
                  <a:pt x="448141" y="0"/>
                </a:lnTo>
                <a:lnTo>
                  <a:pt x="448141" y="85339"/>
                </a:lnTo>
                <a:lnTo>
                  <a:pt x="0" y="85339"/>
                </a:lnTo>
              </a:path>
            </a:pathLst>
          </a:custGeom>
          <a:ln w="121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106310" y="9234913"/>
            <a:ext cx="451484" cy="85725"/>
          </a:xfrm>
          <a:custGeom>
            <a:avLst/>
            <a:gdLst/>
            <a:ahLst/>
            <a:cxnLst/>
            <a:rect l="l" t="t" r="r" b="b"/>
            <a:pathLst>
              <a:path w="451484" h="85725">
                <a:moveTo>
                  <a:pt x="0" y="85339"/>
                </a:moveTo>
                <a:lnTo>
                  <a:pt x="0" y="0"/>
                </a:lnTo>
                <a:lnTo>
                  <a:pt x="451190" y="0"/>
                </a:lnTo>
                <a:lnTo>
                  <a:pt x="451190" y="85339"/>
                </a:lnTo>
                <a:lnTo>
                  <a:pt x="0" y="85339"/>
                </a:lnTo>
              </a:path>
            </a:pathLst>
          </a:custGeom>
          <a:ln w="121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658168" y="9277582"/>
            <a:ext cx="448309" cy="0"/>
          </a:xfrm>
          <a:custGeom>
            <a:avLst/>
            <a:gdLst/>
            <a:ahLst/>
            <a:cxnLst/>
            <a:rect l="l" t="t" r="r" b="b"/>
            <a:pathLst>
              <a:path w="448310" h="0">
                <a:moveTo>
                  <a:pt x="0" y="0"/>
                </a:moveTo>
                <a:lnTo>
                  <a:pt x="448141" y="0"/>
                </a:lnTo>
              </a:path>
            </a:pathLst>
          </a:custGeom>
          <a:ln w="121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5622604" y="9100295"/>
            <a:ext cx="7493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021968" y="9100295"/>
            <a:ext cx="169545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35">
                <a:latin typeface="Arial"/>
                <a:cs typeface="Arial"/>
              </a:rPr>
              <a:t>1</a:t>
            </a:r>
            <a:r>
              <a:rPr dirty="0" sz="700" spc="-10">
                <a:latin typeface="Arial"/>
                <a:cs typeface="Arial"/>
              </a:rPr>
              <a:t>0</a:t>
            </a:r>
            <a:r>
              <a:rPr dirty="0" sz="700" spc="-5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886747" y="8457717"/>
            <a:ext cx="426791" cy="252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5887831" y="9478407"/>
            <a:ext cx="911860" cy="290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 b="1" i="1">
                <a:solidFill>
                  <a:srgbClr val="005BE5"/>
                </a:solidFill>
                <a:latin typeface="Arial"/>
                <a:cs typeface="Arial"/>
              </a:rPr>
              <a:t>3071904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311584" y="8702617"/>
            <a:ext cx="1096645" cy="5181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5" b="1" i="1">
                <a:solidFill>
                  <a:srgbClr val="FF0000"/>
                </a:solidFill>
                <a:latin typeface="Arial"/>
                <a:cs typeface="Arial"/>
              </a:rPr>
              <a:t>February 08,</a:t>
            </a:r>
            <a:r>
              <a:rPr dirty="0" sz="1000" spc="-85" b="1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000" b="1" i="1">
                <a:solidFill>
                  <a:srgbClr val="FF0000"/>
                </a:solidFill>
                <a:latin typeface="Arial"/>
                <a:cs typeface="Arial"/>
              </a:rPr>
              <a:t>2013</a:t>
            </a:r>
            <a:endParaRPr sz="1000">
              <a:latin typeface="Arial"/>
              <a:cs typeface="Arial"/>
            </a:endParaRPr>
          </a:p>
          <a:p>
            <a:pPr marL="154305">
              <a:lnSpc>
                <a:spcPct val="100000"/>
              </a:lnSpc>
              <a:spcBef>
                <a:spcPts val="335"/>
              </a:spcBef>
            </a:pPr>
            <a:r>
              <a:rPr dirty="0" sz="1000" b="1">
                <a:latin typeface="Arial"/>
                <a:cs typeface="Arial"/>
              </a:rPr>
              <a:t>Scale:1:8,000</a:t>
            </a:r>
            <a:endParaRPr sz="1000">
              <a:latin typeface="Arial"/>
              <a:cs typeface="Arial"/>
            </a:endParaRPr>
          </a:p>
          <a:p>
            <a:pPr marL="173990">
              <a:lnSpc>
                <a:spcPct val="100000"/>
              </a:lnSpc>
              <a:spcBef>
                <a:spcPts val="395"/>
              </a:spcBef>
            </a:pPr>
            <a:r>
              <a:rPr dirty="0" sz="700" spc="-15">
                <a:latin typeface="Arial"/>
                <a:cs typeface="Arial"/>
              </a:rPr>
              <a:t>200</a:t>
            </a:r>
            <a:r>
              <a:rPr dirty="0" sz="700" spc="-80">
                <a:latin typeface="Arial"/>
                <a:cs typeface="Arial"/>
              </a:rPr>
              <a:t> </a:t>
            </a:r>
            <a:r>
              <a:rPr dirty="0" sz="700" spc="-15">
                <a:latin typeface="Arial"/>
                <a:cs typeface="Arial"/>
              </a:rPr>
              <a:t>Meters</a:t>
            </a:r>
            <a:endParaRPr sz="7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19497" y="7924348"/>
            <a:ext cx="0" cy="1953895"/>
          </a:xfrm>
          <a:custGeom>
            <a:avLst/>
            <a:gdLst/>
            <a:ahLst/>
            <a:cxnLst/>
            <a:rect l="l" t="t" r="r" b="b"/>
            <a:pathLst>
              <a:path w="0" h="1953895">
                <a:moveTo>
                  <a:pt x="0" y="0"/>
                </a:moveTo>
                <a:lnTo>
                  <a:pt x="0" y="1953656"/>
                </a:lnTo>
              </a:path>
            </a:pathLst>
          </a:custGeom>
          <a:ln w="121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22546" y="9881052"/>
            <a:ext cx="7317105" cy="0"/>
          </a:xfrm>
          <a:custGeom>
            <a:avLst/>
            <a:gdLst/>
            <a:ahLst/>
            <a:cxnLst/>
            <a:rect l="l" t="t" r="r" b="b"/>
            <a:pathLst>
              <a:path w="7317105" h="0">
                <a:moveTo>
                  <a:pt x="0" y="0"/>
                </a:moveTo>
                <a:lnTo>
                  <a:pt x="7316597" y="0"/>
                </a:lnTo>
              </a:path>
            </a:pathLst>
          </a:custGeom>
          <a:ln w="121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7536095" y="7942634"/>
            <a:ext cx="0" cy="1932939"/>
          </a:xfrm>
          <a:custGeom>
            <a:avLst/>
            <a:gdLst/>
            <a:ahLst/>
            <a:cxnLst/>
            <a:rect l="l" t="t" r="r" b="b"/>
            <a:pathLst>
              <a:path w="0" h="1932940">
                <a:moveTo>
                  <a:pt x="0" y="0"/>
                </a:moveTo>
                <a:lnTo>
                  <a:pt x="0" y="1932321"/>
                </a:lnTo>
              </a:path>
            </a:pathLst>
          </a:custGeom>
          <a:ln w="121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258623" y="8431510"/>
            <a:ext cx="157797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b="1">
                <a:latin typeface="Arial"/>
                <a:cs typeface="Arial"/>
              </a:rPr>
              <a:t>LOGGING </a:t>
            </a:r>
            <a:r>
              <a:rPr dirty="0" sz="1200" spc="-5" b="1">
                <a:latin typeface="Arial"/>
                <a:cs typeface="Arial"/>
              </a:rPr>
              <a:t>PLAN</a:t>
            </a:r>
            <a:r>
              <a:rPr dirty="0" sz="1200" spc="-4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MAP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607491" y="9668712"/>
            <a:ext cx="113664" cy="163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90">
                <a:solidFill>
                  <a:srgbClr val="818181"/>
                </a:solidFill>
                <a:latin typeface="Lucida Console"/>
                <a:cs typeface="Lucida Console"/>
              </a:rPr>
              <a:t>"</a:t>
            </a:r>
            <a:endParaRPr sz="1000">
              <a:latin typeface="Lucida Console"/>
              <a:cs typeface="Lucida Console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845280" y="9638234"/>
            <a:ext cx="52705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3888" sz="1500" spc="135">
                <a:solidFill>
                  <a:srgbClr val="818181"/>
                </a:solidFill>
                <a:latin typeface="Lucida Console"/>
                <a:cs typeface="Lucida Console"/>
              </a:rPr>
              <a:t>"</a:t>
            </a:r>
            <a:r>
              <a:rPr dirty="0" baseline="-13888" sz="1500" spc="-690">
                <a:solidFill>
                  <a:srgbClr val="818181"/>
                </a:solidFill>
                <a:latin typeface="Lucida Console"/>
                <a:cs typeface="Lucida Console"/>
              </a:rPr>
              <a:t> </a:t>
            </a:r>
            <a:r>
              <a:rPr dirty="0" sz="700" spc="-10">
                <a:latin typeface="Arial"/>
                <a:cs typeface="Arial"/>
              </a:rPr>
              <a:t>Woodflow</a:t>
            </a:r>
            <a:endParaRPr sz="7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838100" y="8518673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4" h="0">
                <a:moveTo>
                  <a:pt x="0" y="0"/>
                </a:moveTo>
                <a:lnTo>
                  <a:pt x="198157" y="0"/>
                </a:lnTo>
              </a:path>
            </a:pathLst>
          </a:custGeom>
          <a:ln w="18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832003" y="8664969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 h="0">
                <a:moveTo>
                  <a:pt x="0" y="0"/>
                </a:moveTo>
                <a:lnTo>
                  <a:pt x="20120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828954" y="910995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 h="0">
                <a:moveTo>
                  <a:pt x="0" y="0"/>
                </a:moveTo>
                <a:lnTo>
                  <a:pt x="201206" y="0"/>
                </a:lnTo>
              </a:path>
            </a:pathLst>
          </a:custGeom>
          <a:ln w="91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923460" y="9091665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1"/>
                </a:lnTo>
              </a:path>
            </a:pathLst>
          </a:custGeom>
          <a:ln w="609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838100" y="9689039"/>
            <a:ext cx="198755" cy="104139"/>
          </a:xfrm>
          <a:custGeom>
            <a:avLst/>
            <a:gdLst/>
            <a:ahLst/>
            <a:cxnLst/>
            <a:rect l="l" t="t" r="r" b="b"/>
            <a:pathLst>
              <a:path w="198754" h="104140">
                <a:moveTo>
                  <a:pt x="0" y="103626"/>
                </a:moveTo>
                <a:lnTo>
                  <a:pt x="0" y="0"/>
                </a:lnTo>
                <a:lnTo>
                  <a:pt x="198157" y="0"/>
                </a:lnTo>
                <a:lnTo>
                  <a:pt x="198157" y="103626"/>
                </a:lnTo>
                <a:lnTo>
                  <a:pt x="0" y="103626"/>
                </a:lnTo>
                <a:close/>
              </a:path>
            </a:pathLst>
          </a:custGeom>
          <a:solidFill>
            <a:srgbClr val="72D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5093675" y="9484379"/>
            <a:ext cx="383540" cy="318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42800"/>
              </a:lnSpc>
            </a:pPr>
            <a:r>
              <a:rPr dirty="0" sz="700" spc="-5">
                <a:latin typeface="Arial"/>
                <a:cs typeface="Arial"/>
              </a:rPr>
              <a:t>C</a:t>
            </a:r>
            <a:r>
              <a:rPr dirty="0" sz="700" spc="-10">
                <a:latin typeface="Arial"/>
                <a:cs typeface="Arial"/>
              </a:rPr>
              <a:t>ontou</a:t>
            </a:r>
            <a:r>
              <a:rPr dirty="0" sz="700">
                <a:latin typeface="Arial"/>
                <a:cs typeface="Arial"/>
              </a:rPr>
              <a:t>r</a:t>
            </a:r>
            <a:r>
              <a:rPr dirty="0" sz="700" spc="-5">
                <a:latin typeface="Arial"/>
                <a:cs typeface="Arial"/>
              </a:rPr>
              <a:t>s  </a:t>
            </a:r>
            <a:r>
              <a:rPr dirty="0" sz="700" spc="-15">
                <a:latin typeface="Arial"/>
                <a:cs typeface="Arial"/>
              </a:rPr>
              <a:t>Water</a:t>
            </a:r>
            <a:endParaRPr sz="7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808632" y="8908791"/>
            <a:ext cx="16827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45">
                <a:latin typeface="Gill Sans MT"/>
                <a:cs typeface="Gill Sans MT"/>
              </a:rPr>
              <a:t>â   </a:t>
            </a:r>
            <a:r>
              <a:rPr dirty="0" sz="600" spc="65">
                <a:latin typeface="Gill Sans MT"/>
                <a:cs typeface="Gill Sans MT"/>
              </a:rPr>
              <a:t> </a:t>
            </a:r>
            <a:r>
              <a:rPr dirty="0" sz="600" spc="-45">
                <a:latin typeface="Gill Sans MT"/>
                <a:cs typeface="Gill Sans MT"/>
              </a:rPr>
              <a:t>â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828954" y="896975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 h="0">
                <a:moveTo>
                  <a:pt x="0" y="0"/>
                </a:moveTo>
                <a:lnTo>
                  <a:pt x="201206" y="0"/>
                </a:lnTo>
              </a:path>
            </a:pathLst>
          </a:custGeom>
          <a:ln w="609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275390" y="8646169"/>
            <a:ext cx="854710" cy="1184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3195" indent="-137160">
              <a:lnSpc>
                <a:spcPct val="100000"/>
              </a:lnSpc>
              <a:buClr>
                <a:srgbClr val="FF00FF"/>
              </a:buClr>
              <a:buSzPct val="78571"/>
              <a:buChar char="●"/>
              <a:tabLst>
                <a:tab pos="163830" algn="l"/>
              </a:tabLst>
            </a:pPr>
            <a:r>
              <a:rPr dirty="0" sz="700" spc="-5">
                <a:latin typeface="Arial"/>
                <a:cs typeface="Arial"/>
              </a:rPr>
              <a:t>Boundary</a:t>
            </a:r>
            <a:endParaRPr sz="700">
              <a:latin typeface="Arial"/>
              <a:cs typeface="Arial"/>
            </a:endParaRPr>
          </a:p>
          <a:p>
            <a:pPr marL="163195" indent="-137160">
              <a:lnSpc>
                <a:spcPts val="800"/>
              </a:lnSpc>
              <a:spcBef>
                <a:spcPts val="95"/>
              </a:spcBef>
              <a:buClr>
                <a:srgbClr val="0000FF"/>
              </a:buClr>
              <a:buSzPct val="78571"/>
              <a:buChar char="●"/>
              <a:tabLst>
                <a:tab pos="163830" algn="l"/>
              </a:tabLst>
            </a:pPr>
            <a:r>
              <a:rPr dirty="0" sz="700" spc="-10">
                <a:latin typeface="Arial"/>
                <a:cs typeface="Arial"/>
              </a:rPr>
              <a:t>Wet</a:t>
            </a:r>
            <a:r>
              <a:rPr dirty="0" sz="700" spc="-14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Area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980"/>
              </a:lnSpc>
            </a:pPr>
            <a:r>
              <a:rPr dirty="0" baseline="3267" sz="1275" spc="-367">
                <a:latin typeface="Arial"/>
                <a:cs typeface="Arial"/>
              </a:rPr>
              <a:t>S</a:t>
            </a:r>
            <a:r>
              <a:rPr dirty="0" baseline="3267" sz="1275" spc="-367">
                <a:solidFill>
                  <a:srgbClr val="FF00FF"/>
                </a:solidFill>
                <a:latin typeface="Arial"/>
                <a:cs typeface="Arial"/>
              </a:rPr>
              <a:t>#</a:t>
            </a:r>
            <a:r>
              <a:rPr dirty="0" baseline="3267" sz="1275" spc="434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Private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Boundary</a:t>
            </a:r>
            <a:endParaRPr sz="700">
              <a:latin typeface="Arial"/>
              <a:cs typeface="Arial"/>
            </a:endParaRPr>
          </a:p>
          <a:p>
            <a:pPr marL="163195" indent="-137160">
              <a:lnSpc>
                <a:spcPts val="835"/>
              </a:lnSpc>
              <a:buClr>
                <a:srgbClr val="787878"/>
              </a:buClr>
              <a:buSzPct val="78571"/>
              <a:buChar char="●"/>
              <a:tabLst>
                <a:tab pos="163830" algn="l"/>
              </a:tabLst>
            </a:pPr>
            <a:r>
              <a:rPr dirty="0" sz="700" spc="-5">
                <a:latin typeface="Arial"/>
                <a:cs typeface="Arial"/>
              </a:rPr>
              <a:t>Road</a:t>
            </a:r>
            <a:endParaRPr sz="70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70"/>
              </a:spcBef>
            </a:pPr>
            <a:r>
              <a:rPr dirty="0" sz="550" spc="25">
                <a:latin typeface="Arial"/>
                <a:cs typeface="Arial"/>
              </a:rPr>
              <a:t>!</a:t>
            </a:r>
            <a:r>
              <a:rPr dirty="0" sz="550" spc="25">
                <a:solidFill>
                  <a:srgbClr val="B2B2B2"/>
                </a:solidFill>
                <a:latin typeface="Arial"/>
                <a:cs typeface="Arial"/>
              </a:rPr>
              <a:t>"   </a:t>
            </a:r>
            <a:r>
              <a:rPr dirty="0" baseline="3968" sz="1050" spc="-7">
                <a:latin typeface="Arial"/>
                <a:cs typeface="Arial"/>
              </a:rPr>
              <a:t>No </a:t>
            </a:r>
            <a:r>
              <a:rPr dirty="0" baseline="3968" sz="1050" spc="-15">
                <a:latin typeface="Arial"/>
                <a:cs typeface="Arial"/>
              </a:rPr>
              <a:t>Track</a:t>
            </a:r>
            <a:r>
              <a:rPr dirty="0" baseline="3968" sz="1050" spc="-104">
                <a:latin typeface="Arial"/>
                <a:cs typeface="Arial"/>
              </a:rPr>
              <a:t> </a:t>
            </a:r>
            <a:r>
              <a:rPr dirty="0" baseline="3968" sz="1050" spc="-7">
                <a:latin typeface="Arial"/>
                <a:cs typeface="Arial"/>
              </a:rPr>
              <a:t>Zone</a:t>
            </a:r>
            <a:endParaRPr baseline="3968" sz="105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140"/>
              </a:spcBef>
            </a:pPr>
            <a:r>
              <a:rPr dirty="0" sz="550" spc="25">
                <a:solidFill>
                  <a:srgbClr val="0000FF"/>
                </a:solidFill>
                <a:latin typeface="Arial"/>
                <a:cs typeface="Arial"/>
              </a:rPr>
              <a:t>!</a:t>
            </a:r>
            <a:r>
              <a:rPr dirty="0" sz="550" spc="25">
                <a:solidFill>
                  <a:srgbClr val="00C5FF"/>
                </a:solidFill>
                <a:latin typeface="Arial"/>
                <a:cs typeface="Arial"/>
              </a:rPr>
              <a:t>"   </a:t>
            </a:r>
            <a:r>
              <a:rPr dirty="0" baseline="3968" sz="1050" spc="-7">
                <a:latin typeface="Arial"/>
                <a:cs typeface="Arial"/>
              </a:rPr>
              <a:t>Operable</a:t>
            </a:r>
            <a:r>
              <a:rPr dirty="0" baseline="3968" sz="1050" spc="-89">
                <a:latin typeface="Arial"/>
                <a:cs typeface="Arial"/>
              </a:rPr>
              <a:t> </a:t>
            </a:r>
            <a:r>
              <a:rPr dirty="0" baseline="3968" sz="1050" spc="-7">
                <a:latin typeface="Arial"/>
                <a:cs typeface="Arial"/>
              </a:rPr>
              <a:t>Buffer</a:t>
            </a:r>
            <a:endParaRPr baseline="3968" sz="1050">
              <a:latin typeface="Arial"/>
              <a:cs typeface="Arial"/>
            </a:endParaRPr>
          </a:p>
          <a:p>
            <a:pPr marL="163195" indent="-137160">
              <a:lnSpc>
                <a:spcPct val="100000"/>
              </a:lnSpc>
              <a:spcBef>
                <a:spcPts val="140"/>
              </a:spcBef>
              <a:buClr>
                <a:srgbClr val="00FFFF"/>
              </a:buClr>
              <a:buSzPct val="78571"/>
              <a:buChar char="●"/>
              <a:tabLst>
                <a:tab pos="163830" algn="l"/>
              </a:tabLst>
            </a:pPr>
            <a:r>
              <a:rPr dirty="0" baseline="3968" sz="1050" spc="-15">
                <a:latin typeface="Arial"/>
                <a:cs typeface="Arial"/>
              </a:rPr>
              <a:t>Stream</a:t>
            </a:r>
            <a:endParaRPr baseline="3968" sz="1050">
              <a:latin typeface="Arial"/>
              <a:cs typeface="Arial"/>
            </a:endParaRPr>
          </a:p>
          <a:p>
            <a:pPr marL="154305" indent="-125095">
              <a:lnSpc>
                <a:spcPct val="100000"/>
              </a:lnSpc>
              <a:spcBef>
                <a:spcPts val="70"/>
              </a:spcBef>
              <a:buClr>
                <a:srgbClr val="FEAC00"/>
              </a:buClr>
              <a:buSzPct val="78571"/>
              <a:buChar char="●"/>
              <a:tabLst>
                <a:tab pos="154940" algn="l"/>
              </a:tabLst>
            </a:pPr>
            <a:r>
              <a:rPr dirty="0" baseline="3968" sz="1050" spc="-60">
                <a:latin typeface="Arial"/>
                <a:cs typeface="Arial"/>
              </a:rPr>
              <a:t>Trail</a:t>
            </a:r>
            <a:endParaRPr baseline="3968" sz="1050">
              <a:latin typeface="Arial"/>
              <a:cs typeface="Arial"/>
            </a:endParaRPr>
          </a:p>
          <a:p>
            <a:pPr marL="144780" indent="-11557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SzPct val="78571"/>
              <a:buChar char="●"/>
              <a:tabLst>
                <a:tab pos="145415" algn="l"/>
              </a:tabLst>
            </a:pPr>
            <a:r>
              <a:rPr dirty="0" baseline="3968" sz="1050" spc="-7">
                <a:latin typeface="Arial"/>
                <a:cs typeface="Arial"/>
              </a:rPr>
              <a:t>Caution</a:t>
            </a:r>
            <a:r>
              <a:rPr dirty="0" baseline="3968" sz="1050" spc="-135">
                <a:latin typeface="Arial"/>
                <a:cs typeface="Arial"/>
              </a:rPr>
              <a:t> </a:t>
            </a:r>
            <a:r>
              <a:rPr dirty="0" baseline="3968" sz="1050" spc="-7">
                <a:latin typeface="Arial"/>
                <a:cs typeface="Arial"/>
              </a:rPr>
              <a:t>(GPS)</a:t>
            </a:r>
            <a:endParaRPr baseline="3968" sz="1050">
              <a:latin typeface="Arial"/>
              <a:cs typeface="Arial"/>
            </a:endParaRPr>
          </a:p>
          <a:p>
            <a:pPr marL="144780" indent="-115570">
              <a:lnSpc>
                <a:spcPct val="100000"/>
              </a:lnSpc>
              <a:spcBef>
                <a:spcPts val="140"/>
              </a:spcBef>
              <a:buClr>
                <a:srgbClr val="FF0000"/>
              </a:buClr>
              <a:buSzPct val="78571"/>
              <a:buChar char="●"/>
              <a:tabLst>
                <a:tab pos="145415" algn="l"/>
              </a:tabLst>
            </a:pPr>
            <a:r>
              <a:rPr dirty="0" baseline="3968" sz="1050" spc="-7">
                <a:latin typeface="Arial"/>
                <a:cs typeface="Arial"/>
              </a:rPr>
              <a:t>Caution</a:t>
            </a:r>
            <a:r>
              <a:rPr dirty="0" baseline="3968" sz="1050" spc="-127">
                <a:latin typeface="Arial"/>
                <a:cs typeface="Arial"/>
              </a:rPr>
              <a:t> </a:t>
            </a:r>
            <a:r>
              <a:rPr dirty="0" baseline="3968" sz="1050" spc="-7">
                <a:latin typeface="Arial"/>
                <a:cs typeface="Arial"/>
              </a:rPr>
              <a:t>(Manual)</a:t>
            </a:r>
            <a:endParaRPr baseline="3968" sz="105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199111" y="8755891"/>
            <a:ext cx="1061085" cy="637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3655">
              <a:lnSpc>
                <a:spcPct val="100000"/>
              </a:lnSpc>
            </a:pPr>
            <a:r>
              <a:rPr dirty="0" sz="550" spc="-155">
                <a:latin typeface="Arial"/>
                <a:cs typeface="Arial"/>
              </a:rPr>
              <a:t>S</a:t>
            </a:r>
            <a:r>
              <a:rPr dirty="0" sz="550" spc="-155">
                <a:solidFill>
                  <a:srgbClr val="FFFF00"/>
                </a:solidFill>
                <a:latin typeface="Arial"/>
                <a:cs typeface="Arial"/>
              </a:rPr>
              <a:t>#</a:t>
            </a:r>
            <a:r>
              <a:rPr dirty="0" sz="550" spc="47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Culvert</a:t>
            </a:r>
            <a:endParaRPr sz="700">
              <a:latin typeface="Arial"/>
              <a:cs typeface="Arial"/>
            </a:endParaRPr>
          </a:p>
          <a:p>
            <a:pPr marL="193675" indent="-160020">
              <a:lnSpc>
                <a:spcPts val="735"/>
              </a:lnSpc>
              <a:spcBef>
                <a:spcPts val="20"/>
              </a:spcBef>
              <a:buSzPct val="78571"/>
              <a:buChar char="●"/>
              <a:tabLst>
                <a:tab pos="194310" algn="l"/>
              </a:tabLst>
            </a:pPr>
            <a:r>
              <a:rPr dirty="0" sz="700" spc="-5">
                <a:latin typeface="Arial"/>
                <a:cs typeface="Arial"/>
              </a:rPr>
              <a:t>Other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1155"/>
              </a:lnSpc>
            </a:pPr>
            <a:r>
              <a:rPr dirty="0" sz="1050" spc="-235">
                <a:latin typeface="Arial"/>
                <a:cs typeface="Arial"/>
              </a:rPr>
              <a:t>W</a:t>
            </a:r>
            <a:r>
              <a:rPr dirty="0" sz="1050" spc="-235">
                <a:solidFill>
                  <a:srgbClr val="01DA00"/>
                </a:solidFill>
                <a:latin typeface="Arial"/>
                <a:cs typeface="Arial"/>
              </a:rPr>
              <a:t>'            </a:t>
            </a:r>
            <a:r>
              <a:rPr dirty="0" sz="700" spc="-5">
                <a:latin typeface="Arial"/>
                <a:cs typeface="Arial"/>
              </a:rPr>
              <a:t>Chipper </a:t>
            </a:r>
            <a:r>
              <a:rPr dirty="0" sz="700" spc="-10">
                <a:latin typeface="Arial"/>
                <a:cs typeface="Arial"/>
              </a:rPr>
              <a:t>Pad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Location</a:t>
            </a:r>
            <a:endParaRPr sz="700">
              <a:latin typeface="Arial"/>
              <a:cs typeface="Arial"/>
            </a:endParaRPr>
          </a:p>
          <a:p>
            <a:pPr marL="20320">
              <a:lnSpc>
                <a:spcPts val="1075"/>
              </a:lnSpc>
            </a:pPr>
            <a:r>
              <a:rPr dirty="0" sz="900" spc="-420">
                <a:latin typeface="Arial"/>
                <a:cs typeface="Arial"/>
              </a:rPr>
              <a:t>U</a:t>
            </a:r>
            <a:r>
              <a:rPr dirty="0" sz="900" spc="-420">
                <a:solidFill>
                  <a:srgbClr val="01DA00"/>
                </a:solidFill>
                <a:latin typeface="Arial"/>
                <a:cs typeface="Arial"/>
              </a:rPr>
              <a:t>%</a:t>
            </a:r>
            <a:endParaRPr sz="900">
              <a:latin typeface="Arial"/>
              <a:cs typeface="Arial"/>
            </a:endParaRPr>
          </a:p>
          <a:p>
            <a:pPr marL="18415">
              <a:lnSpc>
                <a:spcPct val="100000"/>
              </a:lnSpc>
              <a:spcBef>
                <a:spcPts val="40"/>
              </a:spcBef>
            </a:pPr>
            <a:r>
              <a:rPr dirty="0" sz="900" spc="65">
                <a:solidFill>
                  <a:srgbClr val="800000"/>
                </a:solidFill>
                <a:latin typeface="Century Gothic"/>
                <a:cs typeface="Century Gothic"/>
              </a:rPr>
              <a:t>ð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377453" y="9091180"/>
            <a:ext cx="870585" cy="294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415" marR="5080" indent="-6350">
              <a:lnSpc>
                <a:spcPct val="131400"/>
              </a:lnSpc>
            </a:pPr>
            <a:r>
              <a:rPr dirty="0" sz="700" spc="-15">
                <a:latin typeface="Arial"/>
                <a:cs typeface="Arial"/>
              </a:rPr>
              <a:t>Turn </a:t>
            </a:r>
            <a:r>
              <a:rPr dirty="0" sz="700" spc="-10">
                <a:latin typeface="Arial"/>
                <a:cs typeface="Arial"/>
              </a:rPr>
              <a:t>Around </a:t>
            </a:r>
            <a:r>
              <a:rPr dirty="0" sz="700" spc="-5">
                <a:latin typeface="Arial"/>
                <a:cs typeface="Arial"/>
              </a:rPr>
              <a:t>Location  Road Hauling</a:t>
            </a:r>
            <a:r>
              <a:rPr dirty="0" sz="700" spc="-9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Issue</a:t>
            </a:r>
            <a:endParaRPr sz="7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205208" y="9372819"/>
            <a:ext cx="622300" cy="186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5291" sz="1575" spc="-30">
                <a:solidFill>
                  <a:srgbClr val="B900FE"/>
                </a:solidFill>
                <a:latin typeface="Arial"/>
                <a:cs typeface="Arial"/>
              </a:rPr>
              <a:t>Ç  </a:t>
            </a:r>
            <a:r>
              <a:rPr dirty="0" sz="700" spc="-5">
                <a:latin typeface="Arial"/>
                <a:cs typeface="Arial"/>
              </a:rPr>
              <a:t>Uphill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Skid</a:t>
            </a:r>
            <a:endParaRPr sz="7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193014" y="9606230"/>
            <a:ext cx="143510" cy="1797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300" spc="35">
                <a:latin typeface="Century Gothic"/>
                <a:cs typeface="Century Gothic"/>
              </a:rPr>
              <a:t>d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221975" y="9499556"/>
            <a:ext cx="859155" cy="321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273" sz="1950" spc="-502">
                <a:solidFill>
                  <a:srgbClr val="FF0000"/>
                </a:solidFill>
                <a:latin typeface="Arial"/>
                <a:cs typeface="Arial"/>
              </a:rPr>
              <a:t>»                             </a:t>
            </a:r>
            <a:r>
              <a:rPr dirty="0" baseline="4273" sz="1950" spc="-472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700" spc="-20">
                <a:latin typeface="Arial"/>
                <a:cs typeface="Arial"/>
              </a:rPr>
              <a:t>Terrain</a:t>
            </a:r>
            <a:endParaRPr sz="700">
              <a:latin typeface="Arial"/>
              <a:cs typeface="Arial"/>
            </a:endParaRPr>
          </a:p>
          <a:p>
            <a:pPr marL="186055">
              <a:lnSpc>
                <a:spcPct val="100000"/>
              </a:lnSpc>
              <a:spcBef>
                <a:spcPts val="20"/>
              </a:spcBef>
            </a:pPr>
            <a:r>
              <a:rPr dirty="0" sz="700" spc="-5">
                <a:latin typeface="Arial"/>
                <a:cs typeface="Arial"/>
              </a:rPr>
              <a:t>Porter</a:t>
            </a:r>
            <a:r>
              <a:rPr dirty="0" sz="700" spc="-7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Crossings</a:t>
            </a:r>
            <a:endParaRPr sz="7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587675" y="8643122"/>
            <a:ext cx="27559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2255" algn="l"/>
              </a:tabLst>
            </a:pPr>
            <a:r>
              <a:rPr dirty="0" sz="700" spc="-5" u="heavy">
                <a:latin typeface="Arial"/>
                <a:cs typeface="Arial"/>
              </a:rPr>
              <a:t> </a:t>
            </a:r>
            <a:r>
              <a:rPr dirty="0" sz="700" spc="-5" u="heavy">
                <a:latin typeface="Arial"/>
                <a:cs typeface="Arial"/>
              </a:rPr>
              <a:t>	</a:t>
            </a:r>
            <a:endParaRPr sz="7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214354" y="8617722"/>
            <a:ext cx="426720" cy="144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40">
                <a:solidFill>
                  <a:srgbClr val="0000FF"/>
                </a:solidFill>
                <a:latin typeface="Century Gothic"/>
                <a:cs typeface="Century Gothic"/>
              </a:rPr>
              <a:t>þ</a:t>
            </a:r>
            <a:r>
              <a:rPr dirty="0" sz="900" spc="30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baseline="3968" sz="1050" spc="-7">
                <a:latin typeface="Arial"/>
                <a:cs typeface="Arial"/>
              </a:rPr>
              <a:t>Island</a:t>
            </a:r>
            <a:endParaRPr baseline="3968" sz="105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336232" y="8610863"/>
            <a:ext cx="119380" cy="302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20">
                <a:solidFill>
                  <a:srgbClr val="FF0000"/>
                </a:solidFill>
                <a:latin typeface="Arial"/>
                <a:cs typeface="Arial"/>
              </a:rPr>
              <a:t>Ñ</a:t>
            </a:r>
            <a:endParaRPr sz="1050">
              <a:latin typeface="Arial"/>
              <a:cs typeface="Arial"/>
            </a:endParaRPr>
          </a:p>
          <a:p>
            <a:pPr marL="20320">
              <a:lnSpc>
                <a:spcPct val="100000"/>
              </a:lnSpc>
              <a:spcBef>
                <a:spcPts val="70"/>
              </a:spcBef>
            </a:pPr>
            <a:r>
              <a:rPr dirty="0" sz="800" spc="180">
                <a:solidFill>
                  <a:srgbClr val="0000FF"/>
                </a:solidFill>
                <a:latin typeface="Arial"/>
                <a:cs typeface="Arial"/>
              </a:rPr>
              <a:t>Z</a:t>
            </a:r>
            <a:endParaRPr sz="8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523720" y="8609624"/>
            <a:ext cx="775970" cy="294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31400"/>
              </a:lnSpc>
            </a:pPr>
            <a:r>
              <a:rPr dirty="0" sz="700" spc="-5">
                <a:latin typeface="Arial"/>
                <a:cs typeface="Arial"/>
              </a:rPr>
              <a:t>Prescription  Operable </a:t>
            </a:r>
            <a:r>
              <a:rPr dirty="0" sz="700">
                <a:latin typeface="Arial"/>
                <a:cs typeface="Arial"/>
              </a:rPr>
              <a:t>Wet</a:t>
            </a:r>
            <a:r>
              <a:rPr dirty="0" sz="700" spc="-15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Area</a:t>
            </a:r>
            <a:endParaRPr sz="7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330135" y="8888215"/>
            <a:ext cx="1030605" cy="447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5"/>
              </a:lnSpc>
            </a:pPr>
            <a:r>
              <a:rPr dirty="0" sz="1050" spc="254">
                <a:solidFill>
                  <a:srgbClr val="FF0000"/>
                </a:solidFill>
                <a:latin typeface="Arial"/>
                <a:cs typeface="Arial"/>
              </a:rPr>
              <a:t>Z </a:t>
            </a:r>
            <a:r>
              <a:rPr dirty="0" baseline="3968" sz="1050" spc="-7">
                <a:latin typeface="Arial"/>
                <a:cs typeface="Arial"/>
              </a:rPr>
              <a:t>Inoperable </a:t>
            </a:r>
            <a:r>
              <a:rPr dirty="0" baseline="3968" sz="1050" spc="-15">
                <a:latin typeface="Arial"/>
                <a:cs typeface="Arial"/>
              </a:rPr>
              <a:t>Wet</a:t>
            </a:r>
            <a:r>
              <a:rPr dirty="0" baseline="3968" sz="1050" spc="22">
                <a:latin typeface="Arial"/>
                <a:cs typeface="Arial"/>
              </a:rPr>
              <a:t> </a:t>
            </a:r>
            <a:r>
              <a:rPr dirty="0" baseline="3968" sz="1050" spc="-7">
                <a:latin typeface="Arial"/>
                <a:cs typeface="Arial"/>
              </a:rPr>
              <a:t>Area</a:t>
            </a:r>
            <a:endParaRPr baseline="3968" sz="1050">
              <a:latin typeface="Arial"/>
              <a:cs typeface="Arial"/>
            </a:endParaRPr>
          </a:p>
          <a:p>
            <a:pPr marL="22860">
              <a:lnSpc>
                <a:spcPts val="2075"/>
              </a:lnSpc>
            </a:pPr>
            <a:r>
              <a:rPr dirty="0" baseline="-8771" sz="2850" spc="-352">
                <a:solidFill>
                  <a:srgbClr val="ACA4FE"/>
                </a:solidFill>
                <a:latin typeface="Arial"/>
                <a:cs typeface="Arial"/>
              </a:rPr>
              <a:t>å  </a:t>
            </a:r>
            <a:r>
              <a:rPr dirty="0" sz="700" spc="-5">
                <a:latin typeface="Arial"/>
                <a:cs typeface="Arial"/>
              </a:rPr>
              <a:t>Unique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Site</a:t>
            </a:r>
            <a:endParaRPr sz="7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599870" y="9149060"/>
            <a:ext cx="272415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9079" algn="l"/>
              </a:tabLst>
            </a:pPr>
            <a:r>
              <a:rPr dirty="0" sz="700" spc="-5" u="heavy">
                <a:latin typeface="Arial"/>
                <a:cs typeface="Arial"/>
              </a:rPr>
              <a:t> </a:t>
            </a:r>
            <a:r>
              <a:rPr dirty="0" sz="700" spc="-5" u="heavy">
                <a:latin typeface="Arial"/>
                <a:cs typeface="Arial"/>
              </a:rPr>
              <a:t>	</a:t>
            </a:r>
            <a:endParaRPr sz="7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346902" y="9237439"/>
            <a:ext cx="117475" cy="289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75"/>
              </a:lnSpc>
            </a:pPr>
            <a:r>
              <a:rPr dirty="0" sz="1900" spc="-225">
                <a:latin typeface="Century Gothic"/>
                <a:cs typeface="Century Gothic"/>
              </a:rPr>
              <a:t>S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532866" y="9338026"/>
            <a:ext cx="20574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Arial"/>
                <a:cs typeface="Arial"/>
              </a:rPr>
              <a:t>N</a:t>
            </a:r>
            <a:r>
              <a:rPr dirty="0" sz="700" spc="-10">
                <a:latin typeface="Arial"/>
                <a:cs typeface="Arial"/>
              </a:rPr>
              <a:t>e</a:t>
            </a:r>
            <a:r>
              <a:rPr dirty="0" sz="700" spc="-20">
                <a:latin typeface="Arial"/>
                <a:cs typeface="Arial"/>
              </a:rPr>
              <a:t>s</a:t>
            </a:r>
            <a:r>
              <a:rPr dirty="0" sz="700" spc="-5">
                <a:latin typeface="Arial"/>
                <a:cs typeface="Arial"/>
              </a:rPr>
              <a:t>t</a:t>
            </a:r>
            <a:endParaRPr sz="7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325562" y="9437582"/>
            <a:ext cx="158115" cy="215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95"/>
              </a:lnSpc>
            </a:pPr>
            <a:r>
              <a:rPr dirty="0" sz="1500" spc="-825">
                <a:latin typeface="Arial"/>
                <a:cs typeface="Arial"/>
              </a:rPr>
              <a:t>8</a:t>
            </a:r>
            <a:r>
              <a:rPr dirty="0" sz="1500" spc="495">
                <a:solidFill>
                  <a:srgbClr val="FEAC00"/>
                </a:solidFill>
                <a:latin typeface="Arial"/>
                <a:cs typeface="Arial"/>
              </a:rPr>
              <a:t>"</a:t>
            </a:r>
            <a:endParaRPr sz="15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532866" y="9499561"/>
            <a:ext cx="96139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Arial"/>
                <a:cs typeface="Arial"/>
              </a:rPr>
              <a:t>Permanent Sample</a:t>
            </a:r>
            <a:r>
              <a:rPr dirty="0" sz="700" spc="-6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Plot</a:t>
            </a:r>
            <a:endParaRPr sz="7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324038" y="8386082"/>
            <a:ext cx="123126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7407" sz="2250" spc="37">
                <a:solidFill>
                  <a:srgbClr val="A73800"/>
                </a:solidFill>
                <a:latin typeface="Arial Narrow"/>
                <a:cs typeface="Arial Narrow"/>
              </a:rPr>
              <a:t>&amp;  </a:t>
            </a:r>
            <a:r>
              <a:rPr dirty="0" sz="700" spc="-10">
                <a:latin typeface="Arial"/>
                <a:cs typeface="Arial"/>
              </a:rPr>
              <a:t>Mineral </a:t>
            </a:r>
            <a:r>
              <a:rPr dirty="0" sz="700" spc="-5">
                <a:latin typeface="Arial"/>
                <a:cs typeface="Arial"/>
              </a:rPr>
              <a:t>Claim</a:t>
            </a:r>
            <a:r>
              <a:rPr dirty="0" sz="700" spc="-10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Post/Fence</a:t>
            </a:r>
            <a:endParaRPr sz="7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345378" y="9562543"/>
            <a:ext cx="753110" cy="259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703" sz="2250" spc="7">
                <a:solidFill>
                  <a:srgbClr val="818181"/>
                </a:solidFill>
                <a:latin typeface="Arial"/>
                <a:cs typeface="Arial"/>
              </a:rPr>
              <a:t>» </a:t>
            </a:r>
            <a:r>
              <a:rPr dirty="0" sz="700" spc="-10">
                <a:latin typeface="Arial"/>
                <a:cs typeface="Arial"/>
              </a:rPr>
              <a:t>Rock</a:t>
            </a:r>
            <a:r>
              <a:rPr dirty="0" sz="700" spc="13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Outcrop</a:t>
            </a:r>
            <a:endParaRPr sz="7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3612570" y="8549152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 h="0">
                <a:moveTo>
                  <a:pt x="0" y="0"/>
                </a:moveTo>
                <a:lnTo>
                  <a:pt x="24388" y="0"/>
                </a:lnTo>
              </a:path>
            </a:pathLst>
          </a:custGeom>
          <a:ln w="24388">
            <a:solidFill>
              <a:srgbClr val="A77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3664396" y="8549152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 h="0">
                <a:moveTo>
                  <a:pt x="0" y="0"/>
                </a:moveTo>
                <a:lnTo>
                  <a:pt x="24388" y="0"/>
                </a:lnTo>
              </a:path>
            </a:pathLst>
          </a:custGeom>
          <a:ln w="24388">
            <a:solidFill>
              <a:srgbClr val="A77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713173" y="8549152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 h="0">
                <a:moveTo>
                  <a:pt x="0" y="0"/>
                </a:moveTo>
                <a:lnTo>
                  <a:pt x="27437" y="0"/>
                </a:lnTo>
              </a:path>
            </a:pathLst>
          </a:custGeom>
          <a:ln w="24388">
            <a:solidFill>
              <a:srgbClr val="A77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764999" y="8549152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 h="0">
                <a:moveTo>
                  <a:pt x="0" y="0"/>
                </a:moveTo>
                <a:lnTo>
                  <a:pt x="24388" y="0"/>
                </a:lnTo>
              </a:path>
            </a:pathLst>
          </a:custGeom>
          <a:ln w="24388">
            <a:solidFill>
              <a:srgbClr val="A77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3816825" y="8549152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 h="0">
                <a:moveTo>
                  <a:pt x="0" y="0"/>
                </a:moveTo>
                <a:lnTo>
                  <a:pt x="24388" y="0"/>
                </a:lnTo>
              </a:path>
            </a:pathLst>
          </a:custGeom>
          <a:ln w="24388">
            <a:solidFill>
              <a:srgbClr val="A77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606472" y="8677161"/>
            <a:ext cx="247015" cy="0"/>
          </a:xfrm>
          <a:custGeom>
            <a:avLst/>
            <a:gdLst/>
            <a:ahLst/>
            <a:cxnLst/>
            <a:rect l="l" t="t" r="r" b="b"/>
            <a:pathLst>
              <a:path w="247014" h="0">
                <a:moveTo>
                  <a:pt x="0" y="0"/>
                </a:moveTo>
                <a:lnTo>
                  <a:pt x="246935" y="0"/>
                </a:lnTo>
              </a:path>
            </a:pathLst>
          </a:custGeom>
          <a:ln w="24388">
            <a:solidFill>
              <a:srgbClr val="9A9B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4816254" y="8466348"/>
            <a:ext cx="1016635" cy="568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87020">
              <a:lnSpc>
                <a:spcPct val="100000"/>
              </a:lnSpc>
            </a:pPr>
            <a:r>
              <a:rPr dirty="0" sz="700" spc="-5">
                <a:latin typeface="Arial"/>
                <a:cs typeface="Arial"/>
              </a:rPr>
              <a:t>Highways</a:t>
            </a:r>
            <a:endParaRPr sz="700">
              <a:latin typeface="Arial"/>
              <a:cs typeface="Arial"/>
            </a:endParaRPr>
          </a:p>
          <a:p>
            <a:pPr marL="287020" marR="5080" indent="-274955">
              <a:lnSpc>
                <a:spcPct val="137100"/>
              </a:lnSpc>
              <a:spcBef>
                <a:spcPts val="70"/>
              </a:spcBef>
              <a:tabLst>
                <a:tab pos="189230" algn="l"/>
              </a:tabLst>
            </a:pPr>
            <a:r>
              <a:rPr dirty="0" baseline="3968" sz="1050" spc="-7" u="sng">
                <a:latin typeface="Arial"/>
                <a:cs typeface="Arial"/>
              </a:rPr>
              <a:t> </a:t>
            </a:r>
            <a:r>
              <a:rPr dirty="0" baseline="3968" sz="1050" spc="-7" u="sng">
                <a:latin typeface="Arial"/>
                <a:cs typeface="Arial"/>
              </a:rPr>
              <a:t>	</a:t>
            </a:r>
            <a:r>
              <a:rPr dirty="0" baseline="3968" sz="1050" spc="-7">
                <a:latin typeface="Arial"/>
                <a:cs typeface="Arial"/>
              </a:rPr>
              <a:t>   </a:t>
            </a:r>
            <a:r>
              <a:rPr dirty="0" baseline="3968" sz="1050" spc="-1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Forest</a:t>
            </a:r>
            <a:r>
              <a:rPr dirty="0" sz="700" spc="-8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Roads 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Trails  Transmission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Line</a:t>
            </a:r>
            <a:endParaRPr sz="70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3606472" y="8972800"/>
            <a:ext cx="247015" cy="0"/>
          </a:xfrm>
          <a:custGeom>
            <a:avLst/>
            <a:gdLst/>
            <a:ahLst/>
            <a:cxnLst/>
            <a:rect l="l" t="t" r="r" b="b"/>
            <a:pathLst>
              <a:path w="247014" h="0">
                <a:moveTo>
                  <a:pt x="0" y="0"/>
                </a:moveTo>
                <a:lnTo>
                  <a:pt x="246935" y="0"/>
                </a:lnTo>
              </a:path>
            </a:pathLst>
          </a:custGeom>
          <a:ln w="24388">
            <a:solidFill>
              <a:srgbClr val="FEA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3606472" y="9128238"/>
            <a:ext cx="247015" cy="0"/>
          </a:xfrm>
          <a:custGeom>
            <a:avLst/>
            <a:gdLst/>
            <a:ahLst/>
            <a:cxnLst/>
            <a:rect l="l" t="t" r="r" b="b"/>
            <a:pathLst>
              <a:path w="247014" h="0">
                <a:moveTo>
                  <a:pt x="0" y="0"/>
                </a:moveTo>
                <a:lnTo>
                  <a:pt x="246935" y="0"/>
                </a:lnTo>
              </a:path>
            </a:pathLst>
          </a:custGeom>
          <a:ln w="24388">
            <a:solidFill>
              <a:srgbClr val="C5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612570" y="9393400"/>
            <a:ext cx="247015" cy="0"/>
          </a:xfrm>
          <a:custGeom>
            <a:avLst/>
            <a:gdLst/>
            <a:ahLst/>
            <a:cxnLst/>
            <a:rect l="l" t="t" r="r" b="b"/>
            <a:pathLst>
              <a:path w="247014" h="0">
                <a:moveTo>
                  <a:pt x="0" y="0"/>
                </a:moveTo>
                <a:lnTo>
                  <a:pt x="246935" y="0"/>
                </a:lnTo>
              </a:path>
            </a:pathLst>
          </a:custGeom>
          <a:ln w="36582">
            <a:solidFill>
              <a:srgbClr val="38A7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3938262" y="8460265"/>
            <a:ext cx="693420" cy="9950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">
              <a:lnSpc>
                <a:spcPct val="125699"/>
              </a:lnSpc>
            </a:pPr>
            <a:r>
              <a:rPr dirty="0" sz="700" spc="-5">
                <a:latin typeface="Arial"/>
                <a:cs typeface="Arial"/>
              </a:rPr>
              <a:t>Extraction </a:t>
            </a:r>
            <a:r>
              <a:rPr dirty="0" sz="700" spc="-10">
                <a:latin typeface="Arial"/>
                <a:cs typeface="Arial"/>
              </a:rPr>
              <a:t>Trail  </a:t>
            </a:r>
            <a:r>
              <a:rPr dirty="0" sz="700" spc="-5">
                <a:latin typeface="Arial"/>
                <a:cs typeface="Arial"/>
              </a:rPr>
              <a:t>Island  Stratification</a:t>
            </a:r>
            <a:r>
              <a:rPr dirty="0" sz="700" spc="-8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Bnd</a:t>
            </a:r>
            <a:endParaRPr sz="700">
              <a:latin typeface="Arial"/>
              <a:cs typeface="Arial"/>
            </a:endParaRPr>
          </a:p>
          <a:p>
            <a:pPr marL="30480" marR="99060" indent="-6350">
              <a:lnSpc>
                <a:spcPct val="140000"/>
              </a:lnSpc>
            </a:pPr>
            <a:r>
              <a:rPr dirty="0" sz="700" spc="-5">
                <a:latin typeface="Arial"/>
                <a:cs typeface="Arial"/>
              </a:rPr>
              <a:t>Planned</a:t>
            </a:r>
            <a:r>
              <a:rPr dirty="0" sz="700" spc="-9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Road  </a:t>
            </a:r>
            <a:r>
              <a:rPr dirty="0" sz="700" spc="-5">
                <a:latin typeface="Arial"/>
                <a:cs typeface="Arial"/>
              </a:rPr>
              <a:t>Other</a:t>
            </a:r>
            <a:endParaRPr sz="700">
              <a:latin typeface="Arial"/>
              <a:cs typeface="Arial"/>
            </a:endParaRPr>
          </a:p>
          <a:p>
            <a:pPr marL="30480">
              <a:lnSpc>
                <a:spcPct val="100000"/>
              </a:lnSpc>
              <a:spcBef>
                <a:spcPts val="240"/>
              </a:spcBef>
            </a:pPr>
            <a:r>
              <a:rPr dirty="0" sz="700" spc="-5">
                <a:latin typeface="Arial"/>
                <a:cs typeface="Arial"/>
              </a:rPr>
              <a:t>Caution</a:t>
            </a:r>
            <a:endParaRPr sz="700">
              <a:latin typeface="Arial"/>
              <a:cs typeface="Arial"/>
            </a:endParaRPr>
          </a:p>
          <a:p>
            <a:pPr marL="40005">
              <a:lnSpc>
                <a:spcPct val="100000"/>
              </a:lnSpc>
              <a:spcBef>
                <a:spcPts val="285"/>
              </a:spcBef>
            </a:pPr>
            <a:r>
              <a:rPr dirty="0" sz="700" spc="-5">
                <a:latin typeface="Arial"/>
                <a:cs typeface="Arial"/>
              </a:rPr>
              <a:t>Piling</a:t>
            </a:r>
            <a:r>
              <a:rPr dirty="0" sz="700" spc="-8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Location</a:t>
            </a:r>
            <a:endParaRPr sz="7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3618667" y="9567126"/>
            <a:ext cx="247015" cy="0"/>
          </a:xfrm>
          <a:custGeom>
            <a:avLst/>
            <a:gdLst/>
            <a:ahLst/>
            <a:cxnLst/>
            <a:rect l="l" t="t" r="r" b="b"/>
            <a:pathLst>
              <a:path w="247014" h="0">
                <a:moveTo>
                  <a:pt x="0" y="0"/>
                </a:moveTo>
                <a:lnTo>
                  <a:pt x="246935" y="0"/>
                </a:lnTo>
              </a:path>
            </a:pathLst>
          </a:custGeom>
          <a:ln w="365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4819303" y="9054578"/>
            <a:ext cx="628015" cy="419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0185" algn="l"/>
              </a:tabLst>
            </a:pPr>
            <a:r>
              <a:rPr dirty="0" sz="700" spc="-5" u="sng">
                <a:latin typeface="Arial"/>
                <a:cs typeface="Arial"/>
              </a:rPr>
              <a:t> </a:t>
            </a:r>
            <a:r>
              <a:rPr dirty="0" sz="700" spc="-5" u="sng">
                <a:latin typeface="Arial"/>
                <a:cs typeface="Arial"/>
              </a:rPr>
              <a:t>	</a:t>
            </a:r>
            <a:r>
              <a:rPr dirty="0" sz="700" spc="-5">
                <a:latin typeface="Arial"/>
                <a:cs typeface="Arial"/>
              </a:rPr>
              <a:t>  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Railroad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  <a:tabLst>
                <a:tab pos="210185" algn="l"/>
              </a:tabLst>
            </a:pPr>
            <a:r>
              <a:rPr dirty="0" baseline="3968" sz="1050" spc="-7" u="sng">
                <a:latin typeface="Arial"/>
                <a:cs typeface="Arial"/>
              </a:rPr>
              <a:t> </a:t>
            </a:r>
            <a:r>
              <a:rPr dirty="0" baseline="3968" sz="1050" spc="-7" u="sng">
                <a:latin typeface="Arial"/>
                <a:cs typeface="Arial"/>
              </a:rPr>
              <a:t>	</a:t>
            </a:r>
            <a:r>
              <a:rPr dirty="0" baseline="3968" sz="1050" spc="-7">
                <a:latin typeface="Arial"/>
                <a:cs typeface="Arial"/>
              </a:rPr>
              <a:t>  </a:t>
            </a:r>
            <a:r>
              <a:rPr dirty="0" baseline="3968" sz="1050" spc="22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Pipeline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  <a:tabLst>
                <a:tab pos="210185" algn="l"/>
              </a:tabLst>
            </a:pPr>
            <a:r>
              <a:rPr dirty="0" baseline="11904" sz="1050" spc="-7" u="sng">
                <a:latin typeface="Arial"/>
                <a:cs typeface="Arial"/>
              </a:rPr>
              <a:t> </a:t>
            </a:r>
            <a:r>
              <a:rPr dirty="0" baseline="11904" sz="1050" spc="-7" u="sng">
                <a:latin typeface="Arial"/>
                <a:cs typeface="Arial"/>
              </a:rPr>
              <a:t>	</a:t>
            </a:r>
            <a:r>
              <a:rPr dirty="0" baseline="11904" sz="1050" spc="-7">
                <a:latin typeface="Arial"/>
                <a:cs typeface="Arial"/>
              </a:rPr>
              <a:t>  </a:t>
            </a:r>
            <a:r>
              <a:rPr dirty="0" baseline="11904" sz="1050" spc="22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Streams</a:t>
            </a:r>
            <a:endParaRPr sz="7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645598" y="9508704"/>
            <a:ext cx="1397635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9079" algn="l"/>
                <a:tab pos="1384300" algn="l"/>
              </a:tabLst>
            </a:pPr>
            <a:r>
              <a:rPr dirty="0" baseline="3968" sz="1050" spc="-7" u="sng">
                <a:latin typeface="Arial"/>
                <a:cs typeface="Arial"/>
              </a:rPr>
              <a:t> </a:t>
            </a:r>
            <a:r>
              <a:rPr dirty="0" baseline="3968" sz="1050" spc="-7" u="sng">
                <a:latin typeface="Arial"/>
                <a:cs typeface="Arial"/>
              </a:rPr>
              <a:t>	</a:t>
            </a:r>
            <a:r>
              <a:rPr dirty="0" baseline="3968" sz="1050" spc="-7">
                <a:latin typeface="Arial"/>
                <a:cs typeface="Arial"/>
              </a:rPr>
              <a:t>  </a:t>
            </a:r>
            <a:r>
              <a:rPr dirty="0" baseline="3968" sz="1050" spc="-89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3x Thick Black</a:t>
            </a:r>
            <a:r>
              <a:rPr dirty="0" sz="700" spc="-8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Road </a:t>
            </a:r>
            <a:r>
              <a:rPr dirty="0" sz="700" spc="40">
                <a:latin typeface="Arial"/>
                <a:cs typeface="Arial"/>
              </a:rPr>
              <a:t> </a:t>
            </a:r>
            <a:r>
              <a:rPr dirty="0" sz="700" spc="-5" u="sng">
                <a:latin typeface="Arial"/>
                <a:cs typeface="Arial"/>
              </a:rPr>
              <a:t> </a:t>
            </a:r>
            <a:r>
              <a:rPr dirty="0" sz="700" u="sng">
                <a:latin typeface="Arial"/>
                <a:cs typeface="Arial"/>
              </a:rPr>
              <a:t>	</a:t>
            </a:r>
            <a:endParaRPr sz="7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6968553" y="9662683"/>
            <a:ext cx="532765" cy="16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Arial"/>
                <a:cs typeface="Arial"/>
              </a:rPr>
              <a:t>Pg </a:t>
            </a:r>
            <a:r>
              <a:rPr dirty="0" sz="1000">
                <a:latin typeface="Arial"/>
                <a:cs typeface="Arial"/>
              </a:rPr>
              <a:t>1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2019-09-23T18:49:35Z</dcterms:created>
  <dcterms:modified xsi:type="dcterms:W3CDTF">2019-09-23T18:49:35Z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2013-02-08T00:00:00Z</vt:filetime>
  </property>
  <property fmtid="{D5CDD505-2E9C-101B-9397-08002B2CF9AE}" pid="3" name="Creator">
    <vt:lpwstr>ESRI ArcMap 9.3.1.1850</vt:lpwstr>
  </property>
  <property fmtid="{D5CDD505-2E9C-101B-9397-08002B2CF9AE}" pid="4" name="LastSaved">
    <vt:filetime>2019-09-23T00:00:00Z</vt:filetime>
  </property>
</Properties>
</file>