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70" r:id="rId17"/>
    <p:sldId id="271" r:id="rId18"/>
    <p:sldId id="272" r:id="rId19"/>
    <p:sldId id="273" r:id="rId20"/>
    <p:sldId id="274" r:id="rId21"/>
    <p:sldId id="275" r:id="rId22"/>
    <p:sldId id="276" r:id="rId23"/>
    <p:sldId id="277"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4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861A-EB47-460D-A3FD-1FC8003D5B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464763D-AB7F-480F-8CED-84C2FAEA4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8E14E7F-B9A3-4EDD-A940-CC4451BA2624}"/>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5" name="Footer Placeholder 4">
            <a:extLst>
              <a:ext uri="{FF2B5EF4-FFF2-40B4-BE49-F238E27FC236}">
                <a16:creationId xmlns:a16="http://schemas.microsoft.com/office/drawing/2014/main" id="{032E2F27-63F5-470A-8B8A-E13961C255C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2AA096A-803D-466B-9783-59321F84EC0B}"/>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102596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26D2-8435-4187-B16B-B62C5A60584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0D0D800-F15D-402A-BEF0-9D21C60AA7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31BD1AA-6658-4CBC-9BBC-F53367ACF8A6}"/>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5" name="Footer Placeholder 4">
            <a:extLst>
              <a:ext uri="{FF2B5EF4-FFF2-40B4-BE49-F238E27FC236}">
                <a16:creationId xmlns:a16="http://schemas.microsoft.com/office/drawing/2014/main" id="{E909CA0B-0DCC-4729-8F89-C3E7A5E1E7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7DB5108-DD53-4220-833E-5100358ED1B4}"/>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297745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A9D47F-BB4C-46AB-A2AE-A2D4E2E5AD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9EE32A8-3C87-4693-A0A0-BE3899F184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B111BD8-440B-4A3D-9639-31183316BD1C}"/>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5" name="Footer Placeholder 4">
            <a:extLst>
              <a:ext uri="{FF2B5EF4-FFF2-40B4-BE49-F238E27FC236}">
                <a16:creationId xmlns:a16="http://schemas.microsoft.com/office/drawing/2014/main" id="{8790658A-B56D-4A59-8BA6-54EAA21D86A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839837-9B03-46E3-B48C-F4A501C7BE17}"/>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1625228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76878-388C-4D7B-923C-7FF84BBB325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41AF0E2-B576-4878-BC02-896A226EA7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0D79F08-EC73-42A7-8542-864F3F138E8D}"/>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5" name="Footer Placeholder 4">
            <a:extLst>
              <a:ext uri="{FF2B5EF4-FFF2-40B4-BE49-F238E27FC236}">
                <a16:creationId xmlns:a16="http://schemas.microsoft.com/office/drawing/2014/main" id="{69A3675D-6EB2-4563-ABA3-70BAAB0D12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B63D050-F2A3-4A33-A965-819725F79478}"/>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46182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D9F80-2D4A-4949-863A-C0B0B70001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7C555F0-0589-4984-AD3A-D17545DF0E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552417-44DE-423F-B920-06970291ABD6}"/>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5" name="Footer Placeholder 4">
            <a:extLst>
              <a:ext uri="{FF2B5EF4-FFF2-40B4-BE49-F238E27FC236}">
                <a16:creationId xmlns:a16="http://schemas.microsoft.com/office/drawing/2014/main" id="{939ACA54-B8D2-444A-BE64-F03E5CA4DCE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A0FB428-17E3-4F62-875C-774F781C339F}"/>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191475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11151-441C-4EC9-95EB-F1F587E355C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4190474-2C2E-4419-816B-D09C7A05B4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C40E3A9-BAA4-49E0-895C-A7B7DE4659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CB77BAC-FFAB-47ED-8921-A5D580DA93BE}"/>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6" name="Footer Placeholder 5">
            <a:extLst>
              <a:ext uri="{FF2B5EF4-FFF2-40B4-BE49-F238E27FC236}">
                <a16:creationId xmlns:a16="http://schemas.microsoft.com/office/drawing/2014/main" id="{CEB1E79F-CDEC-4375-896A-DADEA0F3BDE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8AA7FC8-4F96-4578-9D6E-8DE4926FC940}"/>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1098286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F06B-0AD0-48D8-A932-33F439FE26F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CEDE5BB-579D-44AA-9FD4-7B153E9F66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C7739B-AEC1-4D21-8514-2CBF26EC52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B716B4-A734-4369-9635-5C4F45C772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372715-C378-4889-BC52-DB60BE9F0C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14E38FB-F42F-41C0-809A-DF0CB54CD007}"/>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8" name="Footer Placeholder 7">
            <a:extLst>
              <a:ext uri="{FF2B5EF4-FFF2-40B4-BE49-F238E27FC236}">
                <a16:creationId xmlns:a16="http://schemas.microsoft.com/office/drawing/2014/main" id="{DA00D072-A72A-4A89-95C4-F979B6CDDBF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EC4B1F3-0C50-46AF-AA7B-C78988666BA2}"/>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3226057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7D96-1B0E-40E1-AD07-45013FC04D9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13AB5B3-07D5-4AF7-9180-92EA2D83AD23}"/>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4" name="Footer Placeholder 3">
            <a:extLst>
              <a:ext uri="{FF2B5EF4-FFF2-40B4-BE49-F238E27FC236}">
                <a16:creationId xmlns:a16="http://schemas.microsoft.com/office/drawing/2014/main" id="{8689940C-30A8-4E81-AFA1-737167296FA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B204659-C972-48E1-A0CA-A8278F17DCB1}"/>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392164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922BC-AD44-4C1B-A254-F9CBC10EF539}"/>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3" name="Footer Placeholder 2">
            <a:extLst>
              <a:ext uri="{FF2B5EF4-FFF2-40B4-BE49-F238E27FC236}">
                <a16:creationId xmlns:a16="http://schemas.microsoft.com/office/drawing/2014/main" id="{22A1795B-C8CD-4630-9A31-DCCCFC6ACA7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659C7A8-179D-4803-9367-2B63D258A0C6}"/>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151327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C7B7-81E4-4231-91B3-753ED82F24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BDD9B79-0D2C-4CE1-BBDA-F0732551FA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AA2F1C2-5D6B-4761-A9DE-55081FF13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3F9434-4310-4FA4-80AC-BEFF30480148}"/>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6" name="Footer Placeholder 5">
            <a:extLst>
              <a:ext uri="{FF2B5EF4-FFF2-40B4-BE49-F238E27FC236}">
                <a16:creationId xmlns:a16="http://schemas.microsoft.com/office/drawing/2014/main" id="{0E111B05-BCD5-4495-B190-45E0147C59B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524CC53-2691-4241-877A-082617453623}"/>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378482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D0D15-B08F-4B81-B612-DC0030016C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CB00F2E-61A5-4C1E-8538-C05EA2B699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1063B57-8FAC-4054-92F6-4970B638B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335EC-DB82-49B7-9452-FA14DB02C3F8}"/>
              </a:ext>
            </a:extLst>
          </p:cNvPr>
          <p:cNvSpPr>
            <a:spLocks noGrp="1"/>
          </p:cNvSpPr>
          <p:nvPr>
            <p:ph type="dt" sz="half" idx="10"/>
          </p:nvPr>
        </p:nvSpPr>
        <p:spPr/>
        <p:txBody>
          <a:bodyPr/>
          <a:lstStyle/>
          <a:p>
            <a:fld id="{8B6DCFDC-6355-4995-AC2C-75441775128A}" type="datetimeFigureOut">
              <a:rPr lang="en-CA" smtClean="0"/>
              <a:t>2019-09-23</a:t>
            </a:fld>
            <a:endParaRPr lang="en-CA"/>
          </a:p>
        </p:txBody>
      </p:sp>
      <p:sp>
        <p:nvSpPr>
          <p:cNvPr id="6" name="Footer Placeholder 5">
            <a:extLst>
              <a:ext uri="{FF2B5EF4-FFF2-40B4-BE49-F238E27FC236}">
                <a16:creationId xmlns:a16="http://schemas.microsoft.com/office/drawing/2014/main" id="{476E8912-3D24-419C-9A00-1FB5B18FE85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DC313B9-F9ED-4205-83A7-7462E5D9E2BB}"/>
              </a:ext>
            </a:extLst>
          </p:cNvPr>
          <p:cNvSpPr>
            <a:spLocks noGrp="1"/>
          </p:cNvSpPr>
          <p:nvPr>
            <p:ph type="sldNum" sz="quarter" idx="12"/>
          </p:nvPr>
        </p:nvSpPr>
        <p:spPr/>
        <p:txBody>
          <a:bodyPr/>
          <a:lstStyle/>
          <a:p>
            <a:fld id="{136B83EC-6E88-4838-9BB9-FBAD5AD86D46}" type="slidenum">
              <a:rPr lang="en-CA" smtClean="0"/>
              <a:t>‹#›</a:t>
            </a:fld>
            <a:endParaRPr lang="en-CA"/>
          </a:p>
        </p:txBody>
      </p:sp>
    </p:spTree>
    <p:extLst>
      <p:ext uri="{BB962C8B-B14F-4D97-AF65-F5344CB8AC3E}">
        <p14:creationId xmlns:p14="http://schemas.microsoft.com/office/powerpoint/2010/main" val="144640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FBC2B8-DF33-4E8D-B226-C25C445DB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B5C03CE-560A-480A-B9C7-290E93A3B9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FA798B8-C249-4012-AC6F-FD531F125A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DCFDC-6355-4995-AC2C-75441775128A}" type="datetimeFigureOut">
              <a:rPr lang="en-CA" smtClean="0"/>
              <a:t>2019-09-23</a:t>
            </a:fld>
            <a:endParaRPr lang="en-CA"/>
          </a:p>
        </p:txBody>
      </p:sp>
      <p:sp>
        <p:nvSpPr>
          <p:cNvPr id="5" name="Footer Placeholder 4">
            <a:extLst>
              <a:ext uri="{FF2B5EF4-FFF2-40B4-BE49-F238E27FC236}">
                <a16:creationId xmlns:a16="http://schemas.microsoft.com/office/drawing/2014/main" id="{C5CDB4AD-00A5-4E10-A4AC-948DB49F2D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7340DC6-B5FF-4B59-B12E-90CB6F3D9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B83EC-6E88-4838-9BB9-FBAD5AD86D46}" type="slidenum">
              <a:rPr lang="en-CA" smtClean="0"/>
              <a:t>‹#›</a:t>
            </a:fld>
            <a:endParaRPr lang="en-CA"/>
          </a:p>
        </p:txBody>
      </p:sp>
    </p:spTree>
    <p:extLst>
      <p:ext uri="{BB962C8B-B14F-4D97-AF65-F5344CB8AC3E}">
        <p14:creationId xmlns:p14="http://schemas.microsoft.com/office/powerpoint/2010/main" val="22672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blicdomainpictures.net/view-image.php?image=3263&amp;picture=locked-heart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com/imgres?imgurl=https%3A%2F%2Fwww.allaboutvision.com%2Fstatic%2Fc8806a06f587f1b4c23c8023615e66ba%2F18f60%2Fpolycarb-1200x630.png&amp;imgrefurl=https%3A%2F%2Fwww.allaboutvision.com%2Fsafety%2Fsafety-glasses.htm&amp;docid=tXZQVfY7l2uFcM&amp;tbnid=HowmZbmQjZQN7M%3A&amp;vet=10ahUKEwiF7o2D56jkAhXlUd8KHRvEBGMQMwhqKAgwCA..i&amp;w=677&amp;h=355&amp;bih=655&amp;biw=1366&amp;q=MAN%20WITH%20SAFTEY%20GLASSES&amp;ved=0ahUKEwiF7o2D56jkAhXlUd8KHRvEBGMQMwhqKAgwCA&amp;iact=mrc&amp;uact=8" TargetMode="External"/><Relationship Id="rId2" Type="http://schemas.openxmlformats.org/officeDocument/2006/relationships/image" Target="../media/image9.jp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google.com/imgres?imgurl=https%3A%2F%2Fwww.wonkeedonkeetools.co.uk%2Fmedia%2Fwysiwyg%2FCold-Chisels-Robert%2FBCMC-21-6.jpg&amp;imgrefurl=https%3A%2F%2Fwww.wonkeedonkeetools.co.uk%2Fchisels%2Fhow-do-you-look-after-your-chisels%2F&amp;docid=sTv6CAv7ggTDzM&amp;tbnid=Ha1mKx4Q5AOAlM%3A&amp;vet=10ahUKEwiR7-nl56jkAhVth-AKHTY8BqIQMwhIKAEwAQ..i&amp;w=600&amp;h=400&amp;bih=655&amp;biw=1366&amp;q=chisel%20mushroom%20head&amp;ved=0ahUKEwiR7-nl56jkAhVth-AKHTY8BqIQMwhIKAEwAQ&amp;iact=mrc&amp;uact=8"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ogle.com/imgres?imgurl=https%3A%2F%2F3.imimg.com%2Fdata3%2FTU%2FEM%2FMY-651102%2Fhydraulic-accumulator-250x250.jpg&amp;imgrefurl=https%3A%2F%2Fwww.indiamart.com%2Fproddetail%2Fhydraulic-accumulator-6968442612.html&amp;docid=6WWOIKnpUDCfnM&amp;tbnid=e6w2tMIplrIYgM%3A&amp;vet=10ahUKEwj93PvY6ajkAhWRUt8KHZpxBI4QMwieASgCMAI..i&amp;w=200&amp;h=195&amp;bih=655&amp;biw=1366&amp;q=HYRAULIC%20ACCUMULATOR&amp;ved=0ahUKEwj93PvY6ajkAhWRUt8KHZpxBI4QMwieASgCMAI&amp;iact=mrc&amp;uact=8" TargetMode="External"/><Relationship Id="rId2" Type="http://schemas.openxmlformats.org/officeDocument/2006/relationships/image" Target="../media/image14.jpg"/><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97E70-963F-451A-9537-34F624DF99E7}"/>
              </a:ext>
            </a:extLst>
          </p:cNvPr>
          <p:cNvSpPr>
            <a:spLocks noGrp="1"/>
          </p:cNvSpPr>
          <p:nvPr>
            <p:ph type="ctrTitle"/>
          </p:nvPr>
        </p:nvSpPr>
        <p:spPr/>
        <p:txBody>
          <a:bodyPr/>
          <a:lstStyle/>
          <a:p>
            <a:r>
              <a:rPr lang="en-CA" dirty="0"/>
              <a:t>PREFORMING REPAIRS AND MAINTENCE</a:t>
            </a:r>
          </a:p>
        </p:txBody>
      </p:sp>
      <p:sp>
        <p:nvSpPr>
          <p:cNvPr id="3" name="Subtitle 2">
            <a:extLst>
              <a:ext uri="{FF2B5EF4-FFF2-40B4-BE49-F238E27FC236}">
                <a16:creationId xmlns:a16="http://schemas.microsoft.com/office/drawing/2014/main" id="{11B0CCAE-3BAA-4C90-8390-87D050E4331A}"/>
              </a:ext>
            </a:extLst>
          </p:cNvPr>
          <p:cNvSpPr>
            <a:spLocks noGrp="1"/>
          </p:cNvSpPr>
          <p:nvPr>
            <p:ph type="subTitle" idx="1"/>
          </p:nvPr>
        </p:nvSpPr>
        <p:spPr/>
        <p:txBody>
          <a:bodyPr>
            <a:normAutofit/>
          </a:bodyPr>
          <a:lstStyle/>
          <a:p>
            <a:r>
              <a:rPr lang="en-CA" sz="4400" dirty="0">
                <a:solidFill>
                  <a:srgbClr val="FF0000"/>
                </a:solidFill>
              </a:rPr>
              <a:t>LOCK OUTS</a:t>
            </a:r>
          </a:p>
        </p:txBody>
      </p:sp>
      <p:pic>
        <p:nvPicPr>
          <p:cNvPr id="5" name="Picture 4">
            <a:extLst>
              <a:ext uri="{FF2B5EF4-FFF2-40B4-BE49-F238E27FC236}">
                <a16:creationId xmlns:a16="http://schemas.microsoft.com/office/drawing/2014/main" id="{1082973C-5BD9-4943-A5D7-0637806D0AA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42509" y="4381955"/>
            <a:ext cx="3934691" cy="2619076"/>
          </a:xfrm>
          <a:prstGeom prst="rect">
            <a:avLst/>
          </a:prstGeom>
        </p:spPr>
      </p:pic>
    </p:spTree>
    <p:extLst>
      <p:ext uri="{BB962C8B-B14F-4D97-AF65-F5344CB8AC3E}">
        <p14:creationId xmlns:p14="http://schemas.microsoft.com/office/powerpoint/2010/main" val="4092920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F503-658B-4BFA-B31A-6694CE1B74F8}"/>
              </a:ext>
            </a:extLst>
          </p:cNvPr>
          <p:cNvSpPr>
            <a:spLocks noGrp="1"/>
          </p:cNvSpPr>
          <p:nvPr>
            <p:ph type="title"/>
          </p:nvPr>
        </p:nvSpPr>
        <p:spPr/>
        <p:txBody>
          <a:bodyPr/>
          <a:lstStyle/>
          <a:p>
            <a:pPr algn="ctr"/>
            <a:r>
              <a:rPr lang="en-CA" dirty="0"/>
              <a:t>THE EFFECTS OF OIL INJECTION</a:t>
            </a:r>
          </a:p>
        </p:txBody>
      </p:sp>
      <p:pic>
        <p:nvPicPr>
          <p:cNvPr id="4" name="Picture 3">
            <a:extLst>
              <a:ext uri="{FF2B5EF4-FFF2-40B4-BE49-F238E27FC236}">
                <a16:creationId xmlns:a16="http://schemas.microsoft.com/office/drawing/2014/main" id="{9B0D43D5-7E81-4199-B9E1-1D47B4449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128" y="1468582"/>
            <a:ext cx="7176654" cy="5389418"/>
          </a:xfrm>
          <a:prstGeom prst="rect">
            <a:avLst/>
          </a:prstGeom>
        </p:spPr>
      </p:pic>
    </p:spTree>
    <p:extLst>
      <p:ext uri="{BB962C8B-B14F-4D97-AF65-F5344CB8AC3E}">
        <p14:creationId xmlns:p14="http://schemas.microsoft.com/office/powerpoint/2010/main" val="420892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1A20E-31CF-4FEE-8516-45AC3122FF44}"/>
              </a:ext>
            </a:extLst>
          </p:cNvPr>
          <p:cNvSpPr>
            <a:spLocks noGrp="1"/>
          </p:cNvSpPr>
          <p:nvPr>
            <p:ph type="title"/>
          </p:nvPr>
        </p:nvSpPr>
        <p:spPr/>
        <p:txBody>
          <a:bodyPr/>
          <a:lstStyle/>
          <a:p>
            <a:pPr algn="ctr"/>
            <a:r>
              <a:rPr lang="en-CA" dirty="0"/>
              <a:t>USE 3 POINT CONTACT AT ALL TIMES</a:t>
            </a:r>
          </a:p>
        </p:txBody>
      </p:sp>
      <p:pic>
        <p:nvPicPr>
          <p:cNvPr id="4" name="Picture 3">
            <a:extLst>
              <a:ext uri="{FF2B5EF4-FFF2-40B4-BE49-F238E27FC236}">
                <a16:creationId xmlns:a16="http://schemas.microsoft.com/office/drawing/2014/main" id="{51667281-37C1-4734-A897-19E8EF8251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4255" y="1524000"/>
            <a:ext cx="5334000" cy="5136046"/>
          </a:xfrm>
          <a:prstGeom prst="rect">
            <a:avLst/>
          </a:prstGeom>
        </p:spPr>
      </p:pic>
    </p:spTree>
    <p:extLst>
      <p:ext uri="{BB962C8B-B14F-4D97-AF65-F5344CB8AC3E}">
        <p14:creationId xmlns:p14="http://schemas.microsoft.com/office/powerpoint/2010/main" val="342155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844DF7-C3D3-457E-AF29-0CFBC709E9DF}"/>
              </a:ext>
            </a:extLst>
          </p:cNvPr>
          <p:cNvSpPr>
            <a:spLocks noGrp="1"/>
          </p:cNvSpPr>
          <p:nvPr>
            <p:ph type="title"/>
          </p:nvPr>
        </p:nvSpPr>
        <p:spPr/>
        <p:txBody>
          <a:bodyPr/>
          <a:lstStyle/>
          <a:p>
            <a:pPr algn="ctr"/>
            <a:r>
              <a:rPr lang="en-CA" dirty="0"/>
              <a:t>MOST FOREST INDUSTRY INJURIES OCCUR DUE TO SLIPS AND FALLS</a:t>
            </a:r>
          </a:p>
        </p:txBody>
      </p:sp>
      <p:pic>
        <p:nvPicPr>
          <p:cNvPr id="8" name="Content Placeholder 7">
            <a:extLst>
              <a:ext uri="{FF2B5EF4-FFF2-40B4-BE49-F238E27FC236}">
                <a16:creationId xmlns:a16="http://schemas.microsoft.com/office/drawing/2014/main" id="{E207214A-0ECD-405A-B32B-E915211033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5091" y="2273601"/>
            <a:ext cx="5846618" cy="2863766"/>
          </a:xfrm>
        </p:spPr>
      </p:pic>
    </p:spTree>
    <p:extLst>
      <p:ext uri="{BB962C8B-B14F-4D97-AF65-F5344CB8AC3E}">
        <p14:creationId xmlns:p14="http://schemas.microsoft.com/office/powerpoint/2010/main" val="2147022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4934-135B-402F-AE34-B3255691C064}"/>
              </a:ext>
            </a:extLst>
          </p:cNvPr>
          <p:cNvSpPr>
            <a:spLocks noGrp="1"/>
          </p:cNvSpPr>
          <p:nvPr>
            <p:ph type="title"/>
          </p:nvPr>
        </p:nvSpPr>
        <p:spPr/>
        <p:txBody>
          <a:bodyPr/>
          <a:lstStyle/>
          <a:p>
            <a:pPr algn="ctr"/>
            <a:r>
              <a:rPr lang="en-CA" dirty="0"/>
              <a:t>USE THE PROPER TOOL FOR THE JOB</a:t>
            </a:r>
          </a:p>
        </p:txBody>
      </p:sp>
      <p:pic>
        <p:nvPicPr>
          <p:cNvPr id="4" name="Picture 3">
            <a:extLst>
              <a:ext uri="{FF2B5EF4-FFF2-40B4-BE49-F238E27FC236}">
                <a16:creationId xmlns:a16="http://schemas.microsoft.com/office/drawing/2014/main" id="{7673AB63-8C0F-43DF-9830-7F41EC068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9164" y="1690688"/>
            <a:ext cx="4793672" cy="3989676"/>
          </a:xfrm>
          <a:prstGeom prst="rect">
            <a:avLst/>
          </a:prstGeom>
        </p:spPr>
      </p:pic>
    </p:spTree>
    <p:extLst>
      <p:ext uri="{BB962C8B-B14F-4D97-AF65-F5344CB8AC3E}">
        <p14:creationId xmlns:p14="http://schemas.microsoft.com/office/powerpoint/2010/main" val="3314978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3D8D6-8048-4FD3-BE40-F48717DE3629}"/>
              </a:ext>
            </a:extLst>
          </p:cNvPr>
          <p:cNvSpPr>
            <a:spLocks noGrp="1"/>
          </p:cNvSpPr>
          <p:nvPr>
            <p:ph type="title"/>
          </p:nvPr>
        </p:nvSpPr>
        <p:spPr/>
        <p:txBody>
          <a:bodyPr/>
          <a:lstStyle/>
          <a:p>
            <a:pPr algn="ctr"/>
            <a:r>
              <a:rPr lang="en-CA" dirty="0"/>
              <a:t>WEAR YOUR PPE </a:t>
            </a:r>
          </a:p>
        </p:txBody>
      </p:sp>
      <p:sp>
        <p:nvSpPr>
          <p:cNvPr id="3" name="Content Placeholder 2">
            <a:extLst>
              <a:ext uri="{FF2B5EF4-FFF2-40B4-BE49-F238E27FC236}">
                <a16:creationId xmlns:a16="http://schemas.microsoft.com/office/drawing/2014/main" id="{C245CDDF-014F-4B46-8D5B-BEEF4D34ED20}"/>
              </a:ext>
            </a:extLst>
          </p:cNvPr>
          <p:cNvSpPr>
            <a:spLocks noGrp="1"/>
          </p:cNvSpPr>
          <p:nvPr>
            <p:ph sz="half" idx="1"/>
          </p:nvPr>
        </p:nvSpPr>
        <p:spPr/>
        <p:txBody>
          <a:bodyPr/>
          <a:lstStyle/>
          <a:p>
            <a:endParaRPr lang="en-CA"/>
          </a:p>
        </p:txBody>
      </p:sp>
      <p:pic>
        <p:nvPicPr>
          <p:cNvPr id="6" name="Content Placeholder 5">
            <a:extLst>
              <a:ext uri="{FF2B5EF4-FFF2-40B4-BE49-F238E27FC236}">
                <a16:creationId xmlns:a16="http://schemas.microsoft.com/office/drawing/2014/main" id="{3AF1C92B-9841-492C-AD1E-89D9F1BA88C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825625"/>
            <a:ext cx="5181600" cy="3934257"/>
          </a:xfrm>
        </p:spPr>
      </p:pic>
      <p:pic>
        <p:nvPicPr>
          <p:cNvPr id="1027" name="Picture 3" descr="Image result for MAN WITH SAFETY GLASSES">
            <a:hlinkClick r:id="rId3"/>
            <a:extLst>
              <a:ext uri="{FF2B5EF4-FFF2-40B4-BE49-F238E27FC236}">
                <a16:creationId xmlns:a16="http://schemas.microsoft.com/office/drawing/2014/main" id="{2D2B5C87-6264-4E63-A4E3-3221F796B6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1825625"/>
            <a:ext cx="5181600" cy="393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886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95C8-F9CB-41DD-A5C7-898F1F05CD82}"/>
              </a:ext>
            </a:extLst>
          </p:cNvPr>
          <p:cNvSpPr>
            <a:spLocks noGrp="1"/>
          </p:cNvSpPr>
          <p:nvPr>
            <p:ph type="title"/>
          </p:nvPr>
        </p:nvSpPr>
        <p:spPr/>
        <p:txBody>
          <a:bodyPr/>
          <a:lstStyle/>
          <a:p>
            <a:pPr algn="ctr"/>
            <a:r>
              <a:rPr lang="en-CA" dirty="0"/>
              <a:t>SCALDS AND BURNS</a:t>
            </a:r>
          </a:p>
        </p:txBody>
      </p:sp>
      <p:sp>
        <p:nvSpPr>
          <p:cNvPr id="3" name="TextBox 2">
            <a:extLst>
              <a:ext uri="{FF2B5EF4-FFF2-40B4-BE49-F238E27FC236}">
                <a16:creationId xmlns:a16="http://schemas.microsoft.com/office/drawing/2014/main" id="{C0C15B4E-AB16-45C2-A9D9-A1642410305B}"/>
              </a:ext>
            </a:extLst>
          </p:cNvPr>
          <p:cNvSpPr txBox="1"/>
          <p:nvPr/>
        </p:nvSpPr>
        <p:spPr>
          <a:xfrm>
            <a:off x="318655" y="1482436"/>
            <a:ext cx="11473305" cy="2062103"/>
          </a:xfrm>
          <a:prstGeom prst="rect">
            <a:avLst/>
          </a:prstGeom>
          <a:noFill/>
        </p:spPr>
        <p:txBody>
          <a:bodyPr wrap="square" rtlCol="0">
            <a:spAutoFit/>
          </a:bodyPr>
          <a:lstStyle/>
          <a:p>
            <a:r>
              <a:rPr lang="en-CA" sz="3200" dirty="0"/>
              <a:t>MOST FLUIDS IN THE MACHINES ARE HOT ENOUGH TO SCALD YOU</a:t>
            </a:r>
          </a:p>
          <a:p>
            <a:r>
              <a:rPr lang="en-CA" sz="3200" dirty="0"/>
              <a:t>( MOTOR OIL, HYD OIL, ANTIFREEZE) IF OPENING THESE MAKE SURE MACHINE HAS COOLED ENOUGH AND THAT THERE IS NO RESIDUAL PRESSURE INSIDE THEM </a:t>
            </a:r>
          </a:p>
        </p:txBody>
      </p:sp>
    </p:spTree>
    <p:extLst>
      <p:ext uri="{BB962C8B-B14F-4D97-AF65-F5344CB8AC3E}">
        <p14:creationId xmlns:p14="http://schemas.microsoft.com/office/powerpoint/2010/main" val="2907025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62B24-E1DD-464B-B7E1-4D5C7D443DAF}"/>
              </a:ext>
            </a:extLst>
          </p:cNvPr>
          <p:cNvSpPr>
            <a:spLocks noGrp="1"/>
          </p:cNvSpPr>
          <p:nvPr>
            <p:ph type="title"/>
          </p:nvPr>
        </p:nvSpPr>
        <p:spPr/>
        <p:txBody>
          <a:bodyPr/>
          <a:lstStyle/>
          <a:p>
            <a:pPr algn="ctr"/>
            <a:r>
              <a:rPr lang="en-CA" dirty="0"/>
              <a:t>ENSURE TOOLS ARE IN GOOD CONDITION</a:t>
            </a:r>
          </a:p>
        </p:txBody>
      </p:sp>
      <p:pic>
        <p:nvPicPr>
          <p:cNvPr id="2051" name="Picture 3" descr="Image result for chisel mushroom head">
            <a:hlinkClick r:id="rId2"/>
            <a:extLst>
              <a:ext uri="{FF2B5EF4-FFF2-40B4-BE49-F238E27FC236}">
                <a16:creationId xmlns:a16="http://schemas.microsoft.com/office/drawing/2014/main" id="{DD31EE6B-CA8F-46F8-BB4C-7D679C3FE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5709" y="1419134"/>
            <a:ext cx="5749636" cy="4676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66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F3AA3-1BEC-45A0-A119-5F4041F5E16C}"/>
              </a:ext>
            </a:extLst>
          </p:cNvPr>
          <p:cNvSpPr>
            <a:spLocks noGrp="1"/>
          </p:cNvSpPr>
          <p:nvPr>
            <p:ph type="title"/>
          </p:nvPr>
        </p:nvSpPr>
        <p:spPr/>
        <p:txBody>
          <a:bodyPr/>
          <a:lstStyle/>
          <a:p>
            <a:pPr algn="ctr"/>
            <a:r>
              <a:rPr lang="en-CA" dirty="0"/>
              <a:t>FROST BITE AND HEAT STROKE ARE REAL!</a:t>
            </a:r>
          </a:p>
        </p:txBody>
      </p:sp>
      <p:sp>
        <p:nvSpPr>
          <p:cNvPr id="3" name="Text Placeholder 2">
            <a:extLst>
              <a:ext uri="{FF2B5EF4-FFF2-40B4-BE49-F238E27FC236}">
                <a16:creationId xmlns:a16="http://schemas.microsoft.com/office/drawing/2014/main" id="{73451DFA-2F6C-4BD6-B575-4FB5A1E8A67C}"/>
              </a:ext>
            </a:extLst>
          </p:cNvPr>
          <p:cNvSpPr>
            <a:spLocks noGrp="1"/>
          </p:cNvSpPr>
          <p:nvPr>
            <p:ph type="body" idx="1"/>
          </p:nvPr>
        </p:nvSpPr>
        <p:spPr/>
        <p:txBody>
          <a:bodyPr>
            <a:normAutofit/>
          </a:bodyPr>
          <a:lstStyle/>
          <a:p>
            <a:pPr algn="ctr"/>
            <a:r>
              <a:rPr lang="en-CA" sz="3600" dirty="0"/>
              <a:t>FROSTBITE</a:t>
            </a:r>
          </a:p>
        </p:txBody>
      </p:sp>
      <p:pic>
        <p:nvPicPr>
          <p:cNvPr id="8" name="Content Placeholder 7">
            <a:extLst>
              <a:ext uri="{FF2B5EF4-FFF2-40B4-BE49-F238E27FC236}">
                <a16:creationId xmlns:a16="http://schemas.microsoft.com/office/drawing/2014/main" id="{574614DD-E411-4072-AD4F-F87334E1A45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6612" y="2729345"/>
            <a:ext cx="5157787" cy="3460318"/>
          </a:xfrm>
        </p:spPr>
      </p:pic>
      <p:sp>
        <p:nvSpPr>
          <p:cNvPr id="5" name="Text Placeholder 4">
            <a:extLst>
              <a:ext uri="{FF2B5EF4-FFF2-40B4-BE49-F238E27FC236}">
                <a16:creationId xmlns:a16="http://schemas.microsoft.com/office/drawing/2014/main" id="{77017659-B221-4580-92E0-8112051CEFDC}"/>
              </a:ext>
            </a:extLst>
          </p:cNvPr>
          <p:cNvSpPr>
            <a:spLocks noGrp="1"/>
          </p:cNvSpPr>
          <p:nvPr>
            <p:ph type="body" sz="quarter" idx="3"/>
          </p:nvPr>
        </p:nvSpPr>
        <p:spPr/>
        <p:txBody>
          <a:bodyPr>
            <a:normAutofit/>
          </a:bodyPr>
          <a:lstStyle/>
          <a:p>
            <a:pPr algn="ctr"/>
            <a:r>
              <a:rPr lang="en-CA" sz="3600" dirty="0"/>
              <a:t>HEATSTROKE</a:t>
            </a:r>
          </a:p>
        </p:txBody>
      </p:sp>
      <p:pic>
        <p:nvPicPr>
          <p:cNvPr id="10" name="Content Placeholder 9">
            <a:extLst>
              <a:ext uri="{FF2B5EF4-FFF2-40B4-BE49-F238E27FC236}">
                <a16:creationId xmlns:a16="http://schemas.microsoft.com/office/drawing/2014/main" id="{CD708C72-C095-429A-87E4-662945264802}"/>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442364" y="2729345"/>
            <a:ext cx="4913024" cy="3460317"/>
          </a:xfrm>
        </p:spPr>
      </p:pic>
    </p:spTree>
    <p:extLst>
      <p:ext uri="{BB962C8B-B14F-4D97-AF65-F5344CB8AC3E}">
        <p14:creationId xmlns:p14="http://schemas.microsoft.com/office/powerpoint/2010/main" val="4259934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7C2C-B8C4-4D6D-A2C3-832E760DF70E}"/>
              </a:ext>
            </a:extLst>
          </p:cNvPr>
          <p:cNvSpPr>
            <a:spLocks noGrp="1"/>
          </p:cNvSpPr>
          <p:nvPr>
            <p:ph type="title"/>
          </p:nvPr>
        </p:nvSpPr>
        <p:spPr/>
        <p:txBody>
          <a:bodyPr>
            <a:normAutofit fontScale="90000"/>
          </a:bodyPr>
          <a:lstStyle/>
          <a:p>
            <a:pPr algn="ctr"/>
            <a:r>
              <a:rPr lang="en-US" b="1" dirty="0">
                <a:latin typeface="LucidaGrande-Bold"/>
              </a:rPr>
              <a:t>Working on a machine equipped</a:t>
            </a:r>
            <a:br>
              <a:rPr lang="en-US" b="1" dirty="0">
                <a:latin typeface="LucidaGrande-Bold"/>
              </a:rPr>
            </a:br>
            <a:r>
              <a:rPr lang="en-CA" b="1" dirty="0">
                <a:latin typeface="LucidaGrande-Bold"/>
              </a:rPr>
              <a:t>with an accumulator</a:t>
            </a:r>
            <a:br>
              <a:rPr lang="en-CA" b="1" dirty="0">
                <a:latin typeface="LucidaGrande-Bold"/>
              </a:rPr>
            </a:br>
            <a:endParaRPr lang="en-CA" dirty="0"/>
          </a:p>
        </p:txBody>
      </p:sp>
      <p:sp>
        <p:nvSpPr>
          <p:cNvPr id="3" name="Rectangle 2">
            <a:extLst>
              <a:ext uri="{FF2B5EF4-FFF2-40B4-BE49-F238E27FC236}">
                <a16:creationId xmlns:a16="http://schemas.microsoft.com/office/drawing/2014/main" id="{3621A9D2-A681-4E3A-80BC-C3464CA59743}"/>
              </a:ext>
            </a:extLst>
          </p:cNvPr>
          <p:cNvSpPr/>
          <p:nvPr/>
        </p:nvSpPr>
        <p:spPr>
          <a:xfrm>
            <a:off x="96982" y="1825624"/>
            <a:ext cx="9615054" cy="5078313"/>
          </a:xfrm>
          <a:prstGeom prst="rect">
            <a:avLst/>
          </a:prstGeom>
        </p:spPr>
        <p:txBody>
          <a:bodyPr wrap="square">
            <a:spAutoFit/>
          </a:bodyPr>
          <a:lstStyle/>
          <a:p>
            <a:r>
              <a:rPr lang="en-US" sz="3600" dirty="0">
                <a:latin typeface="AGaramondPro-Regular"/>
              </a:rPr>
              <a:t>On forest machines there is often an accumulator.</a:t>
            </a:r>
          </a:p>
          <a:p>
            <a:r>
              <a:rPr lang="en-US" sz="3600" dirty="0">
                <a:latin typeface="AGaramondPro-Regular"/>
              </a:rPr>
              <a:t>When servicing or repairing any such machine,</a:t>
            </a:r>
          </a:p>
          <a:p>
            <a:r>
              <a:rPr lang="en-US" sz="3600" dirty="0">
                <a:latin typeface="AGaramondPro-Regular"/>
              </a:rPr>
              <a:t>make sure that the accumulator is not under pressure.</a:t>
            </a:r>
          </a:p>
          <a:p>
            <a:r>
              <a:rPr lang="en-US" sz="3600" dirty="0">
                <a:latin typeface="AGaramondPro-Regular"/>
              </a:rPr>
              <a:t>Ask a technician/repairman for advice about</a:t>
            </a:r>
          </a:p>
          <a:p>
            <a:r>
              <a:rPr lang="en-US" sz="3600" dirty="0">
                <a:latin typeface="AGaramondPro-Regular"/>
              </a:rPr>
              <a:t>the various functions of the accumulator. If you</a:t>
            </a:r>
          </a:p>
          <a:p>
            <a:r>
              <a:rPr lang="en-US" sz="3600" dirty="0">
                <a:latin typeface="AGaramondPro-Regular"/>
              </a:rPr>
              <a:t>are going to repair a component in the hydraulic</a:t>
            </a:r>
          </a:p>
          <a:p>
            <a:r>
              <a:rPr lang="en-US" sz="3600" dirty="0">
                <a:latin typeface="AGaramondPro-Regular"/>
              </a:rPr>
              <a:t>system, or do any kind of work in the head, make</a:t>
            </a:r>
          </a:p>
          <a:p>
            <a:r>
              <a:rPr lang="en-US" sz="3600" dirty="0">
                <a:latin typeface="AGaramondPro-Regular"/>
              </a:rPr>
              <a:t>sure that the accumulator is not under pressure.</a:t>
            </a:r>
            <a:endParaRPr lang="en-CA" sz="3600" dirty="0"/>
          </a:p>
        </p:txBody>
      </p:sp>
    </p:spTree>
    <p:extLst>
      <p:ext uri="{BB962C8B-B14F-4D97-AF65-F5344CB8AC3E}">
        <p14:creationId xmlns:p14="http://schemas.microsoft.com/office/powerpoint/2010/main" val="4203550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574298-8AA6-43C2-87E8-119DB9081824}"/>
              </a:ext>
            </a:extLst>
          </p:cNvPr>
          <p:cNvSpPr>
            <a:spLocks noGrp="1"/>
          </p:cNvSpPr>
          <p:nvPr>
            <p:ph type="title"/>
          </p:nvPr>
        </p:nvSpPr>
        <p:spPr/>
        <p:txBody>
          <a:bodyPr/>
          <a:lstStyle/>
          <a:p>
            <a:pPr algn="ctr"/>
            <a:r>
              <a:rPr lang="en-CA" dirty="0"/>
              <a:t>HYDRAULIC ACCUMULATOR</a:t>
            </a:r>
          </a:p>
        </p:txBody>
      </p:sp>
      <p:sp>
        <p:nvSpPr>
          <p:cNvPr id="4" name="Content Placeholder 3">
            <a:extLst>
              <a:ext uri="{FF2B5EF4-FFF2-40B4-BE49-F238E27FC236}">
                <a16:creationId xmlns:a16="http://schemas.microsoft.com/office/drawing/2014/main" id="{6216D98B-BBCF-404D-92CE-52D7532087B4}"/>
              </a:ext>
            </a:extLst>
          </p:cNvPr>
          <p:cNvSpPr>
            <a:spLocks noGrp="1"/>
          </p:cNvSpPr>
          <p:nvPr>
            <p:ph sz="half" idx="1"/>
          </p:nvPr>
        </p:nvSpPr>
        <p:spPr/>
        <p:txBody>
          <a:bodyPr/>
          <a:lstStyle/>
          <a:p>
            <a:pPr marL="0" indent="0">
              <a:buNone/>
            </a:pPr>
            <a:endParaRPr lang="en-CA" dirty="0"/>
          </a:p>
        </p:txBody>
      </p:sp>
      <p:pic>
        <p:nvPicPr>
          <p:cNvPr id="9" name="Content Placeholder 8">
            <a:extLst>
              <a:ext uri="{FF2B5EF4-FFF2-40B4-BE49-F238E27FC236}">
                <a16:creationId xmlns:a16="http://schemas.microsoft.com/office/drawing/2014/main" id="{37698392-5154-46AE-9A2A-4A20864DF85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47163" y="1825626"/>
            <a:ext cx="4253345" cy="4381210"/>
          </a:xfrm>
        </p:spPr>
      </p:pic>
      <p:pic>
        <p:nvPicPr>
          <p:cNvPr id="3075" name="Picture 3" descr="Image result for HYDRAULIC ACCUMULATOR">
            <a:hlinkClick r:id="rId3"/>
            <a:extLst>
              <a:ext uri="{FF2B5EF4-FFF2-40B4-BE49-F238E27FC236}">
                <a16:creationId xmlns:a16="http://schemas.microsoft.com/office/drawing/2014/main" id="{BB325D73-F0A6-4837-9910-8DF22B31B8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1855498"/>
            <a:ext cx="518159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89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1B4B-0726-423D-AF87-6964E6B186FA}"/>
              </a:ext>
            </a:extLst>
          </p:cNvPr>
          <p:cNvSpPr>
            <a:spLocks noGrp="1"/>
          </p:cNvSpPr>
          <p:nvPr>
            <p:ph type="title"/>
          </p:nvPr>
        </p:nvSpPr>
        <p:spPr/>
        <p:txBody>
          <a:bodyPr/>
          <a:lstStyle/>
          <a:p>
            <a:pPr algn="ctr"/>
            <a:r>
              <a:rPr lang="en-CA" dirty="0"/>
              <a:t>PURPOSE OF THE LOCK OUT PROCEDURE</a:t>
            </a:r>
          </a:p>
        </p:txBody>
      </p:sp>
      <p:sp>
        <p:nvSpPr>
          <p:cNvPr id="4" name="Content Placeholder 3">
            <a:extLst>
              <a:ext uri="{FF2B5EF4-FFF2-40B4-BE49-F238E27FC236}">
                <a16:creationId xmlns:a16="http://schemas.microsoft.com/office/drawing/2014/main" id="{D4D528BB-003A-4A6F-8B1A-9594F9417883}"/>
              </a:ext>
            </a:extLst>
          </p:cNvPr>
          <p:cNvSpPr>
            <a:spLocks noGrp="1"/>
          </p:cNvSpPr>
          <p:nvPr>
            <p:ph sz="half" idx="1"/>
          </p:nvPr>
        </p:nvSpPr>
        <p:spPr/>
        <p:txBody>
          <a:bodyPr/>
          <a:lstStyle/>
          <a:p>
            <a:pPr lvl="1"/>
            <a:r>
              <a:rPr lang="en-CA" sz="3600" dirty="0"/>
              <a:t>PREVENT INJURES DURING REPAIRS</a:t>
            </a:r>
          </a:p>
          <a:p>
            <a:pPr marL="0" indent="0">
              <a:buNone/>
            </a:pPr>
            <a:endParaRPr lang="en-CA" dirty="0"/>
          </a:p>
        </p:txBody>
      </p:sp>
      <p:pic>
        <p:nvPicPr>
          <p:cNvPr id="7" name="Content Placeholder 6">
            <a:extLst>
              <a:ext uri="{FF2B5EF4-FFF2-40B4-BE49-F238E27FC236}">
                <a16:creationId xmlns:a16="http://schemas.microsoft.com/office/drawing/2014/main" id="{64E66A7E-9E1A-4426-860E-88F53D85C10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543969"/>
            <a:ext cx="5181600" cy="2914650"/>
          </a:xfrm>
        </p:spPr>
      </p:pic>
      <p:sp>
        <p:nvSpPr>
          <p:cNvPr id="3" name="TextBox 2">
            <a:extLst>
              <a:ext uri="{FF2B5EF4-FFF2-40B4-BE49-F238E27FC236}">
                <a16:creationId xmlns:a16="http://schemas.microsoft.com/office/drawing/2014/main" id="{926E29D0-39BF-4721-BD6C-F3445003BBF4}"/>
              </a:ext>
            </a:extLst>
          </p:cNvPr>
          <p:cNvSpPr txBox="1"/>
          <p:nvPr/>
        </p:nvSpPr>
        <p:spPr>
          <a:xfrm>
            <a:off x="-817418" y="1842655"/>
            <a:ext cx="184731" cy="369332"/>
          </a:xfrm>
          <a:prstGeom prst="rect">
            <a:avLst/>
          </a:prstGeom>
          <a:noFill/>
        </p:spPr>
        <p:txBody>
          <a:bodyPr wrap="none" rtlCol="0">
            <a:spAutoFit/>
          </a:bodyPr>
          <a:lstStyle/>
          <a:p>
            <a:endParaRPr lang="en-CA" dirty="0"/>
          </a:p>
        </p:txBody>
      </p:sp>
    </p:spTree>
    <p:extLst>
      <p:ext uri="{BB962C8B-B14F-4D97-AF65-F5344CB8AC3E}">
        <p14:creationId xmlns:p14="http://schemas.microsoft.com/office/powerpoint/2010/main" val="395724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2EA1-5039-42A7-B7D3-5F5093BF3205}"/>
              </a:ext>
            </a:extLst>
          </p:cNvPr>
          <p:cNvSpPr>
            <a:spLocks noGrp="1"/>
          </p:cNvSpPr>
          <p:nvPr>
            <p:ph type="title"/>
          </p:nvPr>
        </p:nvSpPr>
        <p:spPr/>
        <p:txBody>
          <a:bodyPr/>
          <a:lstStyle/>
          <a:p>
            <a:pPr algn="ctr"/>
            <a:r>
              <a:rPr lang="en-CA" dirty="0">
                <a:latin typeface="LucidaGrande"/>
              </a:rPr>
              <a:t>REPLACING XENON BULBS</a:t>
            </a:r>
            <a:br>
              <a:rPr lang="en-CA" dirty="0">
                <a:latin typeface="LucidaGrande"/>
              </a:rPr>
            </a:br>
            <a:endParaRPr lang="en-CA" dirty="0"/>
          </a:p>
        </p:txBody>
      </p:sp>
      <p:sp>
        <p:nvSpPr>
          <p:cNvPr id="3" name="Rectangle 2">
            <a:extLst>
              <a:ext uri="{FF2B5EF4-FFF2-40B4-BE49-F238E27FC236}">
                <a16:creationId xmlns:a16="http://schemas.microsoft.com/office/drawing/2014/main" id="{B8A108FC-DEA9-4BA5-92A7-2423A939677F}"/>
              </a:ext>
            </a:extLst>
          </p:cNvPr>
          <p:cNvSpPr/>
          <p:nvPr/>
        </p:nvSpPr>
        <p:spPr>
          <a:xfrm>
            <a:off x="2687781" y="1246910"/>
            <a:ext cx="7245927" cy="4832092"/>
          </a:xfrm>
          <a:prstGeom prst="rect">
            <a:avLst/>
          </a:prstGeom>
        </p:spPr>
        <p:txBody>
          <a:bodyPr wrap="square">
            <a:spAutoFit/>
          </a:bodyPr>
          <a:lstStyle/>
          <a:p>
            <a:r>
              <a:rPr lang="en-US" sz="2800" dirty="0">
                <a:latin typeface="AGaramondPro-Regular"/>
              </a:rPr>
              <a:t>There is always the possibility of burning your hands</a:t>
            </a:r>
          </a:p>
          <a:p>
            <a:r>
              <a:rPr lang="en-US" sz="2800" dirty="0">
                <a:latin typeface="AGaramondPro-Regular"/>
              </a:rPr>
              <a:t>as the lights are hot. Be careful and use the</a:t>
            </a:r>
          </a:p>
          <a:p>
            <a:r>
              <a:rPr lang="en-CA" sz="2800" dirty="0">
                <a:latin typeface="AGaramondPro-Regular"/>
              </a:rPr>
              <a:t>right type of gloves.</a:t>
            </a:r>
          </a:p>
          <a:p>
            <a:r>
              <a:rPr lang="en-US" sz="2800" dirty="0">
                <a:latin typeface="AGaramondPro-Regular"/>
              </a:rPr>
              <a:t>A basic rule for any repair work on Xenon bulbs</a:t>
            </a:r>
          </a:p>
          <a:p>
            <a:r>
              <a:rPr lang="en-US" sz="2800" dirty="0">
                <a:latin typeface="AGaramondPro-Regular"/>
              </a:rPr>
              <a:t>is that it should always be done by someone</a:t>
            </a:r>
          </a:p>
          <a:p>
            <a:r>
              <a:rPr lang="en-US" sz="2800" dirty="0">
                <a:latin typeface="AGaramondPro-Regular"/>
              </a:rPr>
              <a:t>certified by the manufacturer. Also read the safety When working with the lighting system there</a:t>
            </a:r>
          </a:p>
          <a:p>
            <a:r>
              <a:rPr lang="en-US" sz="2800" dirty="0">
                <a:latin typeface="AGaramondPro-Regular"/>
              </a:rPr>
              <a:t>chapter included in the machine’s instruction</a:t>
            </a:r>
          </a:p>
          <a:p>
            <a:r>
              <a:rPr lang="en-CA" sz="2800" dirty="0">
                <a:latin typeface="AGaramondPro-Regular"/>
              </a:rPr>
              <a:t>manual.</a:t>
            </a:r>
            <a:endParaRPr lang="en-CA" sz="2800" dirty="0"/>
          </a:p>
        </p:txBody>
      </p:sp>
    </p:spTree>
    <p:extLst>
      <p:ext uri="{BB962C8B-B14F-4D97-AF65-F5344CB8AC3E}">
        <p14:creationId xmlns:p14="http://schemas.microsoft.com/office/powerpoint/2010/main" val="2657834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7E7C-3A59-44D5-9CF0-2CFBDAB82AC7}"/>
              </a:ext>
            </a:extLst>
          </p:cNvPr>
          <p:cNvSpPr>
            <a:spLocks noGrp="1"/>
          </p:cNvSpPr>
          <p:nvPr>
            <p:ph type="title"/>
          </p:nvPr>
        </p:nvSpPr>
        <p:spPr/>
        <p:txBody>
          <a:bodyPr/>
          <a:lstStyle/>
          <a:p>
            <a:pPr algn="ctr"/>
            <a:r>
              <a:rPr lang="en-CA" b="1" dirty="0">
                <a:latin typeface="LucidaGrande-Bold"/>
              </a:rPr>
              <a:t>Risk of explosion</a:t>
            </a:r>
            <a:br>
              <a:rPr lang="en-CA" b="1" dirty="0">
                <a:latin typeface="LucidaGrande-Bold"/>
              </a:rPr>
            </a:br>
            <a:endParaRPr lang="en-CA" dirty="0"/>
          </a:p>
        </p:txBody>
      </p:sp>
      <p:sp>
        <p:nvSpPr>
          <p:cNvPr id="3" name="Rectangle 2">
            <a:extLst>
              <a:ext uri="{FF2B5EF4-FFF2-40B4-BE49-F238E27FC236}">
                <a16:creationId xmlns:a16="http://schemas.microsoft.com/office/drawing/2014/main" id="{20518BA5-E149-4BD3-8902-1D020A4A2A3F}"/>
              </a:ext>
            </a:extLst>
          </p:cNvPr>
          <p:cNvSpPr/>
          <p:nvPr/>
        </p:nvSpPr>
        <p:spPr>
          <a:xfrm>
            <a:off x="3048000" y="2644170"/>
            <a:ext cx="6096000" cy="4031873"/>
          </a:xfrm>
          <a:prstGeom prst="rect">
            <a:avLst/>
          </a:prstGeom>
        </p:spPr>
        <p:txBody>
          <a:bodyPr>
            <a:spAutoFit/>
          </a:bodyPr>
          <a:lstStyle/>
          <a:p>
            <a:r>
              <a:rPr lang="en-US" sz="3200" dirty="0">
                <a:latin typeface="AGaramondPro-Regular"/>
              </a:rPr>
              <a:t>There is a risk that Xenon bulbs may explode</a:t>
            </a:r>
          </a:p>
          <a:p>
            <a:r>
              <a:rPr lang="en-US" sz="3200" dirty="0">
                <a:latin typeface="AGaramondPro-Regular"/>
              </a:rPr>
              <a:t>and throw around glass shards, because they</a:t>
            </a:r>
          </a:p>
          <a:p>
            <a:r>
              <a:rPr lang="en-US" sz="3200" dirty="0">
                <a:latin typeface="AGaramondPro-Regular"/>
              </a:rPr>
              <a:t>are filled with gas. Therefore, always use safely</a:t>
            </a:r>
          </a:p>
          <a:p>
            <a:r>
              <a:rPr lang="en-US" sz="3200" dirty="0">
                <a:latin typeface="AGaramondPro-Regular"/>
              </a:rPr>
              <a:t>glasses when working with Xenon bulbs.</a:t>
            </a:r>
            <a:endParaRPr lang="en-CA" sz="3200" dirty="0"/>
          </a:p>
        </p:txBody>
      </p:sp>
    </p:spTree>
    <p:extLst>
      <p:ext uri="{BB962C8B-B14F-4D97-AF65-F5344CB8AC3E}">
        <p14:creationId xmlns:p14="http://schemas.microsoft.com/office/powerpoint/2010/main" val="2917586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7251F-D352-4357-B5BE-6BE5A5C1AF3A}"/>
              </a:ext>
            </a:extLst>
          </p:cNvPr>
          <p:cNvSpPr>
            <a:spLocks noGrp="1"/>
          </p:cNvSpPr>
          <p:nvPr>
            <p:ph type="title"/>
          </p:nvPr>
        </p:nvSpPr>
        <p:spPr/>
        <p:txBody>
          <a:bodyPr/>
          <a:lstStyle/>
          <a:p>
            <a:pPr algn="ctr"/>
            <a:r>
              <a:rPr lang="en-US" b="1" dirty="0">
                <a:latin typeface="LucidaGrande-Bold"/>
              </a:rPr>
              <a:t>Between 5,000 to 10,000 volts</a:t>
            </a:r>
            <a:br>
              <a:rPr lang="en-US" b="1" dirty="0">
                <a:latin typeface="LucidaGrande-Bold"/>
              </a:rPr>
            </a:br>
            <a:endParaRPr lang="en-CA" dirty="0"/>
          </a:p>
        </p:txBody>
      </p:sp>
      <p:sp>
        <p:nvSpPr>
          <p:cNvPr id="3" name="Rectangle 2">
            <a:extLst>
              <a:ext uri="{FF2B5EF4-FFF2-40B4-BE49-F238E27FC236}">
                <a16:creationId xmlns:a16="http://schemas.microsoft.com/office/drawing/2014/main" id="{FAA401BE-A77F-49BA-BD47-E007420CC391}"/>
              </a:ext>
            </a:extLst>
          </p:cNvPr>
          <p:cNvSpPr/>
          <p:nvPr/>
        </p:nvSpPr>
        <p:spPr>
          <a:xfrm>
            <a:off x="3228109" y="2768814"/>
            <a:ext cx="6608618" cy="3416320"/>
          </a:xfrm>
          <a:prstGeom prst="rect">
            <a:avLst/>
          </a:prstGeom>
        </p:spPr>
        <p:txBody>
          <a:bodyPr wrap="square">
            <a:spAutoFit/>
          </a:bodyPr>
          <a:lstStyle/>
          <a:p>
            <a:r>
              <a:rPr lang="en-US" sz="3600" dirty="0">
                <a:latin typeface="AGaramondPro-Regular"/>
              </a:rPr>
              <a:t>The working voltage of a Xenon light is between</a:t>
            </a:r>
          </a:p>
          <a:p>
            <a:r>
              <a:rPr lang="en-US" sz="3600" dirty="0">
                <a:latin typeface="AGaramondPro-Regular"/>
              </a:rPr>
              <a:t>5,000 and 10,000 volts. Always turn off the</a:t>
            </a:r>
          </a:p>
          <a:p>
            <a:r>
              <a:rPr lang="en-US" sz="3600" dirty="0">
                <a:latin typeface="AGaramondPro-Regular"/>
              </a:rPr>
              <a:t>main power switch before working on the lights</a:t>
            </a:r>
            <a:endParaRPr lang="en-CA" sz="3600" dirty="0"/>
          </a:p>
        </p:txBody>
      </p:sp>
    </p:spTree>
    <p:extLst>
      <p:ext uri="{BB962C8B-B14F-4D97-AF65-F5344CB8AC3E}">
        <p14:creationId xmlns:p14="http://schemas.microsoft.com/office/powerpoint/2010/main" val="2016437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50E2-2C7A-42E8-8C90-FDBDFE66ED23}"/>
              </a:ext>
            </a:extLst>
          </p:cNvPr>
          <p:cNvSpPr>
            <a:spLocks noGrp="1"/>
          </p:cNvSpPr>
          <p:nvPr>
            <p:ph type="title"/>
          </p:nvPr>
        </p:nvSpPr>
        <p:spPr/>
        <p:txBody>
          <a:bodyPr>
            <a:normAutofit/>
          </a:bodyPr>
          <a:lstStyle/>
          <a:p>
            <a:pPr algn="ctr"/>
            <a:r>
              <a:rPr lang="en-US" b="1" dirty="0">
                <a:latin typeface="LucidaGrande-Bold"/>
              </a:rPr>
              <a:t>Common rules for working on machines</a:t>
            </a:r>
            <a:br>
              <a:rPr lang="en-CA" b="1" dirty="0">
                <a:latin typeface="LucidaGrande-Bold"/>
              </a:rPr>
            </a:br>
            <a:endParaRPr lang="en-CA" dirty="0"/>
          </a:p>
        </p:txBody>
      </p:sp>
      <p:sp>
        <p:nvSpPr>
          <p:cNvPr id="3" name="Rectangle 2">
            <a:extLst>
              <a:ext uri="{FF2B5EF4-FFF2-40B4-BE49-F238E27FC236}">
                <a16:creationId xmlns:a16="http://schemas.microsoft.com/office/drawing/2014/main" id="{B996FEAB-2739-4DE8-9959-436DCB5EC1D6}"/>
              </a:ext>
            </a:extLst>
          </p:cNvPr>
          <p:cNvSpPr/>
          <p:nvPr/>
        </p:nvSpPr>
        <p:spPr>
          <a:xfrm>
            <a:off x="1039091" y="1246910"/>
            <a:ext cx="8437418" cy="4524315"/>
          </a:xfrm>
          <a:prstGeom prst="rect">
            <a:avLst/>
          </a:prstGeom>
        </p:spPr>
        <p:txBody>
          <a:bodyPr wrap="square">
            <a:spAutoFit/>
          </a:bodyPr>
          <a:lstStyle/>
          <a:p>
            <a:r>
              <a:rPr lang="en-US" sz="3600" dirty="0">
                <a:latin typeface="AGaramondPro-Regular"/>
              </a:rPr>
              <a:t>Other rules to consider when working on</a:t>
            </a:r>
          </a:p>
          <a:p>
            <a:r>
              <a:rPr lang="en-CA" sz="3600" dirty="0">
                <a:latin typeface="AGaramondPro-Regular"/>
              </a:rPr>
              <a:t>machines include the following:</a:t>
            </a:r>
          </a:p>
          <a:p>
            <a:r>
              <a:rPr lang="en-US" sz="3600" dirty="0">
                <a:latin typeface="AGaramondPro-Regular"/>
              </a:rPr>
              <a:t>• Do not work under a hanging load: Do</a:t>
            </a:r>
          </a:p>
          <a:p>
            <a:r>
              <a:rPr lang="en-US" sz="3600" dirty="0">
                <a:latin typeface="AGaramondPro-Regular"/>
              </a:rPr>
              <a:t>not stay under a crane or head hanging in</a:t>
            </a:r>
          </a:p>
          <a:p>
            <a:r>
              <a:rPr lang="en-CA" sz="3600" dirty="0">
                <a:latin typeface="AGaramondPro-Regular"/>
              </a:rPr>
              <a:t>the air!</a:t>
            </a:r>
          </a:p>
          <a:p>
            <a:r>
              <a:rPr lang="en-US" sz="3600" dirty="0">
                <a:latin typeface="AGaramondPro-Regular"/>
              </a:rPr>
              <a:t>• Do not stay between the head and, for </a:t>
            </a:r>
            <a:r>
              <a:rPr lang="en-US" sz="3600" dirty="0" err="1">
                <a:latin typeface="AGaramondPro-Regular"/>
              </a:rPr>
              <a:t>instance,the</a:t>
            </a:r>
            <a:r>
              <a:rPr lang="en-US" sz="3600" dirty="0">
                <a:latin typeface="AGaramondPro-Regular"/>
              </a:rPr>
              <a:t> wheels of the machine as this</a:t>
            </a:r>
          </a:p>
          <a:p>
            <a:r>
              <a:rPr lang="en-US" sz="3600" dirty="0">
                <a:latin typeface="AGaramondPro-Regular"/>
              </a:rPr>
              <a:t>may cut off your escape route.</a:t>
            </a:r>
            <a:endParaRPr lang="en-CA" sz="3600" dirty="0"/>
          </a:p>
        </p:txBody>
      </p:sp>
    </p:spTree>
    <p:extLst>
      <p:ext uri="{BB962C8B-B14F-4D97-AF65-F5344CB8AC3E}">
        <p14:creationId xmlns:p14="http://schemas.microsoft.com/office/powerpoint/2010/main" val="2805803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6439-0F6C-4B6C-8BD1-330D934C2C6F}"/>
              </a:ext>
            </a:extLst>
          </p:cNvPr>
          <p:cNvSpPr>
            <a:spLocks noGrp="1"/>
          </p:cNvSpPr>
          <p:nvPr>
            <p:ph type="title"/>
          </p:nvPr>
        </p:nvSpPr>
        <p:spPr/>
        <p:txBody>
          <a:bodyPr/>
          <a:lstStyle/>
          <a:p>
            <a:pPr algn="ctr"/>
            <a:r>
              <a:rPr lang="en-CA" dirty="0"/>
              <a:t>WHEN IN DOUBT??</a:t>
            </a:r>
          </a:p>
        </p:txBody>
      </p:sp>
      <p:sp>
        <p:nvSpPr>
          <p:cNvPr id="3" name="TextBox 2">
            <a:extLst>
              <a:ext uri="{FF2B5EF4-FFF2-40B4-BE49-F238E27FC236}">
                <a16:creationId xmlns:a16="http://schemas.microsoft.com/office/drawing/2014/main" id="{B73CD7BD-DAAE-4185-89F2-64EF86C94A1E}"/>
              </a:ext>
            </a:extLst>
          </p:cNvPr>
          <p:cNvSpPr txBox="1"/>
          <p:nvPr/>
        </p:nvSpPr>
        <p:spPr>
          <a:xfrm>
            <a:off x="597159" y="1648700"/>
            <a:ext cx="16216442" cy="3139321"/>
          </a:xfrm>
          <a:prstGeom prst="rect">
            <a:avLst/>
          </a:prstGeom>
          <a:noFill/>
        </p:spPr>
        <p:txBody>
          <a:bodyPr wrap="square" rtlCol="0">
            <a:spAutoFit/>
          </a:bodyPr>
          <a:lstStyle/>
          <a:p>
            <a:r>
              <a:rPr lang="en-CA" sz="3600" dirty="0"/>
              <a:t>WHEN IN DOUBT HOW TO SAFELY CONDUCT A REPAIR ASK </a:t>
            </a:r>
          </a:p>
          <a:p>
            <a:r>
              <a:rPr lang="en-CA" sz="3600" dirty="0"/>
              <a:t>YOUR SUPERVISOR IF THERE IS NOT A SUPERVISOR ON SITE </a:t>
            </a:r>
          </a:p>
          <a:p>
            <a:r>
              <a:rPr lang="en-CA" sz="3600" dirty="0"/>
              <a:t>AND YOU DECIDE TO TRY TO CONDUCT THE REPAIR YOURSELF </a:t>
            </a:r>
          </a:p>
          <a:p>
            <a:r>
              <a:rPr lang="en-CA" sz="3600" dirty="0"/>
              <a:t>STOP AND THINK ABOUT YOUR PLAN AND ALL THE HAZARDS </a:t>
            </a:r>
          </a:p>
          <a:p>
            <a:r>
              <a:rPr lang="en-CA" sz="3600" dirty="0"/>
              <a:t>AND UNFORSEEN DANGERS THAT MAY PRESENT THEMSELVES</a:t>
            </a:r>
            <a:endParaRPr lang="en-CA" dirty="0"/>
          </a:p>
          <a:p>
            <a:endParaRPr lang="en-CA" dirty="0"/>
          </a:p>
        </p:txBody>
      </p:sp>
      <p:sp>
        <p:nvSpPr>
          <p:cNvPr id="5" name="TextBox 4">
            <a:extLst>
              <a:ext uri="{FF2B5EF4-FFF2-40B4-BE49-F238E27FC236}">
                <a16:creationId xmlns:a16="http://schemas.microsoft.com/office/drawing/2014/main" id="{4EA07F7C-7DB4-4037-B95C-F66AE7853AB3}"/>
              </a:ext>
            </a:extLst>
          </p:cNvPr>
          <p:cNvSpPr txBox="1"/>
          <p:nvPr/>
        </p:nvSpPr>
        <p:spPr>
          <a:xfrm>
            <a:off x="2052735" y="4788021"/>
            <a:ext cx="8549585" cy="1384995"/>
          </a:xfrm>
          <a:prstGeom prst="rect">
            <a:avLst/>
          </a:prstGeom>
          <a:noFill/>
        </p:spPr>
        <p:txBody>
          <a:bodyPr wrap="none" rtlCol="0">
            <a:spAutoFit/>
          </a:bodyPr>
          <a:lstStyle/>
          <a:p>
            <a:r>
              <a:rPr lang="en-CA" sz="2800" dirty="0">
                <a:solidFill>
                  <a:srgbClr val="FF0000"/>
                </a:solidFill>
              </a:rPr>
              <a:t>REMEMBER THERE IS NO JOB, NO PRODUCTION TARGET,</a:t>
            </a:r>
          </a:p>
          <a:p>
            <a:r>
              <a:rPr lang="en-CA" sz="2800" dirty="0">
                <a:solidFill>
                  <a:srgbClr val="FF0000"/>
                </a:solidFill>
              </a:rPr>
              <a:t>NO REAPAIR YOU ARE UNTRAINED TO CONDUCT, THAT IS </a:t>
            </a:r>
          </a:p>
          <a:p>
            <a:r>
              <a:rPr lang="en-CA" sz="2800" dirty="0">
                <a:solidFill>
                  <a:srgbClr val="FF0000"/>
                </a:solidFill>
              </a:rPr>
              <a:t>WORTH YOUR LIFE</a:t>
            </a:r>
            <a:endParaRPr lang="en-CA" dirty="0">
              <a:solidFill>
                <a:srgbClr val="FF0000"/>
              </a:solidFill>
            </a:endParaRPr>
          </a:p>
        </p:txBody>
      </p:sp>
    </p:spTree>
    <p:extLst>
      <p:ext uri="{BB962C8B-B14F-4D97-AF65-F5344CB8AC3E}">
        <p14:creationId xmlns:p14="http://schemas.microsoft.com/office/powerpoint/2010/main" val="4071993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C0231F-B94E-4552-977E-012F3499717E}"/>
              </a:ext>
            </a:extLst>
          </p:cNvPr>
          <p:cNvSpPr txBox="1"/>
          <p:nvPr/>
        </p:nvSpPr>
        <p:spPr>
          <a:xfrm>
            <a:off x="2499727" y="2330823"/>
            <a:ext cx="7192546" cy="1862048"/>
          </a:xfrm>
          <a:prstGeom prst="rect">
            <a:avLst/>
          </a:prstGeom>
          <a:noFill/>
        </p:spPr>
        <p:txBody>
          <a:bodyPr wrap="none" rtlCol="0">
            <a:spAutoFit/>
          </a:bodyPr>
          <a:lstStyle/>
          <a:p>
            <a:r>
              <a:rPr lang="en-CA" sz="11500" dirty="0"/>
              <a:t>QUESTIONS</a:t>
            </a:r>
          </a:p>
        </p:txBody>
      </p:sp>
    </p:spTree>
    <p:extLst>
      <p:ext uri="{BB962C8B-B14F-4D97-AF65-F5344CB8AC3E}">
        <p14:creationId xmlns:p14="http://schemas.microsoft.com/office/powerpoint/2010/main" val="106844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DED5-78D6-4E57-8A47-B6DACB576518}"/>
              </a:ext>
            </a:extLst>
          </p:cNvPr>
          <p:cNvSpPr>
            <a:spLocks noGrp="1"/>
          </p:cNvSpPr>
          <p:nvPr>
            <p:ph type="title"/>
          </p:nvPr>
        </p:nvSpPr>
        <p:spPr/>
        <p:txBody>
          <a:bodyPr/>
          <a:lstStyle/>
          <a:p>
            <a:pPr algn="ctr"/>
            <a:r>
              <a:rPr lang="en-CA" dirty="0"/>
              <a:t>LOCK OUT PROCEDURE PONSSE BEAVER</a:t>
            </a:r>
          </a:p>
        </p:txBody>
      </p:sp>
      <p:sp>
        <p:nvSpPr>
          <p:cNvPr id="3" name="Rectangle 2">
            <a:extLst>
              <a:ext uri="{FF2B5EF4-FFF2-40B4-BE49-F238E27FC236}">
                <a16:creationId xmlns:a16="http://schemas.microsoft.com/office/drawing/2014/main" id="{82DA1045-E34A-4AF3-BAD6-391189A20AF1}"/>
              </a:ext>
            </a:extLst>
          </p:cNvPr>
          <p:cNvSpPr/>
          <p:nvPr/>
        </p:nvSpPr>
        <p:spPr>
          <a:xfrm>
            <a:off x="0" y="1397675"/>
            <a:ext cx="12192000" cy="5201424"/>
          </a:xfrm>
          <a:prstGeom prst="rect">
            <a:avLst/>
          </a:prstGeom>
        </p:spPr>
        <p:txBody>
          <a:bodyPr wrap="square">
            <a:spAutoFit/>
          </a:bodyPr>
          <a:lstStyle/>
          <a:p>
            <a:endParaRPr lang="en-US" sz="2400" dirty="0">
              <a:latin typeface="Calibri" panose="020F0502020204030204" pitchFamily="34" charset="0"/>
            </a:endParaRPr>
          </a:p>
          <a:p>
            <a:pPr marR="5890"/>
            <a:r>
              <a:rPr lang="en-US" sz="2800" dirty="0">
                <a:solidFill>
                  <a:srgbClr val="FF0000"/>
                </a:solidFill>
                <a:latin typeface="Calibri" panose="020F0502020204030204" pitchFamily="34" charset="0"/>
              </a:rPr>
              <a:t>THE MACHINE NEEDS TO BE LOCKED OUT EVERYTIME THERE IS WORK BEING PREFORMED ON IT! (SEE LIST OF EXCEPTIONS)</a:t>
            </a:r>
          </a:p>
          <a:p>
            <a:pPr marR="43690"/>
            <a:r>
              <a:rPr lang="en-US" sz="2800" dirty="0">
                <a:latin typeface="Calibri" panose="020F0502020204030204" pitchFamily="34" charset="0"/>
              </a:rPr>
              <a:t>STEP 1. SHUT OFF HEAD AND CRANE SWITCH</a:t>
            </a:r>
          </a:p>
          <a:p>
            <a:pPr marR="43690"/>
            <a:r>
              <a:rPr lang="en-US" sz="2800" dirty="0">
                <a:latin typeface="Calibri" panose="020F0502020204030204" pitchFamily="34" charset="0"/>
              </a:rPr>
              <a:t>STEP 2. TURN OFF IGNIGTION</a:t>
            </a:r>
          </a:p>
          <a:p>
            <a:r>
              <a:rPr lang="en-US" sz="2800" dirty="0">
                <a:latin typeface="Calibri" panose="020F0502020204030204" pitchFamily="34" charset="0"/>
              </a:rPr>
              <a:t>STEP 3. PRESS RED EMERGENCY SWITCH</a:t>
            </a:r>
          </a:p>
          <a:p>
            <a:pPr marR="940"/>
            <a:r>
              <a:rPr lang="en-US" sz="2800" dirty="0">
                <a:latin typeface="Calibri" panose="020F0502020204030204" pitchFamily="34" charset="0"/>
              </a:rPr>
              <a:t>STEP 4. TURN OFF AND REMOVE MASTER SWITCH HANDLE LOCATED ON THE OUTSIDE OF THE MACHINE UNDER THE DRIVERS DOOR AND SECURE THE HANDLE TO THE MACHINE WITH A LOCK OR SCISSOR DEVICE WITH LOCK.</a:t>
            </a:r>
          </a:p>
          <a:p>
            <a:r>
              <a:rPr lang="en-US" sz="2800" dirty="0">
                <a:latin typeface="Calibri" panose="020F0502020204030204" pitchFamily="34" charset="0"/>
              </a:rPr>
              <a:t>STEP 5. CARRY OUT WORK TO BE COMPLETED</a:t>
            </a:r>
          </a:p>
          <a:p>
            <a:pPr marR="5890"/>
            <a:r>
              <a:rPr lang="en-US" sz="2800" dirty="0">
                <a:latin typeface="Calibri" panose="020F0502020204030204" pitchFamily="34" charset="0"/>
              </a:rPr>
              <a:t>STEP 6. WHEN WORK IS COMPLETED RETURN TO WORK BY COMPLETING THE ABOVE STEPS IN REVERSE ORDER</a:t>
            </a:r>
          </a:p>
        </p:txBody>
      </p:sp>
    </p:spTree>
    <p:extLst>
      <p:ext uri="{BB962C8B-B14F-4D97-AF65-F5344CB8AC3E}">
        <p14:creationId xmlns:p14="http://schemas.microsoft.com/office/powerpoint/2010/main" val="3216449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B1ED-8C0E-47BA-8D52-EED0581203AE}"/>
              </a:ext>
            </a:extLst>
          </p:cNvPr>
          <p:cNvSpPr>
            <a:spLocks noGrp="1"/>
          </p:cNvSpPr>
          <p:nvPr>
            <p:ph type="title"/>
          </p:nvPr>
        </p:nvSpPr>
        <p:spPr/>
        <p:txBody>
          <a:bodyPr/>
          <a:lstStyle/>
          <a:p>
            <a:pPr algn="ctr"/>
            <a:r>
              <a:rPr lang="en-CA" dirty="0">
                <a:solidFill>
                  <a:srgbClr val="FF0000"/>
                </a:solidFill>
              </a:rPr>
              <a:t>EXCEPTIONS</a:t>
            </a:r>
          </a:p>
        </p:txBody>
      </p:sp>
      <p:sp>
        <p:nvSpPr>
          <p:cNvPr id="3" name="Rectangle 2">
            <a:extLst>
              <a:ext uri="{FF2B5EF4-FFF2-40B4-BE49-F238E27FC236}">
                <a16:creationId xmlns:a16="http://schemas.microsoft.com/office/drawing/2014/main" id="{4C9F0B41-91E3-4B3A-9F80-47B3ECBC5486}"/>
              </a:ext>
            </a:extLst>
          </p:cNvPr>
          <p:cNvSpPr/>
          <p:nvPr/>
        </p:nvSpPr>
        <p:spPr>
          <a:xfrm>
            <a:off x="180110" y="1288906"/>
            <a:ext cx="12192000" cy="5016758"/>
          </a:xfrm>
          <a:prstGeom prst="rect">
            <a:avLst/>
          </a:prstGeom>
        </p:spPr>
        <p:txBody>
          <a:bodyPr wrap="square">
            <a:spAutoFit/>
          </a:bodyPr>
          <a:lstStyle/>
          <a:p>
            <a:r>
              <a:rPr lang="en-US" sz="3200" dirty="0">
                <a:latin typeface="Calibri" panose="020F0502020204030204" pitchFamily="34" charset="0"/>
              </a:rPr>
              <a:t>1.CHANGING A BAR OR CHAIN (FOLLOW BAR AND CHAIN PROCEDURE</a:t>
            </a:r>
          </a:p>
          <a:p>
            <a:endParaRPr lang="en-US" sz="3200" dirty="0">
              <a:latin typeface="Calibri" panose="020F0502020204030204" pitchFamily="34" charset="0"/>
            </a:endParaRPr>
          </a:p>
          <a:p>
            <a:pPr marR="1150"/>
            <a:r>
              <a:rPr lang="en-US" sz="3200" dirty="0">
                <a:latin typeface="Calibri" panose="020F0502020204030204" pitchFamily="34" charset="0"/>
              </a:rPr>
              <a:t>2.A SERVICE TECHNICIAN IS MAKING ADJUSTMENTS OR LOOKING FOR LEAKS FOR WHICH THE ENGINE MUST BE RUNNING IN WHICH CASE GREAT CARE MUST BE TAKEN TO PREVENT AN ACCIDENT (PLANNING AND COMMUNICATION IS KEY)</a:t>
            </a:r>
          </a:p>
          <a:p>
            <a:pPr marR="1150"/>
            <a:endParaRPr lang="en-US" sz="3200" dirty="0">
              <a:latin typeface="Calibri" panose="020F0502020204030204" pitchFamily="34" charset="0"/>
            </a:endParaRPr>
          </a:p>
          <a:p>
            <a:pPr marR="1150"/>
            <a:r>
              <a:rPr lang="en-US" sz="3200" dirty="0">
                <a:latin typeface="Calibri" panose="020F0502020204030204" pitchFamily="34" charset="0"/>
              </a:rPr>
              <a:t>3.REFUELING AND A PRESTART UP INSPECTION</a:t>
            </a:r>
          </a:p>
          <a:p>
            <a:endParaRPr lang="en-CA" sz="3200" dirty="0">
              <a:latin typeface="Calibri" panose="020F0502020204030204" pitchFamily="34" charset="0"/>
            </a:endParaRPr>
          </a:p>
          <a:p>
            <a:pPr marR="1270"/>
            <a:endParaRPr lang="en-US" sz="3200" dirty="0">
              <a:latin typeface="Calibri" panose="020F0502020204030204" pitchFamily="34" charset="0"/>
            </a:endParaRPr>
          </a:p>
        </p:txBody>
      </p:sp>
    </p:spTree>
    <p:extLst>
      <p:ext uri="{BB962C8B-B14F-4D97-AF65-F5344CB8AC3E}">
        <p14:creationId xmlns:p14="http://schemas.microsoft.com/office/powerpoint/2010/main" val="1508741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BABEBE-70CB-45F0-A108-3930C322DF68}"/>
              </a:ext>
            </a:extLst>
          </p:cNvPr>
          <p:cNvSpPr/>
          <p:nvPr/>
        </p:nvSpPr>
        <p:spPr>
          <a:xfrm>
            <a:off x="110836" y="0"/>
            <a:ext cx="12081164" cy="5324535"/>
          </a:xfrm>
          <a:prstGeom prst="rect">
            <a:avLst/>
          </a:prstGeom>
        </p:spPr>
        <p:txBody>
          <a:bodyPr wrap="square">
            <a:spAutoFit/>
          </a:bodyPr>
          <a:lstStyle/>
          <a:p>
            <a:endParaRPr lang="en-CA" sz="1600" dirty="0">
              <a:solidFill>
                <a:srgbClr val="000000"/>
              </a:solidFill>
              <a:latin typeface="Calibri" panose="020F0502020204030204" pitchFamily="34" charset="0"/>
            </a:endParaRPr>
          </a:p>
          <a:p>
            <a:r>
              <a:rPr lang="en-US" sz="1600" dirty="0">
                <a:solidFill>
                  <a:srgbClr val="000000"/>
                </a:solidFill>
                <a:latin typeface="Calibri" panose="020F0502020204030204" pitchFamily="34" charset="0"/>
              </a:rPr>
              <a:t> </a:t>
            </a:r>
            <a:r>
              <a:rPr lang="en-US" sz="3600" dirty="0">
                <a:solidFill>
                  <a:srgbClr val="000000"/>
                </a:solidFill>
                <a:latin typeface="Calibri" panose="020F0502020204030204" pitchFamily="34" charset="0"/>
              </a:rPr>
              <a:t>IN THE EVENT YOU LEAVE THE SITE THE LOCK OUT MUST REMAIN IN PLACE AS LONG AS THE MACHINE IS NOT OPERABLE IT MUST BE TAGGED OUT SO THAT SOMEONE ELSE SHOWING UP KNOWS THAT THE MACHINE IS DISABLED.</a:t>
            </a:r>
          </a:p>
          <a:p>
            <a:endParaRPr lang="en-US" sz="3600" dirty="0">
              <a:solidFill>
                <a:srgbClr val="000000"/>
              </a:solidFill>
              <a:latin typeface="Calibri" panose="020F0502020204030204" pitchFamily="34" charset="0"/>
            </a:endParaRPr>
          </a:p>
          <a:p>
            <a:r>
              <a:rPr lang="en-US" sz="3600" dirty="0">
                <a:solidFill>
                  <a:srgbClr val="000000"/>
                </a:solidFill>
                <a:latin typeface="Calibri" panose="020F0502020204030204" pitchFamily="34" charset="0"/>
              </a:rPr>
              <a:t> </a:t>
            </a:r>
          </a:p>
          <a:p>
            <a:r>
              <a:rPr lang="en-US" sz="3600" dirty="0">
                <a:solidFill>
                  <a:srgbClr val="000000"/>
                </a:solidFill>
                <a:latin typeface="Calibri" panose="020F0502020204030204" pitchFamily="34" charset="0"/>
              </a:rPr>
              <a:t>IN THE EVENT AN OPERATOR LEAVES HIS LOCK IN PLACE AND GOES HOME, EVERY EFFORT SHOULD BE MADE TO CONTACT THAT OPERATOR BEFORE REMOVING HIS LOCK </a:t>
            </a:r>
            <a:endParaRPr lang="en-CA" sz="3600" dirty="0"/>
          </a:p>
        </p:txBody>
      </p:sp>
    </p:spTree>
    <p:extLst>
      <p:ext uri="{BB962C8B-B14F-4D97-AF65-F5344CB8AC3E}">
        <p14:creationId xmlns:p14="http://schemas.microsoft.com/office/powerpoint/2010/main" val="274100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33A29-1AC2-4E7F-A6E2-638D3CE55500}"/>
              </a:ext>
            </a:extLst>
          </p:cNvPr>
          <p:cNvSpPr>
            <a:spLocks noGrp="1"/>
          </p:cNvSpPr>
          <p:nvPr>
            <p:ph type="title"/>
          </p:nvPr>
        </p:nvSpPr>
        <p:spPr/>
        <p:txBody>
          <a:bodyPr/>
          <a:lstStyle/>
          <a:p>
            <a:pPr algn="ctr"/>
            <a:r>
              <a:rPr lang="en-CA" dirty="0"/>
              <a:t>TROUBLE SHOOTING WITH THE MACHINE RUNNING</a:t>
            </a:r>
          </a:p>
        </p:txBody>
      </p:sp>
      <p:sp>
        <p:nvSpPr>
          <p:cNvPr id="3" name="Content Placeholder 2">
            <a:extLst>
              <a:ext uri="{FF2B5EF4-FFF2-40B4-BE49-F238E27FC236}">
                <a16:creationId xmlns:a16="http://schemas.microsoft.com/office/drawing/2014/main" id="{B565F8EF-B935-4E6D-AC97-A200EF261381}"/>
              </a:ext>
            </a:extLst>
          </p:cNvPr>
          <p:cNvSpPr>
            <a:spLocks noGrp="1"/>
          </p:cNvSpPr>
          <p:nvPr>
            <p:ph sz="half" idx="1"/>
          </p:nvPr>
        </p:nvSpPr>
        <p:spPr/>
        <p:txBody>
          <a:bodyPr/>
          <a:lstStyle/>
          <a:p>
            <a:pPr marL="0" indent="0">
              <a:buNone/>
            </a:pPr>
            <a:r>
              <a:rPr lang="en-CA" dirty="0"/>
              <a:t>  </a:t>
            </a:r>
            <a:r>
              <a:rPr lang="en-CA" sz="3600" dirty="0"/>
              <a:t>REASONS NOT TO BE </a:t>
            </a:r>
          </a:p>
          <a:p>
            <a:pPr marL="0" indent="0">
              <a:buNone/>
            </a:pPr>
            <a:r>
              <a:rPr lang="en-CA" sz="3600" dirty="0"/>
              <a:t>  LOCKED OUT</a:t>
            </a:r>
            <a:endParaRPr lang="en-CA" dirty="0"/>
          </a:p>
          <a:p>
            <a:endParaRPr lang="en-CA" dirty="0"/>
          </a:p>
          <a:p>
            <a:r>
              <a:rPr lang="en-CA" dirty="0"/>
              <a:t>LOOKING FOR PRESSURE LEAKS</a:t>
            </a:r>
          </a:p>
          <a:p>
            <a:r>
              <a:rPr lang="en-CA" dirty="0"/>
              <a:t>SETTING PRESSURES</a:t>
            </a:r>
          </a:p>
          <a:p>
            <a:r>
              <a:rPr lang="en-CA" dirty="0"/>
              <a:t>DIAGNOSING NOISES</a:t>
            </a:r>
          </a:p>
          <a:p>
            <a:pPr marL="0" indent="0">
              <a:buNone/>
            </a:pPr>
            <a:endParaRPr lang="en-CA" dirty="0"/>
          </a:p>
          <a:p>
            <a:endParaRPr lang="en-CA" dirty="0"/>
          </a:p>
        </p:txBody>
      </p:sp>
      <p:sp>
        <p:nvSpPr>
          <p:cNvPr id="4" name="Content Placeholder 3">
            <a:extLst>
              <a:ext uri="{FF2B5EF4-FFF2-40B4-BE49-F238E27FC236}">
                <a16:creationId xmlns:a16="http://schemas.microsoft.com/office/drawing/2014/main" id="{E86584E8-67D1-4DBE-9024-12CF41E9ABE0}"/>
              </a:ext>
            </a:extLst>
          </p:cNvPr>
          <p:cNvSpPr>
            <a:spLocks noGrp="1"/>
          </p:cNvSpPr>
          <p:nvPr>
            <p:ph sz="half" idx="2"/>
          </p:nvPr>
        </p:nvSpPr>
        <p:spPr/>
        <p:txBody>
          <a:bodyPr/>
          <a:lstStyle/>
          <a:p>
            <a:pPr marL="0" indent="0">
              <a:buNone/>
            </a:pPr>
            <a:r>
              <a:rPr lang="en-CA" dirty="0"/>
              <a:t> </a:t>
            </a:r>
            <a:r>
              <a:rPr lang="en-CA" sz="3600" dirty="0"/>
              <a:t>THINGS TO REMEMBER</a:t>
            </a:r>
          </a:p>
          <a:p>
            <a:pPr marL="514350" indent="-514350">
              <a:buAutoNum type="arabicPeriod"/>
            </a:pPr>
            <a:r>
              <a:rPr lang="en-CA" dirty="0"/>
              <a:t>COMMUNICATION IS VERY IMPORTANT</a:t>
            </a:r>
          </a:p>
          <a:p>
            <a:pPr marL="514350" indent="-514350">
              <a:buAutoNum type="arabicPeriod"/>
            </a:pPr>
            <a:r>
              <a:rPr lang="en-CA" dirty="0"/>
              <a:t>PAY ATTENTION (NO DISTRACTIONS)</a:t>
            </a:r>
          </a:p>
          <a:p>
            <a:pPr marL="514350" indent="-514350">
              <a:buAutoNum type="arabicPeriod"/>
            </a:pPr>
            <a:r>
              <a:rPr lang="en-CA" dirty="0"/>
              <a:t>DON’T DO ANYTHING THE TECHNICIAN HASN’T TOLD YOU TO DO</a:t>
            </a:r>
          </a:p>
        </p:txBody>
      </p:sp>
    </p:spTree>
    <p:extLst>
      <p:ext uri="{BB962C8B-B14F-4D97-AF65-F5344CB8AC3E}">
        <p14:creationId xmlns:p14="http://schemas.microsoft.com/office/powerpoint/2010/main" val="226516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3035-41EC-4E88-BF36-2182EB44BB7C}"/>
              </a:ext>
            </a:extLst>
          </p:cNvPr>
          <p:cNvSpPr>
            <a:spLocks noGrp="1"/>
          </p:cNvSpPr>
          <p:nvPr>
            <p:ph type="title"/>
          </p:nvPr>
        </p:nvSpPr>
        <p:spPr/>
        <p:txBody>
          <a:bodyPr/>
          <a:lstStyle/>
          <a:p>
            <a:pPr algn="ctr"/>
            <a:r>
              <a:rPr lang="en-CA" dirty="0">
                <a:solidFill>
                  <a:srgbClr val="FF0000"/>
                </a:solidFill>
              </a:rPr>
              <a:t>HANDS OFF</a:t>
            </a:r>
          </a:p>
        </p:txBody>
      </p:sp>
      <p:pic>
        <p:nvPicPr>
          <p:cNvPr id="3" name="Picture 2">
            <a:extLst>
              <a:ext uri="{FF2B5EF4-FFF2-40B4-BE49-F238E27FC236}">
                <a16:creationId xmlns:a16="http://schemas.microsoft.com/office/drawing/2014/main" id="{F131FC22-BBCF-48C4-9BD4-BD263B32AF00}"/>
              </a:ext>
            </a:extLst>
          </p:cNvPr>
          <p:cNvPicPr>
            <a:picLocks noChangeAspect="1"/>
          </p:cNvPicPr>
          <p:nvPr/>
        </p:nvPicPr>
        <p:blipFill>
          <a:blip r:embed="rId2"/>
          <a:stretch>
            <a:fillRect/>
          </a:stretch>
        </p:blipFill>
        <p:spPr>
          <a:xfrm>
            <a:off x="1953491" y="1690689"/>
            <a:ext cx="8728364" cy="5070330"/>
          </a:xfrm>
          <a:prstGeom prst="rect">
            <a:avLst/>
          </a:prstGeom>
        </p:spPr>
      </p:pic>
    </p:spTree>
    <p:extLst>
      <p:ext uri="{BB962C8B-B14F-4D97-AF65-F5344CB8AC3E}">
        <p14:creationId xmlns:p14="http://schemas.microsoft.com/office/powerpoint/2010/main" val="4074203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B88B-4B6F-48BD-A6E5-85FF2B37B7A6}"/>
              </a:ext>
            </a:extLst>
          </p:cNvPr>
          <p:cNvSpPr>
            <a:spLocks noGrp="1"/>
          </p:cNvSpPr>
          <p:nvPr>
            <p:ph type="title"/>
          </p:nvPr>
        </p:nvSpPr>
        <p:spPr/>
        <p:txBody>
          <a:bodyPr/>
          <a:lstStyle/>
          <a:p>
            <a:pPr algn="ctr"/>
            <a:r>
              <a:rPr lang="en-CA" dirty="0"/>
              <a:t>AVOID ACCIDENTAL OIL INJECTION</a:t>
            </a:r>
          </a:p>
        </p:txBody>
      </p:sp>
      <p:pic>
        <p:nvPicPr>
          <p:cNvPr id="3" name="Picture 2">
            <a:extLst>
              <a:ext uri="{FF2B5EF4-FFF2-40B4-BE49-F238E27FC236}">
                <a16:creationId xmlns:a16="http://schemas.microsoft.com/office/drawing/2014/main" id="{B4015E10-432D-4FF1-9547-1DCC5D8C65C5}"/>
              </a:ext>
            </a:extLst>
          </p:cNvPr>
          <p:cNvPicPr>
            <a:picLocks noChangeAspect="1"/>
          </p:cNvPicPr>
          <p:nvPr/>
        </p:nvPicPr>
        <p:blipFill>
          <a:blip r:embed="rId2"/>
          <a:stretch>
            <a:fillRect/>
          </a:stretch>
        </p:blipFill>
        <p:spPr>
          <a:xfrm>
            <a:off x="1205345" y="2033109"/>
            <a:ext cx="9559637" cy="4459766"/>
          </a:xfrm>
          <a:prstGeom prst="rect">
            <a:avLst/>
          </a:prstGeom>
        </p:spPr>
      </p:pic>
    </p:spTree>
    <p:extLst>
      <p:ext uri="{BB962C8B-B14F-4D97-AF65-F5344CB8AC3E}">
        <p14:creationId xmlns:p14="http://schemas.microsoft.com/office/powerpoint/2010/main" val="114285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642D61-63B9-49CA-84D5-F1D5774E0443}"/>
              </a:ext>
            </a:extLst>
          </p:cNvPr>
          <p:cNvSpPr/>
          <p:nvPr/>
        </p:nvSpPr>
        <p:spPr>
          <a:xfrm>
            <a:off x="0" y="0"/>
            <a:ext cx="12192000" cy="7109639"/>
          </a:xfrm>
          <a:prstGeom prst="rect">
            <a:avLst/>
          </a:prstGeom>
        </p:spPr>
        <p:txBody>
          <a:bodyPr wrap="square">
            <a:spAutoFit/>
          </a:bodyPr>
          <a:lstStyle/>
          <a:p>
            <a:pPr algn="ctr"/>
            <a:r>
              <a:rPr lang="en-US" sz="2400" dirty="0">
                <a:latin typeface="AGaramondPro-Regular"/>
              </a:rPr>
              <a:t>Touching a hose or pipe that is under pressure</a:t>
            </a:r>
          </a:p>
          <a:p>
            <a:pPr algn="ctr"/>
            <a:r>
              <a:rPr lang="en-US" sz="2400" dirty="0">
                <a:latin typeface="AGaramondPro-Regular"/>
              </a:rPr>
              <a:t>with your bare hands raises particular risks. If</a:t>
            </a:r>
          </a:p>
          <a:p>
            <a:pPr algn="ctr"/>
            <a:r>
              <a:rPr lang="en-US" sz="2400" dirty="0">
                <a:latin typeface="AGaramondPro-Regular"/>
              </a:rPr>
              <a:t>the motor is running, a tiny hole in the hose</a:t>
            </a:r>
          </a:p>
          <a:p>
            <a:pPr algn="ctr"/>
            <a:r>
              <a:rPr lang="en-US" sz="2400" dirty="0">
                <a:latin typeface="AGaramondPro-Regular"/>
              </a:rPr>
              <a:t>may result in a so-called “oil injection”, i.e. oil</a:t>
            </a:r>
          </a:p>
          <a:p>
            <a:pPr algn="ctr"/>
            <a:r>
              <a:rPr lang="en-US" sz="2400" dirty="0">
                <a:latin typeface="AGaramondPro-Regular"/>
              </a:rPr>
              <a:t>being injected into your body. If you are searching</a:t>
            </a:r>
          </a:p>
          <a:p>
            <a:pPr algn="ctr"/>
            <a:r>
              <a:rPr lang="en-US" sz="2400" dirty="0">
                <a:latin typeface="AGaramondPro-Regular"/>
              </a:rPr>
              <a:t>for a leak and the engine is running, do</a:t>
            </a:r>
          </a:p>
          <a:p>
            <a:pPr algn="ctr"/>
            <a:r>
              <a:rPr lang="en-US" sz="2400" dirty="0">
                <a:latin typeface="AGaramondPro-Regular"/>
              </a:rPr>
              <a:t>not do so in any way that involves touching a</a:t>
            </a:r>
          </a:p>
          <a:p>
            <a:pPr algn="ctr"/>
            <a:r>
              <a:rPr lang="en-US" sz="2400" dirty="0">
                <a:latin typeface="AGaramondPro-Regular"/>
              </a:rPr>
              <a:t>pipe or hose with your bare hands. An oil injection</a:t>
            </a:r>
          </a:p>
          <a:p>
            <a:pPr algn="ctr"/>
            <a:r>
              <a:rPr lang="en-US" sz="2400" dirty="0">
                <a:latin typeface="AGaramondPro-Regular"/>
              </a:rPr>
              <a:t>is very dangerous. If oil enters your body</a:t>
            </a:r>
          </a:p>
          <a:p>
            <a:pPr algn="ctr"/>
            <a:r>
              <a:rPr lang="en-US" sz="2400" dirty="0">
                <a:latin typeface="AGaramondPro-Regular"/>
              </a:rPr>
              <a:t>you will become very sick (to the point that the</a:t>
            </a:r>
          </a:p>
          <a:p>
            <a:pPr algn="ctr"/>
            <a:r>
              <a:rPr lang="en-US" sz="2400" dirty="0">
                <a:latin typeface="AGaramondPro-Regular"/>
              </a:rPr>
              <a:t>injected part of the body may require amputation).</a:t>
            </a:r>
          </a:p>
          <a:p>
            <a:pPr algn="ctr"/>
            <a:r>
              <a:rPr lang="en-US" sz="2400" dirty="0">
                <a:latin typeface="AGaramondPro-Regular"/>
              </a:rPr>
              <a:t>You may even die! If you are a victim of</a:t>
            </a:r>
          </a:p>
          <a:p>
            <a:pPr algn="ctr"/>
            <a:r>
              <a:rPr lang="en-US" sz="2400" dirty="0">
                <a:latin typeface="AGaramondPro-Regular"/>
              </a:rPr>
              <a:t>an oil injection, you must go to an emergency</a:t>
            </a:r>
          </a:p>
          <a:p>
            <a:pPr algn="ctr"/>
            <a:r>
              <a:rPr lang="en-US" sz="2400" dirty="0">
                <a:latin typeface="AGaramondPro-Regular"/>
              </a:rPr>
              <a:t>care unit. You must also tell the staff at the unit</a:t>
            </a:r>
          </a:p>
          <a:p>
            <a:pPr algn="ctr"/>
            <a:r>
              <a:rPr lang="en-US" sz="2400" dirty="0">
                <a:latin typeface="AGaramondPro-Regular"/>
              </a:rPr>
              <a:t>that you have suffered an oil injection, since</a:t>
            </a:r>
          </a:p>
          <a:p>
            <a:pPr algn="ctr"/>
            <a:r>
              <a:rPr lang="en-US" sz="2400" dirty="0">
                <a:latin typeface="AGaramondPro-Regular"/>
              </a:rPr>
              <a:t>they are not treated in the same way as normal</a:t>
            </a:r>
          </a:p>
          <a:p>
            <a:pPr algn="ctr"/>
            <a:r>
              <a:rPr lang="en-US" sz="2400" dirty="0">
                <a:latin typeface="AGaramondPro-Regular"/>
              </a:rPr>
              <a:t>wounds. </a:t>
            </a:r>
            <a:r>
              <a:rPr lang="en-US" sz="2400" b="1" dirty="0">
                <a:latin typeface="AGaramondPro-Bold"/>
              </a:rPr>
              <a:t>Proper treatment for such injuries</a:t>
            </a:r>
          </a:p>
          <a:p>
            <a:pPr algn="ctr"/>
            <a:r>
              <a:rPr lang="en-US" sz="2400" b="1" dirty="0">
                <a:latin typeface="AGaramondPro-Bold"/>
              </a:rPr>
              <a:t>can greatly reduce their long-term effects, or</a:t>
            </a:r>
          </a:p>
          <a:p>
            <a:pPr algn="ctr"/>
            <a:r>
              <a:rPr lang="en-CA" sz="2400" b="1" dirty="0">
                <a:latin typeface="AGaramondPro-Bold"/>
              </a:rPr>
              <a:t>even save your life.</a:t>
            </a:r>
            <a:endParaRPr lang="en-CA" sz="2400" dirty="0"/>
          </a:p>
        </p:txBody>
      </p:sp>
    </p:spTree>
    <p:extLst>
      <p:ext uri="{BB962C8B-B14F-4D97-AF65-F5344CB8AC3E}">
        <p14:creationId xmlns:p14="http://schemas.microsoft.com/office/powerpoint/2010/main" val="405810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946</Words>
  <Application>Microsoft Office PowerPoint</Application>
  <PresentationFormat>Widescreen</PresentationFormat>
  <Paragraphs>114</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AGaramondPro-Bold</vt:lpstr>
      <vt:lpstr>AGaramondPro-Regular</vt:lpstr>
      <vt:lpstr>Arial</vt:lpstr>
      <vt:lpstr>Calibri</vt:lpstr>
      <vt:lpstr>Calibri Light</vt:lpstr>
      <vt:lpstr>LucidaGrande</vt:lpstr>
      <vt:lpstr>LucidaGrande-Bold</vt:lpstr>
      <vt:lpstr>Office Theme</vt:lpstr>
      <vt:lpstr>PREFORMING REPAIRS AND MAINTENCE</vt:lpstr>
      <vt:lpstr>PURPOSE OF THE LOCK OUT PROCEDURE</vt:lpstr>
      <vt:lpstr>LOCK OUT PROCEDURE PONSSE BEAVER</vt:lpstr>
      <vt:lpstr>EXCEPTIONS</vt:lpstr>
      <vt:lpstr>PowerPoint Presentation</vt:lpstr>
      <vt:lpstr>TROUBLE SHOOTING WITH THE MACHINE RUNNING</vt:lpstr>
      <vt:lpstr>HANDS OFF</vt:lpstr>
      <vt:lpstr>AVOID ACCIDENTAL OIL INJECTION</vt:lpstr>
      <vt:lpstr>PowerPoint Presentation</vt:lpstr>
      <vt:lpstr>THE EFFECTS OF OIL INJECTION</vt:lpstr>
      <vt:lpstr>USE 3 POINT CONTACT AT ALL TIMES</vt:lpstr>
      <vt:lpstr>MOST FOREST INDUSTRY INJURIES OCCUR DUE TO SLIPS AND FALLS</vt:lpstr>
      <vt:lpstr>USE THE PROPER TOOL FOR THE JOB</vt:lpstr>
      <vt:lpstr>WEAR YOUR PPE </vt:lpstr>
      <vt:lpstr>SCALDS AND BURNS</vt:lpstr>
      <vt:lpstr>ENSURE TOOLS ARE IN GOOD CONDITION</vt:lpstr>
      <vt:lpstr>FROST BITE AND HEAT STROKE ARE REAL!</vt:lpstr>
      <vt:lpstr>Working on a machine equipped with an accumulator </vt:lpstr>
      <vt:lpstr>HYDRAULIC ACCUMULATOR</vt:lpstr>
      <vt:lpstr>REPLACING XENON BULBS </vt:lpstr>
      <vt:lpstr>Risk of explosion </vt:lpstr>
      <vt:lpstr>Between 5,000 to 10,000 volts </vt:lpstr>
      <vt:lpstr>Common rules for working on machines </vt:lpstr>
      <vt:lpstr>WHEN IN DOUBT??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PREFORMING REPAIRS AND MAINTENCE</dc:title>
  <dc:creator>Jeremy Jones</dc:creator>
  <cp:lastModifiedBy>Jeremy Jones</cp:lastModifiedBy>
  <cp:revision>12</cp:revision>
  <dcterms:created xsi:type="dcterms:W3CDTF">2019-08-29T18:31:45Z</dcterms:created>
  <dcterms:modified xsi:type="dcterms:W3CDTF">2019-09-23T22:08:33Z</dcterms:modified>
</cp:coreProperties>
</file>